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p:scale>
          <a:sx n="33" d="100"/>
          <a:sy n="33" d="100"/>
        </p:scale>
        <p:origin x="30" y="288"/>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Raw </a:t>
            </a:r>
            <a:r>
              <a:rPr lang="en-US" b="1" dirty="0" smtClean="0"/>
              <a:t>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1196997" y="34959295"/>
            <a:ext cx="7477870" cy="104644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1200"/>
              </a:spcBef>
              <a:buSzPct val="100000"/>
              <a:defRPr>
                <a:latin typeface="Minion Pro"/>
                <a:ea typeface="Minion Pro"/>
                <a:cs typeface="Minion Pro"/>
                <a:sym typeface="Minion Pro"/>
              </a:defRPr>
            </a:pPr>
            <a:r>
              <a:rPr lang="en-US" sz="1400" dirty="0" smtClean="0"/>
              <a:t>Works Cited</a:t>
            </a:r>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Kaggle</a:t>
            </a:r>
            <a:r>
              <a:rPr lang="en-US" sz="1400" dirty="0" smtClean="0"/>
              <a:t> </a:t>
            </a:r>
            <a:r>
              <a:rPr lang="en-US" sz="1400" dirty="0" smtClean="0"/>
              <a:t>“What’s Cooking</a:t>
            </a:r>
            <a:r>
              <a:rPr lang="en-US" sz="1400" dirty="0"/>
              <a:t>” Dataset. https://</a:t>
            </a:r>
            <a:r>
              <a:rPr lang="en-US" sz="1400" dirty="0" err="1"/>
              <a:t>www.kaggle.com</a:t>
            </a:r>
            <a:r>
              <a:rPr lang="en-US" sz="1400" dirty="0"/>
              <a:t>/c/</a:t>
            </a:r>
            <a:r>
              <a:rPr lang="en-US" sz="1400" dirty="0" err="1"/>
              <a:t>whats</a:t>
            </a:r>
            <a:r>
              <a:rPr lang="en-US" sz="1400" dirty="0"/>
              <a:t>-cooking/data</a:t>
            </a:r>
            <a:endParaRPr sz="1400" dirty="0"/>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SciKit</a:t>
            </a:r>
            <a:r>
              <a:rPr lang="en-US" sz="1400" dirty="0" smtClean="0"/>
              <a:t> Learn Python Toolbox</a:t>
            </a:r>
            <a:endParaRPr sz="1400" dirty="0"/>
          </a:p>
        </p:txBody>
      </p:sp>
      <p:sp>
        <p:nvSpPr>
          <p:cNvPr id="125" name="Shape 125" descr="TextBox 147"/>
          <p:cNvSpPr/>
          <p:nvPr/>
        </p:nvSpPr>
        <p:spPr>
          <a:xfrm>
            <a:off x="1896876" y="34191207"/>
            <a:ext cx="5823363" cy="5232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a:latin typeface="Minion Pro"/>
                <a:ea typeface="Minion Pro"/>
                <a:cs typeface="Minion Pro"/>
                <a:sym typeface="Minion Pro"/>
              </a:defRPr>
            </a:pPr>
            <a:r>
              <a:rPr lang="en-US" sz="1400" dirty="0" smtClean="0"/>
              <a:t>We thank Barbara </a:t>
            </a:r>
            <a:r>
              <a:rPr lang="en-US" sz="1400" dirty="0" err="1" smtClean="0"/>
              <a:t>Engelhardt</a:t>
            </a:r>
            <a:r>
              <a:rPr lang="en-US" sz="1400" dirty="0" smtClean="0"/>
              <a:t> and the COS424 AI staff for a fantastic class, feedback and comments. </a:t>
            </a:r>
            <a:endParaRPr sz="1400"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a:t>
            </a:r>
            <a:r>
              <a:rPr lang="en-US" dirty="0" smtClean="0"/>
              <a:t>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a:t>
            </a:r>
            <a:r>
              <a:rPr lang="en-US" dirty="0" smtClean="0"/>
              <a:t>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a:t>
            </a:r>
            <a:r>
              <a:rPr lang="en-US" dirty="0" smtClean="0"/>
              <a:t>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gridCol w="1156565"/>
              </a:tblGrid>
              <a:tr h="266624">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289484">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12344">
                <a:tc>
                  <a:txBody>
                    <a:bodyPr/>
                    <a:lstStyle/>
                    <a:p>
                      <a:pPr algn="ctr"/>
                      <a:r>
                        <a:rPr lang="en-US" sz="1500" dirty="0" smtClean="0"/>
                        <a:t># Ingredients</a:t>
                      </a:r>
                      <a:endParaRPr lang="en-US" sz="1500" dirty="0"/>
                    </a:p>
                  </a:txBody>
                  <a:tcPr/>
                </a:tc>
                <a:tc>
                  <a:txBody>
                    <a:bodyPr/>
                    <a:lstStyle/>
                    <a:p>
                      <a:pPr algn="r"/>
                      <a:r>
                        <a:rPr lang="en-US" sz="1500" dirty="0" smtClean="0"/>
                        <a:t>6,714</a:t>
                      </a:r>
                    </a:p>
                  </a:txBody>
                  <a:tcPr/>
                </a:tc>
              </a:tr>
              <a:tr h="335204">
                <a:tc>
                  <a:txBody>
                    <a:bodyPr/>
                    <a:lstStyle/>
                    <a:p>
                      <a:pPr algn="ctr"/>
                      <a:r>
                        <a:rPr lang="en-US" sz="1500" dirty="0" smtClean="0"/>
                        <a:t># Ingredients/cuisine</a:t>
                      </a:r>
                      <a:endParaRPr lang="en-US" sz="1500" dirty="0"/>
                    </a:p>
                  </a:txBody>
                  <a:tcPr/>
                </a:tc>
                <a:tc>
                  <a:txBody>
                    <a:bodyPr/>
                    <a:lstStyle/>
                    <a:p>
                      <a:pPr algn="r"/>
                      <a:r>
                        <a:rPr lang="en-US" sz="1500" dirty="0" smtClean="0"/>
                        <a:t>1 to 65</a:t>
                      </a:r>
                    </a:p>
                  </a:txBody>
                  <a:tcPr/>
                </a:tc>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2030048159"/>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gridCol w="1016000"/>
                <a:gridCol w="10193210"/>
                <a:gridCol w="1156601"/>
              </a:tblGrid>
              <a:tr h="542806">
                <a:tc>
                  <a:txBody>
                    <a:bodyPr/>
                    <a:lstStyle/>
                    <a:p>
                      <a:pPr algn="ctr"/>
                      <a:r>
                        <a:rPr lang="en-US" sz="1500" b="1" dirty="0" smtClean="0"/>
                        <a:t>Cuisine</a:t>
                      </a:r>
                      <a:endParaRPr lang="en-US" sz="1500" b="1" dirty="0"/>
                    </a:p>
                  </a:txBody>
                  <a:tcPr/>
                </a:tc>
                <a:tc>
                  <a:txBody>
                    <a:bodyPr/>
                    <a:lstStyle/>
                    <a:p>
                      <a:pPr algn="ctr"/>
                      <a:r>
                        <a:rPr lang="en-US" sz="1500" b="1" dirty="0" smtClean="0"/>
                        <a:t>#</a:t>
                      </a:r>
                      <a:r>
                        <a:rPr lang="en-US" sz="1500" b="1" baseline="0" dirty="0" smtClean="0"/>
                        <a:t> Recipes</a:t>
                      </a:r>
                      <a:endParaRPr lang="en-US" sz="1500" b="1" dirty="0"/>
                    </a:p>
                  </a:txBody>
                  <a:tcPr/>
                </a:tc>
                <a:tc>
                  <a:txBody>
                    <a:bodyPr/>
                    <a:lstStyle/>
                    <a:p>
                      <a:pPr algn="ctr"/>
                      <a:r>
                        <a:rPr lang="en-US" sz="1500" b="1" dirty="0" smtClean="0"/>
                        <a:t>Top 10  Ingredients based on TF-IDF on</a:t>
                      </a:r>
                      <a:r>
                        <a:rPr lang="en-US" sz="1500" b="1" baseline="0" dirty="0" smtClean="0"/>
                        <a:t> cuisines</a:t>
                      </a:r>
                      <a:endParaRPr lang="en-US" sz="1500" b="1" dirty="0"/>
                    </a:p>
                  </a:txBody>
                  <a:tcPr/>
                </a:tc>
                <a:tc>
                  <a:txBody>
                    <a:bodyPr/>
                    <a:lstStyle/>
                    <a:p>
                      <a:pPr algn="ctr"/>
                      <a:r>
                        <a:rPr lang="en-US" sz="1500" b="1" dirty="0" smtClean="0"/>
                        <a:t>Mean #</a:t>
                      </a:r>
                      <a:r>
                        <a:rPr lang="en-US" sz="1500" b="1" baseline="0" dirty="0" smtClean="0"/>
                        <a:t> </a:t>
                      </a:r>
                      <a:r>
                        <a:rPr lang="en-US" sz="1500" b="1" baseline="0" dirty="0" err="1" smtClean="0"/>
                        <a:t>Ing</a:t>
                      </a:r>
                      <a:r>
                        <a:rPr lang="en-US" sz="1500" b="1" baseline="0" dirty="0" smtClean="0"/>
                        <a:t>/</a:t>
                      </a:r>
                      <a:r>
                        <a:rPr lang="en-US" sz="1500" b="1" baseline="0" dirty="0" err="1" smtClean="0"/>
                        <a:t>Recip</a:t>
                      </a:r>
                      <a:endParaRPr lang="en-US" sz="1500" b="1" dirty="0"/>
                    </a:p>
                  </a:txBody>
                  <a:tcPr/>
                </a:tc>
              </a:tr>
              <a:tr h="271403">
                <a:tc>
                  <a:txBody>
                    <a:bodyPr/>
                    <a:lstStyle/>
                    <a:p>
                      <a:pPr algn="ctr"/>
                      <a:r>
                        <a:rPr lang="en-US" sz="1200" dirty="0" smtClean="0"/>
                        <a:t>Italian</a:t>
                      </a:r>
                      <a:endParaRPr lang="en-US" sz="1200" dirty="0"/>
                    </a:p>
                  </a:txBody>
                  <a:tcPr/>
                </a:tc>
                <a:tc>
                  <a:txBody>
                    <a:bodyPr/>
                    <a:lstStyle/>
                    <a:p>
                      <a:pPr algn="r"/>
                      <a:r>
                        <a:rPr lang="en-US" sz="1200" dirty="0" smtClean="0"/>
                        <a:t>7838</a:t>
                      </a:r>
                      <a:endParaRPr lang="en-US" sz="1200" dirty="0"/>
                    </a:p>
                  </a:txBody>
                  <a:tcPr/>
                </a:tc>
                <a:tc>
                  <a:txBody>
                    <a:bodyPr/>
                    <a:lstStyle/>
                    <a:p>
                      <a:pPr algn="r"/>
                      <a:r>
                        <a:rPr lang="en-US" sz="1200" dirty="0" smtClean="0"/>
                        <a:t>lasagna noodles, ricotta cheese, </a:t>
                      </a:r>
                      <a:r>
                        <a:rPr lang="en-US" sz="1200" dirty="0" err="1" smtClean="0"/>
                        <a:t>arborio</a:t>
                      </a:r>
                      <a:r>
                        <a:rPr lang="en-US" sz="1200" dirty="0" smtClean="0"/>
                        <a:t> rice,</a:t>
                      </a:r>
                      <a:r>
                        <a:rPr lang="en-US" sz="1200" baseline="0" dirty="0" smtClean="0"/>
                        <a:t> </a:t>
                      </a:r>
                      <a:r>
                        <a:rPr lang="en-US" sz="1200" dirty="0" smtClean="0"/>
                        <a:t>prosciutto, marinara sauce, fresh parmesan</a:t>
                      </a:r>
                      <a:r>
                        <a:rPr lang="en-US" sz="1200" baseline="0" dirty="0" smtClean="0"/>
                        <a:t> </a:t>
                      </a:r>
                      <a:r>
                        <a:rPr lang="en-US" sz="1200" dirty="0" smtClean="0"/>
                        <a:t>cheese, pasta sauce, </a:t>
                      </a:r>
                      <a:r>
                        <a:rPr lang="en-US" sz="1200" dirty="0" err="1" smtClean="0"/>
                        <a:t>parmigiano</a:t>
                      </a:r>
                      <a:r>
                        <a:rPr lang="en-US" sz="1200" dirty="0" smtClean="0"/>
                        <a:t> </a:t>
                      </a:r>
                      <a:r>
                        <a:rPr lang="en-US" sz="1200" dirty="0" err="1" smtClean="0"/>
                        <a:t>reggiano</a:t>
                      </a:r>
                      <a:r>
                        <a:rPr lang="en-US" sz="1200" baseline="0" dirty="0" smtClean="0"/>
                        <a:t> </a:t>
                      </a:r>
                      <a:r>
                        <a:rPr lang="en-US" sz="1200" dirty="0" smtClean="0"/>
                        <a:t>cheese, </a:t>
                      </a:r>
                      <a:r>
                        <a:rPr lang="en-US" sz="1200" dirty="0" err="1" smtClean="0"/>
                        <a:t>italian</a:t>
                      </a:r>
                      <a:r>
                        <a:rPr lang="en-US" sz="1200" dirty="0" smtClean="0"/>
                        <a:t> sausage, spaghetti</a:t>
                      </a:r>
                    </a:p>
                  </a:txBody>
                  <a:tcPr/>
                </a:tc>
                <a:tc>
                  <a:txBody>
                    <a:bodyPr/>
                    <a:lstStyle/>
                    <a:p>
                      <a:pPr algn="r"/>
                      <a:r>
                        <a:rPr lang="en-US" sz="1200" dirty="0" smtClean="0"/>
                        <a:t>9.9</a:t>
                      </a:r>
                      <a:endParaRPr lang="en-US" sz="1200" dirty="0"/>
                    </a:p>
                  </a:txBody>
                  <a:tcPr/>
                </a:tc>
              </a:tr>
              <a:tr h="271403">
                <a:tc>
                  <a:txBody>
                    <a:bodyPr/>
                    <a:lstStyle/>
                    <a:p>
                      <a:pPr algn="ctr"/>
                      <a:r>
                        <a:rPr lang="en-US" sz="1200" dirty="0" smtClean="0"/>
                        <a:t>Mexican</a:t>
                      </a:r>
                      <a:endParaRPr lang="en-US" sz="1200" dirty="0"/>
                    </a:p>
                  </a:txBody>
                  <a:tcPr/>
                </a:tc>
                <a:tc>
                  <a:txBody>
                    <a:bodyPr/>
                    <a:lstStyle/>
                    <a:p>
                      <a:pPr algn="r"/>
                      <a:r>
                        <a:rPr lang="en-US" sz="1200" dirty="0" smtClean="0"/>
                        <a:t>6438</a:t>
                      </a:r>
                    </a:p>
                  </a:txBody>
                  <a:tcPr/>
                </a:tc>
                <a:tc>
                  <a:txBody>
                    <a:bodyPr/>
                    <a:lstStyle/>
                    <a:p>
                      <a:pPr algn="r"/>
                      <a:r>
                        <a:rPr lang="en-US" sz="1200" dirty="0" smtClean="0"/>
                        <a:t>refried beans, enchilada sauce, taco seasoning mix, taco seasoning, corn tortillas, tomatillos, salsa, tortilla chips, shredded</a:t>
                      </a:r>
                      <a:r>
                        <a:rPr lang="en-US" sz="1200" baseline="0" dirty="0" smtClean="0"/>
                        <a:t> </a:t>
                      </a:r>
                      <a:r>
                        <a:rPr lang="en-US" sz="1200" dirty="0" smtClean="0"/>
                        <a:t>Monterey Jack cheese, </a:t>
                      </a:r>
                      <a:r>
                        <a:rPr lang="en-US" sz="1200" dirty="0" err="1" smtClean="0"/>
                        <a:t>cotija</a:t>
                      </a:r>
                      <a:endParaRPr lang="en-US" sz="1200" dirty="0" smtClean="0"/>
                    </a:p>
                  </a:txBody>
                  <a:tcPr/>
                </a:tc>
                <a:tc>
                  <a:txBody>
                    <a:bodyPr/>
                    <a:lstStyle/>
                    <a:p>
                      <a:pPr algn="r"/>
                      <a:r>
                        <a:rPr lang="en-US" sz="1200" dirty="0" smtClean="0"/>
                        <a:t>10.9</a:t>
                      </a:r>
                    </a:p>
                  </a:txBody>
                  <a:tcPr/>
                </a:tc>
              </a:tr>
              <a:tr h="271403">
                <a:tc>
                  <a:txBody>
                    <a:bodyPr/>
                    <a:lstStyle/>
                    <a:p>
                      <a:pPr algn="ctr"/>
                      <a:r>
                        <a:rPr lang="en-US" sz="1200" dirty="0" smtClean="0"/>
                        <a:t>Southern US</a:t>
                      </a:r>
                      <a:endParaRPr lang="en-US" sz="1200" dirty="0"/>
                    </a:p>
                  </a:txBody>
                  <a:tcPr/>
                </a:tc>
                <a:tc>
                  <a:txBody>
                    <a:bodyPr/>
                    <a:lstStyle/>
                    <a:p>
                      <a:pPr algn="r"/>
                      <a:r>
                        <a:rPr lang="en-US" sz="1200" dirty="0" smtClean="0"/>
                        <a:t>4320</a:t>
                      </a:r>
                    </a:p>
                  </a:txBody>
                  <a:tcPr/>
                </a:tc>
                <a:tc>
                  <a:txBody>
                    <a:bodyPr/>
                    <a:lstStyle/>
                    <a:p>
                      <a:pPr algn="r"/>
                      <a:r>
                        <a:rPr lang="en-US" sz="1200" dirty="0" smtClean="0"/>
                        <a:t>grits, collard greens, buttermilk, bourbon whiskey, </a:t>
                      </a:r>
                      <a:r>
                        <a:rPr lang="en-US" sz="1200" dirty="0" err="1" smtClean="0"/>
                        <a:t>quickcooking</a:t>
                      </a:r>
                      <a:r>
                        <a:rPr lang="en-US" sz="1200" dirty="0" smtClean="0"/>
                        <a:t> grits, yellow corn meal, white cornmeal, chopped pecans, black-eyed</a:t>
                      </a:r>
                      <a:r>
                        <a:rPr lang="en-US" sz="1200" baseline="0" dirty="0" smtClean="0"/>
                        <a:t> </a:t>
                      </a:r>
                      <a:r>
                        <a:rPr lang="en-US" sz="1200" dirty="0" smtClean="0"/>
                        <a:t>peas, </a:t>
                      </a:r>
                      <a:r>
                        <a:rPr lang="en-US" sz="1200" dirty="0" err="1" smtClean="0"/>
                        <a:t>cajun</a:t>
                      </a:r>
                      <a:r>
                        <a:rPr lang="en-US" sz="1200" dirty="0" smtClean="0"/>
                        <a:t> seasoning</a:t>
                      </a:r>
                    </a:p>
                  </a:txBody>
                  <a:tcPr/>
                </a:tc>
                <a:tc>
                  <a:txBody>
                    <a:bodyPr/>
                    <a:lstStyle/>
                    <a:p>
                      <a:pPr algn="r"/>
                      <a:r>
                        <a:rPr lang="en-US" sz="1200" dirty="0" smtClean="0"/>
                        <a:t>9.6</a:t>
                      </a:r>
                    </a:p>
                  </a:txBody>
                  <a:tcPr/>
                </a:tc>
              </a:tr>
              <a:tr h="271403">
                <a:tc>
                  <a:txBody>
                    <a:bodyPr/>
                    <a:lstStyle/>
                    <a:p>
                      <a:pPr algn="ctr"/>
                      <a:r>
                        <a:rPr lang="en-US" sz="1200" dirty="0" smtClean="0"/>
                        <a:t>Indian</a:t>
                      </a:r>
                      <a:endParaRPr lang="en-US" sz="1200" dirty="0"/>
                    </a:p>
                  </a:txBody>
                  <a:tcPr/>
                </a:tc>
                <a:tc>
                  <a:txBody>
                    <a:bodyPr/>
                    <a:lstStyle/>
                    <a:p>
                      <a:pPr algn="r"/>
                      <a:r>
                        <a:rPr lang="en-US" sz="1200" dirty="0" smtClean="0"/>
                        <a:t>3003</a:t>
                      </a:r>
                    </a:p>
                  </a:txBody>
                  <a:tcPr/>
                </a:tc>
                <a:tc>
                  <a:txBody>
                    <a:bodyPr/>
                    <a:lstStyle/>
                    <a:p>
                      <a:r>
                        <a:rPr lang="en-US" sz="1200" b="0" i="0" u="none" strike="noStrike" cap="none" spc="0" baseline="0" dirty="0" err="1" smtClean="0">
                          <a:ln>
                            <a:noFill/>
                          </a:ln>
                          <a:solidFill>
                            <a:schemeClr val="tx1"/>
                          </a:solidFill>
                          <a:uFillTx/>
                          <a:latin typeface="+mn-lt"/>
                          <a:ea typeface="+mn-ea"/>
                          <a:cs typeface="+mn-cs"/>
                          <a:sym typeface="Times New Roman"/>
                        </a:rPr>
                        <a:t>garam</a:t>
                      </a:r>
                      <a:r>
                        <a:rPr lang="en-US" sz="1200" b="0" i="0" u="none" strike="noStrike" cap="none" spc="0" baseline="0" dirty="0" smtClean="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smtClean="0">
                          <a:ln>
                            <a:noFill/>
                          </a:ln>
                          <a:solidFill>
                            <a:schemeClr val="tx1"/>
                          </a:solidFill>
                          <a:uFillTx/>
                          <a:latin typeface="+mn-lt"/>
                          <a:ea typeface="+mn-ea"/>
                          <a:cs typeface="+mn-cs"/>
                          <a:sym typeface="Times New Roman"/>
                        </a:rPr>
                        <a:t>asafoetida</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urad</a:t>
                      </a:r>
                      <a:r>
                        <a:rPr lang="en-US" sz="1200" b="0" i="0" u="none" strike="noStrike" cap="none" spc="0" baseline="0" dirty="0" smtClean="0">
                          <a:ln>
                            <a:noFill/>
                          </a:ln>
                          <a:solidFill>
                            <a:schemeClr val="tx1"/>
                          </a:solidFill>
                          <a:uFillTx/>
                          <a:latin typeface="+mn-lt"/>
                          <a:ea typeface="+mn-ea"/>
                          <a:cs typeface="+mn-cs"/>
                          <a:sym typeface="Times New Roman"/>
                        </a:rPr>
                        <a:t> dal, black mustard seeds, green chilies</a:t>
                      </a:r>
                      <a:endParaRPr lang="en-US" sz="1200" dirty="0" smtClean="0"/>
                    </a:p>
                  </a:txBody>
                  <a:tcPr/>
                </a:tc>
                <a:tc>
                  <a:txBody>
                    <a:bodyPr/>
                    <a:lstStyle/>
                    <a:p>
                      <a:pPr algn="r"/>
                      <a:r>
                        <a:rPr lang="en-US" sz="1200" dirty="0" smtClean="0"/>
                        <a:t>12.7</a:t>
                      </a:r>
                    </a:p>
                  </a:txBody>
                  <a:tcPr/>
                </a:tc>
              </a:tr>
              <a:tr h="271403">
                <a:tc>
                  <a:txBody>
                    <a:bodyPr/>
                    <a:lstStyle/>
                    <a:p>
                      <a:pPr algn="ctr"/>
                      <a:r>
                        <a:rPr lang="en-US" sz="1200" dirty="0" smtClean="0"/>
                        <a:t>Chinese</a:t>
                      </a:r>
                      <a:endParaRPr lang="en-US" sz="1200" dirty="0"/>
                    </a:p>
                  </a:txBody>
                  <a:tcPr/>
                </a:tc>
                <a:tc>
                  <a:txBody>
                    <a:bodyPr/>
                    <a:lstStyle/>
                    <a:p>
                      <a:pPr algn="r"/>
                      <a:r>
                        <a:rPr lang="en-US" sz="1200" dirty="0" smtClean="0"/>
                        <a:t>2673</a:t>
                      </a:r>
                    </a:p>
                  </a:txBody>
                  <a:tcPr/>
                </a:tc>
                <a:tc>
                  <a:txBody>
                    <a:bodyPr/>
                    <a:lstStyle/>
                    <a:p>
                      <a:pPr algn="r"/>
                      <a:r>
                        <a:rPr lang="en-US" sz="1200" dirty="0" smtClean="0"/>
                        <a:t>Shaoxing wine, oyster sauce, sesame oil,</a:t>
                      </a:r>
                      <a:r>
                        <a:rPr lang="en-US" sz="1200" baseline="0" dirty="0" smtClean="0"/>
                        <a:t> </a:t>
                      </a:r>
                      <a:r>
                        <a:rPr lang="en-US" sz="1200" dirty="0" smtClean="0"/>
                        <a:t>hoisin sauce, dark soy sauce, light soy</a:t>
                      </a:r>
                      <a:r>
                        <a:rPr lang="en-US" sz="1200" baseline="0" dirty="0" smtClean="0"/>
                        <a:t> </a:t>
                      </a:r>
                      <a:r>
                        <a:rPr lang="en-US" sz="1200" dirty="0" smtClean="0"/>
                        <a:t>sauce, </a:t>
                      </a:r>
                      <a:r>
                        <a:rPr lang="en-US" sz="1200" dirty="0" err="1" smtClean="0"/>
                        <a:t>chinese</a:t>
                      </a:r>
                      <a:r>
                        <a:rPr lang="en-US" sz="1200" dirty="0" smtClean="0"/>
                        <a:t> rice wine, </a:t>
                      </a:r>
                      <a:r>
                        <a:rPr lang="en-US" sz="1200" dirty="0" err="1" smtClean="0"/>
                        <a:t>chinese</a:t>
                      </a:r>
                      <a:r>
                        <a:rPr lang="en-US" sz="1200" dirty="0" smtClean="0"/>
                        <a:t> five-spice</a:t>
                      </a:r>
                      <a:r>
                        <a:rPr lang="en-US" sz="1200" baseline="0" dirty="0" smtClean="0"/>
                        <a:t> </a:t>
                      </a:r>
                      <a:r>
                        <a:rPr lang="en-US" sz="1200" dirty="0" smtClean="0"/>
                        <a:t>powder, rice</a:t>
                      </a:r>
                      <a:r>
                        <a:rPr lang="en-US" sz="1200" baseline="0" dirty="0" smtClean="0"/>
                        <a:t> </a:t>
                      </a:r>
                      <a:r>
                        <a:rPr lang="en-US" sz="1200" dirty="0" smtClean="0"/>
                        <a:t>vinegar, rice wine</a:t>
                      </a:r>
                    </a:p>
                  </a:txBody>
                  <a:tcPr/>
                </a:tc>
                <a:tc>
                  <a:txBody>
                    <a:bodyPr/>
                    <a:lstStyle/>
                    <a:p>
                      <a:pPr algn="r"/>
                      <a:r>
                        <a:rPr lang="en-US" sz="1200" dirty="0" smtClean="0"/>
                        <a:t>11.9</a:t>
                      </a:r>
                    </a:p>
                  </a:txBody>
                  <a:tcPr/>
                </a:tc>
              </a:tr>
              <a:tr h="271403">
                <a:tc>
                  <a:txBody>
                    <a:bodyPr/>
                    <a:lstStyle/>
                    <a:p>
                      <a:pPr algn="ctr"/>
                      <a:r>
                        <a:rPr lang="en-US" sz="1200" dirty="0" smtClean="0"/>
                        <a:t>French</a:t>
                      </a:r>
                      <a:endParaRPr lang="en-US" sz="1200" dirty="0"/>
                    </a:p>
                  </a:txBody>
                  <a:tcPr/>
                </a:tc>
                <a:tc>
                  <a:txBody>
                    <a:bodyPr/>
                    <a:lstStyle/>
                    <a:p>
                      <a:pPr algn="r"/>
                      <a:r>
                        <a:rPr lang="en-US" sz="1200" dirty="0" smtClean="0"/>
                        <a:t>2646</a:t>
                      </a:r>
                    </a:p>
                  </a:txBody>
                  <a:tcPr/>
                </a:tc>
                <a:tc>
                  <a:txBody>
                    <a:bodyPr/>
                    <a:lstStyle/>
                    <a:p>
                      <a:pPr algn="r"/>
                      <a:r>
                        <a:rPr lang="en-US" sz="1200" dirty="0" smtClean="0"/>
                        <a:t>gruyere cheese, grated </a:t>
                      </a:r>
                      <a:r>
                        <a:rPr lang="en-US" sz="1200" dirty="0" err="1" smtClean="0"/>
                        <a:t>Gruyre</a:t>
                      </a:r>
                      <a:r>
                        <a:rPr lang="en-US" sz="1200" dirty="0" smtClean="0"/>
                        <a:t> cheese,</a:t>
                      </a:r>
                      <a:r>
                        <a:rPr lang="en-US" sz="1200" baseline="0" dirty="0" smtClean="0"/>
                        <a:t> </a:t>
                      </a:r>
                      <a:r>
                        <a:rPr lang="en-US" sz="1200" dirty="0" smtClean="0"/>
                        <a:t>chopped fresh thyme, fresh tarragon, </a:t>
                      </a:r>
                      <a:r>
                        <a:rPr lang="en-US" sz="1200" dirty="0" err="1" smtClean="0"/>
                        <a:t>Nioise</a:t>
                      </a:r>
                      <a:r>
                        <a:rPr lang="en-US" sz="1200" baseline="0" dirty="0" smtClean="0"/>
                        <a:t> </a:t>
                      </a:r>
                      <a:r>
                        <a:rPr lang="en-US" sz="1200" dirty="0" smtClean="0"/>
                        <a:t>olives, </a:t>
                      </a:r>
                      <a:r>
                        <a:rPr lang="en-US" sz="1200" dirty="0" err="1" smtClean="0"/>
                        <a:t>herbes</a:t>
                      </a:r>
                      <a:r>
                        <a:rPr lang="en-US" sz="1200" dirty="0" smtClean="0"/>
                        <a:t> de </a:t>
                      </a:r>
                      <a:r>
                        <a:rPr lang="en-US" sz="1200" dirty="0" err="1" smtClean="0"/>
                        <a:t>provence</a:t>
                      </a:r>
                      <a:r>
                        <a:rPr lang="en-US" sz="1200" dirty="0" smtClean="0"/>
                        <a:t>, calvados,</a:t>
                      </a:r>
                      <a:r>
                        <a:rPr lang="en-US" sz="1200" baseline="0" dirty="0" smtClean="0"/>
                        <a:t> </a:t>
                      </a:r>
                      <a:r>
                        <a:rPr lang="en-US" sz="1200" dirty="0" smtClean="0"/>
                        <a:t>semisweet chocolate, thyme sprigs, capers</a:t>
                      </a:r>
                    </a:p>
                  </a:txBody>
                  <a:tcPr/>
                </a:tc>
                <a:tc>
                  <a:txBody>
                    <a:bodyPr/>
                    <a:lstStyle/>
                    <a:p>
                      <a:pPr algn="r"/>
                      <a:r>
                        <a:rPr lang="en-US" sz="1200" dirty="0" smtClean="0"/>
                        <a:t>9.8</a:t>
                      </a:r>
                    </a:p>
                  </a:txBody>
                  <a:tcPr/>
                </a:tc>
              </a:tr>
              <a:tr h="271403">
                <a:tc>
                  <a:txBody>
                    <a:bodyPr/>
                    <a:lstStyle/>
                    <a:p>
                      <a:pPr algn="ctr"/>
                      <a:r>
                        <a:rPr lang="en-US" sz="1200" dirty="0" smtClean="0"/>
                        <a:t>Cajun Creole</a:t>
                      </a:r>
                      <a:endParaRPr lang="en-US" sz="1200" dirty="0"/>
                    </a:p>
                  </a:txBody>
                  <a:tcPr/>
                </a:tc>
                <a:tc>
                  <a:txBody>
                    <a:bodyPr/>
                    <a:lstStyle/>
                    <a:p>
                      <a:pPr algn="r"/>
                      <a:r>
                        <a:rPr lang="en-US" sz="1200" dirty="0" smtClean="0"/>
                        <a:t>1546</a:t>
                      </a:r>
                    </a:p>
                  </a:txBody>
                  <a:tcPr/>
                </a:tc>
                <a:tc>
                  <a:txBody>
                    <a:bodyPr/>
                    <a:lstStyle/>
                    <a:p>
                      <a:pPr algn="r"/>
                      <a:r>
                        <a:rPr lang="en-US" sz="1200" dirty="0" err="1" smtClean="0"/>
                        <a:t>cajun</a:t>
                      </a:r>
                      <a:r>
                        <a:rPr lang="en-US" sz="1200" dirty="0" smtClean="0"/>
                        <a:t> seasoning, andouille sausage, creole</a:t>
                      </a:r>
                      <a:r>
                        <a:rPr lang="en-US" sz="1200" baseline="0" dirty="0" smtClean="0"/>
                        <a:t> </a:t>
                      </a:r>
                      <a:r>
                        <a:rPr lang="en-US" sz="1200" dirty="0" smtClean="0"/>
                        <a:t>seasoning, file powder, crawfish, creole</a:t>
                      </a:r>
                      <a:r>
                        <a:rPr lang="en-US" sz="1200" baseline="0" dirty="0" smtClean="0"/>
                        <a:t> </a:t>
                      </a:r>
                      <a:r>
                        <a:rPr lang="en-US" sz="1200" dirty="0" smtClean="0"/>
                        <a:t>mustard, smoked sausage, okra, red beans,</a:t>
                      </a:r>
                      <a:r>
                        <a:rPr lang="en-US" sz="1200" baseline="0" dirty="0" smtClean="0"/>
                        <a:t> </a:t>
                      </a:r>
                      <a:r>
                        <a:rPr lang="en-US" sz="1200" dirty="0" smtClean="0"/>
                        <a:t>dried oregano</a:t>
                      </a:r>
                    </a:p>
                  </a:txBody>
                  <a:tcPr/>
                </a:tc>
                <a:tc>
                  <a:txBody>
                    <a:bodyPr/>
                    <a:lstStyle/>
                    <a:p>
                      <a:pPr algn="r"/>
                      <a:r>
                        <a:rPr lang="en-US" sz="1200" dirty="0" smtClean="0"/>
                        <a:t>12.6</a:t>
                      </a:r>
                    </a:p>
                  </a:txBody>
                  <a:tcPr/>
                </a:tc>
              </a:tr>
              <a:tr h="271403">
                <a:tc>
                  <a:txBody>
                    <a:bodyPr/>
                    <a:lstStyle/>
                    <a:p>
                      <a:pPr algn="ctr"/>
                      <a:r>
                        <a:rPr lang="en-US" sz="1200" dirty="0" smtClean="0"/>
                        <a:t>Thai</a:t>
                      </a:r>
                      <a:endParaRPr lang="en-US" sz="1200" dirty="0"/>
                    </a:p>
                  </a:txBody>
                  <a:tcPr/>
                </a:tc>
                <a:tc>
                  <a:txBody>
                    <a:bodyPr/>
                    <a:lstStyle/>
                    <a:p>
                      <a:pPr algn="r"/>
                      <a:r>
                        <a:rPr lang="en-US" sz="1200" dirty="0" smtClean="0"/>
                        <a:t>1539</a:t>
                      </a:r>
                    </a:p>
                  </a:txBody>
                  <a:tcPr/>
                </a:tc>
                <a:tc>
                  <a:txBody>
                    <a:bodyPr/>
                    <a:lstStyle/>
                    <a:p>
                      <a:pPr algn="r"/>
                      <a:r>
                        <a:rPr lang="en-US" sz="1200" dirty="0" smtClean="0"/>
                        <a:t>fish sauce, Thai red curry paste, red</a:t>
                      </a:r>
                      <a:r>
                        <a:rPr lang="en-US" sz="1200" baseline="0" dirty="0" smtClean="0"/>
                        <a:t> </a:t>
                      </a:r>
                      <a:r>
                        <a:rPr lang="en-US" sz="1200" dirty="0" smtClean="0"/>
                        <a:t>curry paste, kaffir lime leaves, beansprouts,</a:t>
                      </a:r>
                      <a:r>
                        <a:rPr lang="en-US" sz="1200" baseline="0" dirty="0" smtClean="0"/>
                        <a:t> </a:t>
                      </a:r>
                      <a:r>
                        <a:rPr lang="en-US" sz="1200" dirty="0" smtClean="0"/>
                        <a:t>lemongrass, galangal, </a:t>
                      </a:r>
                      <a:r>
                        <a:rPr lang="en-US" sz="1200" dirty="0" err="1" smtClean="0"/>
                        <a:t>thai</a:t>
                      </a:r>
                      <a:r>
                        <a:rPr lang="en-US" sz="1200" dirty="0" smtClean="0"/>
                        <a:t> basil, rice noodles,</a:t>
                      </a:r>
                      <a:r>
                        <a:rPr lang="en-US" sz="1200" baseline="0" dirty="0" smtClean="0"/>
                        <a:t> </a:t>
                      </a:r>
                      <a:r>
                        <a:rPr lang="en-US" sz="1200" dirty="0" err="1" smtClean="0"/>
                        <a:t>thai</a:t>
                      </a:r>
                      <a:r>
                        <a:rPr lang="en-US" sz="1200" dirty="0" smtClean="0"/>
                        <a:t> green curry paste</a:t>
                      </a:r>
                    </a:p>
                  </a:txBody>
                  <a:tcPr/>
                </a:tc>
                <a:tc>
                  <a:txBody>
                    <a:bodyPr/>
                    <a:lstStyle/>
                    <a:p>
                      <a:pPr algn="r"/>
                      <a:r>
                        <a:rPr lang="en-US" sz="1200" dirty="0" smtClean="0"/>
                        <a:t>12.5</a:t>
                      </a:r>
                    </a:p>
                  </a:txBody>
                  <a:tcPr/>
                </a:tc>
              </a:tr>
              <a:tr h="271403">
                <a:tc>
                  <a:txBody>
                    <a:bodyPr/>
                    <a:lstStyle/>
                    <a:p>
                      <a:pPr algn="ctr"/>
                      <a:r>
                        <a:rPr lang="en-US" sz="1200" dirty="0" smtClean="0"/>
                        <a:t>Japanese</a:t>
                      </a:r>
                      <a:endParaRPr lang="en-US" sz="1200" dirty="0"/>
                    </a:p>
                  </a:txBody>
                  <a:tcPr/>
                </a:tc>
                <a:tc>
                  <a:txBody>
                    <a:bodyPr/>
                    <a:lstStyle/>
                    <a:p>
                      <a:pPr algn="r"/>
                      <a:r>
                        <a:rPr lang="en-US" sz="1200" dirty="0" smtClean="0"/>
                        <a:t>1423</a:t>
                      </a:r>
                    </a:p>
                  </a:txBody>
                  <a:tcPr/>
                </a:tc>
                <a:tc>
                  <a:txBody>
                    <a:bodyPr/>
                    <a:lstStyle/>
                    <a:p>
                      <a:pPr algn="r"/>
                      <a:r>
                        <a:rPr lang="en-US" sz="1200" dirty="0" smtClean="0"/>
                        <a:t>mirin, sake, dashi, nori, </a:t>
                      </a:r>
                      <a:r>
                        <a:rPr lang="en-US" sz="1200" dirty="0" err="1" smtClean="0"/>
                        <a:t>konbu</a:t>
                      </a:r>
                      <a:r>
                        <a:rPr lang="en-US" sz="1200" dirty="0" smtClean="0"/>
                        <a:t>, sushi rice,</a:t>
                      </a:r>
                      <a:r>
                        <a:rPr lang="en-US" sz="1200" baseline="0" dirty="0" smtClean="0"/>
                        <a:t> </a:t>
                      </a:r>
                      <a:r>
                        <a:rPr lang="en-US" sz="1200" dirty="0" smtClean="0"/>
                        <a:t>dried bonito flakes, rice vinegar, wasabi</a:t>
                      </a:r>
                      <a:r>
                        <a:rPr lang="en-US" sz="1200" baseline="0" dirty="0" smtClean="0"/>
                        <a:t> </a:t>
                      </a:r>
                      <a:r>
                        <a:rPr lang="en-US" sz="1200" dirty="0" smtClean="0"/>
                        <a:t>paste, bonito flakes</a:t>
                      </a:r>
                    </a:p>
                  </a:txBody>
                  <a:tcPr/>
                </a:tc>
                <a:tc>
                  <a:txBody>
                    <a:bodyPr/>
                    <a:lstStyle/>
                    <a:p>
                      <a:pPr algn="r"/>
                      <a:r>
                        <a:rPr lang="en-US" sz="1200" dirty="0" smtClean="0"/>
                        <a:t>9.7</a:t>
                      </a:r>
                    </a:p>
                  </a:txBody>
                  <a:tcPr/>
                </a:tc>
              </a:tr>
              <a:tr h="271403">
                <a:tc>
                  <a:txBody>
                    <a:bodyPr/>
                    <a:lstStyle/>
                    <a:p>
                      <a:pPr algn="ctr"/>
                      <a:r>
                        <a:rPr lang="en-US" sz="1200" dirty="0" smtClean="0"/>
                        <a:t>Greek</a:t>
                      </a:r>
                      <a:endParaRPr lang="en-US" sz="1200" dirty="0"/>
                    </a:p>
                  </a:txBody>
                  <a:tcPr/>
                </a:tc>
                <a:tc>
                  <a:txBody>
                    <a:bodyPr/>
                    <a:lstStyle/>
                    <a:p>
                      <a:pPr algn="r"/>
                      <a:r>
                        <a:rPr lang="en-US" sz="1200" dirty="0" smtClean="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feta cheese crumbles, feta cheese, dried oregano, </a:t>
                      </a:r>
                      <a:r>
                        <a:rPr lang="en-US" sz="1200" dirty="0" err="1" smtClean="0"/>
                        <a:t>greek</a:t>
                      </a:r>
                      <a:r>
                        <a:rPr lang="en-US" sz="1200" dirty="0" smtClean="0"/>
                        <a:t> seasoning, pitted </a:t>
                      </a:r>
                      <a:r>
                        <a:rPr lang="en-US" sz="1200" dirty="0" err="1" smtClean="0"/>
                        <a:t>kalamata</a:t>
                      </a:r>
                      <a:r>
                        <a:rPr lang="en-US" sz="1200" dirty="0" smtClean="0"/>
                        <a:t> olives, </a:t>
                      </a:r>
                      <a:r>
                        <a:rPr lang="en-US" sz="1200" dirty="0" err="1" smtClean="0"/>
                        <a:t>kalamata</a:t>
                      </a:r>
                      <a:r>
                        <a:rPr lang="en-US" sz="1200" dirty="0" smtClean="0"/>
                        <a:t>, fresh oregano, phyllo dough, ground</a:t>
                      </a:r>
                      <a:r>
                        <a:rPr lang="en-US" sz="1200" baseline="0" dirty="0" smtClean="0"/>
                        <a:t> </a:t>
                      </a:r>
                      <a:r>
                        <a:rPr lang="en-US" sz="1200" dirty="0" smtClean="0"/>
                        <a:t>lamb, grape leaves</a:t>
                      </a:r>
                      <a:endParaRPr lang="en-US" sz="1200" dirty="0" smtClean="0"/>
                    </a:p>
                  </a:txBody>
                  <a:tcPr/>
                </a:tc>
                <a:tc>
                  <a:txBody>
                    <a:bodyPr/>
                    <a:lstStyle/>
                    <a:p>
                      <a:pPr algn="r"/>
                      <a:r>
                        <a:rPr lang="en-US" sz="1200" dirty="0" smtClean="0"/>
                        <a:t>10.2</a:t>
                      </a:r>
                    </a:p>
                  </a:txBody>
                  <a:tcPr/>
                </a:tc>
              </a:tr>
              <a:tr h="271403">
                <a:tc>
                  <a:txBody>
                    <a:bodyPr/>
                    <a:lstStyle/>
                    <a:p>
                      <a:pPr algn="ctr"/>
                      <a:r>
                        <a:rPr lang="en-US" sz="1200" dirty="0" smtClean="0"/>
                        <a:t>Spanish</a:t>
                      </a:r>
                      <a:endParaRPr lang="en-US" sz="1200" dirty="0"/>
                    </a:p>
                  </a:txBody>
                  <a:tcPr/>
                </a:tc>
                <a:tc>
                  <a:txBody>
                    <a:bodyPr/>
                    <a:lstStyle/>
                    <a:p>
                      <a:pPr algn="r"/>
                      <a:r>
                        <a:rPr lang="en-US" sz="1200" dirty="0" smtClean="0"/>
                        <a:t>989</a:t>
                      </a:r>
                    </a:p>
                  </a:txBody>
                  <a:tcPr/>
                </a:tc>
                <a:tc>
                  <a:txBody>
                    <a:bodyPr/>
                    <a:lstStyle/>
                    <a:p>
                      <a:pPr algn="r"/>
                      <a:r>
                        <a:rPr lang="en-US" sz="1200" dirty="0" smtClean="0"/>
                        <a:t>saffron threads, chorizo sausage, </a:t>
                      </a:r>
                      <a:r>
                        <a:rPr lang="en-US" sz="1200" dirty="0" err="1" smtClean="0"/>
                        <a:t>spanish</a:t>
                      </a:r>
                      <a:r>
                        <a:rPr lang="en-US" sz="1200" baseline="0" dirty="0" smtClean="0"/>
                        <a:t> </a:t>
                      </a:r>
                      <a:r>
                        <a:rPr lang="en-US" sz="1200" dirty="0" smtClean="0"/>
                        <a:t>chorizo, serrano ham, </a:t>
                      </a:r>
                      <a:r>
                        <a:rPr lang="en-US" sz="1200" dirty="0" err="1" smtClean="0"/>
                        <a:t>manchego</a:t>
                      </a:r>
                      <a:r>
                        <a:rPr lang="en-US" sz="1200" dirty="0" smtClean="0"/>
                        <a:t> cheese,</a:t>
                      </a:r>
                      <a:r>
                        <a:rPr lang="en-US" sz="1200" baseline="0" dirty="0" smtClean="0"/>
                        <a:t> </a:t>
                      </a:r>
                      <a:r>
                        <a:rPr lang="en-US" sz="1200" dirty="0" err="1" smtClean="0"/>
                        <a:t>spanish</a:t>
                      </a:r>
                      <a:r>
                        <a:rPr lang="en-US" sz="1200" dirty="0" smtClean="0"/>
                        <a:t> paprika, sherry vinegar, roasted red</a:t>
                      </a:r>
                      <a:r>
                        <a:rPr lang="en-US" sz="1200" baseline="0" dirty="0" smtClean="0"/>
                        <a:t> </a:t>
                      </a:r>
                      <a:r>
                        <a:rPr lang="en-US" sz="1200" dirty="0" smtClean="0"/>
                        <a:t>peppers, </a:t>
                      </a:r>
                      <a:r>
                        <a:rPr lang="en-US" sz="1200" dirty="0" err="1" smtClean="0"/>
                        <a:t>arborio</a:t>
                      </a:r>
                      <a:r>
                        <a:rPr lang="en-US" sz="1200" dirty="0" smtClean="0"/>
                        <a:t> rice, chorizo</a:t>
                      </a:r>
                    </a:p>
                  </a:txBody>
                  <a:tcPr/>
                </a:tc>
                <a:tc>
                  <a:txBody>
                    <a:bodyPr/>
                    <a:lstStyle/>
                    <a:p>
                      <a:pPr algn="r"/>
                      <a:r>
                        <a:rPr lang="en-US" sz="1200" dirty="0" smtClean="0"/>
                        <a:t>10.4</a:t>
                      </a:r>
                    </a:p>
                  </a:txBody>
                  <a:tcPr/>
                </a:tc>
              </a:tr>
              <a:tr h="271403">
                <a:tc>
                  <a:txBody>
                    <a:bodyPr/>
                    <a:lstStyle/>
                    <a:p>
                      <a:pPr algn="ctr"/>
                      <a:r>
                        <a:rPr lang="en-US" sz="1200" dirty="0" smtClean="0"/>
                        <a:t>Korean</a:t>
                      </a:r>
                      <a:endParaRPr lang="en-US" sz="1200" dirty="0"/>
                    </a:p>
                  </a:txBody>
                  <a:tcPr/>
                </a:tc>
                <a:tc>
                  <a:txBody>
                    <a:bodyPr/>
                    <a:lstStyle/>
                    <a:p>
                      <a:pPr algn="r"/>
                      <a:r>
                        <a:rPr lang="en-US" sz="1200" dirty="0" smtClean="0"/>
                        <a:t>830</a:t>
                      </a:r>
                    </a:p>
                  </a:txBody>
                  <a:tcPr/>
                </a:tc>
                <a:tc>
                  <a:txBody>
                    <a:bodyPr/>
                    <a:lstStyle/>
                    <a:p>
                      <a:pPr algn="r"/>
                      <a:r>
                        <a:rPr lang="en-US" sz="1200" dirty="0" smtClean="0"/>
                        <a:t>Gochujang base, kimchi, sesame oil,</a:t>
                      </a:r>
                      <a:r>
                        <a:rPr lang="en-US" sz="1200" baseline="0" dirty="0" smtClean="0"/>
                        <a:t> </a:t>
                      </a:r>
                      <a:r>
                        <a:rPr lang="en-US" sz="1200" dirty="0" err="1" smtClean="0"/>
                        <a:t>gochugaru</a:t>
                      </a:r>
                      <a:r>
                        <a:rPr lang="en-US" sz="1200" dirty="0" smtClean="0"/>
                        <a:t>, toasted sesame seeds, rice wine,</a:t>
                      </a:r>
                      <a:r>
                        <a:rPr lang="en-US" sz="1200" baseline="0" dirty="0" smtClean="0"/>
                        <a:t> </a:t>
                      </a:r>
                      <a:r>
                        <a:rPr lang="en-US" sz="1200" dirty="0" err="1" smtClean="0"/>
                        <a:t>asian</a:t>
                      </a:r>
                      <a:r>
                        <a:rPr lang="en-US" sz="1200" dirty="0" smtClean="0"/>
                        <a:t> pear, mirin, toasted sesame oil, rice</a:t>
                      </a:r>
                      <a:r>
                        <a:rPr lang="en-US" sz="1200" baseline="0" dirty="0" smtClean="0"/>
                        <a:t> c</a:t>
                      </a:r>
                      <a:r>
                        <a:rPr lang="en-US" sz="1200" dirty="0" smtClean="0"/>
                        <a:t>akes</a:t>
                      </a:r>
                    </a:p>
                  </a:txBody>
                  <a:tcPr/>
                </a:tc>
                <a:tc>
                  <a:txBody>
                    <a:bodyPr/>
                    <a:lstStyle/>
                    <a:p>
                      <a:pPr algn="r"/>
                      <a:r>
                        <a:rPr lang="en-US" sz="1200" dirty="0" smtClean="0"/>
                        <a:t>11.3</a:t>
                      </a:r>
                    </a:p>
                  </a:txBody>
                  <a:tcPr/>
                </a:tc>
              </a:tr>
              <a:tr h="271403">
                <a:tc>
                  <a:txBody>
                    <a:bodyPr/>
                    <a:lstStyle/>
                    <a:p>
                      <a:pPr algn="ctr"/>
                      <a:r>
                        <a:rPr lang="en-US" sz="1200" dirty="0" smtClean="0"/>
                        <a:t>Vietnamese</a:t>
                      </a:r>
                      <a:endParaRPr lang="en-US" sz="1200" dirty="0"/>
                    </a:p>
                  </a:txBody>
                  <a:tcPr/>
                </a:tc>
                <a:tc>
                  <a:txBody>
                    <a:bodyPr/>
                    <a:lstStyle/>
                    <a:p>
                      <a:pPr algn="r"/>
                      <a:r>
                        <a:rPr lang="en-US" sz="1200" dirty="0" smtClean="0"/>
                        <a:t>825</a:t>
                      </a:r>
                    </a:p>
                  </a:txBody>
                  <a:tcPr/>
                </a:tc>
                <a:tc>
                  <a:txBody>
                    <a:bodyPr/>
                    <a:lstStyle/>
                    <a:p>
                      <a:pPr algn="r"/>
                      <a:r>
                        <a:rPr lang="en-US" sz="1200" dirty="0" smtClean="0"/>
                        <a:t>fish sauce, beansprouts, rice paper, rice noodles,</a:t>
                      </a:r>
                      <a:r>
                        <a:rPr lang="en-US" sz="1200" baseline="0" dirty="0" smtClean="0"/>
                        <a:t> </a:t>
                      </a:r>
                      <a:r>
                        <a:rPr lang="en-US" sz="1200" dirty="0" err="1" smtClean="0"/>
                        <a:t>thai</a:t>
                      </a:r>
                      <a:r>
                        <a:rPr lang="en-US" sz="1200" dirty="0" smtClean="0"/>
                        <a:t> basil, rice vermicelli, lemongrass,</a:t>
                      </a:r>
                      <a:r>
                        <a:rPr lang="en-US" sz="1200" baseline="0" dirty="0" smtClean="0"/>
                        <a:t> </a:t>
                      </a:r>
                      <a:r>
                        <a:rPr lang="en-US" sz="1200" dirty="0" err="1" smtClean="0"/>
                        <a:t>thai</a:t>
                      </a:r>
                      <a:r>
                        <a:rPr lang="en-US" sz="1200" dirty="0" smtClean="0"/>
                        <a:t> </a:t>
                      </a:r>
                      <a:r>
                        <a:rPr lang="en-US" sz="1200" dirty="0" err="1" smtClean="0"/>
                        <a:t>chile</a:t>
                      </a:r>
                      <a:r>
                        <a:rPr lang="en-US" sz="1200" dirty="0" smtClean="0"/>
                        <a:t>, daikon, hoisin sauce</a:t>
                      </a:r>
                    </a:p>
                  </a:txBody>
                  <a:tcPr/>
                </a:tc>
                <a:tc>
                  <a:txBody>
                    <a:bodyPr/>
                    <a:lstStyle/>
                    <a:p>
                      <a:pPr algn="r"/>
                      <a:r>
                        <a:rPr lang="en-US" sz="1200" dirty="0" smtClean="0"/>
                        <a:t>12.7</a:t>
                      </a:r>
                    </a:p>
                  </a:txBody>
                  <a:tcPr/>
                </a:tc>
              </a:tr>
              <a:tr h="271403">
                <a:tc>
                  <a:txBody>
                    <a:bodyPr/>
                    <a:lstStyle/>
                    <a:p>
                      <a:pPr algn="ctr"/>
                      <a:r>
                        <a:rPr lang="en-US" sz="1200" dirty="0" smtClean="0"/>
                        <a:t>Moroccan</a:t>
                      </a:r>
                      <a:endParaRPr lang="en-US" sz="1200" dirty="0"/>
                    </a:p>
                  </a:txBody>
                  <a:tcPr/>
                </a:tc>
                <a:tc>
                  <a:txBody>
                    <a:bodyPr/>
                    <a:lstStyle/>
                    <a:p>
                      <a:pPr algn="r"/>
                      <a:r>
                        <a:rPr lang="en-US" sz="1200" dirty="0" smtClean="0"/>
                        <a:t>821</a:t>
                      </a:r>
                    </a:p>
                  </a:txBody>
                  <a:tcPr/>
                </a:tc>
                <a:tc>
                  <a:txBody>
                    <a:bodyPr/>
                    <a:lstStyle/>
                    <a:p>
                      <a:pPr algn="r"/>
                      <a:r>
                        <a:rPr lang="en-US" sz="1200" dirty="0" smtClean="0"/>
                        <a:t>couscous, </a:t>
                      </a:r>
                      <a:r>
                        <a:rPr lang="en-US" sz="1200" dirty="0" err="1" smtClean="0"/>
                        <a:t>ras</a:t>
                      </a:r>
                      <a:r>
                        <a:rPr lang="en-US" sz="1200" dirty="0" smtClean="0"/>
                        <a:t> el </a:t>
                      </a:r>
                      <a:r>
                        <a:rPr lang="en-US" sz="1200" dirty="0" err="1" smtClean="0"/>
                        <a:t>hanout</a:t>
                      </a:r>
                      <a:r>
                        <a:rPr lang="en-US" sz="1200" dirty="0" smtClean="0"/>
                        <a:t>, preserved lemon,</a:t>
                      </a:r>
                      <a:r>
                        <a:rPr lang="en-US" sz="1200" baseline="0" dirty="0" smtClean="0"/>
                        <a:t> </a:t>
                      </a:r>
                      <a:r>
                        <a:rPr lang="en-US" sz="1200" dirty="0" smtClean="0"/>
                        <a:t>saffron threads, harissa, chickpeas, harissa</a:t>
                      </a:r>
                      <a:r>
                        <a:rPr lang="en-US" sz="1200" baseline="0" dirty="0" smtClean="0"/>
                        <a:t> </a:t>
                      </a:r>
                      <a:r>
                        <a:rPr lang="en-US" sz="1200" dirty="0" smtClean="0"/>
                        <a:t>paste, dried apricot, green olives, lamb</a:t>
                      </a:r>
                      <a:r>
                        <a:rPr lang="en-US" sz="1200" baseline="0" dirty="0" smtClean="0"/>
                        <a:t> s</a:t>
                      </a:r>
                      <a:r>
                        <a:rPr lang="en-US" sz="1200" dirty="0" smtClean="0"/>
                        <a:t>houlder</a:t>
                      </a:r>
                    </a:p>
                  </a:txBody>
                  <a:tcPr/>
                </a:tc>
                <a:tc>
                  <a:txBody>
                    <a:bodyPr/>
                    <a:lstStyle/>
                    <a:p>
                      <a:pPr algn="r"/>
                      <a:r>
                        <a:rPr lang="en-US" sz="1200" dirty="0" smtClean="0"/>
                        <a:t>12.9</a:t>
                      </a:r>
                    </a:p>
                  </a:txBody>
                  <a:tcPr/>
                </a:tc>
              </a:tr>
              <a:tr h="271403">
                <a:tc>
                  <a:txBody>
                    <a:bodyPr/>
                    <a:lstStyle/>
                    <a:p>
                      <a:pPr algn="ctr"/>
                      <a:r>
                        <a:rPr lang="en-US" sz="1200" dirty="0" smtClean="0"/>
                        <a:t>British</a:t>
                      </a:r>
                      <a:endParaRPr lang="en-US" sz="1200" dirty="0"/>
                    </a:p>
                  </a:txBody>
                  <a:tcPr/>
                </a:tc>
                <a:tc>
                  <a:txBody>
                    <a:bodyPr/>
                    <a:lstStyle/>
                    <a:p>
                      <a:pPr algn="r"/>
                      <a:r>
                        <a:rPr lang="en-US" sz="1200" dirty="0" smtClean="0"/>
                        <a:t>804</a:t>
                      </a:r>
                    </a:p>
                  </a:txBody>
                  <a:tcPr/>
                </a:tc>
                <a:tc>
                  <a:txBody>
                    <a:bodyPr/>
                    <a:lstStyle/>
                    <a:p>
                      <a:pPr algn="r"/>
                      <a:r>
                        <a:rPr lang="en-US" sz="1200" dirty="0" smtClean="0"/>
                        <a:t>stilton cheese, suet, beef drippings, stilton,</a:t>
                      </a:r>
                      <a:r>
                        <a:rPr lang="en-US" sz="1200" baseline="0" dirty="0" smtClean="0"/>
                        <a:t> </a:t>
                      </a:r>
                      <a:r>
                        <a:rPr lang="en-US" sz="1200" dirty="0" smtClean="0"/>
                        <a:t>golden syrup, dried currants, marmite,</a:t>
                      </a:r>
                      <a:r>
                        <a:rPr lang="en-US" sz="1200" baseline="0" dirty="0" smtClean="0"/>
                        <a:t> </a:t>
                      </a:r>
                      <a:r>
                        <a:rPr lang="en-US" sz="1200" dirty="0" smtClean="0"/>
                        <a:t>mincemeat, raspberry jam, beef kidney</a:t>
                      </a:r>
                    </a:p>
                  </a:txBody>
                  <a:tcPr/>
                </a:tc>
                <a:tc>
                  <a:txBody>
                    <a:bodyPr/>
                    <a:lstStyle/>
                    <a:p>
                      <a:pPr algn="r"/>
                      <a:r>
                        <a:rPr lang="en-US" sz="1200" dirty="0" smtClean="0"/>
                        <a:t>9.7</a:t>
                      </a:r>
                    </a:p>
                  </a:txBody>
                  <a:tcPr/>
                </a:tc>
              </a:tr>
              <a:tr h="271403">
                <a:tc>
                  <a:txBody>
                    <a:bodyPr/>
                    <a:lstStyle/>
                    <a:p>
                      <a:pPr algn="ctr"/>
                      <a:r>
                        <a:rPr lang="en-US" sz="1200" dirty="0" smtClean="0"/>
                        <a:t>Filipino</a:t>
                      </a:r>
                      <a:endParaRPr lang="en-US" sz="1200" dirty="0"/>
                    </a:p>
                  </a:txBody>
                  <a:tcPr/>
                </a:tc>
                <a:tc>
                  <a:txBody>
                    <a:bodyPr/>
                    <a:lstStyle/>
                    <a:p>
                      <a:pPr algn="r"/>
                      <a:r>
                        <a:rPr lang="en-US" sz="1200" dirty="0" smtClean="0"/>
                        <a:t>755</a:t>
                      </a:r>
                    </a:p>
                  </a:txBody>
                  <a:tcPr/>
                </a:tc>
                <a:tc>
                  <a:txBody>
                    <a:bodyPr/>
                    <a:lstStyle/>
                    <a:p>
                      <a:r>
                        <a:rPr lang="fr-FR" sz="1200" b="0" i="0" u="none" strike="noStrike" cap="none" spc="0" baseline="0" dirty="0" err="1" smtClean="0">
                          <a:ln>
                            <a:noFill/>
                          </a:ln>
                          <a:solidFill>
                            <a:schemeClr val="tx1"/>
                          </a:solidFill>
                          <a:uFillTx/>
                          <a:latin typeface="+mn-lt"/>
                          <a:ea typeface="+mn-ea"/>
                          <a:cs typeface="+mn-cs"/>
                          <a:sym typeface="Times New Roman"/>
                        </a:rPr>
                        <a:t>fish</a:t>
                      </a:r>
                      <a:r>
                        <a:rPr lang="fr-FR" sz="1200" b="0" i="0" u="none" strike="noStrike" cap="none" spc="0" baseline="0" dirty="0" smtClean="0">
                          <a:ln>
                            <a:noFill/>
                          </a:ln>
                          <a:solidFill>
                            <a:schemeClr val="tx1"/>
                          </a:solidFill>
                          <a:uFillTx/>
                          <a:latin typeface="+mn-lt"/>
                          <a:ea typeface="+mn-ea"/>
                          <a:cs typeface="+mn-cs"/>
                          <a:sym typeface="Times New Roman"/>
                        </a:rPr>
                        <a:t> sauce, </a:t>
                      </a:r>
                      <a:r>
                        <a:rPr lang="fr-FR" sz="1200" b="0" i="0" u="none" strike="noStrike" cap="none" spc="0" baseline="0" dirty="0" err="1" smtClean="0">
                          <a:ln>
                            <a:noFill/>
                          </a:ln>
                          <a:solidFill>
                            <a:schemeClr val="tx1"/>
                          </a:solidFill>
                          <a:uFillTx/>
                          <a:latin typeface="+mn-lt"/>
                          <a:ea typeface="+mn-ea"/>
                          <a:cs typeface="+mn-cs"/>
                          <a:sym typeface="Times New Roman"/>
                        </a:rPr>
                        <a:t>calamansi</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juice</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lumpia</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wrappers</a:t>
                      </a:r>
                      <a:r>
                        <a:rPr lang="fr-FR" sz="1200" b="0" i="0" u="none" strike="noStrike" cap="none" spc="0" baseline="0" dirty="0" smtClean="0">
                          <a:ln>
                            <a:noFill/>
                          </a:ln>
                          <a:solidFill>
                            <a:schemeClr val="tx1"/>
                          </a:solidFill>
                          <a:uFillTx/>
                          <a:latin typeface="+mn-lt"/>
                          <a:ea typeface="+mn-ea"/>
                          <a:cs typeface="+mn-cs"/>
                          <a:sym typeface="Times New Roman"/>
                        </a:rPr>
                        <a:t>, </a:t>
                      </a:r>
                      <a:r>
                        <a:rPr lang="fi-FI" sz="1200" b="0" i="0" u="none" strike="noStrike" cap="none" spc="0" baseline="0" dirty="0" smtClean="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smtClean="0">
                          <a:ln>
                            <a:noFill/>
                          </a:ln>
                          <a:solidFill>
                            <a:schemeClr val="tx1"/>
                          </a:solidFill>
                          <a:uFillTx/>
                          <a:latin typeface="+mn-lt"/>
                          <a:ea typeface="+mn-ea"/>
                          <a:cs typeface="+mn-cs"/>
                          <a:sym typeface="Times New Roman"/>
                        </a:rPr>
                        <a:t>thai</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shrimp paste, pork belly, fried garlic</a:t>
                      </a:r>
                      <a:endParaRPr lang="en-US" sz="1200" dirty="0" smtClean="0"/>
                    </a:p>
                  </a:txBody>
                  <a:tcPr/>
                </a:tc>
                <a:tc>
                  <a:txBody>
                    <a:bodyPr/>
                    <a:lstStyle/>
                    <a:p>
                      <a:pPr algn="r"/>
                      <a:r>
                        <a:rPr lang="en-US" sz="1200" dirty="0" smtClean="0"/>
                        <a:t>10.0</a:t>
                      </a:r>
                    </a:p>
                  </a:txBody>
                  <a:tcPr/>
                </a:tc>
              </a:tr>
              <a:tr h="271403">
                <a:tc>
                  <a:txBody>
                    <a:bodyPr/>
                    <a:lstStyle/>
                    <a:p>
                      <a:pPr algn="ctr"/>
                      <a:r>
                        <a:rPr lang="en-US" sz="1200" dirty="0" smtClean="0"/>
                        <a:t>Irish</a:t>
                      </a:r>
                      <a:endParaRPr lang="en-US" sz="1200" dirty="0"/>
                    </a:p>
                  </a:txBody>
                  <a:tcPr/>
                </a:tc>
                <a:tc>
                  <a:txBody>
                    <a:bodyPr/>
                    <a:lstStyle/>
                    <a:p>
                      <a:pPr algn="r"/>
                      <a:r>
                        <a:rPr lang="en-US" sz="1200" dirty="0" smtClean="0"/>
                        <a:t>667</a:t>
                      </a:r>
                    </a:p>
                  </a:txBody>
                  <a:tcPr/>
                </a:tc>
                <a:tc>
                  <a:txBody>
                    <a:bodyPr/>
                    <a:lstStyle/>
                    <a:p>
                      <a:pPr algn="r"/>
                      <a:r>
                        <a:rPr lang="en-US" sz="1200" dirty="0" smtClean="0"/>
                        <a:t>Irish whiskey, Guinness Beer, </a:t>
                      </a:r>
                      <a:r>
                        <a:rPr lang="en-US" sz="1200" dirty="0" err="1" smtClean="0"/>
                        <a:t>irish</a:t>
                      </a:r>
                      <a:r>
                        <a:rPr lang="en-US" sz="1200" dirty="0" smtClean="0"/>
                        <a:t> cream</a:t>
                      </a:r>
                      <a:r>
                        <a:rPr lang="en-US" sz="1200" baseline="0" dirty="0" smtClean="0"/>
                        <a:t> </a:t>
                      </a:r>
                      <a:r>
                        <a:rPr lang="en-US" sz="1200" dirty="0" smtClean="0"/>
                        <a:t>liqueur, corned beef, </a:t>
                      </a:r>
                      <a:r>
                        <a:rPr lang="en-US" sz="1200" dirty="0" err="1" smtClean="0"/>
                        <a:t>irish</a:t>
                      </a:r>
                      <a:r>
                        <a:rPr lang="en-US" sz="1200" dirty="0" smtClean="0"/>
                        <a:t> bacon, Baileys</a:t>
                      </a:r>
                      <a:r>
                        <a:rPr lang="en-US" sz="1200" baseline="0" dirty="0" smtClean="0"/>
                        <a:t> </a:t>
                      </a:r>
                      <a:r>
                        <a:rPr lang="en-US" sz="1200" dirty="0" smtClean="0"/>
                        <a:t>Irish Cream Liqueur, buttermilk, soda</a:t>
                      </a:r>
                      <a:r>
                        <a:rPr lang="en-US" sz="1200" baseline="0" dirty="0" smtClean="0"/>
                        <a:t> </a:t>
                      </a:r>
                      <a:r>
                        <a:rPr lang="en-US" sz="1200" dirty="0" smtClean="0"/>
                        <a:t>bread, stout,</a:t>
                      </a:r>
                      <a:r>
                        <a:rPr lang="en-US" sz="1200" baseline="0" dirty="0" smtClean="0"/>
                        <a:t> </a:t>
                      </a:r>
                      <a:r>
                        <a:rPr lang="en-US" sz="1200" dirty="0" smtClean="0"/>
                        <a:t>low-fat buttermilk</a:t>
                      </a:r>
                    </a:p>
                  </a:txBody>
                  <a:tcPr/>
                </a:tc>
                <a:tc>
                  <a:txBody>
                    <a:bodyPr/>
                    <a:lstStyle/>
                    <a:p>
                      <a:pPr algn="r"/>
                      <a:r>
                        <a:rPr lang="en-US" sz="1200" dirty="0" smtClean="0"/>
                        <a:t>9.2</a:t>
                      </a:r>
                    </a:p>
                  </a:txBody>
                  <a:tcPr/>
                </a:tc>
              </a:tr>
              <a:tr h="271403">
                <a:tc>
                  <a:txBody>
                    <a:bodyPr/>
                    <a:lstStyle/>
                    <a:p>
                      <a:pPr algn="ctr"/>
                      <a:r>
                        <a:rPr lang="en-US" sz="1200" dirty="0" smtClean="0"/>
                        <a:t>Jamaican</a:t>
                      </a:r>
                      <a:endParaRPr lang="en-US" sz="1200" dirty="0"/>
                    </a:p>
                  </a:txBody>
                  <a:tcPr/>
                </a:tc>
                <a:tc>
                  <a:txBody>
                    <a:bodyPr/>
                    <a:lstStyle/>
                    <a:p>
                      <a:pPr algn="r"/>
                      <a:r>
                        <a:rPr lang="en-US" sz="1200" dirty="0" smtClean="0"/>
                        <a:t>526</a:t>
                      </a:r>
                    </a:p>
                  </a:txBody>
                  <a:tcPr/>
                </a:tc>
                <a:tc>
                  <a:txBody>
                    <a:bodyPr/>
                    <a:lstStyle/>
                    <a:p>
                      <a:r>
                        <a:rPr lang="en-US" sz="1200" b="0" i="0" u="none" strike="noStrike" cap="none" spc="0" baseline="0" dirty="0" smtClean="0">
                          <a:ln>
                            <a:noFill/>
                          </a:ln>
                          <a:solidFill>
                            <a:schemeClr val="tx1"/>
                          </a:solidFill>
                          <a:uFillTx/>
                          <a:latin typeface="+mn-lt"/>
                          <a:ea typeface="+mn-ea"/>
                          <a:cs typeface="+mn-cs"/>
                          <a:sym typeface="Times New Roman"/>
                        </a:rPr>
                        <a:t>scotch bonnet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jamaican</a:t>
                      </a:r>
                      <a:r>
                        <a:rPr lang="en-US" sz="1200" b="0" i="0" u="none" strike="noStrike" cap="none" spc="0" baseline="0" dirty="0" smtClean="0">
                          <a:ln>
                            <a:noFill/>
                          </a:ln>
                          <a:solidFill>
                            <a:schemeClr val="tx1"/>
                          </a:solidFill>
                          <a:uFillTx/>
                          <a:latin typeface="+mn-lt"/>
                          <a:ea typeface="+mn-ea"/>
                          <a:cs typeface="+mn-cs"/>
                          <a:sym typeface="Times New Roman"/>
                        </a:rPr>
                        <a:t> jerk season, </a:t>
                      </a:r>
                      <a:r>
                        <a:rPr lang="en-US" sz="1200" b="0" i="0" u="none" strike="noStrike" cap="none" spc="0" baseline="0" dirty="0" err="1" smtClean="0">
                          <a:ln>
                            <a:noFill/>
                          </a:ln>
                          <a:solidFill>
                            <a:schemeClr val="tx1"/>
                          </a:solidFill>
                          <a:uFillTx/>
                          <a:latin typeface="+mn-lt"/>
                          <a:ea typeface="+mn-ea"/>
                          <a:cs typeface="+mn-cs"/>
                          <a:sym typeface="Times New Roman"/>
                        </a:rPr>
                        <a:t>ackee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callaloo</a:t>
                      </a:r>
                      <a:r>
                        <a:rPr lang="en-US" sz="1200" b="0" i="0" u="none" strike="noStrike" cap="none" spc="0" baseline="0" dirty="0" smtClean="0">
                          <a:ln>
                            <a:noFill/>
                          </a:ln>
                          <a:solidFill>
                            <a:schemeClr val="tx1"/>
                          </a:solidFill>
                          <a:uFillTx/>
                          <a:latin typeface="+mn-lt"/>
                          <a:ea typeface="+mn-ea"/>
                          <a:cs typeface="+mn-cs"/>
                          <a:sym typeface="Times New Roman"/>
                        </a:rPr>
                        <a:t>, jerk seasoning, ground allspice, thyme, dark rum, allspice, jerk sauce</a:t>
                      </a:r>
                      <a:endParaRPr lang="en-US" sz="1200" dirty="0" smtClean="0"/>
                    </a:p>
                  </a:txBody>
                  <a:tcPr/>
                </a:tc>
                <a:tc>
                  <a:txBody>
                    <a:bodyPr/>
                    <a:lstStyle/>
                    <a:p>
                      <a:pPr algn="r"/>
                      <a:r>
                        <a:rPr lang="en-US" sz="1200" dirty="0" smtClean="0"/>
                        <a:t>12.2</a:t>
                      </a:r>
                    </a:p>
                  </a:txBody>
                  <a:tcPr/>
                </a:tc>
              </a:tr>
              <a:tr h="271403">
                <a:tc>
                  <a:txBody>
                    <a:bodyPr/>
                    <a:lstStyle/>
                    <a:p>
                      <a:pPr algn="ctr"/>
                      <a:r>
                        <a:rPr lang="en-US" sz="1200" dirty="0" smtClean="0"/>
                        <a:t>Russian</a:t>
                      </a:r>
                      <a:endParaRPr lang="en-US" sz="1200" dirty="0"/>
                    </a:p>
                  </a:txBody>
                  <a:tcPr/>
                </a:tc>
                <a:tc>
                  <a:txBody>
                    <a:bodyPr/>
                    <a:lstStyle/>
                    <a:p>
                      <a:pPr algn="r"/>
                      <a:r>
                        <a:rPr lang="en-US" sz="1200" dirty="0" smtClean="0"/>
                        <a:t>489</a:t>
                      </a:r>
                    </a:p>
                  </a:txBody>
                  <a:tcPr/>
                </a:tc>
                <a:tc>
                  <a:txBody>
                    <a:bodyPr/>
                    <a:lstStyle/>
                    <a:p>
                      <a:pPr algn="r"/>
                      <a:r>
                        <a:rPr lang="en-US" sz="1200" dirty="0" smtClean="0"/>
                        <a:t>sauerkraut, buckwheat flour, pierogi, dill,</a:t>
                      </a:r>
                      <a:r>
                        <a:rPr lang="en-US" sz="1200" baseline="0" dirty="0" smtClean="0"/>
                        <a:t> </a:t>
                      </a:r>
                      <a:r>
                        <a:rPr lang="en-US" sz="1200" dirty="0" smtClean="0"/>
                        <a:t>fresh dill, farmer cheese, beets, cottage</a:t>
                      </a:r>
                      <a:r>
                        <a:rPr lang="en-US" sz="1200" baseline="0" dirty="0" smtClean="0"/>
                        <a:t> </a:t>
                      </a:r>
                      <a:r>
                        <a:rPr lang="en-US" sz="1200" dirty="0" smtClean="0"/>
                        <a:t>cheese, sour cream, pickled beets</a:t>
                      </a:r>
                    </a:p>
                  </a:txBody>
                  <a:tcPr/>
                </a:tc>
                <a:tc>
                  <a:txBody>
                    <a:bodyPr/>
                    <a:lstStyle/>
                    <a:p>
                      <a:pPr algn="r"/>
                      <a:r>
                        <a:rPr lang="en-US" sz="1200" dirty="0" smtClean="0"/>
                        <a:t>10.2</a:t>
                      </a:r>
                    </a:p>
                  </a:txBody>
                  <a:tcPr/>
                </a:tc>
              </a:tr>
              <a:tr h="382999">
                <a:tc>
                  <a:txBody>
                    <a:bodyPr/>
                    <a:lstStyle/>
                    <a:p>
                      <a:pPr algn="ctr"/>
                      <a:r>
                        <a:rPr lang="en-US" sz="1200" dirty="0" smtClean="0"/>
                        <a:t>Brazilian</a:t>
                      </a:r>
                      <a:endParaRPr lang="en-US" sz="1200" dirty="0"/>
                    </a:p>
                  </a:txBody>
                  <a:tcPr/>
                </a:tc>
                <a:tc>
                  <a:txBody>
                    <a:bodyPr/>
                    <a:lstStyle/>
                    <a:p>
                      <a:pPr algn="r"/>
                      <a:r>
                        <a:rPr lang="en-US" sz="1200" dirty="0" smtClean="0"/>
                        <a:t>467</a:t>
                      </a:r>
                    </a:p>
                  </a:txBody>
                  <a:tcPr/>
                </a:tc>
                <a:tc>
                  <a:txBody>
                    <a:bodyPr/>
                    <a:lstStyle/>
                    <a:p>
                      <a:pPr algn="r"/>
                      <a:r>
                        <a:rPr lang="en-US" sz="1200" dirty="0" err="1" smtClean="0"/>
                        <a:t>cachaca</a:t>
                      </a:r>
                      <a:r>
                        <a:rPr lang="en-US" sz="1200" dirty="0" smtClean="0"/>
                        <a:t>, </a:t>
                      </a:r>
                      <a:r>
                        <a:rPr lang="en-US" sz="1200" dirty="0" err="1" smtClean="0"/>
                        <a:t>aai</a:t>
                      </a:r>
                      <a:r>
                        <a:rPr lang="en-US" sz="1200" dirty="0" smtClean="0"/>
                        <a:t>, manioc flour, palm oil, chocolate</a:t>
                      </a:r>
                      <a:r>
                        <a:rPr lang="en-US" sz="1200" baseline="0" dirty="0" smtClean="0"/>
                        <a:t> </a:t>
                      </a:r>
                      <a:r>
                        <a:rPr lang="en-US" sz="1200" dirty="0" smtClean="0"/>
                        <a:t>sprinkles, dried black beans, frozen banana,</a:t>
                      </a:r>
                      <a:r>
                        <a:rPr lang="en-US" sz="1200" baseline="0" dirty="0" smtClean="0"/>
                        <a:t> </a:t>
                      </a:r>
                      <a:r>
                        <a:rPr lang="en-US" sz="1200" dirty="0" smtClean="0"/>
                        <a:t>granola, </a:t>
                      </a:r>
                      <a:r>
                        <a:rPr lang="en-US" sz="1200" dirty="0" err="1" smtClean="0"/>
                        <a:t>dende</a:t>
                      </a:r>
                      <a:r>
                        <a:rPr lang="en-US" sz="1200" dirty="0" smtClean="0"/>
                        <a:t> oil, chia seeds</a:t>
                      </a:r>
                    </a:p>
                  </a:txBody>
                  <a:tcPr/>
                </a:tc>
                <a:tc>
                  <a:txBody>
                    <a:bodyPr/>
                    <a:lstStyle/>
                    <a:p>
                      <a:pPr algn="r"/>
                      <a:r>
                        <a:rPr lang="en-US" sz="1200" dirty="0" smtClean="0"/>
                        <a:t>9.5</a:t>
                      </a:r>
                    </a:p>
                  </a:txBody>
                  <a:tcPr/>
                </a:tc>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742941173"/>
              </p:ext>
            </p:extLst>
          </p:nvPr>
        </p:nvGraphicFramePr>
        <p:xfrm>
          <a:off x="2540000" y="26372210"/>
          <a:ext cx="12884181" cy="1828800"/>
        </p:xfrm>
        <a:graphic>
          <a:graphicData uri="http://schemas.openxmlformats.org/drawingml/2006/table">
            <a:tbl>
              <a:tblPr firstRow="1" bandRow="1">
                <a:tableStyleId>{5940675A-B579-460E-94D1-54222C63F5DA}</a:tableStyleId>
              </a:tblPr>
              <a:tblGrid>
                <a:gridCol w="3033486"/>
                <a:gridCol w="3904343"/>
                <a:gridCol w="2293257"/>
                <a:gridCol w="3653095"/>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800" dirty="0" smtClean="0"/>
                        <a:t>Logistic Regression</a:t>
                      </a:r>
                      <a:endParaRPr lang="en-US" sz="1800" dirty="0"/>
                    </a:p>
                  </a:txBody>
                  <a:tcPr/>
                </a:tc>
                <a:tc>
                  <a:txBody>
                    <a:bodyPr/>
                    <a:lstStyle/>
                    <a:p>
                      <a:pPr algn="ctr"/>
                      <a:endParaRPr lang="en-US" sz="1800" dirty="0"/>
                    </a:p>
                  </a:txBody>
                  <a:tcPr/>
                </a:tc>
                <a:tc>
                  <a:txBody>
                    <a:bodyPr/>
                    <a:lstStyle/>
                    <a:p>
                      <a:pPr algn="ctr"/>
                      <a:r>
                        <a:rPr lang="en-US" sz="1800" dirty="0" smtClean="0"/>
                        <a:t>A</a:t>
                      </a:r>
                      <a:endParaRPr lang="en-US" sz="1800" dirty="0"/>
                    </a:p>
                  </a:txBody>
                  <a:tcPr/>
                </a:tc>
                <a:tc>
                  <a:txBody>
                    <a:bodyPr/>
                    <a:lstStyle/>
                    <a:p>
                      <a:pPr algn="ctr"/>
                      <a:endParaRPr lang="en-US" sz="1800" dirty="0"/>
                    </a:p>
                  </a:txBody>
                  <a:tcPr/>
                </a:tc>
              </a:tr>
              <a:tr h="312344">
                <a:tc>
                  <a:txBody>
                    <a:bodyPr/>
                    <a:lstStyle/>
                    <a:p>
                      <a:pPr algn="ctr"/>
                      <a:r>
                        <a:rPr lang="en-US" sz="1800" dirty="0" smtClean="0"/>
                        <a:t>Random</a:t>
                      </a:r>
                      <a:r>
                        <a:rPr lang="en-US" sz="1800" baseline="0" dirty="0" smtClean="0"/>
                        <a:t> Forest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smtClean="0"/>
                        <a:t>Gradient</a:t>
                      </a:r>
                      <a:r>
                        <a:rPr lang="en-US" sz="1800" baseline="0" dirty="0" smtClean="0"/>
                        <a:t> 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err="1" smtClean="0"/>
                        <a:t>XGBoost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2715240932"/>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gridCol w="3927087"/>
                <a:gridCol w="2216580"/>
                <a:gridCol w="3693687"/>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a:t>
                      </a:r>
                      <a:r>
                        <a:rPr lang="en-US" sz="1800" b="1" baseline="0" dirty="0" smtClean="0"/>
                        <a: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500" dirty="0" err="1" smtClean="0"/>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endParaRPr lang="en-US" sz="1500" dirty="0"/>
                    </a:p>
                  </a:txBody>
                  <a:tcPr/>
                </a:tc>
                <a:tc>
                  <a:txBody>
                    <a:bodyPr/>
                    <a:lstStyle/>
                    <a:p>
                      <a:pPr algn="ctr"/>
                      <a:r>
                        <a:rPr lang="en-US" sz="1500" dirty="0" smtClean="0"/>
                        <a:t>Ingredient clustering</a:t>
                      </a:r>
                      <a:endParaRPr lang="en-US" sz="1500" dirty="0"/>
                    </a:p>
                  </a:txBody>
                  <a:tcPr/>
                </a:tc>
              </a:tr>
              <a:tr h="312344">
                <a:tc>
                  <a:txBody>
                    <a:bodyPr/>
                    <a:lstStyle/>
                    <a:p>
                      <a:pPr algn="ctr"/>
                      <a:r>
                        <a:rPr lang="en-US" sz="1500" dirty="0" smtClean="0"/>
                        <a:t>SVD</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Ingredient</a:t>
                      </a:r>
                      <a:r>
                        <a:rPr lang="en-US" sz="1500" baseline="0" dirty="0" smtClean="0"/>
                        <a:t> clustering</a:t>
                      </a:r>
                      <a:endParaRPr lang="en-US" sz="1500" dirty="0" smtClean="0"/>
                    </a:p>
                  </a:txBody>
                  <a:tcPr/>
                </a:tc>
              </a:tr>
              <a:tr h="335204">
                <a:tc>
                  <a:txBody>
                    <a:bodyPr/>
                    <a:lstStyle/>
                    <a:p>
                      <a:pPr algn="ctr"/>
                      <a:r>
                        <a:rPr lang="en-US" sz="1500" dirty="0" smtClean="0"/>
                        <a:t>Market</a:t>
                      </a:r>
                      <a:r>
                        <a:rPr lang="en-US" sz="1500" baseline="0" dirty="0" smtClean="0"/>
                        <a:t> Basket</a:t>
                      </a:r>
                      <a:endParaRPr lang="en-US" sz="1500" dirty="0"/>
                    </a:p>
                  </a:txBody>
                  <a:tcPr/>
                </a:tc>
                <a:tc>
                  <a:txBody>
                    <a:bodyPr/>
                    <a:lstStyle/>
                    <a:p>
                      <a:pPr algn="ctr"/>
                      <a:r>
                        <a:rPr lang="en-US" sz="1500" dirty="0" smtClean="0"/>
                        <a:t>?</a:t>
                      </a:r>
                    </a:p>
                  </a:txBody>
                  <a:tcPr/>
                </a:tc>
                <a:tc>
                  <a:txBody>
                    <a:bodyPr/>
                    <a:lstStyle/>
                    <a:p>
                      <a:pPr algn="ctr"/>
                      <a:r>
                        <a:rPr lang="en-US" sz="1500" dirty="0" smtClean="0"/>
                        <a:t>A? or B?, E</a:t>
                      </a:r>
                    </a:p>
                  </a:txBody>
                  <a:tcPr/>
                </a:tc>
                <a:tc>
                  <a:txBody>
                    <a:bodyPr/>
                    <a:lstStyle/>
                    <a:p>
                      <a:pPr algn="ctr"/>
                      <a:r>
                        <a:rPr lang="en-US" sz="1500" dirty="0" smtClean="0"/>
                        <a:t>Relationship</a:t>
                      </a:r>
                      <a:r>
                        <a:rPr lang="en-US" sz="1500" baseline="0" dirty="0" smtClean="0"/>
                        <a:t> </a:t>
                      </a:r>
                      <a:r>
                        <a:rPr lang="en-US" sz="1500" baseline="0" dirty="0" err="1" smtClean="0"/>
                        <a:t>btwn</a:t>
                      </a:r>
                      <a:r>
                        <a:rPr lang="en-US" sz="1500" baseline="0" dirty="0" smtClean="0"/>
                        <a:t> ingredients and cuisine</a:t>
                      </a:r>
                      <a:endParaRPr lang="en-US" sz="1500" dirty="0" smtClean="0"/>
                    </a:p>
                  </a:txBody>
                  <a:tcPr/>
                </a:tc>
              </a:tr>
              <a:tr h="335204">
                <a:tc>
                  <a:txBody>
                    <a:bodyPr/>
                    <a:lstStyle/>
                    <a:p>
                      <a:pPr algn="ctr"/>
                      <a:r>
                        <a:rPr lang="en-US" sz="1500" dirty="0" smtClean="0"/>
                        <a:t>LDA</a:t>
                      </a:r>
                      <a:endParaRPr lang="en-US" sz="1500" dirty="0"/>
                    </a:p>
                  </a:txBody>
                  <a:tcPr/>
                </a:tc>
                <a:tc>
                  <a:txBody>
                    <a:bodyPr/>
                    <a:lstStyle/>
                    <a:p>
                      <a:pPr algn="ct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 B</a:t>
                      </a:r>
                    </a:p>
                  </a:txBody>
                  <a:tcPr/>
                </a:tc>
                <a:tc>
                  <a:txBody>
                    <a:bodyPr/>
                    <a:lstStyle/>
                    <a:p>
                      <a:pPr algn="ctr"/>
                      <a:r>
                        <a:rPr lang="en-US" sz="1500" dirty="0" smtClean="0"/>
                        <a:t>Latent</a:t>
                      </a:r>
                      <a:r>
                        <a:rPr lang="en-US" sz="1500" baseline="0" dirty="0" smtClean="0"/>
                        <a:t> cuisines</a:t>
                      </a:r>
                      <a:endParaRPr lang="en-US" sz="1500" dirty="0" smtClean="0"/>
                    </a:p>
                  </a:txBody>
                  <a:tcPr/>
                </a:tc>
              </a:tr>
              <a:tr h="335204">
                <a:tc>
                  <a:txBody>
                    <a:bodyPr/>
                    <a:lstStyle/>
                    <a:p>
                      <a:pPr algn="ctr"/>
                      <a:r>
                        <a:rPr lang="en-US" sz="1500" dirty="0" smtClean="0"/>
                        <a:t>BMF</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a:t>
                      </a:r>
                    </a:p>
                  </a:txBody>
                  <a:tcPr/>
                </a:tc>
                <a:tc>
                  <a:txBody>
                    <a:bodyPr/>
                    <a:lstStyle/>
                    <a:p>
                      <a:pPr algn="ctr"/>
                      <a:r>
                        <a:rPr lang="en-US" sz="1500" dirty="0" smtClean="0"/>
                        <a:t>Latent cuisines</a:t>
                      </a:r>
                    </a:p>
                  </a:txBody>
                  <a:tcPr/>
                </a:tc>
              </a:tr>
              <a:tr h="335204">
                <a:tc>
                  <a:txBody>
                    <a:bodyPr/>
                    <a:lstStyle/>
                    <a:p>
                      <a:pPr algn="ctr"/>
                      <a:r>
                        <a:rPr lang="en-US" sz="1500" dirty="0" smtClean="0"/>
                        <a:t>PCA</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a:t>
                      </a:r>
                      <a:endParaRPr lang="en-US" sz="1500" dirty="0" smtClean="0"/>
                    </a:p>
                  </a:txBody>
                  <a:tcPr/>
                </a:tc>
                <a:tc>
                  <a:txBody>
                    <a:bodyPr/>
                    <a:lstStyle/>
                    <a:p>
                      <a:pPr algn="ctr"/>
                      <a:r>
                        <a:rPr lang="en-US" sz="1500" dirty="0" smtClean="0"/>
                        <a:t>A? or B?</a:t>
                      </a:r>
                    </a:p>
                  </a:txBody>
                  <a:tcPr/>
                </a:tc>
                <a:tc>
                  <a:txBody>
                    <a:bodyPr/>
                    <a:lstStyle/>
                    <a:p>
                      <a:pPr algn="ctr"/>
                      <a:r>
                        <a:rPr lang="en-US" sz="1500" dirty="0" smtClean="0"/>
                        <a:t>Latent cuisines, distance </a:t>
                      </a:r>
                      <a:r>
                        <a:rPr lang="en-US" sz="1500" dirty="0" err="1" smtClean="0"/>
                        <a:t>btwn</a:t>
                      </a:r>
                      <a:r>
                        <a:rPr lang="en-US" sz="1500" baseline="0" dirty="0" smtClean="0"/>
                        <a:t> cuisines</a:t>
                      </a:r>
                      <a:endParaRPr lang="en-US" sz="1500" dirty="0" smtClean="0"/>
                    </a:p>
                  </a:txBody>
                  <a:tcPr/>
                </a:tc>
              </a:tr>
              <a:tr h="335204">
                <a:tc>
                  <a:txBody>
                    <a:bodyPr/>
                    <a:lstStyle/>
                    <a:p>
                      <a:pPr algn="ctr"/>
                      <a:r>
                        <a:rPr lang="en-US" sz="1500" dirty="0" smtClean="0"/>
                        <a:t>Hierarchical clustering</a:t>
                      </a:r>
                      <a:endParaRPr lang="en-US" sz="1500" dirty="0"/>
                    </a:p>
                  </a:txBody>
                  <a:tcPr/>
                </a:tc>
                <a:tc>
                  <a:txBody>
                    <a:bodyPr/>
                    <a:lstStyle/>
                    <a:p>
                      <a:pPr algn="ctr"/>
                      <a:r>
                        <a:rPr lang="en-US" sz="1500" dirty="0" smtClean="0"/>
                        <a:t>?</a:t>
                      </a:r>
                    </a:p>
                  </a:txBody>
                  <a:tcPr/>
                </a:tc>
                <a:tc>
                  <a:txBody>
                    <a:bodyPr/>
                    <a:lstStyle/>
                    <a:p>
                      <a:pPr algn="ctr"/>
                      <a:r>
                        <a:rPr lang="en-US" sz="1500" dirty="0" smtClean="0"/>
                        <a:t>D</a:t>
                      </a:r>
                    </a:p>
                  </a:txBody>
                  <a:tcPr/>
                </a:tc>
                <a:tc>
                  <a:txBody>
                    <a:bodyPr/>
                    <a:lstStyle/>
                    <a:p>
                      <a:pPr algn="ctr"/>
                      <a:r>
                        <a:rPr lang="en-US" sz="1500" dirty="0" smtClean="0"/>
                        <a:t>Correlation (distance) </a:t>
                      </a:r>
                      <a:r>
                        <a:rPr lang="en-US" sz="1500" dirty="0" err="1" smtClean="0"/>
                        <a:t>btwn</a:t>
                      </a:r>
                      <a:r>
                        <a:rPr lang="en-US" sz="1500" dirty="0" smtClean="0"/>
                        <a:t> cuisines</a:t>
                      </a:r>
                    </a:p>
                  </a:txBody>
                  <a:tcPr/>
                </a:tc>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03223" y="19377612"/>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6415386"/>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Ingredient Clustering</a:t>
            </a:r>
            <a:endParaRPr dirty="0"/>
          </a:p>
        </p:txBody>
      </p:sp>
      <p:sp>
        <p:nvSpPr>
          <p:cNvPr id="204" name="Shape 260" descr="Rectangle 49"/>
          <p:cNvSpPr/>
          <p:nvPr/>
        </p:nvSpPr>
        <p:spPr>
          <a:xfrm>
            <a:off x="25603685" y="16415387"/>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Latent Cuisines</a:t>
            </a:r>
            <a:endParaRPr dirty="0"/>
          </a:p>
        </p:txBody>
      </p:sp>
      <p:sp>
        <p:nvSpPr>
          <p:cNvPr id="205" name="Shape 260" descr="Rectangle 49"/>
          <p:cNvSpPr/>
          <p:nvPr/>
        </p:nvSpPr>
        <p:spPr>
          <a:xfrm>
            <a:off x="33196942" y="16360144"/>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Cuisines Correlations</a:t>
            </a:r>
            <a:endParaRPr dirty="0"/>
          </a:p>
        </p:txBody>
      </p:sp>
      <p:sp>
        <p:nvSpPr>
          <p:cNvPr id="10" name="TextBox 9"/>
          <p:cNvSpPr txBox="1"/>
          <p:nvPr/>
        </p:nvSpPr>
        <p:spPr>
          <a:xfrm rot="16200000">
            <a:off x="36939123" y="21621290"/>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Pearson Correlation Coefficient</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08" name="TextBox 207"/>
          <p:cNvSpPr txBox="1"/>
          <p:nvPr/>
        </p:nvSpPr>
        <p:spPr>
          <a:xfrm>
            <a:off x="26623999" y="1703066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BMF/LDA Examples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09" name="TextBox 208"/>
          <p:cNvSpPr txBox="1"/>
          <p:nvPr/>
        </p:nvSpPr>
        <p:spPr>
          <a:xfrm>
            <a:off x="34081623" y="17472281"/>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Hierarchical Clustering</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575110" y="25910329"/>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596275" y="25817301"/>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8662219" y="17265761"/>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SVD (informed by </a:t>
            </a:r>
            <a:r>
              <a:rPr lang="en-US" sz="2500" b="1" dirty="0" err="1" smtClean="0"/>
              <a:t>Kmeans</a:t>
            </a:r>
            <a:r>
              <a:rPr lang="en-US" sz="2500" b="1" dirty="0" smtClean="0"/>
              <a:t>)</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12" name="TextBox 211"/>
          <p:cNvSpPr txBox="1"/>
          <p:nvPr/>
        </p:nvSpPr>
        <p:spPr>
          <a:xfrm>
            <a:off x="18662218" y="24925684"/>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Market Basket Analysis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106808980"/>
              </p:ext>
            </p:extLst>
          </p:nvPr>
        </p:nvGraphicFramePr>
        <p:xfrm>
          <a:off x="18940932" y="28620432"/>
          <a:ext cx="4598115" cy="1295324"/>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Corn tortillas</a:t>
                      </a:r>
                      <a:endParaRPr lang="en-US" sz="1500" dirty="0"/>
                    </a:p>
                  </a:txBody>
                  <a:tcPr/>
                </a:tc>
                <a:tc>
                  <a:txBody>
                    <a:bodyPr/>
                    <a:lstStyle/>
                    <a:p>
                      <a:pPr algn="r"/>
                      <a:r>
                        <a:rPr lang="en-US" sz="1500" dirty="0" smtClean="0"/>
                        <a:t>Mexican</a:t>
                      </a:r>
                      <a:endParaRPr lang="en-US" sz="1500" dirty="0"/>
                    </a:p>
                  </a:txBody>
                  <a:tcPr/>
                </a:tc>
                <a:tc>
                  <a:txBody>
                    <a:bodyPr/>
                    <a:lstStyle/>
                    <a:p>
                      <a:pPr algn="r"/>
                      <a:r>
                        <a:rPr lang="en-US" sz="1500" dirty="0" smtClean="0"/>
                        <a:t>.98</a:t>
                      </a:r>
                      <a:endParaRPr lang="en-US" sz="1500" dirty="0"/>
                    </a:p>
                  </a:txBody>
                  <a:tcPr/>
                </a:tc>
              </a:tr>
              <a:tr h="312344">
                <a:tc>
                  <a:txBody>
                    <a:bodyPr/>
                    <a:lstStyle/>
                    <a:p>
                      <a:pPr algn="ctr"/>
                      <a:r>
                        <a:rPr lang="en-US" sz="1500" dirty="0" smtClean="0"/>
                        <a:t>salsa</a:t>
                      </a:r>
                      <a:endParaRPr lang="en-US" sz="1500" dirty="0"/>
                    </a:p>
                  </a:txBody>
                  <a:tcPr/>
                </a:tc>
                <a:tc>
                  <a:txBody>
                    <a:bodyPr/>
                    <a:lstStyle/>
                    <a:p>
                      <a:pPr algn="r"/>
                      <a:r>
                        <a:rPr lang="en-US" sz="1500" dirty="0" smtClean="0"/>
                        <a:t>Mexican</a:t>
                      </a:r>
                    </a:p>
                  </a:txBody>
                  <a:tcPr/>
                </a:tc>
                <a:tc>
                  <a:txBody>
                    <a:bodyPr/>
                    <a:lstStyle/>
                    <a:p>
                      <a:pPr algn="r"/>
                      <a:r>
                        <a:rPr lang="en-US" sz="1500" dirty="0" smtClean="0"/>
                        <a:t>.95</a:t>
                      </a:r>
                    </a:p>
                  </a:txBody>
                  <a:tcPr/>
                </a:tc>
              </a:tr>
              <a:tr h="335204">
                <a:tc>
                  <a:txBody>
                    <a:bodyPr/>
                    <a:lstStyle/>
                    <a:p>
                      <a:pPr algn="ctr"/>
                      <a:r>
                        <a:rPr lang="en-US" sz="1500" dirty="0" err="1" smtClean="0"/>
                        <a:t>Garam</a:t>
                      </a:r>
                      <a:r>
                        <a:rPr lang="en-US" sz="1500" baseline="0" dirty="0" smtClean="0"/>
                        <a:t> Masala</a:t>
                      </a:r>
                      <a:endParaRPr lang="en-US" sz="1500" dirty="0"/>
                    </a:p>
                  </a:txBody>
                  <a:tcPr/>
                </a:tc>
                <a:tc>
                  <a:txBody>
                    <a:bodyPr/>
                    <a:lstStyle/>
                    <a:p>
                      <a:pPr algn="r"/>
                      <a:r>
                        <a:rPr lang="en-US" sz="1500" dirty="0" smtClean="0"/>
                        <a:t>Indian</a:t>
                      </a:r>
                    </a:p>
                  </a:txBody>
                  <a:tcPr/>
                </a:tc>
                <a:tc>
                  <a:txBody>
                    <a:bodyPr/>
                    <a:lstStyle/>
                    <a:p>
                      <a:pPr algn="r"/>
                      <a:r>
                        <a:rPr lang="en-US" sz="1500" dirty="0" smtClean="0"/>
                        <a:t>.93</a:t>
                      </a:r>
                    </a:p>
                  </a:txBody>
                  <a:tcPr/>
                </a:tc>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402617224"/>
              </p:ext>
            </p:extLst>
          </p:nvPr>
        </p:nvGraphicFramePr>
        <p:xfrm>
          <a:off x="18940932" y="26050240"/>
          <a:ext cx="4598115" cy="1737360"/>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Onions, carrots, pepper</a:t>
                      </a:r>
                      <a:endParaRPr lang="en-US" sz="1500" dirty="0"/>
                    </a:p>
                  </a:txBody>
                  <a:tcPr/>
                </a:tc>
                <a:tc>
                  <a:txBody>
                    <a:bodyPr/>
                    <a:lstStyle/>
                    <a:p>
                      <a:pPr algn="r"/>
                      <a:r>
                        <a:rPr lang="en-US" sz="1500" dirty="0" smtClean="0"/>
                        <a:t>Salt</a:t>
                      </a:r>
                      <a:endParaRPr lang="en-US" sz="1500" dirty="0"/>
                    </a:p>
                  </a:txBody>
                  <a:tcPr/>
                </a:tc>
                <a:tc>
                  <a:txBody>
                    <a:bodyPr/>
                    <a:lstStyle/>
                    <a:p>
                      <a:pPr algn="r"/>
                      <a:r>
                        <a:rPr lang="en-US" sz="1500" dirty="0" smtClean="0"/>
                        <a:t>1</a:t>
                      </a:r>
                      <a:endParaRPr lang="en-US" sz="1500" dirty="0"/>
                    </a:p>
                  </a:txBody>
                  <a:tcPr/>
                </a:tc>
              </a:tr>
              <a:tr h="312344">
                <a:tc>
                  <a:txBody>
                    <a:bodyPr/>
                    <a:lstStyle/>
                    <a:p>
                      <a:pPr algn="ctr"/>
                      <a:r>
                        <a:rPr lang="en-US" sz="1500" dirty="0" smtClean="0"/>
                        <a:t>Baking powder, white sugar, eggs</a:t>
                      </a:r>
                      <a:endParaRPr lang="en-US" sz="1500" dirty="0"/>
                    </a:p>
                  </a:txBody>
                  <a:tcPr/>
                </a:tc>
                <a:tc>
                  <a:txBody>
                    <a:bodyPr/>
                    <a:lstStyle/>
                    <a:p>
                      <a:pPr algn="r"/>
                      <a:r>
                        <a:rPr lang="en-US" sz="1500" dirty="0" smtClean="0"/>
                        <a:t>All-purpose flour</a:t>
                      </a:r>
                    </a:p>
                  </a:txBody>
                  <a:tcPr/>
                </a:tc>
                <a:tc>
                  <a:txBody>
                    <a:bodyPr/>
                    <a:lstStyle/>
                    <a:p>
                      <a:pPr algn="r"/>
                      <a:r>
                        <a:rPr lang="en-US" sz="1500" dirty="0" smtClean="0"/>
                        <a:t>.98</a:t>
                      </a:r>
                    </a:p>
                  </a:txBody>
                  <a:tcPr/>
                </a:tc>
              </a:tr>
              <a:tr h="335204">
                <a:tc>
                  <a:txBody>
                    <a:bodyPr/>
                    <a:lstStyle/>
                    <a:p>
                      <a:pPr algn="ctr"/>
                      <a:r>
                        <a:rPr lang="en-US" sz="1500" dirty="0" smtClean="0"/>
                        <a:t>Baking </a:t>
                      </a:r>
                      <a:r>
                        <a:rPr lang="en-US" sz="1500" dirty="0" err="1" smtClean="0"/>
                        <a:t>pwder</a:t>
                      </a:r>
                      <a:r>
                        <a:rPr lang="en-US" sz="1500" dirty="0" smtClean="0"/>
                        <a:t>, white sugar, all-purpose flour</a:t>
                      </a:r>
                      <a:endParaRPr lang="en-US" sz="1500" dirty="0"/>
                    </a:p>
                  </a:txBody>
                  <a:tcPr/>
                </a:tc>
                <a:tc>
                  <a:txBody>
                    <a:bodyPr/>
                    <a:lstStyle/>
                    <a:p>
                      <a:pPr algn="r"/>
                      <a:r>
                        <a:rPr lang="en-US" sz="1500" dirty="0" smtClean="0"/>
                        <a:t>Eggs</a:t>
                      </a:r>
                    </a:p>
                  </a:txBody>
                  <a:tcPr/>
                </a:tc>
                <a:tc>
                  <a:txBody>
                    <a:bodyPr/>
                    <a:lstStyle/>
                    <a:p>
                      <a:pPr algn="r"/>
                      <a:r>
                        <a:rPr lang="en-US" sz="1500" dirty="0" smtClean="0"/>
                        <a:t>.94</a:t>
                      </a:r>
                    </a:p>
                  </a:txBody>
                  <a:tcPr/>
                </a:tc>
              </a:tr>
            </a:tbl>
          </a:graphicData>
        </a:graphic>
      </p:graphicFrame>
      <p:sp>
        <p:nvSpPr>
          <p:cNvPr id="215" name="TextBox 214"/>
          <p:cNvSpPr txBox="1"/>
          <p:nvPr/>
        </p:nvSpPr>
        <p:spPr>
          <a:xfrm>
            <a:off x="19460890" y="2542789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chemeClr val="tx1"/>
                </a:solidFill>
                <a:effectLst/>
                <a:uFillTx/>
                <a:latin typeface="+mn-lt"/>
                <a:ea typeface="+mn-ea"/>
                <a:cs typeface="+mn-cs"/>
                <a:sym typeface="Times New Roman"/>
              </a:rPr>
              <a:t>On Dataset A????</a:t>
            </a:r>
            <a:endParaRPr kumimoji="0" lang="en-US" sz="2500"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9613289" y="27962484"/>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On Dataset E</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62323" y="18027912"/>
            <a:ext cx="3616728" cy="328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24345900"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Connector 216"/>
          <p:cNvCxnSpPr/>
          <p:nvPr/>
        </p:nvCxnSpPr>
        <p:spPr>
          <a:xfrm>
            <a:off x="32832382"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2" name="Shape 276" descr="Straight Arrow Connector 80"/>
          <p:cNvSpPr/>
          <p:nvPr/>
        </p:nvSpPr>
        <p:spPr>
          <a:xfrm flipV="1">
            <a:off x="31322334" y="28177202"/>
            <a:ext cx="1062960" cy="1"/>
          </a:xfrm>
          <a:prstGeom prst="line">
            <a:avLst/>
          </a:prstGeom>
          <a:ln w="57150">
            <a:solidFill>
              <a:srgbClr val="000000"/>
            </a:solidFill>
            <a:tailEnd type="triangle"/>
          </a:ln>
        </p:spPr>
        <p:txBody>
          <a:bodyPr lIns="45719" rIns="45719"/>
          <a:lstStyle/>
          <a:p>
            <a:endParaRPr/>
          </a:p>
        </p:txBody>
      </p:sp>
      <p:graphicFrame>
        <p:nvGraphicFramePr>
          <p:cNvPr id="218" name="Table 217"/>
          <p:cNvGraphicFramePr>
            <a:graphicFrameLocks noGrp="1"/>
          </p:cNvGraphicFramePr>
          <p:nvPr>
            <p:extLst>
              <p:ext uri="{D42A27DB-BD31-4B8C-83A1-F6EECF244321}">
                <p14:modId xmlns:p14="http://schemas.microsoft.com/office/powerpoint/2010/main" val="1730336366"/>
              </p:ext>
            </p:extLst>
          </p:nvPr>
        </p:nvGraphicFramePr>
        <p:xfrm>
          <a:off x="25575110" y="17597516"/>
          <a:ext cx="5967761" cy="7231530"/>
        </p:xfrm>
        <a:graphic>
          <a:graphicData uri="http://schemas.openxmlformats.org/drawingml/2006/table">
            <a:tbl>
              <a:tblPr firstRow="1" bandRow="1">
                <a:tableStyleId>{5940675A-B579-460E-94D1-54222C63F5DA}</a:tableStyleId>
              </a:tblPr>
              <a:tblGrid>
                <a:gridCol w="2277804"/>
                <a:gridCol w="2207400"/>
                <a:gridCol w="1482557"/>
              </a:tblGrid>
              <a:tr h="640094">
                <a:tc>
                  <a:txBody>
                    <a:bodyPr/>
                    <a:lstStyle/>
                    <a:p>
                      <a:pPr algn="ctr"/>
                      <a:r>
                        <a:rPr lang="en-US" sz="1800" b="1" dirty="0" smtClean="0"/>
                        <a:t>BMF</a:t>
                      </a:r>
                    </a:p>
                    <a:p>
                      <a:pPr algn="ctr"/>
                      <a:r>
                        <a:rPr lang="en-US" sz="1800" b="0" dirty="0" smtClean="0"/>
                        <a:t>(n=15)</a:t>
                      </a:r>
                      <a:endParaRPr lang="en-US" sz="1800" b="0" dirty="0"/>
                    </a:p>
                  </a:txBody>
                  <a:tcPr/>
                </a:tc>
                <a:tc>
                  <a:txBody>
                    <a:bodyPr/>
                    <a:lstStyle/>
                    <a:p>
                      <a:pPr algn="ctr"/>
                      <a:r>
                        <a:rPr lang="en-US" sz="1800" b="1" dirty="0" smtClean="0"/>
                        <a:t>LDA</a:t>
                      </a:r>
                      <a:endParaRPr lang="en-US" sz="1800" b="0" dirty="0" smtClean="0"/>
                    </a:p>
                    <a:p>
                      <a:pPr algn="ctr"/>
                      <a:r>
                        <a:rPr lang="en-US" sz="1800" b="0" dirty="0" smtClean="0"/>
                        <a:t>(n=15)</a:t>
                      </a:r>
                      <a:endParaRPr lang="en-US" sz="1800" b="1" dirty="0"/>
                    </a:p>
                  </a:txBody>
                  <a:tcPr/>
                </a:tc>
                <a:tc>
                  <a:txBody>
                    <a:bodyPr/>
                    <a:lstStyle/>
                    <a:p>
                      <a:pPr algn="ctr"/>
                      <a:r>
                        <a:rPr lang="en-US" sz="1800" b="1" dirty="0" smtClean="0"/>
                        <a:t>Latent</a:t>
                      </a:r>
                      <a:r>
                        <a:rPr lang="en-US" sz="1800" b="1" baseline="0" dirty="0" smtClean="0"/>
                        <a:t> Cuisine</a:t>
                      </a:r>
                      <a:endParaRPr lang="en-US" sz="1800" b="1" dirty="0"/>
                    </a:p>
                  </a:txBody>
                  <a:tcPr/>
                </a:tc>
              </a:tr>
              <a:tr h="1379356">
                <a:tc>
                  <a:txBody>
                    <a:bodyPr/>
                    <a:lstStyle/>
                    <a:p>
                      <a:pPr algn="ctr"/>
                      <a:r>
                        <a:rPr lang="en-US" sz="1800" dirty="0" smtClean="0"/>
                        <a:t>Soy sauce, sesame oil, green onions, corn starch, scallions, rice vinegar, ginger</a:t>
                      </a:r>
                      <a:endParaRPr lang="en-US" sz="1800" dirty="0"/>
                    </a:p>
                  </a:txBody>
                  <a:tcPr/>
                </a:tc>
                <a:tc>
                  <a:txBody>
                    <a:bodyPr/>
                    <a:lstStyle/>
                    <a:p>
                      <a:pPr algn="ctr"/>
                      <a:r>
                        <a:rPr lang="en-US" sz="1800" dirty="0" smtClean="0"/>
                        <a:t>Soy sauce</a:t>
                      </a:r>
                      <a:r>
                        <a:rPr lang="en-US" sz="1800" baseline="0" dirty="0" smtClean="0"/>
                        <a:t>, sesame oil, fish sauce, rice vinegar, scallions, green onions, sugar</a:t>
                      </a:r>
                      <a:endParaRPr lang="en-US" sz="1800" dirty="0"/>
                    </a:p>
                  </a:txBody>
                  <a:tcPr/>
                </a:tc>
                <a:tc>
                  <a:txBody>
                    <a:bodyPr/>
                    <a:lstStyle/>
                    <a:p>
                      <a:pPr algn="ctr"/>
                      <a:r>
                        <a:rPr lang="en-US" sz="1800" dirty="0" smtClean="0"/>
                        <a:t>Korean</a:t>
                      </a:r>
                      <a:endParaRPr lang="en-US" sz="1800" dirty="0"/>
                    </a:p>
                  </a:txBody>
                  <a:tcPr/>
                </a:tc>
              </a:tr>
              <a:tr h="1379356">
                <a:tc>
                  <a:txBody>
                    <a:bodyPr/>
                    <a:lstStyle/>
                    <a:p>
                      <a:pPr algn="ctr"/>
                      <a:r>
                        <a:rPr lang="en-US" sz="1800" dirty="0" smtClean="0"/>
                        <a:t>Ground</a:t>
                      </a:r>
                      <a:r>
                        <a:rPr lang="en-US" sz="1800" baseline="0" dirty="0" smtClean="0"/>
                        <a:t> cumin, chili powder, tomatoes, jalapeno chilies, chopped cilantro, sour cream, avocado</a:t>
                      </a:r>
                      <a:endParaRPr lang="en-US" sz="1800" dirty="0"/>
                    </a:p>
                  </a:txBody>
                  <a:tcPr/>
                </a:tc>
                <a:tc>
                  <a:txBody>
                    <a:bodyPr/>
                    <a:lstStyle/>
                    <a:p>
                      <a:pPr algn="ctr"/>
                      <a:r>
                        <a:rPr lang="en-US" sz="1800" dirty="0" smtClean="0"/>
                        <a:t>Avocado, jalapeno chilies, fresh lime juice,</a:t>
                      </a:r>
                      <a:r>
                        <a:rPr lang="en-US" sz="1800" baseline="0" dirty="0" smtClean="0"/>
                        <a:t> chopped cilantro, purple onion, lime, white onion</a:t>
                      </a:r>
                      <a:endParaRPr lang="en-US" sz="1800" dirty="0" smtClean="0"/>
                    </a:p>
                  </a:txBody>
                  <a:tcPr/>
                </a:tc>
                <a:tc>
                  <a:txBody>
                    <a:bodyPr/>
                    <a:lstStyle/>
                    <a:p>
                      <a:pPr algn="ctr"/>
                      <a:r>
                        <a:rPr lang="en-US" sz="1800" dirty="0" smtClean="0"/>
                        <a:t>Mexican</a:t>
                      </a:r>
                    </a:p>
                  </a:txBody>
                  <a:tcPr/>
                </a:tc>
              </a:tr>
              <a:tr h="1379356">
                <a:tc>
                  <a:txBody>
                    <a:bodyPr/>
                    <a:lstStyle/>
                    <a:p>
                      <a:pPr algn="ctr"/>
                      <a:r>
                        <a:rPr lang="en-US" sz="1800" dirty="0" smtClean="0"/>
                        <a:t>All-purpose flour, large eggs, unsalted butter, baking </a:t>
                      </a:r>
                      <a:r>
                        <a:rPr lang="en-US" sz="1800" dirty="0" err="1" smtClean="0"/>
                        <a:t>pwder</a:t>
                      </a:r>
                      <a:r>
                        <a:rPr lang="en-US" sz="1800" dirty="0" smtClean="0"/>
                        <a:t>, baking soda, buttermilk,</a:t>
                      </a:r>
                      <a:r>
                        <a:rPr lang="en-US" sz="1800" baseline="0" dirty="0" smtClean="0"/>
                        <a:t> </a:t>
                      </a:r>
                      <a:r>
                        <a:rPr lang="en-US" sz="1800" dirty="0" smtClean="0"/>
                        <a:t>vanilla extract</a:t>
                      </a:r>
                      <a:endParaRPr lang="en-US" sz="1800" dirty="0"/>
                    </a:p>
                  </a:txBody>
                  <a:tcPr/>
                </a:tc>
                <a:tc>
                  <a:txBody>
                    <a:bodyPr/>
                    <a:lstStyle/>
                    <a:p>
                      <a:pPr algn="ctr"/>
                      <a:r>
                        <a:rPr lang="en-US" sz="1800" dirty="0" smtClean="0"/>
                        <a:t>All-purpose flour, buttermilk, baking powder,</a:t>
                      </a:r>
                      <a:r>
                        <a:rPr lang="en-US" sz="1800" baseline="0" dirty="0" smtClean="0"/>
                        <a:t> milk, warm eggs, baking soda</a:t>
                      </a:r>
                      <a:endParaRPr lang="en-US" sz="1800" dirty="0" smtClean="0"/>
                    </a:p>
                  </a:txBody>
                  <a:tcPr/>
                </a:tc>
                <a:tc>
                  <a:txBody>
                    <a:bodyPr/>
                    <a:lstStyle/>
                    <a:p>
                      <a:pPr algn="ctr"/>
                      <a:r>
                        <a:rPr lang="en-US" sz="1800" dirty="0" smtClean="0"/>
                        <a:t>Irish or British?</a:t>
                      </a:r>
                      <a:r>
                        <a:rPr lang="en-US" sz="1800" baseline="0" dirty="0" smtClean="0"/>
                        <a:t> </a:t>
                      </a:r>
                      <a:endParaRPr lang="en-US" sz="1800" dirty="0" smtClean="0"/>
                    </a:p>
                  </a:txBody>
                  <a:tcPr/>
                </a:tc>
              </a:tr>
              <a:tr h="1379356">
                <a:tc>
                  <a:txBody>
                    <a:bodyPr/>
                    <a:lstStyle/>
                    <a:p>
                      <a:pPr algn="ctr"/>
                      <a:r>
                        <a:rPr lang="en-US" sz="1800" dirty="0" smtClean="0"/>
                        <a:t>Olive oil</a:t>
                      </a:r>
                      <a:endParaRPr lang="en-US" sz="1800" dirty="0"/>
                    </a:p>
                  </a:txBody>
                  <a:tcPr/>
                </a:tc>
                <a:tc>
                  <a:txBody>
                    <a:bodyPr/>
                    <a:lstStyle/>
                    <a:p>
                      <a:pPr algn="ctr"/>
                      <a:r>
                        <a:rPr lang="en-US" sz="1800" dirty="0" smtClean="0"/>
                        <a:t>Ground cumin, curry powder, ground</a:t>
                      </a:r>
                      <a:r>
                        <a:rPr lang="en-US" sz="1800" baseline="0" dirty="0" smtClean="0"/>
                        <a:t> coriander, ground cinnamon, chickpeas, ground ginger, olive oil</a:t>
                      </a:r>
                      <a:endParaRPr lang="en-US" sz="1800" dirty="0" smtClean="0"/>
                    </a:p>
                  </a:txBody>
                  <a:tcPr/>
                </a:tc>
                <a:tc>
                  <a:txBody>
                    <a:bodyPr/>
                    <a:lstStyle/>
                    <a:p>
                      <a:pPr algn="ctr"/>
                      <a:r>
                        <a:rPr lang="en-US" sz="1800" dirty="0" smtClean="0"/>
                        <a:t>Indian</a:t>
                      </a:r>
                    </a:p>
                  </a:txBody>
                  <a:tcPr/>
                </a:tc>
              </a:tr>
            </a:tbl>
          </a:graphicData>
        </a:graphic>
      </p:graphicFrame>
      <p:sp>
        <p:nvSpPr>
          <p:cNvPr id="219" name="TextBox 218"/>
          <p:cNvSpPr txBox="1"/>
          <p:nvPr/>
        </p:nvSpPr>
        <p:spPr>
          <a:xfrm>
            <a:off x="26669622" y="25527000"/>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PCA</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79117" y="34043502"/>
            <a:ext cx="47053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3413864" y="34959295"/>
            <a:ext cx="2714373"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a:t>
            </a: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 = term</a:t>
            </a:r>
          </a:p>
          <a:p>
            <a:pPr marL="0" marR="0" indent="0" algn="l" defTabSz="914400" rtl="0" fontAlgn="auto" latinLnBrk="0" hangingPunct="0">
              <a:lnSpc>
                <a:spcPct val="100000"/>
              </a:lnSpc>
              <a:spcBef>
                <a:spcPts val="0"/>
              </a:spcBef>
              <a:spcAft>
                <a:spcPts val="0"/>
              </a:spcAft>
              <a:buClrTx/>
              <a:buSzTx/>
              <a:buFontTx/>
              <a:buNone/>
              <a:tabLst/>
            </a:pPr>
            <a:r>
              <a:rPr lang="en-US" dirty="0"/>
              <a:t>d</a:t>
            </a:r>
            <a:r>
              <a:rPr lang="en-US" dirty="0" smtClean="0"/>
              <a:t> = document</a:t>
            </a: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D = set of all documents</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43" name="TextBox 242"/>
          <p:cNvSpPr txBox="1"/>
          <p:nvPr/>
        </p:nvSpPr>
        <p:spPr>
          <a:xfrm>
            <a:off x="18052072" y="32386539"/>
            <a:ext cx="20422974"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Supervised and unsupervised learning extracts similar features, which match “top 10 signature ingredients” based on TF-IDF on cuisines</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Cuisines are clustered by geography  (PCA, Hierarchical Clustering)</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Latent topic models can extract cuisines (BMF, LDA)</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Salt, onions are most common ingredients (SVD, Market Basket)  (</a:t>
            </a:r>
            <a:r>
              <a:rPr lang="en-US" sz="3000" b="1" dirty="0" smtClean="0">
                <a:sym typeface="Wingdings" panose="05000000000000000000" pitchFamily="2" charset="2"/>
              </a:rPr>
              <a:t></a:t>
            </a:r>
            <a:r>
              <a:rPr lang="en-US" sz="3000" b="1" dirty="0" smtClean="0"/>
              <a:t>?? Reword sentence?)</a:t>
            </a:r>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lang="en-US" sz="3000" b="1" dirty="0"/>
          </a:p>
          <a:p>
            <a:pPr marR="0" algn="l" defTabSz="914400" rtl="0" fontAlgn="auto" latinLnBrk="0" hangingPunct="0">
              <a:lnSpc>
                <a:spcPct val="100000"/>
              </a:lnSpc>
              <a:spcBef>
                <a:spcPts val="0"/>
              </a:spcBef>
              <a:spcAft>
                <a:spcPts val="0"/>
              </a:spcAft>
              <a:buClrTx/>
              <a:buSzTx/>
              <a:tabLst/>
            </a:pPr>
            <a:r>
              <a:rPr lang="en-US" sz="3000" b="1" dirty="0" smtClean="0"/>
              <a:t>Question: Do we need LL, BIC metrics for unsupervised learning, given findings are so different? </a:t>
            </a:r>
            <a:endParaRPr lang="en-US" sz="3000" b="1" dirty="0" smtClean="0"/>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kumimoji="0" lang="en-US" sz="3000" b="0" i="0" u="none" strike="noStrike" cap="none" spc="0" normalizeH="0" baseline="0" dirty="0" smtClean="0">
              <a:ln>
                <a:noFill/>
              </a:ln>
              <a:solidFill>
                <a:srgbClr val="000000"/>
              </a:solidFill>
              <a:effectLst/>
              <a:uFillTx/>
              <a:sym typeface="Times New Roman"/>
            </a:endParaRPr>
          </a:p>
        </p:txBody>
      </p:sp>
      <p:sp>
        <p:nvSpPr>
          <p:cNvPr id="250" name="Shape 260" descr="Rectangle 49"/>
          <p:cNvSpPr/>
          <p:nvPr/>
        </p:nvSpPr>
        <p:spPr>
          <a:xfrm>
            <a:off x="18279101" y="7999731"/>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Extracted Features</a:t>
            </a:r>
            <a:endParaRPr dirty="0"/>
          </a:p>
        </p:txBody>
      </p:sp>
      <p:sp>
        <p:nvSpPr>
          <p:cNvPr id="266" name="Shape 260" descr="Rectangle 49"/>
          <p:cNvSpPr/>
          <p:nvPr/>
        </p:nvSpPr>
        <p:spPr>
          <a:xfrm>
            <a:off x="25697688" y="8003252"/>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Accuracy + f1-score Plot</a:t>
            </a:r>
            <a:endParaRPr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1459</TotalTime>
  <Words>1728</Words>
  <Application>Microsoft Office PowerPoint</Application>
  <PresentationFormat>Custom</PresentationFormat>
  <Paragraphs>389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32</cp:revision>
  <dcterms:modified xsi:type="dcterms:W3CDTF">2019-05-12T03:22:17Z</dcterms:modified>
</cp:coreProperties>
</file>