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15:guide id="1" orient="horz" pos="11520">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43" d="100"/>
          <a:sy n="43" d="100"/>
        </p:scale>
        <p:origin x="-3336" y="48"/>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ma14="http://schemas.microsoft.com/office/mac/drawingml/2011/main" xmlns=""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ma14="http://schemas.microsoft.com/office/mac/drawingml/2011/main" xmlns=""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Metto</a:t>
            </a:r>
            <a:r>
              <a:rPr lang="en-US" sz="5000" baseline="30000" dirty="0">
                <a:ln w="15875">
                  <a:solidFill>
                    <a:schemeClr val="bg1">
                      <a:alpha val="45000"/>
                    </a:schemeClr>
                  </a:solidFill>
                </a:ln>
                <a:solidFill>
                  <a:schemeClr val="bg1"/>
                </a:solidFill>
                <a:effectLst>
                  <a:glow rad="228600">
                    <a:schemeClr val="tx1">
                      <a:alpha val="40000"/>
                    </a:schemeClr>
                  </a:glow>
                </a:effectLst>
              </a:rPr>
              <a:t>1</a:t>
            </a:r>
            <a:r>
              <a:rPr lang="en-US" sz="5000" dirty="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Lili</a:t>
            </a:r>
            <a:r>
              <a:rPr lang="en-US" sz="5000" dirty="0">
                <a:ln w="15875">
                  <a:solidFill>
                    <a:schemeClr val="bg1">
                      <a:alpha val="45000"/>
                    </a:schemeClr>
                  </a:solidFill>
                </a:ln>
                <a:solidFill>
                  <a:schemeClr val="bg1"/>
                </a:solidFill>
                <a:effectLst>
                  <a:glow rad="228600">
                    <a:schemeClr val="tx1">
                      <a:alpha val="40000"/>
                    </a:schemeClr>
                  </a:glow>
                </a:effectLst>
              </a:rPr>
              <a:t> Cai</a:t>
            </a:r>
            <a:r>
              <a:rPr lang="en-US" sz="5000" baseline="30000" dirty="0">
                <a:ln w="15875">
                  <a:solidFill>
                    <a:schemeClr val="bg1">
                      <a:alpha val="45000"/>
                    </a:schemeClr>
                  </a:solidFill>
                </a:ln>
                <a:solidFill>
                  <a:schemeClr val="bg1"/>
                </a:solidFill>
                <a:effectLst>
                  <a:glow rad="228600">
                    <a:schemeClr val="tx1">
                      <a:alpha val="40000"/>
                    </a:schemeClr>
                  </a:glow>
                </a:effectLst>
              </a:rPr>
              <a:t>3</a:t>
            </a:r>
            <a:r>
              <a:rPr sz="5000" dirty="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Song</a:t>
            </a:r>
            <a:r>
              <a:rPr lang="en-US" sz="5000" baseline="30000" dirty="0">
                <a:ln w="15875">
                  <a:solidFill>
                    <a:schemeClr val="bg1">
                      <a:alpha val="45000"/>
                    </a:schemeClr>
                  </a:solidFill>
                </a:ln>
                <a:solidFill>
                  <a:schemeClr val="bg1"/>
                </a:solidFill>
                <a:effectLst>
                  <a:glow rad="228600">
                    <a:schemeClr val="tx1">
                      <a:alpha val="40000"/>
                    </a:schemeClr>
                  </a:glow>
                </a:effectLst>
              </a:rPr>
              <a:t>3</a:t>
            </a:r>
            <a:r>
              <a:rPr lang="en-US" sz="5000" dirty="0">
                <a:ln w="15875">
                  <a:solidFill>
                    <a:schemeClr val="bg1">
                      <a:alpha val="45000"/>
                    </a:schemeClr>
                  </a:solidFill>
                </a:ln>
                <a:solidFill>
                  <a:schemeClr val="bg1"/>
                </a:solidFill>
                <a:effectLst>
                  <a:glow rad="228600">
                    <a:schemeClr val="tx1">
                      <a:alpha val="40000"/>
                    </a:schemeClr>
                  </a:glow>
                </a:effectLst>
              </a:rPr>
              <a:t> </a:t>
            </a:r>
            <a:br>
              <a:rPr sz="5000" baseline="30000" dirty="0">
                <a:ln w="15875">
                  <a:solidFill>
                    <a:schemeClr val="bg1">
                      <a:alpha val="45000"/>
                    </a:schemeClr>
                  </a:solidFill>
                </a:ln>
                <a:solidFill>
                  <a:schemeClr val="bg1"/>
                </a:solidFill>
                <a:effectLst>
                  <a:glow rad="228600">
                    <a:schemeClr val="tx1">
                      <a:alpha val="40000"/>
                    </a:schemeClr>
                  </a:glow>
                </a:effectLst>
              </a:rPr>
            </a:br>
            <a:r>
              <a:rPr sz="5000" dirty="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a:ln w="15875">
                  <a:solidFill>
                    <a:schemeClr val="bg1">
                      <a:alpha val="45000"/>
                    </a:schemeClr>
                  </a:solidFill>
                </a:ln>
                <a:solidFill>
                  <a:schemeClr val="bg1"/>
                </a:solidFill>
                <a:effectLst>
                  <a:glow rad="228600">
                    <a:schemeClr val="tx1">
                      <a:alpha val="40000"/>
                    </a:schemeClr>
                  </a:glow>
                </a:effectLst>
              </a:rPr>
              <a:t>Computer Science,</a:t>
            </a:r>
            <a:r>
              <a:rPr sz="5000" dirty="0">
                <a:ln w="15875">
                  <a:solidFill>
                    <a:schemeClr val="bg1">
                      <a:alpha val="45000"/>
                    </a:schemeClr>
                  </a:solidFill>
                </a:ln>
                <a:solidFill>
                  <a:schemeClr val="bg1"/>
                </a:solidFill>
                <a:effectLst>
                  <a:glow rad="228600">
                    <a:schemeClr val="tx1">
                      <a:alpha val="40000"/>
                    </a:schemeClr>
                  </a:glow>
                </a:effectLst>
              </a:rPr>
              <a:t> </a:t>
            </a:r>
            <a:r>
              <a:rPr sz="5000" baseline="30000" dirty="0">
                <a:ln w="15875">
                  <a:solidFill>
                    <a:schemeClr val="bg1">
                      <a:alpha val="45000"/>
                    </a:schemeClr>
                  </a:solidFill>
                </a:ln>
                <a:solidFill>
                  <a:schemeClr val="bg1"/>
                </a:solidFill>
                <a:effectLst>
                  <a:glow rad="228600">
                    <a:schemeClr val="tx1">
                      <a:alpha val="40000"/>
                    </a:schemeClr>
                  </a:glow>
                </a:effectLst>
              </a:rPr>
              <a:t>2</a:t>
            </a:r>
            <a:r>
              <a:rPr sz="5000" dirty="0">
                <a:ln w="15875">
                  <a:solidFill>
                    <a:schemeClr val="bg1">
                      <a:alpha val="45000"/>
                    </a:schemeClr>
                  </a:solidFill>
                </a:ln>
                <a:solidFill>
                  <a:schemeClr val="bg1"/>
                </a:solidFill>
                <a:effectLst>
                  <a:glow rad="228600">
                    <a:schemeClr val="tx1">
                      <a:alpha val="40000"/>
                    </a:schemeClr>
                  </a:glow>
                </a:effectLst>
              </a:rPr>
              <a:t> </a:t>
            </a:r>
            <a:r>
              <a:rPr lang="en-US" sz="5000" dirty="0">
                <a:ln w="15875">
                  <a:solidFill>
                    <a:schemeClr val="bg1">
                      <a:alpha val="45000"/>
                    </a:schemeClr>
                  </a:solidFill>
                </a:ln>
                <a:solidFill>
                  <a:schemeClr val="bg1"/>
                </a:solidFill>
                <a:effectLst>
                  <a:glow rad="228600">
                    <a:schemeClr val="tx1">
                      <a:alpha val="40000"/>
                    </a:schemeClr>
                  </a:glow>
                </a:effectLst>
              </a:rPr>
              <a:t>Mathematics</a:t>
            </a:r>
            <a:r>
              <a:rPr sz="5000" dirty="0">
                <a:ln w="15875">
                  <a:solidFill>
                    <a:schemeClr val="bg1">
                      <a:alpha val="45000"/>
                    </a:schemeClr>
                  </a:solidFill>
                </a:ln>
                <a:solidFill>
                  <a:schemeClr val="bg1"/>
                </a:solidFill>
                <a:effectLst>
                  <a:glow rad="228600">
                    <a:schemeClr val="tx1">
                      <a:alpha val="40000"/>
                    </a:schemeClr>
                  </a:glow>
                </a:effectLst>
              </a:rPr>
              <a:t>, </a:t>
            </a:r>
            <a:r>
              <a:rPr lang="is-IS" sz="5000" baseline="30000" dirty="0">
                <a:ln w="15875">
                  <a:solidFill>
                    <a:schemeClr val="bg1">
                      <a:alpha val="45000"/>
                    </a:schemeClr>
                  </a:solidFill>
                </a:ln>
                <a:solidFill>
                  <a:schemeClr val="bg1"/>
                </a:solidFill>
                <a:effectLst>
                  <a:glow rad="228600">
                    <a:schemeClr val="tx1">
                      <a:alpha val="40000"/>
                    </a:schemeClr>
                  </a:glow>
                </a:effectLst>
              </a:rPr>
              <a:t>3 </a:t>
            </a:r>
            <a:r>
              <a:rPr lang="en-US" sz="5000" dirty="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b="1" dirty="0"/>
              <a:t>Raw 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5" name="Shape 125" descr="TextBox 147"/>
          <p:cNvSpPr/>
          <p:nvPr/>
        </p:nvSpPr>
        <p:spPr>
          <a:xfrm>
            <a:off x="1896876" y="34191207"/>
            <a:ext cx="5823363"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400">
                <a:latin typeface="Minion Pro"/>
                <a:ea typeface="Minion Pro"/>
                <a:cs typeface="Minion Pro"/>
                <a:sym typeface="Minion Pro"/>
              </a:defRPr>
            </a:pPr>
            <a:r>
              <a:rPr lang="en-US" dirty="0"/>
              <a:t>We thank Barbara </a:t>
            </a:r>
            <a:r>
              <a:rPr lang="en-US" dirty="0" err="1"/>
              <a:t>Engelhardt</a:t>
            </a:r>
            <a:r>
              <a:rPr lang="en-US" dirty="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40010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a:t>Can recipe ingredients inform their culture of origin, and if so, which ingredients are most 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a:t>Kaggle’s</a:t>
            </a:r>
            <a:r>
              <a:rPr lang="en-US" dirty="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a:t>The </a:t>
            </a:r>
            <a:r>
              <a:rPr lang="en-US" dirty="0" err="1"/>
              <a:t>Kaggle</a:t>
            </a:r>
            <a:r>
              <a:rPr lang="en-US" dirty="0"/>
              <a:t> 2015 challenge: use supervised learning to classify these 20 cuisines. We aim to reproduce their leaderboard results within reason. We achieved their baseline result of .77 accuracy.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a:t>We extend the challenge by using unsupervised learning to look at ingredient relationships, cuisine relationships, and if natural clusters emerge based on recipe ingredients.  We find key relationships between within and across ingredients and cuisines. Topic models were able to recover latent cuisines.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DATA EXPLORATION AND PREPROCESSING</a:t>
            </a:r>
            <a:endParaRPr dirty="0"/>
          </a:p>
        </p:txBody>
      </p:sp>
      <p:sp>
        <p:nvSpPr>
          <p:cNvPr id="130" name="Shape 130" descr="Text Box 440"/>
          <p:cNvSpPr/>
          <p:nvPr/>
        </p:nvSpPr>
        <p:spPr>
          <a:xfrm>
            <a:off x="17512053" y="6562209"/>
            <a:ext cx="21782092" cy="1424357"/>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SUPERVISED LEARNING: Features selected matches signature ingredients, most predictive cuisines are most dissimilar to others based correlation analysis</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UNSUPERVISED LEARNING: </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3200" b="1">
                <a:latin typeface="Myriad Pro"/>
                <a:ea typeface="Myriad Pro"/>
                <a:cs typeface="Myriad Pro"/>
                <a:sym typeface="Myriad Pro"/>
              </a:defRPr>
            </a:pPr>
            <a:r>
              <a:rPr lang="en-US" dirty="0"/>
              <a:t>Supervised 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extLst>
                      <a:ext uri="{9D8B030D-6E8A-4147-A177-3AD203B41FA5}">
                        <a16:colId xmlns:a16="http://schemas.microsoft.com/office/drawing/2014/main" val="20000"/>
                      </a:ext>
                    </a:extLst>
                  </a:gridCol>
                  <a:gridCol w="975042">
                    <a:extLst>
                      <a:ext uri="{9D8B030D-6E8A-4147-A177-3AD203B41FA5}">
                        <a16:colId xmlns:a16="http://schemas.microsoft.com/office/drawing/2014/main" val="20001"/>
                      </a:ext>
                    </a:extLst>
                  </a:gridCol>
                  <a:gridCol w="1703514">
                    <a:extLst>
                      <a:ext uri="{9D8B030D-6E8A-4147-A177-3AD203B41FA5}">
                        <a16:colId xmlns:a16="http://schemas.microsoft.com/office/drawing/2014/main" val="20002"/>
                      </a:ext>
                    </a:extLst>
                  </a:gridCol>
                  <a:gridCol w="1703514">
                    <a:extLst>
                      <a:ext uri="{9D8B030D-6E8A-4147-A177-3AD203B41FA5}">
                        <a16:colId xmlns:a16="http://schemas.microsoft.com/office/drawing/2014/main" val="20003"/>
                      </a:ext>
                    </a:extLst>
                  </a:gridCol>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extLst>
                    <a:ext uri="{0D108BD9-81ED-4DB2-BD59-A6C34878D82A}">
                      <a16:rowId xmlns:a16="http://schemas.microsoft.com/office/drawing/2014/main" val="10000"/>
                    </a:ext>
                  </a:extLst>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val="10001"/>
                    </a:ext>
                  </a:extLst>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val="10002"/>
                    </a:ext>
                  </a:extLst>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val="10003"/>
                    </a:ext>
                  </a:extLst>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val="10004"/>
                    </a:ext>
                  </a:extLst>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ma14="http://schemas.microsoft.com/office/mac/drawingml/2011/main" xmlns=""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gridCol w="956235">
                    <a:extLst>
                      <a:ext uri="{9D8B030D-6E8A-4147-A177-3AD203B41FA5}">
                        <a16:colId xmlns:a16="http://schemas.microsoft.com/office/drawing/2014/main" val="20002"/>
                      </a:ext>
                    </a:extLst>
                  </a:gridCol>
                  <a:gridCol w="956235">
                    <a:extLst>
                      <a:ext uri="{9D8B030D-6E8A-4147-A177-3AD203B41FA5}">
                        <a16:colId xmlns:a16="http://schemas.microsoft.com/office/drawing/2014/main" val="20003"/>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val="20000"/>
                      </a:ext>
                    </a:extLst>
                  </a:gridCol>
                  <a:gridCol w="956235">
                    <a:extLst>
                      <a:ext uri="{9D8B030D-6E8A-4147-A177-3AD203B41FA5}">
                        <a16:colId xmlns:a16="http://schemas.microsoft.com/office/drawing/2014/main"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val="20000"/>
                      </a:ext>
                    </a:extLst>
                  </a:gridCol>
                  <a:gridCol w="796863">
                    <a:extLst>
                      <a:ext uri="{9D8B030D-6E8A-4147-A177-3AD203B41FA5}">
                        <a16:colId xmlns:a16="http://schemas.microsoft.com/office/drawing/2014/main" val="20001"/>
                      </a:ext>
                    </a:extLst>
                  </a:gridCol>
                  <a:gridCol w="796863">
                    <a:extLst>
                      <a:ext uri="{9D8B030D-6E8A-4147-A177-3AD203B41FA5}">
                        <a16:colId xmlns:a16="http://schemas.microsoft.com/office/drawing/2014/main" val="20002"/>
                      </a:ext>
                    </a:extLst>
                  </a:gridCol>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val="20000"/>
                      </a:ext>
                    </a:extLst>
                  </a:gridCol>
                  <a:gridCol w="796863">
                    <a:extLst>
                      <a:ext uri="{9D8B030D-6E8A-4147-A177-3AD203B41FA5}">
                        <a16:colId xmlns:a16="http://schemas.microsoft.com/office/drawing/2014/main" val="20001"/>
                      </a:ext>
                    </a:extLst>
                  </a:gridCol>
                  <a:gridCol w="796863">
                    <a:extLst>
                      <a:ext uri="{9D8B030D-6E8A-4147-A177-3AD203B41FA5}">
                        <a16:colId xmlns:a16="http://schemas.microsoft.com/office/drawing/2014/main" val="20002"/>
                      </a:ext>
                    </a:extLst>
                  </a:gridCol>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val="20000"/>
                      </a:ext>
                    </a:extLst>
                  </a:gridCol>
                  <a:gridCol w="796863">
                    <a:extLst>
                      <a:ext uri="{9D8B030D-6E8A-4147-A177-3AD203B41FA5}">
                        <a16:colId xmlns:a16="http://schemas.microsoft.com/office/drawing/2014/main" val="20001"/>
                      </a:ext>
                    </a:extLst>
                  </a:gridCol>
                  <a:gridCol w="796863">
                    <a:extLst>
                      <a:ext uri="{9D8B030D-6E8A-4147-A177-3AD203B41FA5}">
                        <a16:colId xmlns:a16="http://schemas.microsoft.com/office/drawing/2014/main" val="20002"/>
                      </a:ext>
                    </a:extLst>
                  </a:gridCol>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3200" b="1">
                <a:latin typeface="Myriad Pro"/>
                <a:ea typeface="Myriad Pro"/>
                <a:cs typeface="Myriad Pro"/>
                <a:sym typeface="Myriad Pro"/>
              </a:defRPr>
            </a:pPr>
            <a:r>
              <a:rPr lang="en-US" dirty="0"/>
              <a:t>Unsupervised 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extLst>
                    <a:ext uri="{9D8B030D-6E8A-4147-A177-3AD203B41FA5}">
                      <a16:colId xmlns:a16="http://schemas.microsoft.com/office/drawing/2014/main" val="20000"/>
                    </a:ext>
                  </a:extLst>
                </a:gridCol>
                <a:gridCol w="1156565">
                  <a:extLst>
                    <a:ext uri="{9D8B030D-6E8A-4147-A177-3AD203B41FA5}">
                      <a16:colId xmlns:a16="http://schemas.microsoft.com/office/drawing/2014/main" val="20001"/>
                    </a:ext>
                  </a:extLst>
                </a:gridCol>
              </a:tblGrid>
              <a:tr h="266624">
                <a:tc>
                  <a:txBody>
                    <a:bodyPr/>
                    <a:lstStyle/>
                    <a:p>
                      <a:pPr algn="ctr"/>
                      <a:r>
                        <a:rPr lang="en-US" sz="1500" dirty="0"/>
                        <a:t># Recipes</a:t>
                      </a:r>
                    </a:p>
                  </a:txBody>
                  <a:tcPr/>
                </a:tc>
                <a:tc>
                  <a:txBody>
                    <a:bodyPr/>
                    <a:lstStyle/>
                    <a:p>
                      <a:pPr algn="r"/>
                      <a:r>
                        <a:rPr lang="en-US" sz="1500" dirty="0"/>
                        <a:t>39,774</a:t>
                      </a:r>
                    </a:p>
                  </a:txBody>
                  <a:tcPr/>
                </a:tc>
                <a:extLst>
                  <a:ext uri="{0D108BD9-81ED-4DB2-BD59-A6C34878D82A}">
                    <a16:rowId xmlns:a16="http://schemas.microsoft.com/office/drawing/2014/main" val="10000"/>
                  </a:ext>
                </a:extLst>
              </a:tr>
              <a:tr h="289484">
                <a:tc>
                  <a:txBody>
                    <a:bodyPr/>
                    <a:lstStyle/>
                    <a:p>
                      <a:pPr algn="ctr"/>
                      <a:r>
                        <a:rPr lang="en-US" sz="1500" dirty="0"/>
                        <a:t># Cuisines</a:t>
                      </a:r>
                    </a:p>
                  </a:txBody>
                  <a:tcPr/>
                </a:tc>
                <a:tc>
                  <a:txBody>
                    <a:bodyPr/>
                    <a:lstStyle/>
                    <a:p>
                      <a:pPr algn="r"/>
                      <a:r>
                        <a:rPr lang="en-US" sz="1500" dirty="0"/>
                        <a:t>20</a:t>
                      </a:r>
                    </a:p>
                  </a:txBody>
                  <a:tcPr/>
                </a:tc>
                <a:extLst>
                  <a:ext uri="{0D108BD9-81ED-4DB2-BD59-A6C34878D82A}">
                    <a16:rowId xmlns:a16="http://schemas.microsoft.com/office/drawing/2014/main" val="10001"/>
                  </a:ext>
                </a:extLst>
              </a:tr>
              <a:tr h="312344">
                <a:tc>
                  <a:txBody>
                    <a:bodyPr/>
                    <a:lstStyle/>
                    <a:p>
                      <a:pPr algn="ctr"/>
                      <a:r>
                        <a:rPr lang="en-US" sz="1500" dirty="0"/>
                        <a:t># Ingredients</a:t>
                      </a:r>
                    </a:p>
                  </a:txBody>
                  <a:tcPr/>
                </a:tc>
                <a:tc>
                  <a:txBody>
                    <a:bodyPr/>
                    <a:lstStyle/>
                    <a:p>
                      <a:pPr algn="r"/>
                      <a:r>
                        <a:rPr lang="en-US" sz="1500" dirty="0"/>
                        <a:t>6,714</a:t>
                      </a:r>
                    </a:p>
                  </a:txBody>
                  <a:tcPr/>
                </a:tc>
                <a:extLst>
                  <a:ext uri="{0D108BD9-81ED-4DB2-BD59-A6C34878D82A}">
                    <a16:rowId xmlns:a16="http://schemas.microsoft.com/office/drawing/2014/main" val="10002"/>
                  </a:ext>
                </a:extLst>
              </a:tr>
              <a:tr h="335204">
                <a:tc>
                  <a:txBody>
                    <a:bodyPr/>
                    <a:lstStyle/>
                    <a:p>
                      <a:pPr algn="ctr"/>
                      <a:r>
                        <a:rPr lang="en-US" sz="1500" dirty="0"/>
                        <a:t># Ingredients/cuisine</a:t>
                      </a:r>
                    </a:p>
                  </a:txBody>
                  <a:tcPr/>
                </a:tc>
                <a:tc>
                  <a:txBody>
                    <a:bodyPr/>
                    <a:lstStyle/>
                    <a:p>
                      <a:pPr algn="r"/>
                      <a:r>
                        <a:rPr lang="en-US" sz="1500" dirty="0"/>
                        <a:t>1 to 65</a:t>
                      </a:r>
                    </a:p>
                  </a:txBody>
                  <a:tcPr/>
                </a:tc>
                <a:extLst>
                  <a:ext uri="{0D108BD9-81ED-4DB2-BD59-A6C34878D82A}">
                    <a16:rowId xmlns:a16="http://schemas.microsoft.com/office/drawing/2014/main" val="10003"/>
                  </a:ext>
                </a:extLst>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b="1" dirty="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1632043821"/>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93210">
                  <a:extLst>
                    <a:ext uri="{9D8B030D-6E8A-4147-A177-3AD203B41FA5}">
                      <a16:colId xmlns:a16="http://schemas.microsoft.com/office/drawing/2014/main" val="20002"/>
                    </a:ext>
                  </a:extLst>
                </a:gridCol>
                <a:gridCol w="1156601">
                  <a:extLst>
                    <a:ext uri="{9D8B030D-6E8A-4147-A177-3AD203B41FA5}">
                      <a16:colId xmlns:a16="http://schemas.microsoft.com/office/drawing/2014/main" val="20003"/>
                    </a:ext>
                  </a:extLst>
                </a:gridCol>
              </a:tblGrid>
              <a:tr h="542806">
                <a:tc>
                  <a:txBody>
                    <a:bodyPr/>
                    <a:lstStyle/>
                    <a:p>
                      <a:pPr algn="ctr"/>
                      <a:r>
                        <a:rPr lang="en-US" sz="1500" b="1" dirty="0"/>
                        <a:t>Cuisine</a:t>
                      </a:r>
                    </a:p>
                  </a:txBody>
                  <a:tcPr/>
                </a:tc>
                <a:tc>
                  <a:txBody>
                    <a:bodyPr/>
                    <a:lstStyle/>
                    <a:p>
                      <a:pPr algn="ctr"/>
                      <a:r>
                        <a:rPr lang="en-US" sz="1500" b="1" dirty="0"/>
                        <a:t>#</a:t>
                      </a:r>
                      <a:r>
                        <a:rPr lang="en-US" sz="1500" b="1" baseline="0" dirty="0"/>
                        <a:t> Recipes</a:t>
                      </a:r>
                      <a:endParaRPr lang="en-US" sz="1500" b="1" dirty="0"/>
                    </a:p>
                  </a:txBody>
                  <a:tcPr/>
                </a:tc>
                <a:tc>
                  <a:txBody>
                    <a:bodyPr/>
                    <a:lstStyle/>
                    <a:p>
                      <a:pPr algn="ctr"/>
                      <a:r>
                        <a:rPr lang="en-US" sz="1500" b="1" dirty="0"/>
                        <a:t>Top 10 Signature  Ingredients based on TF-IDF on</a:t>
                      </a:r>
                      <a:r>
                        <a:rPr lang="en-US" sz="1500" b="1" baseline="0" dirty="0"/>
                        <a:t> cuisines (representation D)</a:t>
                      </a:r>
                      <a:endParaRPr lang="en-US" sz="1500" b="1" dirty="0"/>
                    </a:p>
                  </a:txBody>
                  <a:tcPr/>
                </a:tc>
                <a:tc>
                  <a:txBody>
                    <a:bodyPr/>
                    <a:lstStyle/>
                    <a:p>
                      <a:pPr algn="ctr"/>
                      <a:r>
                        <a:rPr lang="en-US" sz="1500" b="1" dirty="0"/>
                        <a:t>Mean #</a:t>
                      </a:r>
                      <a:r>
                        <a:rPr lang="en-US" sz="1500" b="1" baseline="0" dirty="0"/>
                        <a:t> </a:t>
                      </a:r>
                      <a:r>
                        <a:rPr lang="en-US" sz="1500" b="1" baseline="0" dirty="0" err="1"/>
                        <a:t>Ing</a:t>
                      </a:r>
                      <a:r>
                        <a:rPr lang="en-US" sz="1500" b="1" baseline="0" dirty="0"/>
                        <a:t>/</a:t>
                      </a:r>
                      <a:r>
                        <a:rPr lang="en-US" sz="1500" b="1" baseline="0" dirty="0" err="1"/>
                        <a:t>Recip</a:t>
                      </a:r>
                      <a:endParaRPr lang="en-US" sz="1500" b="1" dirty="0"/>
                    </a:p>
                  </a:txBody>
                  <a:tcPr/>
                </a:tc>
                <a:extLst>
                  <a:ext uri="{0D108BD9-81ED-4DB2-BD59-A6C34878D82A}">
                    <a16:rowId xmlns:a16="http://schemas.microsoft.com/office/drawing/2014/main" val="10000"/>
                  </a:ext>
                </a:extLst>
              </a:tr>
              <a:tr h="271403">
                <a:tc>
                  <a:txBody>
                    <a:bodyPr/>
                    <a:lstStyle/>
                    <a:p>
                      <a:pPr algn="ctr"/>
                      <a:r>
                        <a:rPr lang="en-US" sz="1200" dirty="0"/>
                        <a:t>Italian</a:t>
                      </a:r>
                    </a:p>
                  </a:txBody>
                  <a:tcPr/>
                </a:tc>
                <a:tc>
                  <a:txBody>
                    <a:bodyPr/>
                    <a:lstStyle/>
                    <a:p>
                      <a:pPr algn="r"/>
                      <a:r>
                        <a:rPr lang="en-US" sz="1200" dirty="0"/>
                        <a:t>7838</a:t>
                      </a:r>
                    </a:p>
                  </a:txBody>
                  <a:tcPr/>
                </a:tc>
                <a:tc>
                  <a:txBody>
                    <a:bodyPr/>
                    <a:lstStyle/>
                    <a:p>
                      <a:pPr algn="r"/>
                      <a:r>
                        <a:rPr lang="en-US" sz="1200" dirty="0"/>
                        <a:t>lasagna noodles, ricotta cheese, arborio rice,</a:t>
                      </a:r>
                      <a:r>
                        <a:rPr lang="en-US" sz="1200" baseline="0" dirty="0"/>
                        <a:t> </a:t>
                      </a:r>
                      <a:r>
                        <a:rPr lang="en-US" sz="1200" dirty="0"/>
                        <a:t>prosciutto, marinara sauce, fresh parmesan</a:t>
                      </a:r>
                      <a:r>
                        <a:rPr lang="en-US" sz="1200" baseline="0" dirty="0"/>
                        <a:t> </a:t>
                      </a:r>
                      <a:r>
                        <a:rPr lang="en-US" sz="1200" dirty="0"/>
                        <a:t>cheese, pasta sauce, </a:t>
                      </a:r>
                      <a:r>
                        <a:rPr lang="en-US" sz="1200" dirty="0" err="1"/>
                        <a:t>parmigiano</a:t>
                      </a:r>
                      <a:r>
                        <a:rPr lang="en-US" sz="1200" dirty="0"/>
                        <a:t> </a:t>
                      </a:r>
                      <a:r>
                        <a:rPr lang="en-US" sz="1200" dirty="0" err="1"/>
                        <a:t>reggiano</a:t>
                      </a:r>
                      <a:r>
                        <a:rPr lang="en-US" sz="1200" baseline="0" dirty="0"/>
                        <a:t> </a:t>
                      </a:r>
                      <a:r>
                        <a:rPr lang="en-US" sz="1200" dirty="0"/>
                        <a:t>cheese, </a:t>
                      </a:r>
                      <a:r>
                        <a:rPr lang="en-US" sz="1200" dirty="0" err="1"/>
                        <a:t>italian</a:t>
                      </a:r>
                      <a:r>
                        <a:rPr lang="en-US" sz="1200" dirty="0"/>
                        <a:t> sausage, spaghetti</a:t>
                      </a:r>
                    </a:p>
                  </a:txBody>
                  <a:tcPr/>
                </a:tc>
                <a:tc>
                  <a:txBody>
                    <a:bodyPr/>
                    <a:lstStyle/>
                    <a:p>
                      <a:pPr algn="r"/>
                      <a:r>
                        <a:rPr lang="en-US" sz="1200" dirty="0"/>
                        <a:t>9.9</a:t>
                      </a:r>
                    </a:p>
                  </a:txBody>
                  <a:tcPr/>
                </a:tc>
                <a:extLst>
                  <a:ext uri="{0D108BD9-81ED-4DB2-BD59-A6C34878D82A}">
                    <a16:rowId xmlns:a16="http://schemas.microsoft.com/office/drawing/2014/main" val="10001"/>
                  </a:ext>
                </a:extLst>
              </a:tr>
              <a:tr h="271403">
                <a:tc>
                  <a:txBody>
                    <a:bodyPr/>
                    <a:lstStyle/>
                    <a:p>
                      <a:pPr algn="ctr"/>
                      <a:r>
                        <a:rPr lang="en-US" sz="1200" dirty="0"/>
                        <a:t>Mexican</a:t>
                      </a:r>
                    </a:p>
                  </a:txBody>
                  <a:tcPr/>
                </a:tc>
                <a:tc>
                  <a:txBody>
                    <a:bodyPr/>
                    <a:lstStyle/>
                    <a:p>
                      <a:pPr algn="r"/>
                      <a:r>
                        <a:rPr lang="en-US" sz="1200" dirty="0"/>
                        <a:t>6438</a:t>
                      </a:r>
                    </a:p>
                  </a:txBody>
                  <a:tcPr/>
                </a:tc>
                <a:tc>
                  <a:txBody>
                    <a:bodyPr/>
                    <a:lstStyle/>
                    <a:p>
                      <a:pPr algn="r"/>
                      <a:r>
                        <a:rPr lang="en-US" sz="1200" dirty="0"/>
                        <a:t>refried beans, enchilada sauce, taco seasoning mix, taco seasoning, corn tortillas, tomatillos, salsa, tortilla chips, shredded</a:t>
                      </a:r>
                      <a:r>
                        <a:rPr lang="en-US" sz="1200" baseline="0" dirty="0"/>
                        <a:t> </a:t>
                      </a:r>
                      <a:r>
                        <a:rPr lang="en-US" sz="1200" dirty="0"/>
                        <a:t>Monterey Jack cheese, </a:t>
                      </a:r>
                      <a:r>
                        <a:rPr lang="en-US" sz="1200" dirty="0" err="1"/>
                        <a:t>cotija</a:t>
                      </a:r>
                      <a:endParaRPr lang="en-US" sz="1200" dirty="0"/>
                    </a:p>
                  </a:txBody>
                  <a:tcPr/>
                </a:tc>
                <a:tc>
                  <a:txBody>
                    <a:bodyPr/>
                    <a:lstStyle/>
                    <a:p>
                      <a:pPr algn="r"/>
                      <a:r>
                        <a:rPr lang="en-US" sz="1200" dirty="0"/>
                        <a:t>10.9</a:t>
                      </a:r>
                    </a:p>
                  </a:txBody>
                  <a:tcPr/>
                </a:tc>
                <a:extLst>
                  <a:ext uri="{0D108BD9-81ED-4DB2-BD59-A6C34878D82A}">
                    <a16:rowId xmlns:a16="http://schemas.microsoft.com/office/drawing/2014/main" val="10002"/>
                  </a:ext>
                </a:extLst>
              </a:tr>
              <a:tr h="271403">
                <a:tc>
                  <a:txBody>
                    <a:bodyPr/>
                    <a:lstStyle/>
                    <a:p>
                      <a:pPr algn="ctr"/>
                      <a:r>
                        <a:rPr lang="en-US" sz="1200" dirty="0"/>
                        <a:t>Southern US</a:t>
                      </a:r>
                    </a:p>
                  </a:txBody>
                  <a:tcPr/>
                </a:tc>
                <a:tc>
                  <a:txBody>
                    <a:bodyPr/>
                    <a:lstStyle/>
                    <a:p>
                      <a:pPr algn="r"/>
                      <a:r>
                        <a:rPr lang="en-US" sz="1200" dirty="0"/>
                        <a:t>4320</a:t>
                      </a:r>
                    </a:p>
                  </a:txBody>
                  <a:tcPr/>
                </a:tc>
                <a:tc>
                  <a:txBody>
                    <a:bodyPr/>
                    <a:lstStyle/>
                    <a:p>
                      <a:pPr algn="r"/>
                      <a:r>
                        <a:rPr lang="en-US" sz="1200" dirty="0"/>
                        <a:t>grits, collard greens, buttermilk, bourbon whiskey, </a:t>
                      </a:r>
                      <a:r>
                        <a:rPr lang="en-US" sz="1200" dirty="0" err="1"/>
                        <a:t>quickcooking</a:t>
                      </a:r>
                      <a:r>
                        <a:rPr lang="en-US" sz="1200" dirty="0"/>
                        <a:t> grits, yellow corn meal, white cornmeal, chopped pecans, black-eyed</a:t>
                      </a:r>
                      <a:r>
                        <a:rPr lang="en-US" sz="1200" baseline="0" dirty="0"/>
                        <a:t> </a:t>
                      </a:r>
                      <a:r>
                        <a:rPr lang="en-US" sz="1200" dirty="0"/>
                        <a:t>peas, </a:t>
                      </a:r>
                      <a:r>
                        <a:rPr lang="en-US" sz="1200" dirty="0" err="1"/>
                        <a:t>cajun</a:t>
                      </a:r>
                      <a:r>
                        <a:rPr lang="en-US" sz="1200" dirty="0"/>
                        <a:t> seasoning</a:t>
                      </a:r>
                    </a:p>
                  </a:txBody>
                  <a:tcPr/>
                </a:tc>
                <a:tc>
                  <a:txBody>
                    <a:bodyPr/>
                    <a:lstStyle/>
                    <a:p>
                      <a:pPr algn="r"/>
                      <a:r>
                        <a:rPr lang="en-US" sz="1200" dirty="0"/>
                        <a:t>9.6</a:t>
                      </a:r>
                    </a:p>
                  </a:txBody>
                  <a:tcPr/>
                </a:tc>
                <a:extLst>
                  <a:ext uri="{0D108BD9-81ED-4DB2-BD59-A6C34878D82A}">
                    <a16:rowId xmlns:a16="http://schemas.microsoft.com/office/drawing/2014/main" val="10003"/>
                  </a:ext>
                </a:extLst>
              </a:tr>
              <a:tr h="271403">
                <a:tc>
                  <a:txBody>
                    <a:bodyPr/>
                    <a:lstStyle/>
                    <a:p>
                      <a:pPr algn="ctr"/>
                      <a:r>
                        <a:rPr lang="en-US" sz="1200" dirty="0"/>
                        <a:t>Indian</a:t>
                      </a:r>
                    </a:p>
                  </a:txBody>
                  <a:tcPr/>
                </a:tc>
                <a:tc>
                  <a:txBody>
                    <a:bodyPr/>
                    <a:lstStyle/>
                    <a:p>
                      <a:pPr algn="r"/>
                      <a:r>
                        <a:rPr lang="en-US" sz="1200" dirty="0"/>
                        <a:t>3003</a:t>
                      </a:r>
                    </a:p>
                  </a:txBody>
                  <a:tcPr/>
                </a:tc>
                <a:tc>
                  <a:txBody>
                    <a:bodyPr/>
                    <a:lstStyle/>
                    <a:p>
                      <a:r>
                        <a:rPr lang="en-US" sz="1200" b="0" i="0" u="none" strike="noStrike" cap="none" spc="0" baseline="0" dirty="0" err="1">
                          <a:ln>
                            <a:noFill/>
                          </a:ln>
                          <a:solidFill>
                            <a:schemeClr val="tx1"/>
                          </a:solidFill>
                          <a:uFillTx/>
                          <a:latin typeface="+mn-lt"/>
                          <a:ea typeface="+mn-ea"/>
                          <a:cs typeface="+mn-cs"/>
                          <a:sym typeface="Times New Roman"/>
                        </a:rPr>
                        <a:t>garam</a:t>
                      </a:r>
                      <a:r>
                        <a:rPr lang="en-US" sz="1200" b="0" i="0" u="none" strike="noStrike" cap="none" spc="0" baseline="0" dirty="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a:ln>
                            <a:noFill/>
                          </a:ln>
                          <a:solidFill>
                            <a:schemeClr val="tx1"/>
                          </a:solidFill>
                          <a:uFillTx/>
                          <a:latin typeface="+mn-lt"/>
                          <a:ea typeface="+mn-ea"/>
                          <a:cs typeface="+mn-cs"/>
                          <a:sym typeface="Times New Roman"/>
                        </a:rPr>
                        <a:t>asafoetida</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urad</a:t>
                      </a:r>
                      <a:r>
                        <a:rPr lang="en-US" sz="1200" b="0" i="0" u="none" strike="noStrike" cap="none" spc="0" baseline="0" dirty="0">
                          <a:ln>
                            <a:noFill/>
                          </a:ln>
                          <a:solidFill>
                            <a:schemeClr val="tx1"/>
                          </a:solidFill>
                          <a:uFillTx/>
                          <a:latin typeface="+mn-lt"/>
                          <a:ea typeface="+mn-ea"/>
                          <a:cs typeface="+mn-cs"/>
                          <a:sym typeface="Times New Roman"/>
                        </a:rPr>
                        <a:t> dal, black mustard seeds, green chilies</a:t>
                      </a:r>
                      <a:endParaRPr lang="en-US" sz="1200" dirty="0"/>
                    </a:p>
                  </a:txBody>
                  <a:tcPr/>
                </a:tc>
                <a:tc>
                  <a:txBody>
                    <a:bodyPr/>
                    <a:lstStyle/>
                    <a:p>
                      <a:pPr algn="r"/>
                      <a:r>
                        <a:rPr lang="en-US" sz="1200" dirty="0"/>
                        <a:t>12.7</a:t>
                      </a:r>
                    </a:p>
                  </a:txBody>
                  <a:tcPr/>
                </a:tc>
                <a:extLst>
                  <a:ext uri="{0D108BD9-81ED-4DB2-BD59-A6C34878D82A}">
                    <a16:rowId xmlns:a16="http://schemas.microsoft.com/office/drawing/2014/main" val="10004"/>
                  </a:ext>
                </a:extLst>
              </a:tr>
              <a:tr h="271403">
                <a:tc>
                  <a:txBody>
                    <a:bodyPr/>
                    <a:lstStyle/>
                    <a:p>
                      <a:pPr algn="ctr"/>
                      <a:r>
                        <a:rPr lang="en-US" sz="1200" dirty="0"/>
                        <a:t>Chinese</a:t>
                      </a:r>
                    </a:p>
                  </a:txBody>
                  <a:tcPr/>
                </a:tc>
                <a:tc>
                  <a:txBody>
                    <a:bodyPr/>
                    <a:lstStyle/>
                    <a:p>
                      <a:pPr algn="r"/>
                      <a:r>
                        <a:rPr lang="en-US" sz="1200" dirty="0"/>
                        <a:t>2673</a:t>
                      </a:r>
                    </a:p>
                  </a:txBody>
                  <a:tcPr/>
                </a:tc>
                <a:tc>
                  <a:txBody>
                    <a:bodyPr/>
                    <a:lstStyle/>
                    <a:p>
                      <a:pPr algn="r"/>
                      <a:r>
                        <a:rPr lang="en-US" sz="1200" dirty="0"/>
                        <a:t>Shaoxing wine, oyster sauce, sesame oil,</a:t>
                      </a:r>
                      <a:r>
                        <a:rPr lang="en-US" sz="1200" baseline="0" dirty="0"/>
                        <a:t> </a:t>
                      </a:r>
                      <a:r>
                        <a:rPr lang="en-US" sz="1200" dirty="0"/>
                        <a:t>hoisin sauce, dark soy sauce, light soy</a:t>
                      </a:r>
                      <a:r>
                        <a:rPr lang="en-US" sz="1200" baseline="0" dirty="0"/>
                        <a:t> </a:t>
                      </a:r>
                      <a:r>
                        <a:rPr lang="en-US" sz="1200" dirty="0"/>
                        <a:t>sauce, </a:t>
                      </a:r>
                      <a:r>
                        <a:rPr lang="en-US" sz="1200" dirty="0" err="1"/>
                        <a:t>chinese</a:t>
                      </a:r>
                      <a:r>
                        <a:rPr lang="en-US" sz="1200" dirty="0"/>
                        <a:t> rice wine, </a:t>
                      </a:r>
                      <a:r>
                        <a:rPr lang="en-US" sz="1200" dirty="0" err="1"/>
                        <a:t>chinese</a:t>
                      </a:r>
                      <a:r>
                        <a:rPr lang="en-US" sz="1200" dirty="0"/>
                        <a:t> five-spice</a:t>
                      </a:r>
                      <a:r>
                        <a:rPr lang="en-US" sz="1200" baseline="0" dirty="0"/>
                        <a:t> </a:t>
                      </a:r>
                      <a:r>
                        <a:rPr lang="en-US" sz="1200" dirty="0"/>
                        <a:t>powder, rice</a:t>
                      </a:r>
                      <a:r>
                        <a:rPr lang="en-US" sz="1200" baseline="0" dirty="0"/>
                        <a:t> </a:t>
                      </a:r>
                      <a:r>
                        <a:rPr lang="en-US" sz="1200" dirty="0"/>
                        <a:t>vinegar, rice wine</a:t>
                      </a:r>
                    </a:p>
                  </a:txBody>
                  <a:tcPr/>
                </a:tc>
                <a:tc>
                  <a:txBody>
                    <a:bodyPr/>
                    <a:lstStyle/>
                    <a:p>
                      <a:pPr algn="r"/>
                      <a:r>
                        <a:rPr lang="en-US" sz="1200" dirty="0"/>
                        <a:t>11.9</a:t>
                      </a:r>
                    </a:p>
                  </a:txBody>
                  <a:tcPr/>
                </a:tc>
                <a:extLst>
                  <a:ext uri="{0D108BD9-81ED-4DB2-BD59-A6C34878D82A}">
                    <a16:rowId xmlns:a16="http://schemas.microsoft.com/office/drawing/2014/main" val="10005"/>
                  </a:ext>
                </a:extLst>
              </a:tr>
              <a:tr h="271403">
                <a:tc>
                  <a:txBody>
                    <a:bodyPr/>
                    <a:lstStyle/>
                    <a:p>
                      <a:pPr algn="ctr"/>
                      <a:r>
                        <a:rPr lang="en-US" sz="1200" dirty="0"/>
                        <a:t>French</a:t>
                      </a:r>
                    </a:p>
                  </a:txBody>
                  <a:tcPr/>
                </a:tc>
                <a:tc>
                  <a:txBody>
                    <a:bodyPr/>
                    <a:lstStyle/>
                    <a:p>
                      <a:pPr algn="r"/>
                      <a:r>
                        <a:rPr lang="en-US" sz="1200" dirty="0"/>
                        <a:t>2646</a:t>
                      </a:r>
                    </a:p>
                  </a:txBody>
                  <a:tcPr/>
                </a:tc>
                <a:tc>
                  <a:txBody>
                    <a:bodyPr/>
                    <a:lstStyle/>
                    <a:p>
                      <a:pPr algn="r"/>
                      <a:r>
                        <a:rPr lang="en-US" sz="1200" dirty="0"/>
                        <a:t>gruyere cheese, grated </a:t>
                      </a:r>
                      <a:r>
                        <a:rPr lang="en-US" sz="1200" dirty="0" err="1"/>
                        <a:t>Gruyre</a:t>
                      </a:r>
                      <a:r>
                        <a:rPr lang="en-US" sz="1200" dirty="0"/>
                        <a:t> cheese,</a:t>
                      </a:r>
                      <a:r>
                        <a:rPr lang="en-US" sz="1200" baseline="0" dirty="0"/>
                        <a:t> </a:t>
                      </a:r>
                      <a:r>
                        <a:rPr lang="en-US" sz="1200" dirty="0"/>
                        <a:t>chopped fresh thyme, fresh tarragon, </a:t>
                      </a:r>
                      <a:r>
                        <a:rPr lang="en-US" sz="1200" dirty="0" err="1"/>
                        <a:t>Nioise</a:t>
                      </a:r>
                      <a:r>
                        <a:rPr lang="en-US" sz="1200" baseline="0" dirty="0"/>
                        <a:t> </a:t>
                      </a:r>
                      <a:r>
                        <a:rPr lang="en-US" sz="1200" dirty="0"/>
                        <a:t>olives, </a:t>
                      </a:r>
                      <a:r>
                        <a:rPr lang="en-US" sz="1200" dirty="0" err="1"/>
                        <a:t>herbes</a:t>
                      </a:r>
                      <a:r>
                        <a:rPr lang="en-US" sz="1200" dirty="0"/>
                        <a:t> de </a:t>
                      </a:r>
                      <a:r>
                        <a:rPr lang="en-US" sz="1200" dirty="0" err="1"/>
                        <a:t>provence</a:t>
                      </a:r>
                      <a:r>
                        <a:rPr lang="en-US" sz="1200" dirty="0"/>
                        <a:t>, calvados,</a:t>
                      </a:r>
                      <a:r>
                        <a:rPr lang="en-US" sz="1200" baseline="0" dirty="0"/>
                        <a:t> </a:t>
                      </a:r>
                      <a:r>
                        <a:rPr lang="en-US" sz="1200" dirty="0"/>
                        <a:t>semisweet chocolate, thyme sprigs, capers</a:t>
                      </a:r>
                    </a:p>
                  </a:txBody>
                  <a:tcPr/>
                </a:tc>
                <a:tc>
                  <a:txBody>
                    <a:bodyPr/>
                    <a:lstStyle/>
                    <a:p>
                      <a:pPr algn="r"/>
                      <a:r>
                        <a:rPr lang="en-US" sz="1200" dirty="0"/>
                        <a:t>9.8</a:t>
                      </a:r>
                    </a:p>
                  </a:txBody>
                  <a:tcPr/>
                </a:tc>
                <a:extLst>
                  <a:ext uri="{0D108BD9-81ED-4DB2-BD59-A6C34878D82A}">
                    <a16:rowId xmlns:a16="http://schemas.microsoft.com/office/drawing/2014/main" val="10006"/>
                  </a:ext>
                </a:extLst>
              </a:tr>
              <a:tr h="271403">
                <a:tc>
                  <a:txBody>
                    <a:bodyPr/>
                    <a:lstStyle/>
                    <a:p>
                      <a:pPr algn="ctr"/>
                      <a:r>
                        <a:rPr lang="en-US" sz="1200" dirty="0"/>
                        <a:t>Cajun Creole</a:t>
                      </a:r>
                    </a:p>
                  </a:txBody>
                  <a:tcPr/>
                </a:tc>
                <a:tc>
                  <a:txBody>
                    <a:bodyPr/>
                    <a:lstStyle/>
                    <a:p>
                      <a:pPr algn="r"/>
                      <a:r>
                        <a:rPr lang="en-US" sz="1200" dirty="0"/>
                        <a:t>1546</a:t>
                      </a:r>
                    </a:p>
                  </a:txBody>
                  <a:tcPr/>
                </a:tc>
                <a:tc>
                  <a:txBody>
                    <a:bodyPr/>
                    <a:lstStyle/>
                    <a:p>
                      <a:pPr algn="r"/>
                      <a:r>
                        <a:rPr lang="en-US" sz="1200" dirty="0" err="1"/>
                        <a:t>cajun</a:t>
                      </a:r>
                      <a:r>
                        <a:rPr lang="en-US" sz="1200" dirty="0"/>
                        <a:t> seasoning, andouille sausage, creole</a:t>
                      </a:r>
                      <a:r>
                        <a:rPr lang="en-US" sz="1200" baseline="0" dirty="0"/>
                        <a:t> </a:t>
                      </a:r>
                      <a:r>
                        <a:rPr lang="en-US" sz="1200" dirty="0"/>
                        <a:t>seasoning, file powder, crawfish, creole</a:t>
                      </a:r>
                      <a:r>
                        <a:rPr lang="en-US" sz="1200" baseline="0" dirty="0"/>
                        <a:t> </a:t>
                      </a:r>
                      <a:r>
                        <a:rPr lang="en-US" sz="1200" dirty="0"/>
                        <a:t>mustard, smoked sausage, okra, red beans,</a:t>
                      </a:r>
                      <a:r>
                        <a:rPr lang="en-US" sz="1200" baseline="0" dirty="0"/>
                        <a:t> </a:t>
                      </a:r>
                      <a:r>
                        <a:rPr lang="en-US" sz="1200" dirty="0"/>
                        <a:t>dried oregano</a:t>
                      </a:r>
                    </a:p>
                  </a:txBody>
                  <a:tcPr/>
                </a:tc>
                <a:tc>
                  <a:txBody>
                    <a:bodyPr/>
                    <a:lstStyle/>
                    <a:p>
                      <a:pPr algn="r"/>
                      <a:r>
                        <a:rPr lang="en-US" sz="1200" dirty="0"/>
                        <a:t>12.6</a:t>
                      </a:r>
                    </a:p>
                  </a:txBody>
                  <a:tcPr/>
                </a:tc>
                <a:extLst>
                  <a:ext uri="{0D108BD9-81ED-4DB2-BD59-A6C34878D82A}">
                    <a16:rowId xmlns:a16="http://schemas.microsoft.com/office/drawing/2014/main" val="10007"/>
                  </a:ext>
                </a:extLst>
              </a:tr>
              <a:tr h="271403">
                <a:tc>
                  <a:txBody>
                    <a:bodyPr/>
                    <a:lstStyle/>
                    <a:p>
                      <a:pPr algn="ctr"/>
                      <a:r>
                        <a:rPr lang="en-US" sz="1200" dirty="0"/>
                        <a:t>Thai</a:t>
                      </a:r>
                    </a:p>
                  </a:txBody>
                  <a:tcPr/>
                </a:tc>
                <a:tc>
                  <a:txBody>
                    <a:bodyPr/>
                    <a:lstStyle/>
                    <a:p>
                      <a:pPr algn="r"/>
                      <a:r>
                        <a:rPr lang="en-US" sz="1200" dirty="0"/>
                        <a:t>1539</a:t>
                      </a:r>
                    </a:p>
                  </a:txBody>
                  <a:tcPr/>
                </a:tc>
                <a:tc>
                  <a:txBody>
                    <a:bodyPr/>
                    <a:lstStyle/>
                    <a:p>
                      <a:pPr algn="r"/>
                      <a:r>
                        <a:rPr lang="en-US" sz="1200" dirty="0"/>
                        <a:t>fish sauce, Thai red curry paste, red</a:t>
                      </a:r>
                      <a:r>
                        <a:rPr lang="en-US" sz="1200" baseline="0" dirty="0"/>
                        <a:t> </a:t>
                      </a:r>
                      <a:r>
                        <a:rPr lang="en-US" sz="1200" dirty="0"/>
                        <a:t>curry paste, kaffir lime leaves, beansprouts,</a:t>
                      </a:r>
                      <a:r>
                        <a:rPr lang="en-US" sz="1200" baseline="0" dirty="0"/>
                        <a:t> </a:t>
                      </a:r>
                      <a:r>
                        <a:rPr lang="en-US" sz="1200" dirty="0"/>
                        <a:t>lemongrass, galangal, </a:t>
                      </a:r>
                      <a:r>
                        <a:rPr lang="en-US" sz="1200" dirty="0" err="1"/>
                        <a:t>thai</a:t>
                      </a:r>
                      <a:r>
                        <a:rPr lang="en-US" sz="1200" dirty="0"/>
                        <a:t> basil, rice noodles,</a:t>
                      </a:r>
                      <a:r>
                        <a:rPr lang="en-US" sz="1200" baseline="0" dirty="0"/>
                        <a:t> </a:t>
                      </a:r>
                      <a:r>
                        <a:rPr lang="en-US" sz="1200" dirty="0" err="1"/>
                        <a:t>thai</a:t>
                      </a:r>
                      <a:r>
                        <a:rPr lang="en-US" sz="1200" dirty="0"/>
                        <a:t> green curry paste</a:t>
                      </a:r>
                    </a:p>
                  </a:txBody>
                  <a:tcPr/>
                </a:tc>
                <a:tc>
                  <a:txBody>
                    <a:bodyPr/>
                    <a:lstStyle/>
                    <a:p>
                      <a:pPr algn="r"/>
                      <a:r>
                        <a:rPr lang="en-US" sz="1200" dirty="0"/>
                        <a:t>12.5</a:t>
                      </a:r>
                    </a:p>
                  </a:txBody>
                  <a:tcPr/>
                </a:tc>
                <a:extLst>
                  <a:ext uri="{0D108BD9-81ED-4DB2-BD59-A6C34878D82A}">
                    <a16:rowId xmlns:a16="http://schemas.microsoft.com/office/drawing/2014/main" val="10008"/>
                  </a:ext>
                </a:extLst>
              </a:tr>
              <a:tr h="271403">
                <a:tc>
                  <a:txBody>
                    <a:bodyPr/>
                    <a:lstStyle/>
                    <a:p>
                      <a:pPr algn="ctr"/>
                      <a:r>
                        <a:rPr lang="en-US" sz="1200" dirty="0"/>
                        <a:t>Japanese</a:t>
                      </a:r>
                    </a:p>
                  </a:txBody>
                  <a:tcPr/>
                </a:tc>
                <a:tc>
                  <a:txBody>
                    <a:bodyPr/>
                    <a:lstStyle/>
                    <a:p>
                      <a:pPr algn="r"/>
                      <a:r>
                        <a:rPr lang="en-US" sz="1200" dirty="0"/>
                        <a:t>1423</a:t>
                      </a:r>
                    </a:p>
                  </a:txBody>
                  <a:tcPr/>
                </a:tc>
                <a:tc>
                  <a:txBody>
                    <a:bodyPr/>
                    <a:lstStyle/>
                    <a:p>
                      <a:pPr algn="r"/>
                      <a:r>
                        <a:rPr lang="en-US" sz="1200" dirty="0"/>
                        <a:t>mirin, sake, dashi, nori, </a:t>
                      </a:r>
                      <a:r>
                        <a:rPr lang="en-US" sz="1200" dirty="0" err="1"/>
                        <a:t>konbu</a:t>
                      </a:r>
                      <a:r>
                        <a:rPr lang="en-US" sz="1200" dirty="0"/>
                        <a:t>, sushi rice,</a:t>
                      </a:r>
                      <a:r>
                        <a:rPr lang="en-US" sz="1200" baseline="0" dirty="0"/>
                        <a:t> </a:t>
                      </a:r>
                      <a:r>
                        <a:rPr lang="en-US" sz="1200" dirty="0"/>
                        <a:t>dried bonito flakes, rice vinegar, wasabi</a:t>
                      </a:r>
                      <a:r>
                        <a:rPr lang="en-US" sz="1200" baseline="0" dirty="0"/>
                        <a:t> </a:t>
                      </a:r>
                      <a:r>
                        <a:rPr lang="en-US" sz="1200" dirty="0"/>
                        <a:t>paste, bonito flakes</a:t>
                      </a:r>
                    </a:p>
                  </a:txBody>
                  <a:tcPr/>
                </a:tc>
                <a:tc>
                  <a:txBody>
                    <a:bodyPr/>
                    <a:lstStyle/>
                    <a:p>
                      <a:pPr algn="r"/>
                      <a:r>
                        <a:rPr lang="en-US" sz="1200" dirty="0"/>
                        <a:t>9.7</a:t>
                      </a:r>
                    </a:p>
                  </a:txBody>
                  <a:tcPr/>
                </a:tc>
                <a:extLst>
                  <a:ext uri="{0D108BD9-81ED-4DB2-BD59-A6C34878D82A}">
                    <a16:rowId xmlns:a16="http://schemas.microsoft.com/office/drawing/2014/main" val="10009"/>
                  </a:ext>
                </a:extLst>
              </a:tr>
              <a:tr h="271403">
                <a:tc>
                  <a:txBody>
                    <a:bodyPr/>
                    <a:lstStyle/>
                    <a:p>
                      <a:pPr algn="ctr"/>
                      <a:r>
                        <a:rPr lang="en-US" sz="1200" dirty="0"/>
                        <a:t>Greek</a:t>
                      </a:r>
                    </a:p>
                  </a:txBody>
                  <a:tcPr/>
                </a:tc>
                <a:tc>
                  <a:txBody>
                    <a:bodyPr/>
                    <a:lstStyle/>
                    <a:p>
                      <a:pPr algn="r"/>
                      <a:r>
                        <a:rPr lang="en-US" sz="1200" dirty="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t>feta cheese crumbles, feta cheese, dried oregano, </a:t>
                      </a:r>
                      <a:r>
                        <a:rPr lang="en-US" sz="1200" dirty="0" err="1"/>
                        <a:t>greek</a:t>
                      </a:r>
                      <a:r>
                        <a:rPr lang="en-US" sz="1200" dirty="0"/>
                        <a:t> seasoning, pitted </a:t>
                      </a:r>
                      <a:r>
                        <a:rPr lang="en-US" sz="1200" dirty="0" err="1"/>
                        <a:t>kalamata</a:t>
                      </a:r>
                      <a:r>
                        <a:rPr lang="en-US" sz="1200" dirty="0"/>
                        <a:t> olives, </a:t>
                      </a:r>
                      <a:r>
                        <a:rPr lang="en-US" sz="1200" dirty="0" err="1"/>
                        <a:t>kalamata</a:t>
                      </a:r>
                      <a:r>
                        <a:rPr lang="en-US" sz="1200" dirty="0"/>
                        <a:t>, fresh oregano, phyllo dough, ground</a:t>
                      </a:r>
                      <a:r>
                        <a:rPr lang="en-US" sz="1200" baseline="0" dirty="0"/>
                        <a:t> </a:t>
                      </a:r>
                      <a:r>
                        <a:rPr lang="en-US" sz="1200" dirty="0"/>
                        <a:t>lamb, grape leaves</a:t>
                      </a:r>
                    </a:p>
                  </a:txBody>
                  <a:tcPr/>
                </a:tc>
                <a:tc>
                  <a:txBody>
                    <a:bodyPr/>
                    <a:lstStyle/>
                    <a:p>
                      <a:pPr algn="r"/>
                      <a:r>
                        <a:rPr lang="en-US" sz="1200" dirty="0"/>
                        <a:t>10.2</a:t>
                      </a:r>
                    </a:p>
                  </a:txBody>
                  <a:tcPr/>
                </a:tc>
                <a:extLst>
                  <a:ext uri="{0D108BD9-81ED-4DB2-BD59-A6C34878D82A}">
                    <a16:rowId xmlns:a16="http://schemas.microsoft.com/office/drawing/2014/main" val="10010"/>
                  </a:ext>
                </a:extLst>
              </a:tr>
              <a:tr h="271403">
                <a:tc>
                  <a:txBody>
                    <a:bodyPr/>
                    <a:lstStyle/>
                    <a:p>
                      <a:pPr algn="ctr"/>
                      <a:r>
                        <a:rPr lang="en-US" sz="1200" dirty="0"/>
                        <a:t>Spanish</a:t>
                      </a:r>
                    </a:p>
                  </a:txBody>
                  <a:tcPr/>
                </a:tc>
                <a:tc>
                  <a:txBody>
                    <a:bodyPr/>
                    <a:lstStyle/>
                    <a:p>
                      <a:pPr algn="r"/>
                      <a:r>
                        <a:rPr lang="en-US" sz="1200" dirty="0"/>
                        <a:t>989</a:t>
                      </a:r>
                    </a:p>
                  </a:txBody>
                  <a:tcPr/>
                </a:tc>
                <a:tc>
                  <a:txBody>
                    <a:bodyPr/>
                    <a:lstStyle/>
                    <a:p>
                      <a:pPr algn="r"/>
                      <a:r>
                        <a:rPr lang="en-US" sz="1200" dirty="0"/>
                        <a:t>saffron threads, chorizo sausage, </a:t>
                      </a:r>
                      <a:r>
                        <a:rPr lang="en-US" sz="1200" dirty="0" err="1"/>
                        <a:t>spanish</a:t>
                      </a:r>
                      <a:r>
                        <a:rPr lang="en-US" sz="1200" baseline="0" dirty="0"/>
                        <a:t> </a:t>
                      </a:r>
                      <a:r>
                        <a:rPr lang="en-US" sz="1200" dirty="0"/>
                        <a:t>chorizo, serrano ham, </a:t>
                      </a:r>
                      <a:r>
                        <a:rPr lang="en-US" sz="1200" dirty="0" err="1"/>
                        <a:t>manchego</a:t>
                      </a:r>
                      <a:r>
                        <a:rPr lang="en-US" sz="1200" dirty="0"/>
                        <a:t> cheese,</a:t>
                      </a:r>
                      <a:r>
                        <a:rPr lang="en-US" sz="1200" baseline="0" dirty="0"/>
                        <a:t> </a:t>
                      </a:r>
                      <a:r>
                        <a:rPr lang="en-US" sz="1200" dirty="0" err="1"/>
                        <a:t>spanish</a:t>
                      </a:r>
                      <a:r>
                        <a:rPr lang="en-US" sz="1200" dirty="0"/>
                        <a:t> paprika, sherry vinegar, roasted red</a:t>
                      </a:r>
                      <a:r>
                        <a:rPr lang="en-US" sz="1200" baseline="0" dirty="0"/>
                        <a:t> </a:t>
                      </a:r>
                      <a:r>
                        <a:rPr lang="en-US" sz="1200" dirty="0"/>
                        <a:t>peppers, </a:t>
                      </a:r>
                      <a:r>
                        <a:rPr lang="en-US" sz="1200" dirty="0" err="1"/>
                        <a:t>arborio</a:t>
                      </a:r>
                      <a:r>
                        <a:rPr lang="en-US" sz="1200" dirty="0"/>
                        <a:t> rice, chorizo</a:t>
                      </a:r>
                    </a:p>
                  </a:txBody>
                  <a:tcPr/>
                </a:tc>
                <a:tc>
                  <a:txBody>
                    <a:bodyPr/>
                    <a:lstStyle/>
                    <a:p>
                      <a:pPr algn="r"/>
                      <a:r>
                        <a:rPr lang="en-US" sz="1200" dirty="0"/>
                        <a:t>10.4</a:t>
                      </a:r>
                    </a:p>
                  </a:txBody>
                  <a:tcPr/>
                </a:tc>
                <a:extLst>
                  <a:ext uri="{0D108BD9-81ED-4DB2-BD59-A6C34878D82A}">
                    <a16:rowId xmlns:a16="http://schemas.microsoft.com/office/drawing/2014/main" val="10011"/>
                  </a:ext>
                </a:extLst>
              </a:tr>
              <a:tr h="271403">
                <a:tc>
                  <a:txBody>
                    <a:bodyPr/>
                    <a:lstStyle/>
                    <a:p>
                      <a:pPr algn="ctr"/>
                      <a:r>
                        <a:rPr lang="en-US" sz="1200" dirty="0"/>
                        <a:t>Korean</a:t>
                      </a:r>
                    </a:p>
                  </a:txBody>
                  <a:tcPr/>
                </a:tc>
                <a:tc>
                  <a:txBody>
                    <a:bodyPr/>
                    <a:lstStyle/>
                    <a:p>
                      <a:pPr algn="r"/>
                      <a:r>
                        <a:rPr lang="en-US" sz="1200" dirty="0"/>
                        <a:t>830</a:t>
                      </a:r>
                    </a:p>
                  </a:txBody>
                  <a:tcPr/>
                </a:tc>
                <a:tc>
                  <a:txBody>
                    <a:bodyPr/>
                    <a:lstStyle/>
                    <a:p>
                      <a:pPr algn="r"/>
                      <a:r>
                        <a:rPr lang="en-US" sz="1200" dirty="0"/>
                        <a:t>Gochujang base, kimchi, sesame oil,</a:t>
                      </a:r>
                      <a:r>
                        <a:rPr lang="en-US" sz="1200" baseline="0" dirty="0"/>
                        <a:t> </a:t>
                      </a:r>
                      <a:r>
                        <a:rPr lang="en-US" sz="1200" dirty="0" err="1"/>
                        <a:t>gochugaru</a:t>
                      </a:r>
                      <a:r>
                        <a:rPr lang="en-US" sz="1200" dirty="0"/>
                        <a:t>, toasted sesame seeds, rice wine,</a:t>
                      </a:r>
                      <a:r>
                        <a:rPr lang="en-US" sz="1200" baseline="0" dirty="0"/>
                        <a:t> </a:t>
                      </a:r>
                      <a:r>
                        <a:rPr lang="en-US" sz="1200" dirty="0" err="1"/>
                        <a:t>asian</a:t>
                      </a:r>
                      <a:r>
                        <a:rPr lang="en-US" sz="1200" dirty="0"/>
                        <a:t> pear, mirin, toasted sesame oil, rice</a:t>
                      </a:r>
                      <a:r>
                        <a:rPr lang="en-US" sz="1200" baseline="0" dirty="0"/>
                        <a:t> c</a:t>
                      </a:r>
                      <a:r>
                        <a:rPr lang="en-US" sz="1200" dirty="0"/>
                        <a:t>akes</a:t>
                      </a:r>
                    </a:p>
                  </a:txBody>
                  <a:tcPr/>
                </a:tc>
                <a:tc>
                  <a:txBody>
                    <a:bodyPr/>
                    <a:lstStyle/>
                    <a:p>
                      <a:pPr algn="r"/>
                      <a:r>
                        <a:rPr lang="en-US" sz="1200" dirty="0"/>
                        <a:t>11.3</a:t>
                      </a:r>
                    </a:p>
                  </a:txBody>
                  <a:tcPr/>
                </a:tc>
                <a:extLst>
                  <a:ext uri="{0D108BD9-81ED-4DB2-BD59-A6C34878D82A}">
                    <a16:rowId xmlns:a16="http://schemas.microsoft.com/office/drawing/2014/main" val="10012"/>
                  </a:ext>
                </a:extLst>
              </a:tr>
              <a:tr h="271403">
                <a:tc>
                  <a:txBody>
                    <a:bodyPr/>
                    <a:lstStyle/>
                    <a:p>
                      <a:pPr algn="ctr"/>
                      <a:r>
                        <a:rPr lang="en-US" sz="1200" dirty="0"/>
                        <a:t>Vietnamese</a:t>
                      </a:r>
                    </a:p>
                  </a:txBody>
                  <a:tcPr/>
                </a:tc>
                <a:tc>
                  <a:txBody>
                    <a:bodyPr/>
                    <a:lstStyle/>
                    <a:p>
                      <a:pPr algn="r"/>
                      <a:r>
                        <a:rPr lang="en-US" sz="1200" dirty="0"/>
                        <a:t>825</a:t>
                      </a:r>
                    </a:p>
                  </a:txBody>
                  <a:tcPr/>
                </a:tc>
                <a:tc>
                  <a:txBody>
                    <a:bodyPr/>
                    <a:lstStyle/>
                    <a:p>
                      <a:pPr algn="r"/>
                      <a:r>
                        <a:rPr lang="en-US" sz="1200" dirty="0"/>
                        <a:t>fish sauce, beansprouts, rice paper, rice noodles,</a:t>
                      </a:r>
                      <a:r>
                        <a:rPr lang="en-US" sz="1200" baseline="0" dirty="0"/>
                        <a:t> </a:t>
                      </a:r>
                      <a:r>
                        <a:rPr lang="en-US" sz="1200" dirty="0" err="1"/>
                        <a:t>thai</a:t>
                      </a:r>
                      <a:r>
                        <a:rPr lang="en-US" sz="1200" dirty="0"/>
                        <a:t> basil, rice vermicelli, lemongrass,</a:t>
                      </a:r>
                      <a:r>
                        <a:rPr lang="en-US" sz="1200" baseline="0" dirty="0"/>
                        <a:t> </a:t>
                      </a:r>
                      <a:r>
                        <a:rPr lang="en-US" sz="1200" dirty="0" err="1"/>
                        <a:t>thai</a:t>
                      </a:r>
                      <a:r>
                        <a:rPr lang="en-US" sz="1200" dirty="0"/>
                        <a:t> </a:t>
                      </a:r>
                      <a:r>
                        <a:rPr lang="en-US" sz="1200" dirty="0" err="1"/>
                        <a:t>chile</a:t>
                      </a:r>
                      <a:r>
                        <a:rPr lang="en-US" sz="1200" dirty="0"/>
                        <a:t>, daikon, hoisin sauce</a:t>
                      </a:r>
                    </a:p>
                  </a:txBody>
                  <a:tcPr/>
                </a:tc>
                <a:tc>
                  <a:txBody>
                    <a:bodyPr/>
                    <a:lstStyle/>
                    <a:p>
                      <a:pPr algn="r"/>
                      <a:r>
                        <a:rPr lang="en-US" sz="1200" dirty="0"/>
                        <a:t>12.7</a:t>
                      </a:r>
                    </a:p>
                  </a:txBody>
                  <a:tcPr/>
                </a:tc>
                <a:extLst>
                  <a:ext uri="{0D108BD9-81ED-4DB2-BD59-A6C34878D82A}">
                    <a16:rowId xmlns:a16="http://schemas.microsoft.com/office/drawing/2014/main" val="10013"/>
                  </a:ext>
                </a:extLst>
              </a:tr>
              <a:tr h="271403">
                <a:tc>
                  <a:txBody>
                    <a:bodyPr/>
                    <a:lstStyle/>
                    <a:p>
                      <a:pPr algn="ctr"/>
                      <a:r>
                        <a:rPr lang="en-US" sz="1200" dirty="0"/>
                        <a:t>Moroccan</a:t>
                      </a:r>
                    </a:p>
                  </a:txBody>
                  <a:tcPr/>
                </a:tc>
                <a:tc>
                  <a:txBody>
                    <a:bodyPr/>
                    <a:lstStyle/>
                    <a:p>
                      <a:pPr algn="r"/>
                      <a:r>
                        <a:rPr lang="en-US" sz="1200" dirty="0"/>
                        <a:t>821</a:t>
                      </a:r>
                    </a:p>
                  </a:txBody>
                  <a:tcPr/>
                </a:tc>
                <a:tc>
                  <a:txBody>
                    <a:bodyPr/>
                    <a:lstStyle/>
                    <a:p>
                      <a:pPr algn="r"/>
                      <a:r>
                        <a:rPr lang="en-US" sz="1200" dirty="0"/>
                        <a:t>couscous, </a:t>
                      </a:r>
                      <a:r>
                        <a:rPr lang="en-US" sz="1200" dirty="0" err="1"/>
                        <a:t>ras</a:t>
                      </a:r>
                      <a:r>
                        <a:rPr lang="en-US" sz="1200" dirty="0"/>
                        <a:t> el </a:t>
                      </a:r>
                      <a:r>
                        <a:rPr lang="en-US" sz="1200" dirty="0" err="1"/>
                        <a:t>hanout</a:t>
                      </a:r>
                      <a:r>
                        <a:rPr lang="en-US" sz="1200" dirty="0"/>
                        <a:t>, preserved lemon,</a:t>
                      </a:r>
                      <a:r>
                        <a:rPr lang="en-US" sz="1200" baseline="0" dirty="0"/>
                        <a:t> </a:t>
                      </a:r>
                      <a:r>
                        <a:rPr lang="en-US" sz="1200" dirty="0"/>
                        <a:t>saffron threads, harissa, chickpeas, harissa</a:t>
                      </a:r>
                      <a:r>
                        <a:rPr lang="en-US" sz="1200" baseline="0" dirty="0"/>
                        <a:t> </a:t>
                      </a:r>
                      <a:r>
                        <a:rPr lang="en-US" sz="1200" dirty="0"/>
                        <a:t>paste, dried apricot, green olives, lamb</a:t>
                      </a:r>
                      <a:r>
                        <a:rPr lang="en-US" sz="1200" baseline="0" dirty="0"/>
                        <a:t> s</a:t>
                      </a:r>
                      <a:r>
                        <a:rPr lang="en-US" sz="1200" dirty="0"/>
                        <a:t>houlder</a:t>
                      </a:r>
                    </a:p>
                  </a:txBody>
                  <a:tcPr/>
                </a:tc>
                <a:tc>
                  <a:txBody>
                    <a:bodyPr/>
                    <a:lstStyle/>
                    <a:p>
                      <a:pPr algn="r"/>
                      <a:r>
                        <a:rPr lang="en-US" sz="1200" dirty="0"/>
                        <a:t>12.9</a:t>
                      </a:r>
                    </a:p>
                  </a:txBody>
                  <a:tcPr/>
                </a:tc>
                <a:extLst>
                  <a:ext uri="{0D108BD9-81ED-4DB2-BD59-A6C34878D82A}">
                    <a16:rowId xmlns:a16="http://schemas.microsoft.com/office/drawing/2014/main" val="10014"/>
                  </a:ext>
                </a:extLst>
              </a:tr>
              <a:tr h="271403">
                <a:tc>
                  <a:txBody>
                    <a:bodyPr/>
                    <a:lstStyle/>
                    <a:p>
                      <a:pPr algn="ctr"/>
                      <a:r>
                        <a:rPr lang="en-US" sz="1200" dirty="0"/>
                        <a:t>British</a:t>
                      </a:r>
                    </a:p>
                  </a:txBody>
                  <a:tcPr/>
                </a:tc>
                <a:tc>
                  <a:txBody>
                    <a:bodyPr/>
                    <a:lstStyle/>
                    <a:p>
                      <a:pPr algn="r"/>
                      <a:r>
                        <a:rPr lang="en-US" sz="1200" dirty="0"/>
                        <a:t>804</a:t>
                      </a:r>
                    </a:p>
                  </a:txBody>
                  <a:tcPr/>
                </a:tc>
                <a:tc>
                  <a:txBody>
                    <a:bodyPr/>
                    <a:lstStyle/>
                    <a:p>
                      <a:pPr algn="r"/>
                      <a:r>
                        <a:rPr lang="en-US" sz="1200" dirty="0"/>
                        <a:t>stilton cheese, suet, beef drippings, stilton,</a:t>
                      </a:r>
                      <a:r>
                        <a:rPr lang="en-US" sz="1200" baseline="0" dirty="0"/>
                        <a:t> </a:t>
                      </a:r>
                      <a:r>
                        <a:rPr lang="en-US" sz="1200" dirty="0"/>
                        <a:t>golden syrup, dried currants, marmite,</a:t>
                      </a:r>
                      <a:r>
                        <a:rPr lang="en-US" sz="1200" baseline="0" dirty="0"/>
                        <a:t> </a:t>
                      </a:r>
                      <a:r>
                        <a:rPr lang="en-US" sz="1200" dirty="0"/>
                        <a:t>mincemeat, raspberry jam, beef kidney</a:t>
                      </a:r>
                    </a:p>
                  </a:txBody>
                  <a:tcPr/>
                </a:tc>
                <a:tc>
                  <a:txBody>
                    <a:bodyPr/>
                    <a:lstStyle/>
                    <a:p>
                      <a:pPr algn="r"/>
                      <a:r>
                        <a:rPr lang="en-US" sz="1200" dirty="0"/>
                        <a:t>9.7</a:t>
                      </a:r>
                    </a:p>
                  </a:txBody>
                  <a:tcPr/>
                </a:tc>
                <a:extLst>
                  <a:ext uri="{0D108BD9-81ED-4DB2-BD59-A6C34878D82A}">
                    <a16:rowId xmlns:a16="http://schemas.microsoft.com/office/drawing/2014/main" val="10015"/>
                  </a:ext>
                </a:extLst>
              </a:tr>
              <a:tr h="271403">
                <a:tc>
                  <a:txBody>
                    <a:bodyPr/>
                    <a:lstStyle/>
                    <a:p>
                      <a:pPr algn="ctr"/>
                      <a:r>
                        <a:rPr lang="en-US" sz="1200" dirty="0"/>
                        <a:t>Filipino</a:t>
                      </a:r>
                    </a:p>
                  </a:txBody>
                  <a:tcPr/>
                </a:tc>
                <a:tc>
                  <a:txBody>
                    <a:bodyPr/>
                    <a:lstStyle/>
                    <a:p>
                      <a:pPr algn="r"/>
                      <a:r>
                        <a:rPr lang="en-US" sz="1200" dirty="0"/>
                        <a:t>755</a:t>
                      </a:r>
                    </a:p>
                  </a:txBody>
                  <a:tcPr/>
                </a:tc>
                <a:tc>
                  <a:txBody>
                    <a:bodyPr/>
                    <a:lstStyle/>
                    <a:p>
                      <a:r>
                        <a:rPr lang="fr-FR" sz="1200" b="0" i="0" u="none" strike="noStrike" cap="none" spc="0" baseline="0" dirty="0" err="1">
                          <a:ln>
                            <a:noFill/>
                          </a:ln>
                          <a:solidFill>
                            <a:schemeClr val="tx1"/>
                          </a:solidFill>
                          <a:uFillTx/>
                          <a:latin typeface="+mn-lt"/>
                          <a:ea typeface="+mn-ea"/>
                          <a:cs typeface="+mn-cs"/>
                          <a:sym typeface="Times New Roman"/>
                        </a:rPr>
                        <a:t>fish</a:t>
                      </a:r>
                      <a:r>
                        <a:rPr lang="fr-FR" sz="1200" b="0" i="0" u="none" strike="noStrike" cap="none" spc="0" baseline="0" dirty="0">
                          <a:ln>
                            <a:noFill/>
                          </a:ln>
                          <a:solidFill>
                            <a:schemeClr val="tx1"/>
                          </a:solidFill>
                          <a:uFillTx/>
                          <a:latin typeface="+mn-lt"/>
                          <a:ea typeface="+mn-ea"/>
                          <a:cs typeface="+mn-cs"/>
                          <a:sym typeface="Times New Roman"/>
                        </a:rPr>
                        <a:t> sauce, </a:t>
                      </a:r>
                      <a:r>
                        <a:rPr lang="fr-FR" sz="1200" b="0" i="0" u="none" strike="noStrike" cap="none" spc="0" baseline="0" dirty="0" err="1">
                          <a:ln>
                            <a:noFill/>
                          </a:ln>
                          <a:solidFill>
                            <a:schemeClr val="tx1"/>
                          </a:solidFill>
                          <a:uFillTx/>
                          <a:latin typeface="+mn-lt"/>
                          <a:ea typeface="+mn-ea"/>
                          <a:cs typeface="+mn-cs"/>
                          <a:sym typeface="Times New Roman"/>
                        </a:rPr>
                        <a:t>calamansi</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juice</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lumpia</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wrappers</a:t>
                      </a:r>
                      <a:r>
                        <a:rPr lang="fr-FR" sz="1200" b="0" i="0" u="none" strike="noStrike" cap="none" spc="0" baseline="0" dirty="0">
                          <a:ln>
                            <a:noFill/>
                          </a:ln>
                          <a:solidFill>
                            <a:schemeClr val="tx1"/>
                          </a:solidFill>
                          <a:uFillTx/>
                          <a:latin typeface="+mn-lt"/>
                          <a:ea typeface="+mn-ea"/>
                          <a:cs typeface="+mn-cs"/>
                          <a:sym typeface="Times New Roman"/>
                        </a:rPr>
                        <a:t>, </a:t>
                      </a:r>
                      <a:r>
                        <a:rPr lang="fi-FI" sz="1200" b="0" i="0" u="none" strike="noStrike" cap="none" spc="0" baseline="0" dirty="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a:ln>
                            <a:noFill/>
                          </a:ln>
                          <a:solidFill>
                            <a:schemeClr val="tx1"/>
                          </a:solidFill>
                          <a:uFillTx/>
                          <a:latin typeface="+mn-lt"/>
                          <a:ea typeface="+mn-ea"/>
                          <a:cs typeface="+mn-cs"/>
                          <a:sym typeface="Times New Roman"/>
                        </a:rPr>
                        <a:t>thai</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chile</a:t>
                      </a:r>
                      <a:r>
                        <a:rPr lang="en-US" sz="1200" b="0" i="0" u="none" strike="noStrike" cap="none" spc="0" baseline="0" dirty="0">
                          <a:ln>
                            <a:noFill/>
                          </a:ln>
                          <a:solidFill>
                            <a:schemeClr val="tx1"/>
                          </a:solidFill>
                          <a:uFillTx/>
                          <a:latin typeface="+mn-lt"/>
                          <a:ea typeface="+mn-ea"/>
                          <a:cs typeface="+mn-cs"/>
                          <a:sym typeface="Times New Roman"/>
                        </a:rPr>
                        <a:t>, shrimp paste, pork belly, fried garlic</a:t>
                      </a:r>
                      <a:endParaRPr lang="en-US" sz="1200" dirty="0"/>
                    </a:p>
                  </a:txBody>
                  <a:tcPr/>
                </a:tc>
                <a:tc>
                  <a:txBody>
                    <a:bodyPr/>
                    <a:lstStyle/>
                    <a:p>
                      <a:pPr algn="r"/>
                      <a:r>
                        <a:rPr lang="en-US" sz="1200" dirty="0"/>
                        <a:t>10.0</a:t>
                      </a:r>
                    </a:p>
                  </a:txBody>
                  <a:tcPr/>
                </a:tc>
                <a:extLst>
                  <a:ext uri="{0D108BD9-81ED-4DB2-BD59-A6C34878D82A}">
                    <a16:rowId xmlns:a16="http://schemas.microsoft.com/office/drawing/2014/main" val="10016"/>
                  </a:ext>
                </a:extLst>
              </a:tr>
              <a:tr h="271403">
                <a:tc>
                  <a:txBody>
                    <a:bodyPr/>
                    <a:lstStyle/>
                    <a:p>
                      <a:pPr algn="ctr"/>
                      <a:r>
                        <a:rPr lang="en-US" sz="1200" dirty="0"/>
                        <a:t>Irish</a:t>
                      </a:r>
                    </a:p>
                  </a:txBody>
                  <a:tcPr/>
                </a:tc>
                <a:tc>
                  <a:txBody>
                    <a:bodyPr/>
                    <a:lstStyle/>
                    <a:p>
                      <a:pPr algn="r"/>
                      <a:r>
                        <a:rPr lang="en-US" sz="1200" dirty="0"/>
                        <a:t>667</a:t>
                      </a:r>
                    </a:p>
                  </a:txBody>
                  <a:tcPr/>
                </a:tc>
                <a:tc>
                  <a:txBody>
                    <a:bodyPr/>
                    <a:lstStyle/>
                    <a:p>
                      <a:pPr algn="r"/>
                      <a:r>
                        <a:rPr lang="en-US" sz="1200" dirty="0"/>
                        <a:t>Irish whiskey, Guinness Beer, </a:t>
                      </a:r>
                      <a:r>
                        <a:rPr lang="en-US" sz="1200" dirty="0" err="1"/>
                        <a:t>irish</a:t>
                      </a:r>
                      <a:r>
                        <a:rPr lang="en-US" sz="1200" dirty="0"/>
                        <a:t> cream</a:t>
                      </a:r>
                      <a:r>
                        <a:rPr lang="en-US" sz="1200" baseline="0" dirty="0"/>
                        <a:t> </a:t>
                      </a:r>
                      <a:r>
                        <a:rPr lang="en-US" sz="1200" dirty="0"/>
                        <a:t>liqueur, corned beef, </a:t>
                      </a:r>
                      <a:r>
                        <a:rPr lang="en-US" sz="1200" dirty="0" err="1"/>
                        <a:t>irish</a:t>
                      </a:r>
                      <a:r>
                        <a:rPr lang="en-US" sz="1200" dirty="0"/>
                        <a:t> bacon, Baileys</a:t>
                      </a:r>
                      <a:r>
                        <a:rPr lang="en-US" sz="1200" baseline="0" dirty="0"/>
                        <a:t> </a:t>
                      </a:r>
                      <a:r>
                        <a:rPr lang="en-US" sz="1200" dirty="0"/>
                        <a:t>Irish Cream Liqueur, buttermilk, soda</a:t>
                      </a:r>
                      <a:r>
                        <a:rPr lang="en-US" sz="1200" baseline="0" dirty="0"/>
                        <a:t> </a:t>
                      </a:r>
                      <a:r>
                        <a:rPr lang="en-US" sz="1200" dirty="0"/>
                        <a:t>bread, stout,</a:t>
                      </a:r>
                      <a:r>
                        <a:rPr lang="en-US" sz="1200" baseline="0" dirty="0"/>
                        <a:t> </a:t>
                      </a:r>
                      <a:r>
                        <a:rPr lang="en-US" sz="1200" dirty="0"/>
                        <a:t>low-fat buttermilk</a:t>
                      </a:r>
                    </a:p>
                  </a:txBody>
                  <a:tcPr/>
                </a:tc>
                <a:tc>
                  <a:txBody>
                    <a:bodyPr/>
                    <a:lstStyle/>
                    <a:p>
                      <a:pPr algn="r"/>
                      <a:r>
                        <a:rPr lang="en-US" sz="1200" dirty="0"/>
                        <a:t>9.2</a:t>
                      </a:r>
                    </a:p>
                  </a:txBody>
                  <a:tcPr/>
                </a:tc>
                <a:extLst>
                  <a:ext uri="{0D108BD9-81ED-4DB2-BD59-A6C34878D82A}">
                    <a16:rowId xmlns:a16="http://schemas.microsoft.com/office/drawing/2014/main" val="10017"/>
                  </a:ext>
                </a:extLst>
              </a:tr>
              <a:tr h="271403">
                <a:tc>
                  <a:txBody>
                    <a:bodyPr/>
                    <a:lstStyle/>
                    <a:p>
                      <a:pPr algn="ctr"/>
                      <a:r>
                        <a:rPr lang="en-US" sz="1200" dirty="0"/>
                        <a:t>Jamaican</a:t>
                      </a:r>
                    </a:p>
                  </a:txBody>
                  <a:tcPr/>
                </a:tc>
                <a:tc>
                  <a:txBody>
                    <a:bodyPr/>
                    <a:lstStyle/>
                    <a:p>
                      <a:pPr algn="r"/>
                      <a:r>
                        <a:rPr lang="en-US" sz="1200" dirty="0"/>
                        <a:t>526</a:t>
                      </a:r>
                    </a:p>
                  </a:txBody>
                  <a:tcPr/>
                </a:tc>
                <a:tc>
                  <a:txBody>
                    <a:bodyPr/>
                    <a:lstStyle/>
                    <a:p>
                      <a:r>
                        <a:rPr lang="en-US" sz="1200" b="0" i="0" u="none" strike="noStrike" cap="none" spc="0" baseline="0" dirty="0">
                          <a:ln>
                            <a:noFill/>
                          </a:ln>
                          <a:solidFill>
                            <a:schemeClr val="tx1"/>
                          </a:solidFill>
                          <a:uFillTx/>
                          <a:latin typeface="+mn-lt"/>
                          <a:ea typeface="+mn-ea"/>
                          <a:cs typeface="+mn-cs"/>
                          <a:sym typeface="Times New Roman"/>
                        </a:rPr>
                        <a:t>scotch bonnet </a:t>
                      </a:r>
                      <a:r>
                        <a:rPr lang="en-US" sz="1200" b="0" i="0" u="none" strike="noStrike" cap="none" spc="0" baseline="0" dirty="0" err="1">
                          <a:ln>
                            <a:noFill/>
                          </a:ln>
                          <a:solidFill>
                            <a:schemeClr val="tx1"/>
                          </a:solidFill>
                          <a:uFillTx/>
                          <a:latin typeface="+mn-lt"/>
                          <a:ea typeface="+mn-ea"/>
                          <a:cs typeface="+mn-cs"/>
                          <a:sym typeface="Times New Roman"/>
                        </a:rPr>
                        <a:t>chile</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jamaican</a:t>
                      </a:r>
                      <a:r>
                        <a:rPr lang="en-US" sz="1200" b="0" i="0" u="none" strike="noStrike" cap="none" spc="0" baseline="0" dirty="0">
                          <a:ln>
                            <a:noFill/>
                          </a:ln>
                          <a:solidFill>
                            <a:schemeClr val="tx1"/>
                          </a:solidFill>
                          <a:uFillTx/>
                          <a:latin typeface="+mn-lt"/>
                          <a:ea typeface="+mn-ea"/>
                          <a:cs typeface="+mn-cs"/>
                          <a:sym typeface="Times New Roman"/>
                        </a:rPr>
                        <a:t> jerk season, </a:t>
                      </a:r>
                      <a:r>
                        <a:rPr lang="en-US" sz="1200" b="0" i="0" u="none" strike="noStrike" cap="none" spc="0" baseline="0" dirty="0" err="1">
                          <a:ln>
                            <a:noFill/>
                          </a:ln>
                          <a:solidFill>
                            <a:schemeClr val="tx1"/>
                          </a:solidFill>
                          <a:uFillTx/>
                          <a:latin typeface="+mn-lt"/>
                          <a:ea typeface="+mn-ea"/>
                          <a:cs typeface="+mn-cs"/>
                          <a:sym typeface="Times New Roman"/>
                        </a:rPr>
                        <a:t>ackee</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callaloo</a:t>
                      </a:r>
                      <a:r>
                        <a:rPr lang="en-US" sz="1200" b="0" i="0" u="none" strike="noStrike" cap="none" spc="0" baseline="0" dirty="0">
                          <a:ln>
                            <a:noFill/>
                          </a:ln>
                          <a:solidFill>
                            <a:schemeClr val="tx1"/>
                          </a:solidFill>
                          <a:uFillTx/>
                          <a:latin typeface="+mn-lt"/>
                          <a:ea typeface="+mn-ea"/>
                          <a:cs typeface="+mn-cs"/>
                          <a:sym typeface="Times New Roman"/>
                        </a:rPr>
                        <a:t>, jerk seasoning, ground allspice, thyme, dark rum, allspice, jerk sauce</a:t>
                      </a:r>
                      <a:endParaRPr lang="en-US" sz="1200" dirty="0"/>
                    </a:p>
                  </a:txBody>
                  <a:tcPr/>
                </a:tc>
                <a:tc>
                  <a:txBody>
                    <a:bodyPr/>
                    <a:lstStyle/>
                    <a:p>
                      <a:pPr algn="r"/>
                      <a:r>
                        <a:rPr lang="en-US" sz="1200" dirty="0"/>
                        <a:t>12.2</a:t>
                      </a:r>
                    </a:p>
                  </a:txBody>
                  <a:tcPr/>
                </a:tc>
                <a:extLst>
                  <a:ext uri="{0D108BD9-81ED-4DB2-BD59-A6C34878D82A}">
                    <a16:rowId xmlns:a16="http://schemas.microsoft.com/office/drawing/2014/main" val="10018"/>
                  </a:ext>
                </a:extLst>
              </a:tr>
              <a:tr h="271403">
                <a:tc>
                  <a:txBody>
                    <a:bodyPr/>
                    <a:lstStyle/>
                    <a:p>
                      <a:pPr algn="ctr"/>
                      <a:r>
                        <a:rPr lang="en-US" sz="1200" dirty="0"/>
                        <a:t>Russian</a:t>
                      </a:r>
                    </a:p>
                  </a:txBody>
                  <a:tcPr/>
                </a:tc>
                <a:tc>
                  <a:txBody>
                    <a:bodyPr/>
                    <a:lstStyle/>
                    <a:p>
                      <a:pPr algn="r"/>
                      <a:r>
                        <a:rPr lang="en-US" sz="1200" dirty="0"/>
                        <a:t>489</a:t>
                      </a:r>
                    </a:p>
                  </a:txBody>
                  <a:tcPr/>
                </a:tc>
                <a:tc>
                  <a:txBody>
                    <a:bodyPr/>
                    <a:lstStyle/>
                    <a:p>
                      <a:pPr algn="r"/>
                      <a:r>
                        <a:rPr lang="en-US" sz="1200" dirty="0"/>
                        <a:t>sauerkraut, buckwheat flour, pierogi, dill,</a:t>
                      </a:r>
                      <a:r>
                        <a:rPr lang="en-US" sz="1200" baseline="0" dirty="0"/>
                        <a:t> </a:t>
                      </a:r>
                      <a:r>
                        <a:rPr lang="en-US" sz="1200" dirty="0"/>
                        <a:t>fresh dill, farmer cheese, beets, cottage</a:t>
                      </a:r>
                      <a:r>
                        <a:rPr lang="en-US" sz="1200" baseline="0" dirty="0"/>
                        <a:t> </a:t>
                      </a:r>
                      <a:r>
                        <a:rPr lang="en-US" sz="1200" dirty="0"/>
                        <a:t>cheese, sour cream, pickled beets</a:t>
                      </a:r>
                    </a:p>
                  </a:txBody>
                  <a:tcPr/>
                </a:tc>
                <a:tc>
                  <a:txBody>
                    <a:bodyPr/>
                    <a:lstStyle/>
                    <a:p>
                      <a:pPr algn="r"/>
                      <a:r>
                        <a:rPr lang="en-US" sz="1200" dirty="0"/>
                        <a:t>10.2</a:t>
                      </a:r>
                    </a:p>
                  </a:txBody>
                  <a:tcPr/>
                </a:tc>
                <a:extLst>
                  <a:ext uri="{0D108BD9-81ED-4DB2-BD59-A6C34878D82A}">
                    <a16:rowId xmlns:a16="http://schemas.microsoft.com/office/drawing/2014/main" val="10019"/>
                  </a:ext>
                </a:extLst>
              </a:tr>
              <a:tr h="382999">
                <a:tc>
                  <a:txBody>
                    <a:bodyPr/>
                    <a:lstStyle/>
                    <a:p>
                      <a:pPr algn="ctr"/>
                      <a:r>
                        <a:rPr lang="en-US" sz="1200" dirty="0"/>
                        <a:t>Brazilian</a:t>
                      </a:r>
                    </a:p>
                  </a:txBody>
                  <a:tcPr/>
                </a:tc>
                <a:tc>
                  <a:txBody>
                    <a:bodyPr/>
                    <a:lstStyle/>
                    <a:p>
                      <a:pPr algn="r"/>
                      <a:r>
                        <a:rPr lang="en-US" sz="1200" dirty="0"/>
                        <a:t>467</a:t>
                      </a:r>
                    </a:p>
                  </a:txBody>
                  <a:tcPr/>
                </a:tc>
                <a:tc>
                  <a:txBody>
                    <a:bodyPr/>
                    <a:lstStyle/>
                    <a:p>
                      <a:pPr algn="r"/>
                      <a:r>
                        <a:rPr lang="en-US" sz="1200" dirty="0" err="1"/>
                        <a:t>cachaca</a:t>
                      </a:r>
                      <a:r>
                        <a:rPr lang="en-US" sz="1200" dirty="0"/>
                        <a:t>, </a:t>
                      </a:r>
                      <a:r>
                        <a:rPr lang="en-US" sz="1200" dirty="0" err="1"/>
                        <a:t>aai</a:t>
                      </a:r>
                      <a:r>
                        <a:rPr lang="en-US" sz="1200" dirty="0"/>
                        <a:t>, manioc flour, palm oil, chocolate</a:t>
                      </a:r>
                      <a:r>
                        <a:rPr lang="en-US" sz="1200" baseline="0" dirty="0"/>
                        <a:t> </a:t>
                      </a:r>
                      <a:r>
                        <a:rPr lang="en-US" sz="1200" dirty="0"/>
                        <a:t>sprinkles, dried black beans, frozen banana,</a:t>
                      </a:r>
                      <a:r>
                        <a:rPr lang="en-US" sz="1200" baseline="0" dirty="0"/>
                        <a:t> </a:t>
                      </a:r>
                      <a:r>
                        <a:rPr lang="en-US" sz="1200" dirty="0"/>
                        <a:t>granola, </a:t>
                      </a:r>
                      <a:r>
                        <a:rPr lang="en-US" sz="1200" dirty="0" err="1"/>
                        <a:t>dende</a:t>
                      </a:r>
                      <a:r>
                        <a:rPr lang="en-US" sz="1200" dirty="0"/>
                        <a:t> oil, chia seeds</a:t>
                      </a:r>
                    </a:p>
                  </a:txBody>
                  <a:tcPr/>
                </a:tc>
                <a:tc>
                  <a:txBody>
                    <a:bodyPr/>
                    <a:lstStyle/>
                    <a:p>
                      <a:pPr algn="r"/>
                      <a:r>
                        <a:rPr lang="en-US" sz="1200" dirty="0"/>
                        <a:t>9.5</a:t>
                      </a:r>
                    </a:p>
                  </a:txBody>
                  <a:tcPr/>
                </a:tc>
                <a:extLst>
                  <a:ext uri="{0D108BD9-81ED-4DB2-BD59-A6C34878D82A}">
                    <a16:rowId xmlns:a16="http://schemas.microsoft.com/office/drawing/2014/main" val="10020"/>
                  </a:ext>
                </a:extLst>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1370895299"/>
              </p:ext>
            </p:extLst>
          </p:nvPr>
        </p:nvGraphicFramePr>
        <p:xfrm>
          <a:off x="2540000" y="26372210"/>
          <a:ext cx="12884181" cy="1463040"/>
        </p:xfrm>
        <a:graphic>
          <a:graphicData uri="http://schemas.openxmlformats.org/drawingml/2006/table">
            <a:tbl>
              <a:tblPr firstRow="1" bandRow="1">
                <a:tableStyleId>{5940675A-B579-460E-94D1-54222C63F5DA}</a:tableStyleId>
              </a:tblPr>
              <a:tblGrid>
                <a:gridCol w="3033486">
                  <a:extLst>
                    <a:ext uri="{9D8B030D-6E8A-4147-A177-3AD203B41FA5}">
                      <a16:colId xmlns:a16="http://schemas.microsoft.com/office/drawing/2014/main" val="20000"/>
                    </a:ext>
                  </a:extLst>
                </a:gridCol>
                <a:gridCol w="3904343">
                  <a:extLst>
                    <a:ext uri="{9D8B030D-6E8A-4147-A177-3AD203B41FA5}">
                      <a16:colId xmlns:a16="http://schemas.microsoft.com/office/drawing/2014/main" val="20001"/>
                    </a:ext>
                  </a:extLst>
                </a:gridCol>
                <a:gridCol w="2293257">
                  <a:extLst>
                    <a:ext uri="{9D8B030D-6E8A-4147-A177-3AD203B41FA5}">
                      <a16:colId xmlns:a16="http://schemas.microsoft.com/office/drawing/2014/main" val="20002"/>
                    </a:ext>
                  </a:extLst>
                </a:gridCol>
                <a:gridCol w="3653095">
                  <a:extLst>
                    <a:ext uri="{9D8B030D-6E8A-4147-A177-3AD203B41FA5}">
                      <a16:colId xmlns:a16="http://schemas.microsoft.com/office/drawing/2014/main" val="20003"/>
                    </a:ext>
                  </a:extLst>
                </a:gridCol>
              </a:tblGrid>
              <a:tr h="266624">
                <a:tc>
                  <a:txBody>
                    <a:bodyPr/>
                    <a:lstStyle/>
                    <a:p>
                      <a:pPr algn="ctr"/>
                      <a:r>
                        <a:rPr lang="en-US" sz="1800" b="1" dirty="0"/>
                        <a:t>Model</a:t>
                      </a:r>
                    </a:p>
                  </a:txBody>
                  <a:tcPr/>
                </a:tc>
                <a:tc>
                  <a:txBody>
                    <a:bodyPr/>
                    <a:lstStyle/>
                    <a:p>
                      <a:pPr algn="ctr"/>
                      <a:r>
                        <a:rPr lang="en-US" sz="1800" b="1" dirty="0"/>
                        <a:t>Parameters</a:t>
                      </a:r>
                    </a:p>
                  </a:txBody>
                  <a:tcPr/>
                </a:tc>
                <a:tc>
                  <a:txBody>
                    <a:bodyPr/>
                    <a:lstStyle/>
                    <a:p>
                      <a:pPr algn="ctr"/>
                      <a:r>
                        <a:rPr lang="en-US" sz="1800" b="1" dirty="0"/>
                        <a:t>Input Data</a:t>
                      </a:r>
                    </a:p>
                  </a:txBody>
                  <a:tcPr/>
                </a:tc>
                <a:tc>
                  <a:txBody>
                    <a:bodyPr/>
                    <a:lstStyle/>
                    <a:p>
                      <a:pPr algn="ctr"/>
                      <a:r>
                        <a:rPr lang="en-US" sz="1800" b="1" dirty="0"/>
                        <a:t>Rationale</a:t>
                      </a:r>
                    </a:p>
                  </a:txBody>
                  <a:tcPr/>
                </a:tc>
                <a:extLst>
                  <a:ext uri="{0D108BD9-81ED-4DB2-BD59-A6C34878D82A}">
                    <a16:rowId xmlns:a16="http://schemas.microsoft.com/office/drawing/2014/main" val="10000"/>
                  </a:ext>
                </a:extLst>
              </a:tr>
              <a:tr h="289484">
                <a:tc>
                  <a:txBody>
                    <a:bodyPr/>
                    <a:lstStyle/>
                    <a:p>
                      <a:pPr algn="ctr"/>
                      <a:r>
                        <a:rPr lang="en-US" sz="1800" dirty="0"/>
                        <a:t>Logistic Regression</a:t>
                      </a:r>
                    </a:p>
                  </a:txBody>
                  <a:tcPr/>
                </a:tc>
                <a:tc>
                  <a:txBody>
                    <a:bodyPr/>
                    <a:lstStyle/>
                    <a:p>
                      <a:pPr algn="ctr"/>
                      <a:r>
                        <a:rPr lang="en-US" sz="1800" dirty="0"/>
                        <a:t>C=1, L2-penalty</a:t>
                      </a:r>
                    </a:p>
                  </a:txBody>
                  <a:tcPr/>
                </a:tc>
                <a:tc>
                  <a:txBody>
                    <a:bodyPr/>
                    <a:lstStyle/>
                    <a:p>
                      <a:pPr algn="ctr"/>
                      <a:r>
                        <a:rPr lang="en-US" sz="1800" dirty="0"/>
                        <a:t>A, A’-reduced features</a:t>
                      </a:r>
                    </a:p>
                  </a:txBody>
                  <a:tcPr/>
                </a:tc>
                <a:tc>
                  <a:txBody>
                    <a:bodyPr/>
                    <a:lstStyle/>
                    <a:p>
                      <a:pPr algn="ctr"/>
                      <a:r>
                        <a:rPr lang="en-US" sz="1800" dirty="0"/>
                        <a:t>Known for multiclass, high features</a:t>
                      </a:r>
                    </a:p>
                  </a:txBody>
                  <a:tcPr/>
                </a:tc>
                <a:extLst>
                  <a:ext uri="{0D108BD9-81ED-4DB2-BD59-A6C34878D82A}">
                    <a16:rowId xmlns:a16="http://schemas.microsoft.com/office/drawing/2014/main" val="10001"/>
                  </a:ext>
                </a:extLst>
              </a:tr>
              <a:tr h="312344">
                <a:tc>
                  <a:txBody>
                    <a:bodyPr/>
                    <a:lstStyle/>
                    <a:p>
                      <a:pPr algn="ctr"/>
                      <a:r>
                        <a:rPr lang="en-US" sz="1800" dirty="0"/>
                        <a:t>Random</a:t>
                      </a:r>
                      <a:r>
                        <a:rPr lang="en-US" sz="1800" baseline="0" dirty="0"/>
                        <a:t> Forest</a:t>
                      </a:r>
                      <a:endParaRPr lang="en-US" sz="1800" dirty="0"/>
                    </a:p>
                  </a:txBody>
                  <a:tcPr/>
                </a:tc>
                <a:tc>
                  <a:txBody>
                    <a:bodyPr/>
                    <a:lstStyle/>
                    <a:p>
                      <a:pPr algn="ctr"/>
                      <a:r>
                        <a:rPr lang="en-US" sz="1800" dirty="0" err="1"/>
                        <a:t>N_estimators</a:t>
                      </a:r>
                      <a:r>
                        <a:rPr lang="en-US" sz="1800" dirty="0"/>
                        <a:t>=100, depth=20, 100</a:t>
                      </a:r>
                    </a:p>
                  </a:txBody>
                  <a:tcPr/>
                </a:tc>
                <a:tc>
                  <a:txBody>
                    <a:bodyPr/>
                    <a:lstStyle/>
                    <a:p>
                      <a:pPr algn="ctr"/>
                      <a:r>
                        <a:rPr lang="en-US" sz="1800" dirty="0"/>
                        <a:t>A</a:t>
                      </a:r>
                    </a:p>
                  </a:txBody>
                  <a:tcPr/>
                </a:tc>
                <a:tc>
                  <a:txBody>
                    <a:bodyPr/>
                    <a:lstStyle/>
                    <a:p>
                      <a:pPr algn="ctr"/>
                      <a:r>
                        <a:rPr lang="en-US" sz="1800" dirty="0"/>
                        <a:t>Known for multiclass, high features</a:t>
                      </a:r>
                    </a:p>
                  </a:txBody>
                  <a:tcPr/>
                </a:tc>
                <a:extLst>
                  <a:ext uri="{0D108BD9-81ED-4DB2-BD59-A6C34878D82A}">
                    <a16:rowId xmlns:a16="http://schemas.microsoft.com/office/drawing/2014/main" val="10002"/>
                  </a:ext>
                </a:extLst>
              </a:tr>
              <a:tr h="335204">
                <a:tc>
                  <a:txBody>
                    <a:bodyPr/>
                    <a:lstStyle/>
                    <a:p>
                      <a:pPr algn="ctr"/>
                      <a:r>
                        <a:rPr lang="en-US" sz="1800" dirty="0"/>
                        <a:t>Gradient</a:t>
                      </a:r>
                      <a:r>
                        <a:rPr lang="en-US" sz="1800" baseline="0" dirty="0"/>
                        <a:t> Boost</a:t>
                      </a:r>
                      <a:endParaRPr lang="en-US" sz="1800" dirty="0"/>
                    </a:p>
                  </a:txBody>
                  <a:tcPr/>
                </a:tc>
                <a:tc>
                  <a:txBody>
                    <a:bodyPr/>
                    <a:lstStyle/>
                    <a:p>
                      <a:pPr algn="ctr"/>
                      <a:r>
                        <a:rPr lang="en-US" sz="1800" dirty="0" err="1"/>
                        <a:t>N_estimators</a:t>
                      </a:r>
                      <a:r>
                        <a:rPr lang="en-US" sz="1800" dirty="0"/>
                        <a:t>=200, depth=20</a:t>
                      </a:r>
                    </a:p>
                  </a:txBody>
                  <a:tcPr/>
                </a:tc>
                <a:tc>
                  <a:txBody>
                    <a:bodyPr/>
                    <a:lstStyle/>
                    <a:p>
                      <a:pPr algn="ctr"/>
                      <a:r>
                        <a:rPr lang="en-US" sz="1800"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Known for multiclass, high features</a:t>
                      </a:r>
                    </a:p>
                  </a:txBody>
                  <a:tcPr/>
                </a:tc>
                <a:extLst>
                  <a:ext uri="{0D108BD9-81ED-4DB2-BD59-A6C34878D82A}">
                    <a16:rowId xmlns:a16="http://schemas.microsoft.com/office/drawing/2014/main" val="10003"/>
                  </a:ext>
                </a:extLst>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790823313"/>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extLst>
                    <a:ext uri="{9D8B030D-6E8A-4147-A177-3AD203B41FA5}">
                      <a16:colId xmlns:a16="http://schemas.microsoft.com/office/drawing/2014/main" val="20000"/>
                    </a:ext>
                  </a:extLst>
                </a:gridCol>
                <a:gridCol w="3927087">
                  <a:extLst>
                    <a:ext uri="{9D8B030D-6E8A-4147-A177-3AD203B41FA5}">
                      <a16:colId xmlns:a16="http://schemas.microsoft.com/office/drawing/2014/main" val="20001"/>
                    </a:ext>
                  </a:extLst>
                </a:gridCol>
                <a:gridCol w="2216580">
                  <a:extLst>
                    <a:ext uri="{9D8B030D-6E8A-4147-A177-3AD203B41FA5}">
                      <a16:colId xmlns:a16="http://schemas.microsoft.com/office/drawing/2014/main" val="20002"/>
                    </a:ext>
                  </a:extLst>
                </a:gridCol>
                <a:gridCol w="3693687">
                  <a:extLst>
                    <a:ext uri="{9D8B030D-6E8A-4147-A177-3AD203B41FA5}">
                      <a16:colId xmlns:a16="http://schemas.microsoft.com/office/drawing/2014/main" val="20003"/>
                    </a:ext>
                  </a:extLst>
                </a:gridCol>
              </a:tblGrid>
              <a:tr h="266624">
                <a:tc>
                  <a:txBody>
                    <a:bodyPr/>
                    <a:lstStyle/>
                    <a:p>
                      <a:pPr algn="ctr"/>
                      <a:r>
                        <a:rPr lang="en-US" sz="1800" b="1" dirty="0"/>
                        <a:t>Model</a:t>
                      </a:r>
                    </a:p>
                  </a:txBody>
                  <a:tcPr/>
                </a:tc>
                <a:tc>
                  <a:txBody>
                    <a:bodyPr/>
                    <a:lstStyle/>
                    <a:p>
                      <a:pPr algn="ctr"/>
                      <a:r>
                        <a:rPr lang="en-US" sz="1800" b="1" dirty="0"/>
                        <a:t>Parameters</a:t>
                      </a:r>
                    </a:p>
                  </a:txBody>
                  <a:tcPr/>
                </a:tc>
                <a:tc>
                  <a:txBody>
                    <a:bodyPr/>
                    <a:lstStyle/>
                    <a:p>
                      <a:pPr algn="ctr"/>
                      <a:r>
                        <a:rPr lang="en-US" sz="1800" b="1" dirty="0"/>
                        <a:t>Input</a:t>
                      </a:r>
                      <a:r>
                        <a:rPr lang="en-US" sz="1800" b="1" baseline="0" dirty="0"/>
                        <a:t> Data</a:t>
                      </a:r>
                      <a:endParaRPr lang="en-US" sz="1800" b="1" dirty="0"/>
                    </a:p>
                  </a:txBody>
                  <a:tcPr/>
                </a:tc>
                <a:tc>
                  <a:txBody>
                    <a:bodyPr/>
                    <a:lstStyle/>
                    <a:p>
                      <a:pPr algn="ctr"/>
                      <a:r>
                        <a:rPr lang="en-US" sz="1800" b="1" dirty="0"/>
                        <a:t>Rationale</a:t>
                      </a:r>
                    </a:p>
                  </a:txBody>
                  <a:tcPr/>
                </a:tc>
                <a:extLst>
                  <a:ext uri="{0D108BD9-81ED-4DB2-BD59-A6C34878D82A}">
                    <a16:rowId xmlns:a16="http://schemas.microsoft.com/office/drawing/2014/main" val="10000"/>
                  </a:ext>
                </a:extLst>
              </a:tr>
              <a:tr h="289484">
                <a:tc>
                  <a:txBody>
                    <a:bodyPr/>
                    <a:lstStyle/>
                    <a:p>
                      <a:pPr algn="ctr"/>
                      <a:r>
                        <a:rPr lang="en-US" sz="1500" dirty="0" err="1"/>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 3</a:t>
                      </a:r>
                      <a:endParaRPr lang="en-US" sz="1500" dirty="0"/>
                    </a:p>
                  </a:txBody>
                  <a:tcPr/>
                </a:tc>
                <a:tc>
                  <a:txBody>
                    <a:bodyPr/>
                    <a:lstStyle/>
                    <a:p>
                      <a:pPr algn="ctr"/>
                      <a:r>
                        <a:rPr lang="en-US" sz="1500" dirty="0"/>
                        <a:t>A</a:t>
                      </a:r>
                    </a:p>
                  </a:txBody>
                  <a:tcPr/>
                </a:tc>
                <a:tc>
                  <a:txBody>
                    <a:bodyPr/>
                    <a:lstStyle/>
                    <a:p>
                      <a:pPr algn="ctr"/>
                      <a:r>
                        <a:rPr lang="en-US" sz="1500" dirty="0"/>
                        <a:t>Ingredient clustering</a:t>
                      </a:r>
                    </a:p>
                  </a:txBody>
                  <a:tcPr/>
                </a:tc>
                <a:extLst>
                  <a:ext uri="{0D108BD9-81ED-4DB2-BD59-A6C34878D82A}">
                    <a16:rowId xmlns:a16="http://schemas.microsoft.com/office/drawing/2014/main" val="10001"/>
                  </a:ext>
                </a:extLst>
              </a:tr>
              <a:tr h="312344">
                <a:tc>
                  <a:txBody>
                    <a:bodyPr/>
                    <a:lstStyle/>
                    <a:p>
                      <a:pPr algn="ctr"/>
                      <a:r>
                        <a:rPr lang="en-US" sz="1500" dirty="0"/>
                        <a:t>SVD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 3</a:t>
                      </a:r>
                      <a:endParaRPr lang="en-US" sz="1500" dirty="0"/>
                    </a:p>
                  </a:txBody>
                  <a:tcPr/>
                </a:tc>
                <a:tc>
                  <a:txBody>
                    <a:bodyPr/>
                    <a:lstStyle/>
                    <a:p>
                      <a:pPr algn="ctr"/>
                      <a:r>
                        <a:rPr lang="en-US" sz="1500" dirty="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t>Ingredient</a:t>
                      </a:r>
                      <a:r>
                        <a:rPr lang="en-US" sz="1500" baseline="0" dirty="0"/>
                        <a:t> clustering</a:t>
                      </a:r>
                      <a:endParaRPr lang="en-US" sz="1500" dirty="0"/>
                    </a:p>
                  </a:txBody>
                  <a:tcPr/>
                </a:tc>
                <a:extLst>
                  <a:ext uri="{0D108BD9-81ED-4DB2-BD59-A6C34878D82A}">
                    <a16:rowId xmlns:a16="http://schemas.microsoft.com/office/drawing/2014/main" val="10002"/>
                  </a:ext>
                </a:extLst>
              </a:tr>
              <a:tr h="335204">
                <a:tc>
                  <a:txBody>
                    <a:bodyPr/>
                    <a:lstStyle/>
                    <a:p>
                      <a:pPr algn="ctr"/>
                      <a:r>
                        <a:rPr lang="en-US" sz="1500" dirty="0"/>
                        <a:t>Market</a:t>
                      </a:r>
                      <a:r>
                        <a:rPr lang="en-US" sz="1500" baseline="0" dirty="0"/>
                        <a:t> Basket</a:t>
                      </a:r>
                      <a:endParaRPr lang="en-US" sz="1500" dirty="0"/>
                    </a:p>
                  </a:txBody>
                  <a:tcPr/>
                </a:tc>
                <a:tc>
                  <a:txBody>
                    <a:bodyPr/>
                    <a:lstStyle/>
                    <a:p>
                      <a:pPr algn="ctr"/>
                      <a:r>
                        <a:rPr lang="en-US" sz="1500" dirty="0" err="1"/>
                        <a:t>min_support</a:t>
                      </a:r>
                      <a:r>
                        <a:rPr lang="en-US" sz="1500" dirty="0"/>
                        <a:t>=.01, .005</a:t>
                      </a:r>
                    </a:p>
                  </a:txBody>
                  <a:tcPr/>
                </a:tc>
                <a:tc>
                  <a:txBody>
                    <a:bodyPr/>
                    <a:lstStyle/>
                    <a:p>
                      <a:pPr algn="ctr"/>
                      <a:r>
                        <a:rPr lang="en-US" sz="1500" dirty="0"/>
                        <a:t>A, E</a:t>
                      </a:r>
                    </a:p>
                  </a:txBody>
                  <a:tcPr/>
                </a:tc>
                <a:tc>
                  <a:txBody>
                    <a:bodyPr/>
                    <a:lstStyle/>
                    <a:p>
                      <a:pPr algn="ctr"/>
                      <a:r>
                        <a:rPr lang="en-US" sz="1500" dirty="0"/>
                        <a:t>Relationship</a:t>
                      </a:r>
                      <a:r>
                        <a:rPr lang="en-US" sz="1500" baseline="0" dirty="0"/>
                        <a:t> </a:t>
                      </a:r>
                      <a:r>
                        <a:rPr lang="en-US" sz="1500" baseline="0" dirty="0" err="1"/>
                        <a:t>btwn</a:t>
                      </a:r>
                      <a:r>
                        <a:rPr lang="en-US" sz="1500" baseline="0" dirty="0"/>
                        <a:t> ingredients and cuisine</a:t>
                      </a:r>
                      <a:endParaRPr lang="en-US" sz="1500" dirty="0"/>
                    </a:p>
                  </a:txBody>
                  <a:tcPr/>
                </a:tc>
                <a:extLst>
                  <a:ext uri="{0D108BD9-81ED-4DB2-BD59-A6C34878D82A}">
                    <a16:rowId xmlns:a16="http://schemas.microsoft.com/office/drawing/2014/main" val="10003"/>
                  </a:ext>
                </a:extLst>
              </a:tr>
              <a:tr h="335204">
                <a:tc>
                  <a:txBody>
                    <a:bodyPr/>
                    <a:lstStyle/>
                    <a:p>
                      <a:pPr algn="ctr"/>
                      <a:r>
                        <a:rPr lang="en-US" sz="1500" dirty="0"/>
                        <a:t>LDA</a:t>
                      </a:r>
                    </a:p>
                  </a:txBody>
                  <a:tcPr/>
                </a:tc>
                <a:tc>
                  <a:txBody>
                    <a:bodyPr/>
                    <a:lstStyle/>
                    <a:p>
                      <a:pPr algn="ctr"/>
                      <a:r>
                        <a:rPr lang="en-US" sz="1500" dirty="0" err="1"/>
                        <a:t>n</a:t>
                      </a:r>
                      <a:r>
                        <a:rPr lang="en-US" sz="1500" baseline="0" dirty="0" err="1"/>
                        <a:t>_components</a:t>
                      </a:r>
                      <a:r>
                        <a:rPr lang="en-US" sz="1500" baseline="0" dirty="0"/>
                        <a:t> = 2,6,15</a:t>
                      </a:r>
                      <a:endParaRPr lang="en-US" sz="1500" dirty="0"/>
                    </a:p>
                  </a:txBody>
                  <a:tcPr/>
                </a:tc>
                <a:tc>
                  <a:txBody>
                    <a:bodyPr/>
                    <a:lstStyle/>
                    <a:p>
                      <a:pPr algn="ctr"/>
                      <a:r>
                        <a:rPr lang="en-US" sz="1500" dirty="0"/>
                        <a:t>A, B</a:t>
                      </a:r>
                    </a:p>
                  </a:txBody>
                  <a:tcPr/>
                </a:tc>
                <a:tc>
                  <a:txBody>
                    <a:bodyPr/>
                    <a:lstStyle/>
                    <a:p>
                      <a:pPr algn="ctr"/>
                      <a:r>
                        <a:rPr lang="en-US" sz="1500" dirty="0"/>
                        <a:t>Latent</a:t>
                      </a:r>
                      <a:r>
                        <a:rPr lang="en-US" sz="1500" baseline="0" dirty="0"/>
                        <a:t> cuisines</a:t>
                      </a:r>
                      <a:endParaRPr lang="en-US" sz="1500" dirty="0"/>
                    </a:p>
                  </a:txBody>
                  <a:tcPr/>
                </a:tc>
                <a:extLst>
                  <a:ext uri="{0D108BD9-81ED-4DB2-BD59-A6C34878D82A}">
                    <a16:rowId xmlns:a16="http://schemas.microsoft.com/office/drawing/2014/main" val="10004"/>
                  </a:ext>
                </a:extLst>
              </a:tr>
              <a:tr h="335204">
                <a:tc>
                  <a:txBody>
                    <a:bodyPr/>
                    <a:lstStyle/>
                    <a:p>
                      <a:pPr algn="ctr"/>
                      <a:r>
                        <a:rPr lang="en-US" sz="1500" dirty="0"/>
                        <a:t>BMF</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2,6,15</a:t>
                      </a:r>
                      <a:endParaRPr lang="en-US" sz="1500" dirty="0"/>
                    </a:p>
                  </a:txBody>
                  <a:tcPr/>
                </a:tc>
                <a:tc>
                  <a:txBody>
                    <a:bodyPr/>
                    <a:lstStyle/>
                    <a:p>
                      <a:pPr algn="ctr"/>
                      <a:r>
                        <a:rPr lang="en-US" sz="1500" dirty="0"/>
                        <a:t>A</a:t>
                      </a:r>
                    </a:p>
                  </a:txBody>
                  <a:tcPr/>
                </a:tc>
                <a:tc>
                  <a:txBody>
                    <a:bodyPr/>
                    <a:lstStyle/>
                    <a:p>
                      <a:pPr algn="ctr"/>
                      <a:r>
                        <a:rPr lang="en-US" sz="1500" dirty="0"/>
                        <a:t>Latent cuisines</a:t>
                      </a:r>
                    </a:p>
                  </a:txBody>
                  <a:tcPr/>
                </a:tc>
                <a:extLst>
                  <a:ext uri="{0D108BD9-81ED-4DB2-BD59-A6C34878D82A}">
                    <a16:rowId xmlns:a16="http://schemas.microsoft.com/office/drawing/2014/main" val="10005"/>
                  </a:ext>
                </a:extLst>
              </a:tr>
              <a:tr h="335204">
                <a:tc>
                  <a:txBody>
                    <a:bodyPr/>
                    <a:lstStyle/>
                    <a:p>
                      <a:pPr algn="ctr"/>
                      <a:r>
                        <a:rPr lang="en-US" sz="1500" dirty="0"/>
                        <a:t>PCA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a:t>
                      </a:r>
                      <a:endParaRPr lang="en-US" sz="1500" dirty="0"/>
                    </a:p>
                  </a:txBody>
                  <a:tcPr/>
                </a:tc>
                <a:tc>
                  <a:txBody>
                    <a:bodyPr/>
                    <a:lstStyle/>
                    <a:p>
                      <a:pPr algn="ctr"/>
                      <a:r>
                        <a:rPr lang="en-US" sz="1500" dirty="0"/>
                        <a:t>B</a:t>
                      </a:r>
                    </a:p>
                  </a:txBody>
                  <a:tcPr/>
                </a:tc>
                <a:tc>
                  <a:txBody>
                    <a:bodyPr/>
                    <a:lstStyle/>
                    <a:p>
                      <a:pPr algn="ctr"/>
                      <a:r>
                        <a:rPr lang="en-US" sz="1500" dirty="0"/>
                        <a:t>Latent cuisines, distance </a:t>
                      </a:r>
                      <a:r>
                        <a:rPr lang="en-US" sz="1500" dirty="0" err="1"/>
                        <a:t>btwn</a:t>
                      </a:r>
                      <a:r>
                        <a:rPr lang="en-US" sz="1500" baseline="0" dirty="0"/>
                        <a:t> cuisines</a:t>
                      </a:r>
                      <a:endParaRPr lang="en-US" sz="1500" dirty="0"/>
                    </a:p>
                  </a:txBody>
                  <a:tcPr/>
                </a:tc>
                <a:extLst>
                  <a:ext uri="{0D108BD9-81ED-4DB2-BD59-A6C34878D82A}">
                    <a16:rowId xmlns:a16="http://schemas.microsoft.com/office/drawing/2014/main" val="10006"/>
                  </a:ext>
                </a:extLst>
              </a:tr>
              <a:tr h="335204">
                <a:tc>
                  <a:txBody>
                    <a:bodyPr/>
                    <a:lstStyle/>
                    <a:p>
                      <a:pPr algn="ctr"/>
                      <a:r>
                        <a:rPr lang="en-US" sz="1500" dirty="0"/>
                        <a:t>Hierarchical clustering</a:t>
                      </a:r>
                    </a:p>
                  </a:txBody>
                  <a:tcPr/>
                </a:tc>
                <a:tc>
                  <a:txBody>
                    <a:bodyPr/>
                    <a:lstStyle/>
                    <a:p>
                      <a:pPr algn="ctr"/>
                      <a:r>
                        <a:rPr lang="en-US" sz="1500" dirty="0"/>
                        <a:t>method=‘complete’</a:t>
                      </a:r>
                    </a:p>
                  </a:txBody>
                  <a:tcPr/>
                </a:tc>
                <a:tc>
                  <a:txBody>
                    <a:bodyPr/>
                    <a:lstStyle/>
                    <a:p>
                      <a:pPr algn="ctr"/>
                      <a:r>
                        <a:rPr lang="en-US" sz="1500" dirty="0"/>
                        <a:t>D</a:t>
                      </a:r>
                    </a:p>
                  </a:txBody>
                  <a:tcPr/>
                </a:tc>
                <a:tc>
                  <a:txBody>
                    <a:bodyPr/>
                    <a:lstStyle/>
                    <a:p>
                      <a:pPr algn="ctr"/>
                      <a:r>
                        <a:rPr lang="en-US" sz="1500" dirty="0"/>
                        <a:t>Correlation (distance) </a:t>
                      </a:r>
                      <a:r>
                        <a:rPr lang="en-US" sz="1500" dirty="0" err="1"/>
                        <a:t>btwn</a:t>
                      </a:r>
                      <a:r>
                        <a:rPr lang="en-US" sz="1500" dirty="0"/>
                        <a:t> cuisines</a:t>
                      </a:r>
                    </a:p>
                  </a:txBody>
                  <a:tcPr/>
                </a:tc>
                <a:extLst>
                  <a:ext uri="{0D108BD9-81ED-4DB2-BD59-A6C34878D82A}">
                    <a16:rowId xmlns:a16="http://schemas.microsoft.com/office/drawing/2014/main" val="10007"/>
                  </a:ext>
                </a:extLst>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2224" y="18591840"/>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5991647"/>
            <a:ext cx="5583172"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3200" b="1">
                <a:latin typeface="Myriad Pro"/>
                <a:ea typeface="Myriad Pro"/>
                <a:cs typeface="Myriad Pro"/>
                <a:sym typeface="Myriad Pro"/>
              </a:defRPr>
            </a:pPr>
            <a:r>
              <a:rPr lang="en-US" dirty="0"/>
              <a:t>Ingredient Clustering</a:t>
            </a:r>
            <a:endParaRPr dirty="0"/>
          </a:p>
        </p:txBody>
      </p:sp>
      <p:sp>
        <p:nvSpPr>
          <p:cNvPr id="204" name="Shape 260" descr="Rectangle 49"/>
          <p:cNvSpPr/>
          <p:nvPr/>
        </p:nvSpPr>
        <p:spPr>
          <a:xfrm>
            <a:off x="25603685" y="15991648"/>
            <a:ext cx="5583172"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3200" b="1">
                <a:latin typeface="Myriad Pro"/>
                <a:ea typeface="Myriad Pro"/>
                <a:cs typeface="Myriad Pro"/>
                <a:sym typeface="Myriad Pro"/>
              </a:defRPr>
            </a:pPr>
            <a:r>
              <a:rPr lang="en-US" dirty="0"/>
              <a:t>Latent Cuisines</a:t>
            </a:r>
            <a:endParaRPr dirty="0"/>
          </a:p>
        </p:txBody>
      </p:sp>
      <p:sp>
        <p:nvSpPr>
          <p:cNvPr id="205" name="Shape 260" descr="Rectangle 49"/>
          <p:cNvSpPr/>
          <p:nvPr/>
        </p:nvSpPr>
        <p:spPr>
          <a:xfrm>
            <a:off x="33196942" y="15936405"/>
            <a:ext cx="5583172"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3200" b="1">
                <a:latin typeface="Myriad Pro"/>
                <a:ea typeface="Myriad Pro"/>
                <a:cs typeface="Myriad Pro"/>
                <a:sym typeface="Myriad Pro"/>
              </a:defRPr>
            </a:pPr>
            <a:r>
              <a:rPr lang="en-US" dirty="0"/>
              <a:t>Cuisines Correlations</a:t>
            </a:r>
            <a:endParaRPr dirty="0"/>
          </a:p>
        </p:txBody>
      </p:sp>
      <p:sp>
        <p:nvSpPr>
          <p:cNvPr id="10" name="TextBox 9"/>
          <p:cNvSpPr txBox="1"/>
          <p:nvPr/>
        </p:nvSpPr>
        <p:spPr>
          <a:xfrm rot="16200000">
            <a:off x="37001015" y="20656235"/>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Pearson Correlation Coefficient</a:t>
            </a:r>
          </a:p>
        </p:txBody>
      </p:sp>
      <p:sp>
        <p:nvSpPr>
          <p:cNvPr id="208" name="TextBox 207"/>
          <p:cNvSpPr txBox="1"/>
          <p:nvPr/>
        </p:nvSpPr>
        <p:spPr>
          <a:xfrm>
            <a:off x="25646993" y="16584612"/>
            <a:ext cx="6265533"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LDA on TF-IDF recovers Latent Cuisines</a:t>
            </a:r>
          </a:p>
        </p:txBody>
      </p:sp>
      <p:sp>
        <p:nvSpPr>
          <p:cNvPr id="209" name="TextBox 208"/>
          <p:cNvSpPr txBox="1"/>
          <p:nvPr/>
        </p:nvSpPr>
        <p:spPr>
          <a:xfrm>
            <a:off x="34081623" y="17472281"/>
            <a:ext cx="355819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Hierarchical Clustering on Cuisines TF-IDF</a:t>
            </a:r>
          </a:p>
        </p:txBody>
      </p:sp>
      <p:grpSp>
        <p:nvGrpSpPr>
          <p:cNvPr id="12" name="Group 11"/>
          <p:cNvGrpSpPr/>
          <p:nvPr/>
        </p:nvGrpSpPr>
        <p:grpSpPr>
          <a:xfrm>
            <a:off x="25575110" y="2574406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65104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215755" y="17289296"/>
            <a:ext cx="5876472"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a:t>SVD on Dataset A (informed by </a:t>
            </a:r>
            <a:r>
              <a:rPr lang="en-US" sz="2500" b="1" dirty="0" err="1"/>
              <a:t>KMeans</a:t>
            </a:r>
            <a:r>
              <a:rPr lang="en-US" sz="2500" b="1" dirty="0"/>
              <a:t>)</a:t>
            </a:r>
          </a:p>
        </p:txBody>
      </p:sp>
      <p:sp>
        <p:nvSpPr>
          <p:cNvPr id="212" name="TextBox 211"/>
          <p:cNvSpPr txBox="1"/>
          <p:nvPr/>
        </p:nvSpPr>
        <p:spPr>
          <a:xfrm>
            <a:off x="18489746" y="21805786"/>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4094617468"/>
              </p:ext>
            </p:extLst>
          </p:nvPr>
        </p:nvGraphicFramePr>
        <p:xfrm>
          <a:off x="18837709" y="28540133"/>
          <a:ext cx="4598115" cy="1295324"/>
        </p:xfrm>
        <a:graphic>
          <a:graphicData uri="http://schemas.openxmlformats.org/drawingml/2006/table">
            <a:tbl>
              <a:tblPr firstRow="1" bandRow="1">
                <a:tableStyleId>{5940675A-B579-460E-94D1-54222C63F5DA}</a:tableStyleId>
              </a:tblPr>
              <a:tblGrid>
                <a:gridCol w="2151749">
                  <a:extLst>
                    <a:ext uri="{9D8B030D-6E8A-4147-A177-3AD203B41FA5}">
                      <a16:colId xmlns:a16="http://schemas.microsoft.com/office/drawing/2014/main" val="20000"/>
                    </a:ext>
                  </a:extLst>
                </a:gridCol>
                <a:gridCol w="1223183">
                  <a:extLst>
                    <a:ext uri="{9D8B030D-6E8A-4147-A177-3AD203B41FA5}">
                      <a16:colId xmlns:a16="http://schemas.microsoft.com/office/drawing/2014/main" val="20001"/>
                    </a:ext>
                  </a:extLst>
                </a:gridCol>
                <a:gridCol w="1223183">
                  <a:extLst>
                    <a:ext uri="{9D8B030D-6E8A-4147-A177-3AD203B41FA5}">
                      <a16:colId xmlns:a16="http://schemas.microsoft.com/office/drawing/2014/main"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Confidence</a:t>
                      </a:r>
                    </a:p>
                  </a:txBody>
                  <a:tcPr/>
                </a:tc>
                <a:extLst>
                  <a:ext uri="{0D108BD9-81ED-4DB2-BD59-A6C34878D82A}">
                    <a16:rowId xmlns:a16="http://schemas.microsoft.com/office/drawing/2014/main" val="10000"/>
                  </a:ext>
                </a:extLst>
              </a:tr>
              <a:tr h="289484">
                <a:tc>
                  <a:txBody>
                    <a:bodyPr/>
                    <a:lstStyle/>
                    <a:p>
                      <a:pPr algn="ctr"/>
                      <a:r>
                        <a:rPr lang="en-US" sz="1500" dirty="0"/>
                        <a:t>Corn tortillas</a:t>
                      </a:r>
                    </a:p>
                  </a:txBody>
                  <a:tcPr/>
                </a:tc>
                <a:tc>
                  <a:txBody>
                    <a:bodyPr/>
                    <a:lstStyle/>
                    <a:p>
                      <a:pPr algn="r"/>
                      <a:r>
                        <a:rPr lang="en-US" sz="1500" dirty="0"/>
                        <a:t>Mexican</a:t>
                      </a:r>
                    </a:p>
                  </a:txBody>
                  <a:tcPr/>
                </a:tc>
                <a:tc>
                  <a:txBody>
                    <a:bodyPr/>
                    <a:lstStyle/>
                    <a:p>
                      <a:pPr algn="r"/>
                      <a:r>
                        <a:rPr lang="en-US" sz="1500" dirty="0"/>
                        <a:t>.98</a:t>
                      </a:r>
                    </a:p>
                  </a:txBody>
                  <a:tcPr/>
                </a:tc>
                <a:extLst>
                  <a:ext uri="{0D108BD9-81ED-4DB2-BD59-A6C34878D82A}">
                    <a16:rowId xmlns:a16="http://schemas.microsoft.com/office/drawing/2014/main" val="10001"/>
                  </a:ext>
                </a:extLst>
              </a:tr>
              <a:tr h="312344">
                <a:tc>
                  <a:txBody>
                    <a:bodyPr/>
                    <a:lstStyle/>
                    <a:p>
                      <a:pPr algn="ctr"/>
                      <a:r>
                        <a:rPr lang="en-US" sz="1500" dirty="0"/>
                        <a:t>salsa</a:t>
                      </a:r>
                    </a:p>
                  </a:txBody>
                  <a:tcPr/>
                </a:tc>
                <a:tc>
                  <a:txBody>
                    <a:bodyPr/>
                    <a:lstStyle/>
                    <a:p>
                      <a:pPr algn="r"/>
                      <a:r>
                        <a:rPr lang="en-US" sz="1500" dirty="0"/>
                        <a:t>Mexican</a:t>
                      </a:r>
                    </a:p>
                  </a:txBody>
                  <a:tcPr/>
                </a:tc>
                <a:tc>
                  <a:txBody>
                    <a:bodyPr/>
                    <a:lstStyle/>
                    <a:p>
                      <a:pPr algn="r"/>
                      <a:r>
                        <a:rPr lang="en-US" sz="1500" dirty="0"/>
                        <a:t>.95</a:t>
                      </a:r>
                    </a:p>
                  </a:txBody>
                  <a:tcPr/>
                </a:tc>
                <a:extLst>
                  <a:ext uri="{0D108BD9-81ED-4DB2-BD59-A6C34878D82A}">
                    <a16:rowId xmlns:a16="http://schemas.microsoft.com/office/drawing/2014/main" val="10002"/>
                  </a:ext>
                </a:extLst>
              </a:tr>
              <a:tr h="335204">
                <a:tc>
                  <a:txBody>
                    <a:bodyPr/>
                    <a:lstStyle/>
                    <a:p>
                      <a:pPr algn="ctr"/>
                      <a:r>
                        <a:rPr lang="en-US" sz="1500" dirty="0" err="1"/>
                        <a:t>Garam</a:t>
                      </a:r>
                      <a:r>
                        <a:rPr lang="en-US" sz="1500" baseline="0" dirty="0"/>
                        <a:t> Masala</a:t>
                      </a:r>
                      <a:endParaRPr lang="en-US" sz="1500" dirty="0"/>
                    </a:p>
                  </a:txBody>
                  <a:tcPr/>
                </a:tc>
                <a:tc>
                  <a:txBody>
                    <a:bodyPr/>
                    <a:lstStyle/>
                    <a:p>
                      <a:pPr algn="r"/>
                      <a:r>
                        <a:rPr lang="en-US" sz="1500" dirty="0"/>
                        <a:t>Indian</a:t>
                      </a:r>
                    </a:p>
                  </a:txBody>
                  <a:tcPr/>
                </a:tc>
                <a:tc>
                  <a:txBody>
                    <a:bodyPr/>
                    <a:lstStyle/>
                    <a:p>
                      <a:pPr algn="r"/>
                      <a:r>
                        <a:rPr lang="en-US" sz="1500" dirty="0"/>
                        <a:t>.93</a:t>
                      </a:r>
                    </a:p>
                  </a:txBody>
                  <a:tcPr/>
                </a:tc>
                <a:extLst>
                  <a:ext uri="{0D108BD9-81ED-4DB2-BD59-A6C34878D82A}">
                    <a16:rowId xmlns:a16="http://schemas.microsoft.com/office/drawing/2014/main" val="10003"/>
                  </a:ext>
                </a:extLst>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977592899"/>
              </p:ext>
            </p:extLst>
          </p:nvPr>
        </p:nvGraphicFramePr>
        <p:xfrm>
          <a:off x="18846542" y="23177699"/>
          <a:ext cx="4598115" cy="1737360"/>
        </p:xfrm>
        <a:graphic>
          <a:graphicData uri="http://schemas.openxmlformats.org/drawingml/2006/table">
            <a:tbl>
              <a:tblPr firstRow="1" bandRow="1">
                <a:tableStyleId>{5940675A-B579-460E-94D1-54222C63F5DA}</a:tableStyleId>
              </a:tblPr>
              <a:tblGrid>
                <a:gridCol w="2151749">
                  <a:extLst>
                    <a:ext uri="{9D8B030D-6E8A-4147-A177-3AD203B41FA5}">
                      <a16:colId xmlns:a16="http://schemas.microsoft.com/office/drawing/2014/main" val="20000"/>
                    </a:ext>
                  </a:extLst>
                </a:gridCol>
                <a:gridCol w="1223183">
                  <a:extLst>
                    <a:ext uri="{9D8B030D-6E8A-4147-A177-3AD203B41FA5}">
                      <a16:colId xmlns:a16="http://schemas.microsoft.com/office/drawing/2014/main" val="20001"/>
                    </a:ext>
                  </a:extLst>
                </a:gridCol>
                <a:gridCol w="1223183">
                  <a:extLst>
                    <a:ext uri="{9D8B030D-6E8A-4147-A177-3AD203B41FA5}">
                      <a16:colId xmlns:a16="http://schemas.microsoft.com/office/drawing/2014/main"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Confidence</a:t>
                      </a:r>
                    </a:p>
                  </a:txBody>
                  <a:tcPr/>
                </a:tc>
                <a:extLst>
                  <a:ext uri="{0D108BD9-81ED-4DB2-BD59-A6C34878D82A}">
                    <a16:rowId xmlns:a16="http://schemas.microsoft.com/office/drawing/2014/main" val="10000"/>
                  </a:ext>
                </a:extLst>
              </a:tr>
              <a:tr h="289484">
                <a:tc>
                  <a:txBody>
                    <a:bodyPr/>
                    <a:lstStyle/>
                    <a:p>
                      <a:pPr algn="ctr"/>
                      <a:r>
                        <a:rPr lang="en-US" sz="1500" dirty="0"/>
                        <a:t>Onions, carrots, pepper</a:t>
                      </a:r>
                    </a:p>
                  </a:txBody>
                  <a:tcPr/>
                </a:tc>
                <a:tc>
                  <a:txBody>
                    <a:bodyPr/>
                    <a:lstStyle/>
                    <a:p>
                      <a:pPr algn="r"/>
                      <a:r>
                        <a:rPr lang="en-US" sz="1500" dirty="0"/>
                        <a:t>Salt</a:t>
                      </a:r>
                    </a:p>
                  </a:txBody>
                  <a:tcPr/>
                </a:tc>
                <a:tc>
                  <a:txBody>
                    <a:bodyPr/>
                    <a:lstStyle/>
                    <a:p>
                      <a:pPr algn="r"/>
                      <a:r>
                        <a:rPr lang="en-US" sz="1500" dirty="0"/>
                        <a:t>1</a:t>
                      </a:r>
                    </a:p>
                  </a:txBody>
                  <a:tcPr/>
                </a:tc>
                <a:extLst>
                  <a:ext uri="{0D108BD9-81ED-4DB2-BD59-A6C34878D82A}">
                    <a16:rowId xmlns:a16="http://schemas.microsoft.com/office/drawing/2014/main" val="10001"/>
                  </a:ext>
                </a:extLst>
              </a:tr>
              <a:tr h="312344">
                <a:tc>
                  <a:txBody>
                    <a:bodyPr/>
                    <a:lstStyle/>
                    <a:p>
                      <a:pPr algn="ctr"/>
                      <a:r>
                        <a:rPr lang="en-US" sz="1500" dirty="0"/>
                        <a:t>Baking powder, white sugar, eggs</a:t>
                      </a:r>
                    </a:p>
                  </a:txBody>
                  <a:tcPr/>
                </a:tc>
                <a:tc>
                  <a:txBody>
                    <a:bodyPr/>
                    <a:lstStyle/>
                    <a:p>
                      <a:pPr algn="r"/>
                      <a:r>
                        <a:rPr lang="en-US" sz="1500" dirty="0"/>
                        <a:t>All-purpose flour</a:t>
                      </a:r>
                    </a:p>
                  </a:txBody>
                  <a:tcPr/>
                </a:tc>
                <a:tc>
                  <a:txBody>
                    <a:bodyPr/>
                    <a:lstStyle/>
                    <a:p>
                      <a:pPr algn="r"/>
                      <a:r>
                        <a:rPr lang="en-US" sz="1500" dirty="0"/>
                        <a:t>.98</a:t>
                      </a:r>
                    </a:p>
                  </a:txBody>
                  <a:tcPr/>
                </a:tc>
                <a:extLst>
                  <a:ext uri="{0D108BD9-81ED-4DB2-BD59-A6C34878D82A}">
                    <a16:rowId xmlns:a16="http://schemas.microsoft.com/office/drawing/2014/main" val="10002"/>
                  </a:ext>
                </a:extLst>
              </a:tr>
              <a:tr h="335204">
                <a:tc>
                  <a:txBody>
                    <a:bodyPr/>
                    <a:lstStyle/>
                    <a:p>
                      <a:pPr algn="ctr"/>
                      <a:r>
                        <a:rPr lang="en-US" sz="1500" dirty="0"/>
                        <a:t>Baking </a:t>
                      </a:r>
                      <a:r>
                        <a:rPr lang="en-US" sz="1500" dirty="0" err="1"/>
                        <a:t>pwder</a:t>
                      </a:r>
                      <a:r>
                        <a:rPr lang="en-US" sz="1500" dirty="0"/>
                        <a:t>, white sugar, all-purpose flour</a:t>
                      </a:r>
                    </a:p>
                  </a:txBody>
                  <a:tcPr/>
                </a:tc>
                <a:tc>
                  <a:txBody>
                    <a:bodyPr/>
                    <a:lstStyle/>
                    <a:p>
                      <a:pPr algn="r"/>
                      <a:r>
                        <a:rPr lang="en-US" sz="1500" dirty="0"/>
                        <a:t>Eggs</a:t>
                      </a:r>
                    </a:p>
                  </a:txBody>
                  <a:tcPr/>
                </a:tc>
                <a:tc>
                  <a:txBody>
                    <a:bodyPr/>
                    <a:lstStyle/>
                    <a:p>
                      <a:pPr algn="r"/>
                      <a:r>
                        <a:rPr lang="en-US" sz="1500" dirty="0"/>
                        <a:t>.94</a:t>
                      </a:r>
                    </a:p>
                  </a:txBody>
                  <a:tcPr/>
                </a:tc>
                <a:extLst>
                  <a:ext uri="{0D108BD9-81ED-4DB2-BD59-A6C34878D82A}">
                    <a16:rowId xmlns:a16="http://schemas.microsoft.com/office/drawing/2014/main" val="10003"/>
                  </a:ext>
                </a:extLst>
              </a:tr>
            </a:tbl>
          </a:graphicData>
        </a:graphic>
      </p:graphicFrame>
      <p:sp>
        <p:nvSpPr>
          <p:cNvPr id="215" name="TextBox 214"/>
          <p:cNvSpPr txBox="1"/>
          <p:nvPr/>
        </p:nvSpPr>
        <p:spPr>
          <a:xfrm>
            <a:off x="18761883" y="22286825"/>
            <a:ext cx="475827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tx1"/>
                </a:solidFill>
                <a:effectLst/>
                <a:uFillTx/>
                <a:latin typeface="+mn-lt"/>
                <a:ea typeface="+mn-ea"/>
                <a:cs typeface="+mn-cs"/>
                <a:sym typeface="Times New Roman"/>
              </a:rPr>
              <a:t>Relationship </a:t>
            </a:r>
            <a:r>
              <a:rPr kumimoji="0" lang="en-US" b="1" i="0" u="none" strike="noStrike" cap="none" spc="0" normalizeH="0" baseline="0" dirty="0" err="1">
                <a:ln>
                  <a:noFill/>
                </a:ln>
                <a:solidFill>
                  <a:schemeClr val="tx1"/>
                </a:solidFill>
                <a:effectLst/>
                <a:uFillTx/>
                <a:latin typeface="+mn-lt"/>
                <a:ea typeface="+mn-ea"/>
                <a:cs typeface="+mn-cs"/>
                <a:sym typeface="Times New Roman"/>
              </a:rPr>
              <a:t>btwn</a:t>
            </a:r>
            <a:r>
              <a:rPr kumimoji="0" lang="en-US" b="1" i="0" u="none" strike="noStrike" cap="none" spc="0" normalizeH="0" baseline="0" dirty="0">
                <a:ln>
                  <a:noFill/>
                </a:ln>
                <a:solidFill>
                  <a:schemeClr val="tx1"/>
                </a:solidFill>
                <a:effectLst/>
                <a:uFillTx/>
                <a:latin typeface="+mn-lt"/>
                <a:ea typeface="+mn-ea"/>
                <a:cs typeface="+mn-cs"/>
                <a:sym typeface="Times New Roman"/>
              </a:rPr>
              <a:t> Ingredients</a:t>
            </a:r>
          </a:p>
          <a:p>
            <a:pPr marL="0" marR="0" indent="0" algn="ctr"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tx1"/>
                </a:solidFill>
                <a:effectLst/>
                <a:uFillTx/>
                <a:latin typeface="+mn-lt"/>
                <a:ea typeface="+mn-ea"/>
                <a:cs typeface="+mn-cs"/>
                <a:sym typeface="Times New Roman"/>
              </a:rPr>
              <a:t> (On Dataset </a:t>
            </a:r>
            <a:r>
              <a:rPr lang="en-US" b="1" dirty="0">
                <a:solidFill>
                  <a:schemeClr val="tx1"/>
                </a:solidFill>
              </a:rPr>
              <a:t>A)</a:t>
            </a:r>
            <a:endParaRPr kumimoji="0" lang="en-US"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8740555" y="27730378"/>
            <a:ext cx="489003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Relationship </a:t>
            </a:r>
            <a:r>
              <a:rPr lang="en-US" b="1" dirty="0" err="1"/>
              <a:t>btwn</a:t>
            </a:r>
            <a:r>
              <a:rPr lang="en-US" b="1" dirty="0"/>
              <a:t> Ingredients and Cuisines (</a:t>
            </a:r>
            <a:r>
              <a:rPr kumimoji="0" lang="en-US" b="1" i="0" u="none" strike="noStrike" cap="none" spc="0" normalizeH="0" baseline="0" dirty="0">
                <a:ln>
                  <a:noFill/>
                </a:ln>
                <a:solidFill>
                  <a:srgbClr val="000000"/>
                </a:solidFill>
                <a:effectLst/>
                <a:uFillTx/>
                <a:latin typeface="+mn-lt"/>
                <a:ea typeface="+mn-ea"/>
                <a:cs typeface="+mn-cs"/>
                <a:sym typeface="Times New Roman"/>
              </a:rPr>
              <a:t>On Dataset E)</a:t>
            </a:r>
          </a:p>
        </p:txBody>
      </p:sp>
      <p:cxnSp>
        <p:nvCxnSpPr>
          <p:cNvPr id="15" name="Straight Connector 14"/>
          <p:cNvCxnSpPr/>
          <p:nvPr/>
        </p:nvCxnSpPr>
        <p:spPr>
          <a:xfrm>
            <a:off x="24512156"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2433402214"/>
              </p:ext>
            </p:extLst>
          </p:nvPr>
        </p:nvGraphicFramePr>
        <p:xfrm>
          <a:off x="24895232" y="17151464"/>
          <a:ext cx="7418693" cy="4000201"/>
        </p:xfrm>
        <a:graphic>
          <a:graphicData uri="http://schemas.openxmlformats.org/drawingml/2006/table">
            <a:tbl>
              <a:tblPr firstRow="1" bandRow="1">
                <a:tableStyleId>{5940675A-B579-460E-94D1-54222C63F5DA}</a:tableStyleId>
              </a:tblPr>
              <a:tblGrid>
                <a:gridCol w="5446223">
                  <a:extLst>
                    <a:ext uri="{9D8B030D-6E8A-4147-A177-3AD203B41FA5}">
                      <a16:colId xmlns:a16="http://schemas.microsoft.com/office/drawing/2014/main" val="20001"/>
                    </a:ext>
                  </a:extLst>
                </a:gridCol>
                <a:gridCol w="1972470">
                  <a:extLst>
                    <a:ext uri="{9D8B030D-6E8A-4147-A177-3AD203B41FA5}">
                      <a16:colId xmlns:a16="http://schemas.microsoft.com/office/drawing/2014/main" val="20002"/>
                    </a:ext>
                  </a:extLst>
                </a:gridCol>
              </a:tblGrid>
              <a:tr h="619604">
                <a:tc>
                  <a:txBody>
                    <a:bodyPr/>
                    <a:lstStyle/>
                    <a:p>
                      <a:pPr algn="ctr"/>
                      <a:r>
                        <a:rPr lang="en-US" sz="1800" b="1" dirty="0"/>
                        <a:t>LDA </a:t>
                      </a:r>
                      <a:r>
                        <a:rPr lang="en-US" sz="1800" b="0" dirty="0"/>
                        <a:t>(on dataset B)</a:t>
                      </a:r>
                    </a:p>
                    <a:p>
                      <a:pPr algn="ctr"/>
                      <a:r>
                        <a:rPr lang="en-US" sz="1800" b="0" dirty="0"/>
                        <a:t>(n=6)</a:t>
                      </a:r>
                      <a:endParaRPr lang="en-US" sz="1800" b="1" dirty="0"/>
                    </a:p>
                  </a:txBody>
                  <a:tcPr/>
                </a:tc>
                <a:tc>
                  <a:txBody>
                    <a:bodyPr/>
                    <a:lstStyle/>
                    <a:p>
                      <a:pPr algn="ctr"/>
                      <a:r>
                        <a:rPr lang="en-US" sz="1800" b="1" dirty="0"/>
                        <a:t>Latent</a:t>
                      </a:r>
                      <a:r>
                        <a:rPr lang="en-US" sz="1800" b="1" baseline="0" dirty="0"/>
                        <a:t> Cuisine</a:t>
                      </a:r>
                      <a:endParaRPr lang="en-US" sz="1800" b="1" dirty="0"/>
                    </a:p>
                  </a:txBody>
                  <a:tcPr/>
                </a:tc>
                <a:extLst>
                  <a:ext uri="{0D108BD9-81ED-4DB2-BD59-A6C34878D82A}">
                    <a16:rowId xmlns:a16="http://schemas.microsoft.com/office/drawing/2014/main" val="10000"/>
                  </a:ext>
                </a:extLst>
              </a:tr>
              <a:tr h="619604">
                <a:tc>
                  <a:txBody>
                    <a:bodyPr/>
                    <a:lstStyle/>
                    <a:p>
                      <a:pPr algn="ctr"/>
                      <a:r>
                        <a:rPr lang="en-US" sz="1800" dirty="0"/>
                        <a:t>Soy sauce</a:t>
                      </a:r>
                      <a:r>
                        <a:rPr lang="en-US" sz="1800" baseline="0" dirty="0"/>
                        <a:t>, sesame oil, fish sauce, rice vinegar, scallions, green onions, sugar</a:t>
                      </a:r>
                      <a:endParaRPr lang="en-US" sz="1800" dirty="0"/>
                    </a:p>
                  </a:txBody>
                  <a:tcPr/>
                </a:tc>
                <a:tc>
                  <a:txBody>
                    <a:bodyPr/>
                    <a:lstStyle/>
                    <a:p>
                      <a:pPr algn="ctr"/>
                      <a:r>
                        <a:rPr lang="en-US" sz="1800" dirty="0"/>
                        <a:t>Korean</a:t>
                      </a:r>
                    </a:p>
                  </a:txBody>
                  <a:tcPr/>
                </a:tc>
                <a:extLst>
                  <a:ext uri="{0D108BD9-81ED-4DB2-BD59-A6C34878D82A}">
                    <a16:rowId xmlns:a16="http://schemas.microsoft.com/office/drawing/2014/main" val="10001"/>
                  </a:ext>
                </a:extLst>
              </a:tr>
              <a:tr h="619604">
                <a:tc>
                  <a:txBody>
                    <a:bodyPr/>
                    <a:lstStyle/>
                    <a:p>
                      <a:pPr algn="ctr"/>
                      <a:r>
                        <a:rPr lang="en-US" sz="1800" dirty="0"/>
                        <a:t>Avocado, jalapeno chilies, fresh lime juice,</a:t>
                      </a:r>
                      <a:r>
                        <a:rPr lang="en-US" sz="1800" baseline="0" dirty="0"/>
                        <a:t> chopped cilantro, purple onion, lime, white onion</a:t>
                      </a:r>
                      <a:endParaRPr lang="en-US" sz="1800" dirty="0"/>
                    </a:p>
                  </a:txBody>
                  <a:tcPr/>
                </a:tc>
                <a:tc>
                  <a:txBody>
                    <a:bodyPr/>
                    <a:lstStyle/>
                    <a:p>
                      <a:pPr algn="ctr"/>
                      <a:r>
                        <a:rPr lang="en-US" sz="1800" dirty="0"/>
                        <a:t>Mexican</a:t>
                      </a:r>
                    </a:p>
                  </a:txBody>
                  <a:tcPr/>
                </a:tc>
                <a:extLst>
                  <a:ext uri="{0D108BD9-81ED-4DB2-BD59-A6C34878D82A}">
                    <a16:rowId xmlns:a16="http://schemas.microsoft.com/office/drawing/2014/main" val="10002"/>
                  </a:ext>
                </a:extLst>
              </a:tr>
              <a:tr h="619604">
                <a:tc>
                  <a:txBody>
                    <a:bodyPr/>
                    <a:lstStyle/>
                    <a:p>
                      <a:pPr algn="ctr"/>
                      <a:r>
                        <a:rPr lang="en-US" sz="1800" dirty="0"/>
                        <a:t>All-purpose flour, buttermilk, baking powder,</a:t>
                      </a:r>
                      <a:r>
                        <a:rPr lang="en-US" sz="1800" baseline="0" dirty="0"/>
                        <a:t> milk, warm eggs, baking soda</a:t>
                      </a:r>
                      <a:endParaRPr lang="en-US" sz="1800" dirty="0"/>
                    </a:p>
                  </a:txBody>
                  <a:tcPr/>
                </a:tc>
                <a:tc>
                  <a:txBody>
                    <a:bodyPr/>
                    <a:lstStyle/>
                    <a:p>
                      <a:pPr algn="ctr"/>
                      <a:r>
                        <a:rPr lang="en-US" sz="1800" dirty="0"/>
                        <a:t>Southern US</a:t>
                      </a:r>
                    </a:p>
                  </a:txBody>
                  <a:tcPr/>
                </a:tc>
                <a:extLst>
                  <a:ext uri="{0D108BD9-81ED-4DB2-BD59-A6C34878D82A}">
                    <a16:rowId xmlns:a16="http://schemas.microsoft.com/office/drawing/2014/main" val="10003"/>
                  </a:ext>
                </a:extLst>
              </a:tr>
              <a:tr h="619604">
                <a:tc>
                  <a:txBody>
                    <a:bodyPr/>
                    <a:lstStyle/>
                    <a:p>
                      <a:pPr algn="ctr"/>
                      <a:r>
                        <a:rPr lang="en-US" sz="1800" dirty="0"/>
                        <a:t>Ground cumin, curry powder, ground</a:t>
                      </a:r>
                      <a:r>
                        <a:rPr lang="en-US" sz="1800" baseline="0" dirty="0"/>
                        <a:t> coriander, ground cinnamon, chickpeas, ground ginger, olive oil</a:t>
                      </a:r>
                      <a:endParaRPr lang="en-US" sz="1800" dirty="0"/>
                    </a:p>
                  </a:txBody>
                  <a:tcPr/>
                </a:tc>
                <a:tc>
                  <a:txBody>
                    <a:bodyPr/>
                    <a:lstStyle/>
                    <a:p>
                      <a:pPr algn="ctr"/>
                      <a:r>
                        <a:rPr lang="en-US" sz="1800" dirty="0"/>
                        <a:t>Indian</a:t>
                      </a:r>
                    </a:p>
                  </a:txBody>
                  <a:tcPr/>
                </a:tc>
                <a:extLst>
                  <a:ext uri="{0D108BD9-81ED-4DB2-BD59-A6C34878D82A}">
                    <a16:rowId xmlns:a16="http://schemas.microsoft.com/office/drawing/2014/main" val="10004"/>
                  </a:ext>
                </a:extLst>
              </a:tr>
              <a:tr h="799801">
                <a:tc>
                  <a:txBody>
                    <a:bodyPr/>
                    <a:lstStyle/>
                    <a:p>
                      <a:pPr algn="ctr"/>
                      <a:r>
                        <a:rPr lang="en-US" sz="1800" dirty="0"/>
                        <a:t>extra-virgin olive oil, fresh lemon juice, olive oil, garlic cloves, purple onion, ground cumin, ground black pepper</a:t>
                      </a:r>
                    </a:p>
                  </a:txBody>
                  <a:tcPr/>
                </a:tc>
                <a:tc>
                  <a:txBody>
                    <a:bodyPr/>
                    <a:lstStyle/>
                    <a:p>
                      <a:pPr algn="ctr"/>
                      <a:r>
                        <a:rPr lang="en-US" sz="1800" dirty="0"/>
                        <a:t>Italian</a:t>
                      </a:r>
                    </a:p>
                  </a:txBody>
                  <a:tcPr/>
                </a:tc>
                <a:extLst>
                  <a:ext uri="{0D108BD9-81ED-4DB2-BD59-A6C34878D82A}">
                    <a16:rowId xmlns:a16="http://schemas.microsoft.com/office/drawing/2014/main" val="3962209931"/>
                  </a:ext>
                </a:extLst>
              </a:tr>
            </a:tbl>
          </a:graphicData>
        </a:graphic>
      </p:graphicFrame>
      <p:sp>
        <p:nvSpPr>
          <p:cNvPr id="219" name="TextBox 218"/>
          <p:cNvSpPr txBox="1"/>
          <p:nvPr/>
        </p:nvSpPr>
        <p:spPr>
          <a:xfrm>
            <a:off x="25030643" y="25247057"/>
            <a:ext cx="7374130"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PCA on TF-IDF recovers similarity </a:t>
            </a:r>
            <a:r>
              <a:rPr kumimoji="0" lang="en-US" sz="2500" b="1" i="0" u="none" strike="noStrike" cap="none" spc="0" normalizeH="0" baseline="0" dirty="0" err="1">
                <a:ln>
                  <a:noFill/>
                </a:ln>
                <a:solidFill>
                  <a:srgbClr val="000000"/>
                </a:solidFill>
                <a:effectLst/>
                <a:uFillTx/>
                <a:latin typeface="+mn-lt"/>
                <a:ea typeface="+mn-ea"/>
                <a:cs typeface="+mn-cs"/>
                <a:sym typeface="Times New Roman"/>
              </a:rPr>
              <a:t>btwn</a:t>
            </a:r>
            <a:r>
              <a:rPr kumimoji="0" lang="en-US" sz="2500" b="1" i="0" u="none" strike="noStrike" cap="none" spc="0" normalizeH="0" baseline="0" dirty="0">
                <a:ln>
                  <a:noFill/>
                </a:ln>
                <a:solidFill>
                  <a:srgbClr val="000000"/>
                </a:solidFill>
                <a:effectLst/>
                <a:uFillTx/>
                <a:latin typeface="+mn-lt"/>
                <a:ea typeface="+mn-ea"/>
                <a:cs typeface="+mn-cs"/>
                <a:sym typeface="Times New Roman"/>
              </a:rPr>
              <a:t> cuisines</a:t>
            </a:r>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79117" y="34043502"/>
            <a:ext cx="47053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3413864" y="34959295"/>
            <a:ext cx="271437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a:t>
            </a:r>
            <a:r>
              <a:rPr kumimoji="0" lang="en-US" sz="2000" b="0" i="0" u="none" strike="noStrike" cap="none" spc="0" normalizeH="0" baseline="0" dirty="0">
                <a:ln>
                  <a:noFill/>
                </a:ln>
                <a:solidFill>
                  <a:srgbClr val="000000"/>
                </a:solidFill>
                <a:effectLst/>
                <a:uFillTx/>
                <a:latin typeface="+mn-lt"/>
                <a:ea typeface="+mn-ea"/>
                <a:cs typeface="+mn-cs"/>
                <a:sym typeface="Times New Roman"/>
              </a:rPr>
              <a:t> = term</a:t>
            </a:r>
          </a:p>
          <a:p>
            <a:pPr marL="0" marR="0" indent="0" algn="l" defTabSz="914400" rtl="0" fontAlgn="auto" latinLnBrk="0" hangingPunct="0">
              <a:lnSpc>
                <a:spcPct val="100000"/>
              </a:lnSpc>
              <a:spcBef>
                <a:spcPts val="0"/>
              </a:spcBef>
              <a:spcAft>
                <a:spcPts val="0"/>
              </a:spcAft>
              <a:buClrTx/>
              <a:buSzTx/>
              <a:buFontTx/>
              <a:buNone/>
              <a:tabLst/>
            </a:pPr>
            <a:r>
              <a:rPr lang="en-US" dirty="0"/>
              <a:t>d = document</a:t>
            </a: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D = set of all documents</a:t>
            </a:r>
          </a:p>
        </p:txBody>
      </p:sp>
      <p:sp>
        <p:nvSpPr>
          <p:cNvPr id="243" name="TextBox 242"/>
          <p:cNvSpPr txBox="1"/>
          <p:nvPr/>
        </p:nvSpPr>
        <p:spPr>
          <a:xfrm>
            <a:off x="18052072" y="31951368"/>
            <a:ext cx="20422974" cy="34470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a:t>Supervised and unsupervised learning extracts similar features, which match “top 10 signature ingredients” by cuisine</a:t>
            </a:r>
          </a:p>
          <a:p>
            <a:pPr marL="457200" indent="-457200">
              <a:buFont typeface="Arial" charset="0"/>
              <a:buChar char="•"/>
            </a:pPr>
            <a:r>
              <a:rPr lang="en-US" b="1" dirty="0"/>
              <a:t>Supervised learning performed best on cuisines that are most dissimilar to others based correlation analysis</a:t>
            </a:r>
            <a:endParaRPr lang="en-US" sz="2200" b="1" dirty="0"/>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a:t>Latent topic models can extract cuisines </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err="1"/>
              <a:t>KMeans</a:t>
            </a:r>
            <a:r>
              <a:rPr lang="en-US" sz="2200" b="1" dirty="0"/>
              <a:t> partitions groups based on most common ingredients</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lang="en-US" sz="2200" b="1" dirty="0"/>
          </a:p>
          <a:p>
            <a:pPr marR="0" algn="l" defTabSz="914400" rtl="0" fontAlgn="auto" latinLnBrk="0" hangingPunct="0">
              <a:lnSpc>
                <a:spcPct val="100000"/>
              </a:lnSpc>
              <a:spcBef>
                <a:spcPts val="0"/>
              </a:spcBef>
              <a:spcAft>
                <a:spcPts val="0"/>
              </a:spcAft>
              <a:buClrTx/>
              <a:buSzTx/>
              <a:tabLst/>
            </a:pPr>
            <a:r>
              <a:rPr lang="en-US" sz="2200" b="1" dirty="0"/>
              <a:t>Questions for TAs/Prof: </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Do we need LL, BIC metrics for unsupervised learning, given findings are so different?</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Why does standardizing data make PCA results look weird? (</a:t>
            </a:r>
            <a:r>
              <a:rPr lang="en-US" sz="2200" b="1" dirty="0" err="1"/>
              <a:t>bc</a:t>
            </a:r>
            <a:r>
              <a:rPr lang="en-US" sz="2200" b="1" dirty="0"/>
              <a:t> of binary nature of data?)</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How to look at Market Basket Analysis to extract relevant information? </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kumimoji="0" lang="en-US" sz="2200" b="0" i="0" u="none" strike="noStrike" cap="none" spc="0" normalizeH="0" baseline="0" dirty="0">
              <a:ln>
                <a:noFill/>
              </a:ln>
              <a:solidFill>
                <a:srgbClr val="000000"/>
              </a:solidFill>
              <a:effectLst/>
              <a:uFillTx/>
              <a:sym typeface="Times New Roman"/>
            </a:endParaRPr>
          </a:p>
        </p:txBody>
      </p:sp>
      <p:sp>
        <p:nvSpPr>
          <p:cNvPr id="250" name="Shape 260" descr="Rectangle 49"/>
          <p:cNvSpPr/>
          <p:nvPr/>
        </p:nvSpPr>
        <p:spPr>
          <a:xfrm>
            <a:off x="18355137" y="8139612"/>
            <a:ext cx="5583172"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3200" b="1">
                <a:latin typeface="Myriad Pro"/>
                <a:ea typeface="Myriad Pro"/>
                <a:cs typeface="Myriad Pro"/>
                <a:sym typeface="Myriad Pro"/>
              </a:defRPr>
            </a:pPr>
            <a:r>
              <a:rPr lang="en-US" dirty="0"/>
              <a:t>Features Selected</a:t>
            </a:r>
            <a:endParaRPr dirty="0"/>
          </a:p>
        </p:txBody>
      </p:sp>
      <p:sp>
        <p:nvSpPr>
          <p:cNvPr id="266" name="Shape 260" descr="Rectangle 49"/>
          <p:cNvSpPr/>
          <p:nvPr/>
        </p:nvSpPr>
        <p:spPr>
          <a:xfrm>
            <a:off x="24774649" y="8139132"/>
            <a:ext cx="6718615"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3200" b="1">
                <a:latin typeface="Myriad Pro"/>
                <a:ea typeface="Myriad Pro"/>
                <a:cs typeface="Myriad Pro"/>
                <a:sym typeface="Myriad Pro"/>
              </a:defRPr>
            </a:pPr>
            <a:r>
              <a:rPr lang="en-US" dirty="0"/>
              <a:t>Log Reg Accuracy: .77 Overall</a:t>
            </a:r>
            <a:endParaRPr dirty="0"/>
          </a:p>
        </p:txBody>
      </p:sp>
      <p:graphicFrame>
        <p:nvGraphicFramePr>
          <p:cNvPr id="207" name="Table 206">
            <a:extLst>
              <a:ext uri="{FF2B5EF4-FFF2-40B4-BE49-F238E27FC236}">
                <a16:creationId xmlns:a16="http://schemas.microsoft.com/office/drawing/2014/main" id="{64AC2F44-2CE7-4A61-B30A-B7C63B2BD87A}"/>
              </a:ext>
            </a:extLst>
          </p:cNvPr>
          <p:cNvGraphicFramePr>
            <a:graphicFrameLocks noGrp="1"/>
          </p:cNvGraphicFramePr>
          <p:nvPr>
            <p:extLst>
              <p:ext uri="{D42A27DB-BD31-4B8C-83A1-F6EECF244321}">
                <p14:modId xmlns:p14="http://schemas.microsoft.com/office/powerpoint/2010/main" val="2164928327"/>
              </p:ext>
            </p:extLst>
          </p:nvPr>
        </p:nvGraphicFramePr>
        <p:xfrm>
          <a:off x="18889668" y="25032211"/>
          <a:ext cx="4598115" cy="2529536"/>
        </p:xfrm>
        <a:graphic>
          <a:graphicData uri="http://schemas.openxmlformats.org/drawingml/2006/table">
            <a:tbl>
              <a:tblPr firstRow="1" bandRow="1">
                <a:tableStyleId>{5940675A-B579-460E-94D1-54222C63F5DA}</a:tableStyleId>
              </a:tblPr>
              <a:tblGrid>
                <a:gridCol w="1767458">
                  <a:extLst>
                    <a:ext uri="{9D8B030D-6E8A-4147-A177-3AD203B41FA5}">
                      <a16:colId xmlns:a16="http://schemas.microsoft.com/office/drawing/2014/main" val="20000"/>
                    </a:ext>
                  </a:extLst>
                </a:gridCol>
                <a:gridCol w="1607474">
                  <a:extLst>
                    <a:ext uri="{9D8B030D-6E8A-4147-A177-3AD203B41FA5}">
                      <a16:colId xmlns:a16="http://schemas.microsoft.com/office/drawing/2014/main" val="20001"/>
                    </a:ext>
                  </a:extLst>
                </a:gridCol>
                <a:gridCol w="1223183">
                  <a:extLst>
                    <a:ext uri="{9D8B030D-6E8A-4147-A177-3AD203B41FA5}">
                      <a16:colId xmlns:a16="http://schemas.microsoft.com/office/drawing/2014/main"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Lift</a:t>
                      </a:r>
                    </a:p>
                  </a:txBody>
                  <a:tcPr/>
                </a:tc>
                <a:extLst>
                  <a:ext uri="{0D108BD9-81ED-4DB2-BD59-A6C34878D82A}">
                    <a16:rowId xmlns:a16="http://schemas.microsoft.com/office/drawing/2014/main" val="10000"/>
                  </a:ext>
                </a:extLst>
              </a:tr>
              <a:tr h="289484">
                <a:tc>
                  <a:txBody>
                    <a:bodyPr/>
                    <a:lstStyle/>
                    <a:p>
                      <a:pPr algn="ctr"/>
                      <a:r>
                        <a:rPr lang="en-US" sz="1500" dirty="0"/>
                        <a:t>Active dry yeast</a:t>
                      </a:r>
                    </a:p>
                  </a:txBody>
                  <a:tcPr/>
                </a:tc>
                <a:tc>
                  <a:txBody>
                    <a:bodyPr/>
                    <a:lstStyle/>
                    <a:p>
                      <a:pPr algn="r"/>
                      <a:r>
                        <a:rPr lang="en-US" sz="1500" dirty="0"/>
                        <a:t>Warm water</a:t>
                      </a:r>
                    </a:p>
                  </a:txBody>
                  <a:tcPr/>
                </a:tc>
                <a:tc>
                  <a:txBody>
                    <a:bodyPr/>
                    <a:lstStyle/>
                    <a:p>
                      <a:pPr algn="r"/>
                      <a:r>
                        <a:rPr lang="en-US" sz="1500" dirty="0"/>
                        <a:t>39.1</a:t>
                      </a:r>
                    </a:p>
                  </a:txBody>
                  <a:tcPr/>
                </a:tc>
                <a:extLst>
                  <a:ext uri="{0D108BD9-81ED-4DB2-BD59-A6C34878D82A}">
                    <a16:rowId xmlns:a16="http://schemas.microsoft.com/office/drawing/2014/main" val="10001"/>
                  </a:ext>
                </a:extLst>
              </a:tr>
              <a:tr h="312344">
                <a:tc>
                  <a:txBody>
                    <a:bodyPr/>
                    <a:lstStyle/>
                    <a:p>
                      <a:pPr algn="ctr"/>
                      <a:r>
                        <a:rPr lang="en-US" sz="1500" dirty="0"/>
                        <a:t>Baking soda</a:t>
                      </a:r>
                    </a:p>
                  </a:txBody>
                  <a:tcPr/>
                </a:tc>
                <a:tc>
                  <a:txBody>
                    <a:bodyPr/>
                    <a:lstStyle/>
                    <a:p>
                      <a:pPr algn="r"/>
                      <a:r>
                        <a:rPr lang="en-US" sz="1500" dirty="0"/>
                        <a:t>Baking </a:t>
                      </a:r>
                      <a:r>
                        <a:rPr lang="en-US" sz="1500" dirty="0" err="1"/>
                        <a:t>pwder</a:t>
                      </a:r>
                      <a:r>
                        <a:rPr lang="en-US" sz="1500" dirty="0"/>
                        <a:t>, buttermilk, salt</a:t>
                      </a:r>
                    </a:p>
                  </a:txBody>
                  <a:tcPr/>
                </a:tc>
                <a:tc>
                  <a:txBody>
                    <a:bodyPr/>
                    <a:lstStyle/>
                    <a:p>
                      <a:pPr algn="r"/>
                      <a:r>
                        <a:rPr lang="en-US" sz="1500" dirty="0"/>
                        <a:t>29.2</a:t>
                      </a:r>
                    </a:p>
                  </a:txBody>
                  <a:tcPr/>
                </a:tc>
                <a:extLst>
                  <a:ext uri="{0D108BD9-81ED-4DB2-BD59-A6C34878D82A}">
                    <a16:rowId xmlns:a16="http://schemas.microsoft.com/office/drawing/2014/main" val="10002"/>
                  </a:ext>
                </a:extLst>
              </a:tr>
              <a:tr h="335204">
                <a:tc>
                  <a:txBody>
                    <a:bodyPr/>
                    <a:lstStyle/>
                    <a:p>
                      <a:pPr algn="ctr"/>
                      <a:r>
                        <a:rPr lang="en-US" sz="1500" dirty="0"/>
                        <a:t>Clove</a:t>
                      </a:r>
                    </a:p>
                  </a:txBody>
                  <a:tcPr/>
                </a:tc>
                <a:tc>
                  <a:txBody>
                    <a:bodyPr/>
                    <a:lstStyle/>
                    <a:p>
                      <a:pPr algn="r"/>
                      <a:r>
                        <a:rPr lang="en-US" sz="1500" dirty="0"/>
                        <a:t>Cinnamon sticks</a:t>
                      </a:r>
                    </a:p>
                  </a:txBody>
                  <a:tcPr/>
                </a:tc>
                <a:tc>
                  <a:txBody>
                    <a:bodyPr/>
                    <a:lstStyle/>
                    <a:p>
                      <a:pPr algn="r"/>
                      <a:r>
                        <a:rPr lang="en-US" sz="1500" dirty="0"/>
                        <a:t>22.9</a:t>
                      </a:r>
                    </a:p>
                  </a:txBody>
                  <a:tcPr/>
                </a:tc>
                <a:extLst>
                  <a:ext uri="{0D108BD9-81ED-4DB2-BD59-A6C34878D82A}">
                    <a16:rowId xmlns:a16="http://schemas.microsoft.com/office/drawing/2014/main" val="3255443341"/>
                  </a:ext>
                </a:extLst>
              </a:tr>
              <a:tr h="335204">
                <a:tc>
                  <a:txBody>
                    <a:bodyPr/>
                    <a:lstStyle/>
                    <a:p>
                      <a:pPr algn="ctr"/>
                      <a:r>
                        <a:rPr lang="en-US" sz="1500" dirty="0"/>
                        <a:t>Garlic Powder</a:t>
                      </a:r>
                    </a:p>
                  </a:txBody>
                  <a:tcPr/>
                </a:tc>
                <a:tc>
                  <a:txBody>
                    <a:bodyPr/>
                    <a:lstStyle/>
                    <a:p>
                      <a:pPr algn="r"/>
                      <a:r>
                        <a:rPr lang="en-US" sz="1500" dirty="0"/>
                        <a:t>Onion powder</a:t>
                      </a:r>
                    </a:p>
                  </a:txBody>
                  <a:tcPr/>
                </a:tc>
                <a:tc>
                  <a:txBody>
                    <a:bodyPr/>
                    <a:lstStyle/>
                    <a:p>
                      <a:pPr algn="r"/>
                      <a:r>
                        <a:rPr lang="en-US" sz="1500" dirty="0"/>
                        <a:t>20.4</a:t>
                      </a:r>
                    </a:p>
                  </a:txBody>
                  <a:tcPr/>
                </a:tc>
                <a:extLst>
                  <a:ext uri="{0D108BD9-81ED-4DB2-BD59-A6C34878D82A}">
                    <a16:rowId xmlns:a16="http://schemas.microsoft.com/office/drawing/2014/main" val="3763551135"/>
                  </a:ext>
                </a:extLst>
              </a:tr>
              <a:tr h="335204">
                <a:tc>
                  <a:txBody>
                    <a:bodyPr/>
                    <a:lstStyle/>
                    <a:p>
                      <a:pPr algn="ctr"/>
                      <a:r>
                        <a:rPr lang="en-US" sz="1500" dirty="0"/>
                        <a:t>Salt</a:t>
                      </a:r>
                    </a:p>
                  </a:txBody>
                  <a:tcPr/>
                </a:tc>
                <a:tc>
                  <a:txBody>
                    <a:bodyPr/>
                    <a:lstStyle/>
                    <a:p>
                      <a:pPr algn="r"/>
                      <a:r>
                        <a:rPr lang="en-US" sz="1500" dirty="0"/>
                        <a:t>Dijon mustard</a:t>
                      </a:r>
                    </a:p>
                  </a:txBody>
                  <a:tcPr/>
                </a:tc>
                <a:tc>
                  <a:txBody>
                    <a:bodyPr/>
                    <a:lstStyle/>
                    <a:p>
                      <a:pPr algn="r"/>
                      <a:r>
                        <a:rPr lang="en-US" sz="1500" dirty="0"/>
                        <a:t>1.0</a:t>
                      </a:r>
                    </a:p>
                  </a:txBody>
                  <a:tcPr/>
                </a:tc>
                <a:extLst>
                  <a:ext uri="{0D108BD9-81ED-4DB2-BD59-A6C34878D82A}">
                    <a16:rowId xmlns:a16="http://schemas.microsoft.com/office/drawing/2014/main" val="2303088625"/>
                  </a:ext>
                </a:extLst>
              </a:tr>
              <a:tr h="335204">
                <a:tc>
                  <a:txBody>
                    <a:bodyPr/>
                    <a:lstStyle/>
                    <a:p>
                      <a:pPr algn="ctr"/>
                      <a:r>
                        <a:rPr lang="en-US" sz="1500" dirty="0"/>
                        <a:t>Olive oil</a:t>
                      </a:r>
                    </a:p>
                  </a:txBody>
                  <a:tcPr/>
                </a:tc>
                <a:tc>
                  <a:txBody>
                    <a:bodyPr/>
                    <a:lstStyle/>
                    <a:p>
                      <a:pPr algn="r"/>
                      <a:r>
                        <a:rPr lang="en-US" sz="1500" dirty="0"/>
                        <a:t>Garlic, water</a:t>
                      </a:r>
                    </a:p>
                  </a:txBody>
                  <a:tcPr/>
                </a:tc>
                <a:tc>
                  <a:txBody>
                    <a:bodyPr/>
                    <a:lstStyle/>
                    <a:p>
                      <a:pPr algn="r"/>
                      <a:r>
                        <a:rPr lang="en-US" sz="1500" dirty="0"/>
                        <a:t>1.00? Why?</a:t>
                      </a:r>
                    </a:p>
                  </a:txBody>
                  <a:tcPr/>
                </a:tc>
                <a:extLst>
                  <a:ext uri="{0D108BD9-81ED-4DB2-BD59-A6C34878D82A}">
                    <a16:rowId xmlns:a16="http://schemas.microsoft.com/office/drawing/2014/main" val="3091169220"/>
                  </a:ext>
                </a:extLst>
              </a:tr>
            </a:tbl>
          </a:graphicData>
        </a:graphic>
      </p:graphicFrame>
      <p:pic>
        <p:nvPicPr>
          <p:cNvPr id="7" name="Picture 6">
            <a:extLst>
              <a:ext uri="{FF2B5EF4-FFF2-40B4-BE49-F238E27FC236}">
                <a16:creationId xmlns:a16="http://schemas.microsoft.com/office/drawing/2014/main" id="{5C3F7C89-1A02-499D-80D9-80EE5B78EBF6}"/>
              </a:ext>
            </a:extLst>
          </p:cNvPr>
          <p:cNvPicPr>
            <a:picLocks noChangeAspect="1"/>
          </p:cNvPicPr>
          <p:nvPr/>
        </p:nvPicPr>
        <p:blipFill>
          <a:blip r:embed="rId17"/>
          <a:stretch>
            <a:fillRect/>
          </a:stretch>
        </p:blipFill>
        <p:spPr>
          <a:xfrm>
            <a:off x="25342461" y="8926715"/>
            <a:ext cx="5583171" cy="5136204"/>
          </a:xfrm>
          <a:prstGeom prst="rect">
            <a:avLst/>
          </a:prstGeom>
        </p:spPr>
      </p:pic>
      <p:graphicFrame>
        <p:nvGraphicFramePr>
          <p:cNvPr id="246" name="Table 245">
            <a:extLst>
              <a:ext uri="{FF2B5EF4-FFF2-40B4-BE49-F238E27FC236}">
                <a16:creationId xmlns:a16="http://schemas.microsoft.com/office/drawing/2014/main" id="{C2ED143C-C1BF-4463-8D6A-60DA83293AAC}"/>
              </a:ext>
            </a:extLst>
          </p:cNvPr>
          <p:cNvGraphicFramePr>
            <a:graphicFrameLocks noGrp="1"/>
          </p:cNvGraphicFramePr>
          <p:nvPr>
            <p:extLst>
              <p:ext uri="{D42A27DB-BD31-4B8C-83A1-F6EECF244321}">
                <p14:modId xmlns:p14="http://schemas.microsoft.com/office/powerpoint/2010/main" val="2155816334"/>
              </p:ext>
            </p:extLst>
          </p:nvPr>
        </p:nvGraphicFramePr>
        <p:xfrm>
          <a:off x="18956629" y="8947201"/>
          <a:ext cx="4393302" cy="4990650"/>
        </p:xfrm>
        <a:graphic>
          <a:graphicData uri="http://schemas.openxmlformats.org/drawingml/2006/table">
            <a:tbl>
              <a:tblPr firstRow="1" bandRow="1">
                <a:tableStyleId>{5940675A-B579-460E-94D1-54222C63F5DA}</a:tableStyleId>
              </a:tblPr>
              <a:tblGrid>
                <a:gridCol w="2801029">
                  <a:extLst>
                    <a:ext uri="{9D8B030D-6E8A-4147-A177-3AD203B41FA5}">
                      <a16:colId xmlns:a16="http://schemas.microsoft.com/office/drawing/2014/main" val="20000"/>
                    </a:ext>
                  </a:extLst>
                </a:gridCol>
                <a:gridCol w="1592273">
                  <a:extLst>
                    <a:ext uri="{9D8B030D-6E8A-4147-A177-3AD203B41FA5}">
                      <a16:colId xmlns:a16="http://schemas.microsoft.com/office/drawing/2014/main" val="20001"/>
                    </a:ext>
                  </a:extLst>
                </a:gridCol>
              </a:tblGrid>
              <a:tr h="527383">
                <a:tc>
                  <a:txBody>
                    <a:bodyPr/>
                    <a:lstStyle/>
                    <a:p>
                      <a:pPr algn="ctr"/>
                      <a:r>
                        <a:rPr lang="en-US" sz="2000" b="1" dirty="0"/>
                        <a:t>Top Features</a:t>
                      </a:r>
                    </a:p>
                  </a:txBody>
                  <a:tcPr/>
                </a:tc>
                <a:tc>
                  <a:txBody>
                    <a:bodyPr/>
                    <a:lstStyle/>
                    <a:p>
                      <a:pPr algn="r"/>
                      <a:r>
                        <a:rPr lang="en-US" sz="2000" b="1" dirty="0"/>
                        <a:t>Matching Cuisine</a:t>
                      </a:r>
                    </a:p>
                  </a:txBody>
                  <a:tcPr/>
                </a:tc>
                <a:extLst>
                  <a:ext uri="{0D108BD9-81ED-4DB2-BD59-A6C34878D82A}">
                    <a16:rowId xmlns:a16="http://schemas.microsoft.com/office/drawing/2014/main" val="10000"/>
                  </a:ext>
                </a:extLst>
              </a:tr>
              <a:tr h="219649">
                <a:tc>
                  <a:txBody>
                    <a:bodyPr/>
                    <a:lstStyle/>
                    <a:p>
                      <a:pPr algn="ctr"/>
                      <a:r>
                        <a:rPr lang="en-US" sz="1500" dirty="0"/>
                        <a:t>Gochujang base</a:t>
                      </a:r>
                    </a:p>
                  </a:txBody>
                  <a:tcPr/>
                </a:tc>
                <a:tc>
                  <a:txBody>
                    <a:bodyPr/>
                    <a:lstStyle/>
                    <a:p>
                      <a:pPr algn="r"/>
                      <a:r>
                        <a:rPr lang="en-US" sz="1500" dirty="0"/>
                        <a:t>Korean</a:t>
                      </a:r>
                    </a:p>
                  </a:txBody>
                  <a:tcPr/>
                </a:tc>
                <a:extLst>
                  <a:ext uri="{0D108BD9-81ED-4DB2-BD59-A6C34878D82A}">
                    <a16:rowId xmlns:a16="http://schemas.microsoft.com/office/drawing/2014/main" val="10001"/>
                  </a:ext>
                </a:extLst>
              </a:tr>
              <a:tr h="230366">
                <a:tc>
                  <a:txBody>
                    <a:bodyPr/>
                    <a:lstStyle/>
                    <a:p>
                      <a:pPr algn="ctr"/>
                      <a:r>
                        <a:rPr lang="en-US" sz="1500" dirty="0"/>
                        <a:t>Cachaca</a:t>
                      </a:r>
                    </a:p>
                  </a:txBody>
                  <a:tcPr/>
                </a:tc>
                <a:tc>
                  <a:txBody>
                    <a:bodyPr/>
                    <a:lstStyle/>
                    <a:p>
                      <a:pPr algn="r"/>
                      <a:r>
                        <a:rPr lang="en-US" sz="1500" dirty="0"/>
                        <a:t>Brazilian</a:t>
                      </a:r>
                    </a:p>
                  </a:txBody>
                  <a:tcPr/>
                </a:tc>
                <a:extLst>
                  <a:ext uri="{0D108BD9-81ED-4DB2-BD59-A6C34878D82A}">
                    <a16:rowId xmlns:a16="http://schemas.microsoft.com/office/drawing/2014/main" val="10002"/>
                  </a:ext>
                </a:extLst>
              </a:tr>
              <a:tr h="364953">
                <a:tc>
                  <a:txBody>
                    <a:bodyPr/>
                    <a:lstStyle/>
                    <a:p>
                      <a:pPr algn="ctr"/>
                      <a:r>
                        <a:rPr lang="en-US" sz="1500" dirty="0"/>
                        <a:t>Cajun seasoning</a:t>
                      </a:r>
                    </a:p>
                  </a:txBody>
                  <a:tcPr/>
                </a:tc>
                <a:tc>
                  <a:txBody>
                    <a:bodyPr/>
                    <a:lstStyle/>
                    <a:p>
                      <a:pPr algn="r"/>
                      <a:r>
                        <a:rPr lang="en-US" sz="1500" dirty="0" err="1"/>
                        <a:t>Cajun_creole</a:t>
                      </a:r>
                      <a:endParaRPr lang="en-US" sz="1500" dirty="0"/>
                    </a:p>
                  </a:txBody>
                  <a:tcPr/>
                </a:tc>
                <a:extLst>
                  <a:ext uri="{0D108BD9-81ED-4DB2-BD59-A6C34878D82A}">
                    <a16:rowId xmlns:a16="http://schemas.microsoft.com/office/drawing/2014/main" val="10003"/>
                  </a:ext>
                </a:extLst>
              </a:tr>
              <a:tr h="364953">
                <a:tc>
                  <a:txBody>
                    <a:bodyPr/>
                    <a:lstStyle/>
                    <a:p>
                      <a:pPr algn="ctr"/>
                      <a:r>
                        <a:rPr lang="en-US" sz="1500" dirty="0"/>
                        <a:t>Coconut milk</a:t>
                      </a:r>
                    </a:p>
                  </a:txBody>
                  <a:tcPr/>
                </a:tc>
                <a:tc>
                  <a:txBody>
                    <a:bodyPr/>
                    <a:lstStyle/>
                    <a:p>
                      <a:pPr algn="r"/>
                      <a:r>
                        <a:rPr lang="en-US" sz="1500" dirty="0"/>
                        <a:t>Indian?</a:t>
                      </a:r>
                    </a:p>
                  </a:txBody>
                  <a:tcPr/>
                </a:tc>
                <a:extLst>
                  <a:ext uri="{0D108BD9-81ED-4DB2-BD59-A6C34878D82A}">
                    <a16:rowId xmlns:a16="http://schemas.microsoft.com/office/drawing/2014/main" val="64982448"/>
                  </a:ext>
                </a:extLst>
              </a:tr>
              <a:tr h="364953">
                <a:tc>
                  <a:txBody>
                    <a:bodyPr/>
                    <a:lstStyle/>
                    <a:p>
                      <a:pPr algn="ctr"/>
                      <a:r>
                        <a:rPr lang="en-US" sz="1500" dirty="0"/>
                        <a:t>Corn starch</a:t>
                      </a:r>
                    </a:p>
                  </a:txBody>
                  <a:tcPr/>
                </a:tc>
                <a:tc>
                  <a:txBody>
                    <a:bodyPr/>
                    <a:lstStyle/>
                    <a:p>
                      <a:pPr algn="r"/>
                      <a:r>
                        <a:rPr lang="en-US" sz="1500" dirty="0"/>
                        <a:t>Chinese</a:t>
                      </a:r>
                    </a:p>
                  </a:txBody>
                  <a:tcPr/>
                </a:tc>
                <a:extLst>
                  <a:ext uri="{0D108BD9-81ED-4DB2-BD59-A6C34878D82A}">
                    <a16:rowId xmlns:a16="http://schemas.microsoft.com/office/drawing/2014/main" val="4078416341"/>
                  </a:ext>
                </a:extLst>
              </a:tr>
              <a:tr h="364953">
                <a:tc>
                  <a:txBody>
                    <a:bodyPr/>
                    <a:lstStyle/>
                    <a:p>
                      <a:pPr algn="ctr"/>
                      <a:r>
                        <a:rPr lang="en-US" sz="1500" dirty="0"/>
                        <a:t>Corn tortillas</a:t>
                      </a:r>
                    </a:p>
                  </a:txBody>
                  <a:tcPr/>
                </a:tc>
                <a:tc>
                  <a:txBody>
                    <a:bodyPr/>
                    <a:lstStyle/>
                    <a:p>
                      <a:pPr algn="r"/>
                      <a:r>
                        <a:rPr lang="en-US" sz="1500" dirty="0"/>
                        <a:t>Mexican</a:t>
                      </a:r>
                    </a:p>
                  </a:txBody>
                  <a:tcPr/>
                </a:tc>
                <a:extLst>
                  <a:ext uri="{0D108BD9-81ED-4DB2-BD59-A6C34878D82A}">
                    <a16:rowId xmlns:a16="http://schemas.microsoft.com/office/drawing/2014/main" val="2390387957"/>
                  </a:ext>
                </a:extLst>
              </a:tr>
              <a:tr h="364953">
                <a:tc>
                  <a:txBody>
                    <a:bodyPr/>
                    <a:lstStyle/>
                    <a:p>
                      <a:pPr algn="ctr"/>
                      <a:r>
                        <a:rPr lang="en-US" sz="1500" dirty="0"/>
                        <a:t>Couscous</a:t>
                      </a:r>
                    </a:p>
                  </a:txBody>
                  <a:tcPr/>
                </a:tc>
                <a:tc>
                  <a:txBody>
                    <a:bodyPr/>
                    <a:lstStyle/>
                    <a:p>
                      <a:pPr algn="r"/>
                      <a:r>
                        <a:rPr lang="en-US" sz="1500" dirty="0"/>
                        <a:t>Moroccan</a:t>
                      </a:r>
                    </a:p>
                  </a:txBody>
                  <a:tcPr/>
                </a:tc>
                <a:extLst>
                  <a:ext uri="{0D108BD9-81ED-4DB2-BD59-A6C34878D82A}">
                    <a16:rowId xmlns:a16="http://schemas.microsoft.com/office/drawing/2014/main" val="1619009781"/>
                  </a:ext>
                </a:extLst>
              </a:tr>
              <a:tr h="364953">
                <a:tc>
                  <a:txBody>
                    <a:bodyPr/>
                    <a:lstStyle/>
                    <a:p>
                      <a:pPr algn="ctr"/>
                      <a:r>
                        <a:rPr lang="en-US" sz="1500" dirty="0"/>
                        <a:t>Cumin seed</a:t>
                      </a:r>
                    </a:p>
                  </a:txBody>
                  <a:tcPr/>
                </a:tc>
                <a:tc>
                  <a:txBody>
                    <a:bodyPr/>
                    <a:lstStyle/>
                    <a:p>
                      <a:pPr algn="r"/>
                      <a:r>
                        <a:rPr lang="en-US" sz="1500" dirty="0"/>
                        <a:t>Indian</a:t>
                      </a:r>
                    </a:p>
                  </a:txBody>
                  <a:tcPr/>
                </a:tc>
                <a:extLst>
                  <a:ext uri="{0D108BD9-81ED-4DB2-BD59-A6C34878D82A}">
                    <a16:rowId xmlns:a16="http://schemas.microsoft.com/office/drawing/2014/main" val="955856126"/>
                  </a:ext>
                </a:extLst>
              </a:tr>
              <a:tr h="364953">
                <a:tc>
                  <a:txBody>
                    <a:bodyPr/>
                    <a:lstStyle/>
                    <a:p>
                      <a:pPr algn="ctr"/>
                      <a:r>
                        <a:rPr lang="en-US" sz="1500" dirty="0"/>
                        <a:t>Feta cheese crumbles</a:t>
                      </a:r>
                    </a:p>
                  </a:txBody>
                  <a:tcPr/>
                </a:tc>
                <a:tc>
                  <a:txBody>
                    <a:bodyPr/>
                    <a:lstStyle/>
                    <a:p>
                      <a:pPr algn="r"/>
                      <a:r>
                        <a:rPr lang="en-US" sz="1500" dirty="0"/>
                        <a:t>Greek</a:t>
                      </a:r>
                    </a:p>
                  </a:txBody>
                  <a:tcPr/>
                </a:tc>
                <a:extLst>
                  <a:ext uri="{0D108BD9-81ED-4DB2-BD59-A6C34878D82A}">
                    <a16:rowId xmlns:a16="http://schemas.microsoft.com/office/drawing/2014/main" val="1528535457"/>
                  </a:ext>
                </a:extLst>
              </a:tr>
              <a:tr h="364953">
                <a:tc>
                  <a:txBody>
                    <a:bodyPr/>
                    <a:lstStyle/>
                    <a:p>
                      <a:pPr algn="ctr"/>
                      <a:r>
                        <a:rPr lang="en-US" sz="1500" dirty="0"/>
                        <a:t>Fish sauce</a:t>
                      </a:r>
                    </a:p>
                  </a:txBody>
                  <a:tcPr/>
                </a:tc>
                <a:tc>
                  <a:txBody>
                    <a:bodyPr/>
                    <a:lstStyle/>
                    <a:p>
                      <a:pPr algn="r"/>
                      <a:r>
                        <a:rPr lang="en-US" sz="1500" dirty="0"/>
                        <a:t>Thai</a:t>
                      </a:r>
                    </a:p>
                  </a:txBody>
                  <a:tcPr/>
                </a:tc>
                <a:extLst>
                  <a:ext uri="{0D108BD9-81ED-4DB2-BD59-A6C34878D82A}">
                    <a16:rowId xmlns:a16="http://schemas.microsoft.com/office/drawing/2014/main" val="2043756599"/>
                  </a:ext>
                </a:extLst>
              </a:tr>
              <a:tr h="364953">
                <a:tc>
                  <a:txBody>
                    <a:bodyPr/>
                    <a:lstStyle/>
                    <a:p>
                      <a:pPr algn="ctr"/>
                      <a:r>
                        <a:rPr lang="en-US" sz="1500" dirty="0"/>
                        <a:t>Garam masala</a:t>
                      </a:r>
                    </a:p>
                  </a:txBody>
                  <a:tcPr/>
                </a:tc>
                <a:tc>
                  <a:txBody>
                    <a:bodyPr/>
                    <a:lstStyle/>
                    <a:p>
                      <a:pPr algn="r"/>
                      <a:r>
                        <a:rPr lang="en-US" sz="1500" dirty="0"/>
                        <a:t>Indian</a:t>
                      </a:r>
                    </a:p>
                  </a:txBody>
                  <a:tcPr/>
                </a:tc>
                <a:extLst>
                  <a:ext uri="{0D108BD9-81ED-4DB2-BD59-A6C34878D82A}">
                    <a16:rowId xmlns:a16="http://schemas.microsoft.com/office/drawing/2014/main" val="3866600594"/>
                  </a:ext>
                </a:extLst>
              </a:tr>
              <a:tr h="364953">
                <a:tc>
                  <a:txBody>
                    <a:bodyPr/>
                    <a:lstStyle/>
                    <a:p>
                      <a:pPr algn="ctr"/>
                      <a:r>
                        <a:rPr lang="en-US" sz="1500" dirty="0"/>
                        <a:t>Grated parmesan cheese</a:t>
                      </a:r>
                    </a:p>
                  </a:txBody>
                  <a:tcPr/>
                </a:tc>
                <a:tc>
                  <a:txBody>
                    <a:bodyPr/>
                    <a:lstStyle/>
                    <a:p>
                      <a:pPr algn="r"/>
                      <a:r>
                        <a:rPr lang="en-US" sz="1500" dirty="0"/>
                        <a:t>Italian</a:t>
                      </a:r>
                    </a:p>
                  </a:txBody>
                  <a:tcPr/>
                </a:tc>
                <a:extLst>
                  <a:ext uri="{0D108BD9-81ED-4DB2-BD59-A6C34878D82A}">
                    <a16:rowId xmlns:a16="http://schemas.microsoft.com/office/drawing/2014/main" val="4181553866"/>
                  </a:ext>
                </a:extLst>
              </a:tr>
            </a:tbl>
          </a:graphicData>
        </a:graphic>
      </p:graphicFrame>
      <p:graphicFrame>
        <p:nvGraphicFramePr>
          <p:cNvPr id="9" name="Table 8">
            <a:extLst>
              <a:ext uri="{FF2B5EF4-FFF2-40B4-BE49-F238E27FC236}">
                <a16:creationId xmlns:a16="http://schemas.microsoft.com/office/drawing/2014/main" id="{EDD4C8F8-FE22-4181-A274-85BEF11F2CD2}"/>
              </a:ext>
            </a:extLst>
          </p:cNvPr>
          <p:cNvGraphicFramePr>
            <a:graphicFrameLocks noGrp="1"/>
          </p:cNvGraphicFramePr>
          <p:nvPr>
            <p:extLst>
              <p:ext uri="{D42A27DB-BD31-4B8C-83A1-F6EECF244321}">
                <p14:modId xmlns:p14="http://schemas.microsoft.com/office/powerpoint/2010/main" val="2762821829"/>
              </p:ext>
            </p:extLst>
          </p:nvPr>
        </p:nvGraphicFramePr>
        <p:xfrm>
          <a:off x="41034014" y="3031590"/>
          <a:ext cx="4393302" cy="3103311"/>
        </p:xfrm>
        <a:graphic>
          <a:graphicData uri="http://schemas.openxmlformats.org/drawingml/2006/table">
            <a:tbl>
              <a:tblPr firstRow="1" bandRow="1">
                <a:tableStyleId>{5940675A-B579-460E-94D1-54222C63F5DA}</a:tableStyleId>
              </a:tblPr>
              <a:tblGrid>
                <a:gridCol w="2801029">
                  <a:extLst>
                    <a:ext uri="{9D8B030D-6E8A-4147-A177-3AD203B41FA5}">
                      <a16:colId xmlns:a16="http://schemas.microsoft.com/office/drawing/2014/main" val="2955638070"/>
                    </a:ext>
                  </a:extLst>
                </a:gridCol>
                <a:gridCol w="1592273">
                  <a:extLst>
                    <a:ext uri="{9D8B030D-6E8A-4147-A177-3AD203B41FA5}">
                      <a16:colId xmlns:a16="http://schemas.microsoft.com/office/drawing/2014/main" val="3908813880"/>
                    </a:ext>
                  </a:extLst>
                </a:gridCol>
              </a:tblGrid>
              <a:tr h="364953">
                <a:tc>
                  <a:txBody>
                    <a:bodyPr/>
                    <a:lstStyle/>
                    <a:p>
                      <a:pPr algn="ctr"/>
                      <a:r>
                        <a:rPr lang="en-US" sz="1500" dirty="0"/>
                        <a:t>Ground cumin</a:t>
                      </a:r>
                    </a:p>
                  </a:txBody>
                  <a:tcPr/>
                </a:tc>
                <a:tc>
                  <a:txBody>
                    <a:bodyPr/>
                    <a:lstStyle/>
                    <a:p>
                      <a:pPr algn="r"/>
                      <a:endParaRPr lang="en-US" sz="1500" dirty="0"/>
                    </a:p>
                  </a:txBody>
                  <a:tcPr/>
                </a:tc>
                <a:extLst>
                  <a:ext uri="{0D108BD9-81ED-4DB2-BD59-A6C34878D82A}">
                    <a16:rowId xmlns:a16="http://schemas.microsoft.com/office/drawing/2014/main" val="928005051"/>
                  </a:ext>
                </a:extLst>
              </a:tr>
              <a:tr h="364953">
                <a:tc>
                  <a:txBody>
                    <a:bodyPr/>
                    <a:lstStyle/>
                    <a:p>
                      <a:pPr algn="ctr"/>
                      <a:r>
                        <a:rPr lang="en-US" sz="1500" dirty="0"/>
                        <a:t>Ground turmeric</a:t>
                      </a:r>
                    </a:p>
                  </a:txBody>
                  <a:tcPr/>
                </a:tc>
                <a:tc>
                  <a:txBody>
                    <a:bodyPr/>
                    <a:lstStyle/>
                    <a:p>
                      <a:pPr algn="r"/>
                      <a:endParaRPr lang="en-US" sz="1500" dirty="0"/>
                    </a:p>
                  </a:txBody>
                  <a:tcPr/>
                </a:tc>
                <a:extLst>
                  <a:ext uri="{0D108BD9-81ED-4DB2-BD59-A6C34878D82A}">
                    <a16:rowId xmlns:a16="http://schemas.microsoft.com/office/drawing/2014/main" val="2919123740"/>
                  </a:ext>
                </a:extLst>
              </a:tr>
              <a:tr h="364953">
                <a:tc>
                  <a:txBody>
                    <a:bodyPr/>
                    <a:lstStyle/>
                    <a:p>
                      <a:pPr algn="ctr"/>
                      <a:r>
                        <a:rPr lang="en-US" sz="1500" dirty="0"/>
                        <a:t>Kimchi</a:t>
                      </a:r>
                    </a:p>
                  </a:txBody>
                  <a:tcPr/>
                </a:tc>
                <a:tc>
                  <a:txBody>
                    <a:bodyPr/>
                    <a:lstStyle/>
                    <a:p>
                      <a:pPr algn="r"/>
                      <a:r>
                        <a:rPr lang="en-US" sz="1500" dirty="0"/>
                        <a:t>Korean</a:t>
                      </a:r>
                    </a:p>
                  </a:txBody>
                  <a:tcPr/>
                </a:tc>
                <a:extLst>
                  <a:ext uri="{0D108BD9-81ED-4DB2-BD59-A6C34878D82A}">
                    <a16:rowId xmlns:a16="http://schemas.microsoft.com/office/drawing/2014/main" val="190779686"/>
                  </a:ext>
                </a:extLst>
              </a:tr>
              <a:tr h="364953">
                <a:tc>
                  <a:txBody>
                    <a:bodyPr/>
                    <a:lstStyle/>
                    <a:p>
                      <a:pPr algn="ctr"/>
                      <a:r>
                        <a:rPr lang="en-US" sz="1500" dirty="0"/>
                        <a:t>Mirin</a:t>
                      </a:r>
                    </a:p>
                  </a:txBody>
                  <a:tcPr/>
                </a:tc>
                <a:tc>
                  <a:txBody>
                    <a:bodyPr/>
                    <a:lstStyle/>
                    <a:p>
                      <a:pPr algn="r"/>
                      <a:r>
                        <a:rPr lang="en-US" sz="1500" dirty="0"/>
                        <a:t>Japanese</a:t>
                      </a:r>
                    </a:p>
                  </a:txBody>
                  <a:tcPr/>
                </a:tc>
                <a:extLst>
                  <a:ext uri="{0D108BD9-81ED-4DB2-BD59-A6C34878D82A}">
                    <a16:rowId xmlns:a16="http://schemas.microsoft.com/office/drawing/2014/main" val="350229852"/>
                  </a:ext>
                </a:extLst>
              </a:tr>
              <a:tr h="364953">
                <a:tc>
                  <a:txBody>
                    <a:bodyPr/>
                    <a:lstStyle/>
                    <a:p>
                      <a:pPr algn="ctr"/>
                      <a:r>
                        <a:rPr lang="en-US" sz="1500" dirty="0"/>
                        <a:t>Rice vinegar</a:t>
                      </a:r>
                    </a:p>
                  </a:txBody>
                  <a:tcPr/>
                </a:tc>
                <a:tc>
                  <a:txBody>
                    <a:bodyPr/>
                    <a:lstStyle/>
                    <a:p>
                      <a:pPr algn="r"/>
                      <a:r>
                        <a:rPr lang="en-US" sz="1500" dirty="0"/>
                        <a:t>Chinese/Korean/Japanese</a:t>
                      </a:r>
                    </a:p>
                  </a:txBody>
                  <a:tcPr/>
                </a:tc>
                <a:extLst>
                  <a:ext uri="{0D108BD9-81ED-4DB2-BD59-A6C34878D82A}">
                    <a16:rowId xmlns:a16="http://schemas.microsoft.com/office/drawing/2014/main" val="325800825"/>
                  </a:ext>
                </a:extLst>
              </a:tr>
              <a:tr h="364953">
                <a:tc>
                  <a:txBody>
                    <a:bodyPr/>
                    <a:lstStyle/>
                    <a:p>
                      <a:pPr algn="ctr"/>
                      <a:r>
                        <a:rPr lang="en-US" sz="1500" dirty="0"/>
                        <a:t>Sake</a:t>
                      </a:r>
                    </a:p>
                  </a:txBody>
                  <a:tcPr/>
                </a:tc>
                <a:tc>
                  <a:txBody>
                    <a:bodyPr/>
                    <a:lstStyle/>
                    <a:p>
                      <a:pPr algn="r"/>
                      <a:r>
                        <a:rPr lang="en-US" sz="1500" dirty="0"/>
                        <a:t>Japanese</a:t>
                      </a:r>
                    </a:p>
                  </a:txBody>
                  <a:tcPr/>
                </a:tc>
                <a:extLst>
                  <a:ext uri="{0D108BD9-81ED-4DB2-BD59-A6C34878D82A}">
                    <a16:rowId xmlns:a16="http://schemas.microsoft.com/office/drawing/2014/main" val="1554248493"/>
                  </a:ext>
                </a:extLst>
              </a:tr>
              <a:tr h="364953">
                <a:tc>
                  <a:txBody>
                    <a:bodyPr/>
                    <a:lstStyle/>
                    <a:p>
                      <a:pPr algn="ctr"/>
                      <a:r>
                        <a:rPr lang="en-US" sz="1500" dirty="0"/>
                        <a:t>Sesame oil</a:t>
                      </a:r>
                    </a:p>
                  </a:txBody>
                  <a:tcPr/>
                </a:tc>
                <a:tc>
                  <a:txBody>
                    <a:bodyPr/>
                    <a:lstStyle/>
                    <a:p>
                      <a:pPr algn="r"/>
                      <a:r>
                        <a:rPr lang="en-US" sz="1500" dirty="0"/>
                        <a:t>Chinese, Korean</a:t>
                      </a:r>
                    </a:p>
                  </a:txBody>
                  <a:tcPr/>
                </a:tc>
                <a:extLst>
                  <a:ext uri="{0D108BD9-81ED-4DB2-BD59-A6C34878D82A}">
                    <a16:rowId xmlns:a16="http://schemas.microsoft.com/office/drawing/2014/main" val="2686735766"/>
                  </a:ext>
                </a:extLst>
              </a:tr>
              <a:tr h="364953">
                <a:tc>
                  <a:txBody>
                    <a:bodyPr/>
                    <a:lstStyle/>
                    <a:p>
                      <a:pPr algn="ctr"/>
                      <a:r>
                        <a:rPr lang="en-US" sz="1500" dirty="0"/>
                        <a:t>Soy sauce</a:t>
                      </a:r>
                    </a:p>
                  </a:txBody>
                  <a:tcPr/>
                </a:tc>
                <a:tc>
                  <a:txBody>
                    <a:bodyPr/>
                    <a:lstStyle/>
                    <a:p>
                      <a:pPr algn="r"/>
                      <a:r>
                        <a:rPr lang="en-US" sz="1500" dirty="0"/>
                        <a:t>Chinese, Korean</a:t>
                      </a:r>
                    </a:p>
                  </a:txBody>
                  <a:tcPr/>
                </a:tc>
                <a:extLst>
                  <a:ext uri="{0D108BD9-81ED-4DB2-BD59-A6C34878D82A}">
                    <a16:rowId xmlns:a16="http://schemas.microsoft.com/office/drawing/2014/main" val="368493720"/>
                  </a:ext>
                </a:extLst>
              </a:tr>
            </a:tbl>
          </a:graphicData>
        </a:graphic>
      </p:graphicFrame>
      <p:sp>
        <p:nvSpPr>
          <p:cNvPr id="14" name="TextBox 13">
            <a:extLst>
              <a:ext uri="{FF2B5EF4-FFF2-40B4-BE49-F238E27FC236}">
                <a16:creationId xmlns:a16="http://schemas.microsoft.com/office/drawing/2014/main" id="{F1F911DE-78A3-40AD-AF6E-CD2BE89BDE22}"/>
              </a:ext>
            </a:extLst>
          </p:cNvPr>
          <p:cNvSpPr txBox="1"/>
          <p:nvPr/>
        </p:nvSpPr>
        <p:spPr>
          <a:xfrm>
            <a:off x="32031687" y="8372253"/>
            <a:ext cx="6666179"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Used SVD to extract 1000 top features, accuracy: .77</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On original 6714 features, accuracy: took too long</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Best performing cuisines: </a:t>
            </a:r>
            <a:r>
              <a:rPr lang="en-US" dirty="0"/>
              <a:t>Brazilian, Mexican, British, Indian, Irish</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mn-lt"/>
                <a:ea typeface="+mn-ea"/>
                <a:cs typeface="+mn-cs"/>
                <a:sym typeface="Times New Roman"/>
              </a:rPr>
              <a:t>Could be </a:t>
            </a:r>
            <a:r>
              <a:rPr lang="en-US" dirty="0"/>
              <a:t>due to large number of recipes + unique ingredients</a:t>
            </a:r>
            <a:endParaRPr kumimoji="0" lang="en-US" b="0" i="0" u="none" strike="noStrike" cap="none" spc="0" normalizeH="0" baseline="0" dirty="0">
              <a:ln>
                <a:noFill/>
              </a:ln>
              <a:solidFill>
                <a:srgbClr val="000000"/>
              </a:solidFill>
              <a:effectLst/>
              <a:uFillTx/>
              <a:latin typeface="+mn-lt"/>
              <a:ea typeface="+mn-ea"/>
              <a:cs typeface="+mn-cs"/>
              <a:sym typeface="Times New Roman"/>
            </a:endParaRPr>
          </a:p>
        </p:txBody>
      </p:sp>
      <p:pic>
        <p:nvPicPr>
          <p:cNvPr id="17" name="Picture 16">
            <a:extLst>
              <a:ext uri="{FF2B5EF4-FFF2-40B4-BE49-F238E27FC236}">
                <a16:creationId xmlns:a16="http://schemas.microsoft.com/office/drawing/2014/main" id="{BEB2A812-4C73-46C0-8577-FA881C6A7C14}"/>
              </a:ext>
            </a:extLst>
          </p:cNvPr>
          <p:cNvPicPr>
            <a:picLocks noChangeAspect="1"/>
          </p:cNvPicPr>
          <p:nvPr/>
        </p:nvPicPr>
        <p:blipFill>
          <a:blip r:embed="rId18"/>
          <a:stretch>
            <a:fillRect/>
          </a:stretch>
        </p:blipFill>
        <p:spPr>
          <a:xfrm>
            <a:off x="32746920" y="10240839"/>
            <a:ext cx="4675228" cy="3826828"/>
          </a:xfrm>
          <a:prstGeom prst="rect">
            <a:avLst/>
          </a:prstGeom>
        </p:spPr>
      </p:pic>
      <p:pic>
        <p:nvPicPr>
          <p:cNvPr id="19" name="Picture 18">
            <a:extLst>
              <a:ext uri="{FF2B5EF4-FFF2-40B4-BE49-F238E27FC236}">
                <a16:creationId xmlns:a16="http://schemas.microsoft.com/office/drawing/2014/main" id="{502C64D8-E3CC-4D35-98D5-F838B2DF3CD9}"/>
              </a:ext>
            </a:extLst>
          </p:cNvPr>
          <p:cNvPicPr>
            <a:picLocks noChangeAspect="1"/>
          </p:cNvPicPr>
          <p:nvPr/>
        </p:nvPicPr>
        <p:blipFill>
          <a:blip r:embed="rId19"/>
          <a:stretch>
            <a:fillRect/>
          </a:stretch>
        </p:blipFill>
        <p:spPr>
          <a:xfrm>
            <a:off x="17799856" y="18288000"/>
            <a:ext cx="3047346" cy="3071061"/>
          </a:xfrm>
          <a:prstGeom prst="rect">
            <a:avLst/>
          </a:prstGeom>
        </p:spPr>
      </p:pic>
      <p:graphicFrame>
        <p:nvGraphicFramePr>
          <p:cNvPr id="271" name="Table 270">
            <a:extLst>
              <a:ext uri="{FF2B5EF4-FFF2-40B4-BE49-F238E27FC236}">
                <a16:creationId xmlns:a16="http://schemas.microsoft.com/office/drawing/2014/main" id="{20CE9798-FEEA-4138-91F0-4FC0EFC9989A}"/>
              </a:ext>
            </a:extLst>
          </p:cNvPr>
          <p:cNvGraphicFramePr>
            <a:graphicFrameLocks noGrp="1"/>
          </p:cNvGraphicFramePr>
          <p:nvPr>
            <p:extLst>
              <p:ext uri="{D42A27DB-BD31-4B8C-83A1-F6EECF244321}">
                <p14:modId xmlns:p14="http://schemas.microsoft.com/office/powerpoint/2010/main" val="1466448998"/>
              </p:ext>
            </p:extLst>
          </p:nvPr>
        </p:nvGraphicFramePr>
        <p:xfrm>
          <a:off x="21202177" y="19006326"/>
          <a:ext cx="2989570" cy="1843964"/>
        </p:xfrm>
        <a:graphic>
          <a:graphicData uri="http://schemas.openxmlformats.org/drawingml/2006/table">
            <a:tbl>
              <a:tblPr firstRow="1" bandRow="1">
                <a:tableStyleId>{5940675A-B579-460E-94D1-54222C63F5DA}</a:tableStyleId>
              </a:tblPr>
              <a:tblGrid>
                <a:gridCol w="481421">
                  <a:extLst>
                    <a:ext uri="{9D8B030D-6E8A-4147-A177-3AD203B41FA5}">
                      <a16:colId xmlns:a16="http://schemas.microsoft.com/office/drawing/2014/main" val="20000"/>
                    </a:ext>
                  </a:extLst>
                </a:gridCol>
                <a:gridCol w="2508149">
                  <a:extLst>
                    <a:ext uri="{9D8B030D-6E8A-4147-A177-3AD203B41FA5}">
                      <a16:colId xmlns:a16="http://schemas.microsoft.com/office/drawing/2014/main" val="20001"/>
                    </a:ext>
                  </a:extLst>
                </a:gridCol>
              </a:tblGrid>
              <a:tr h="266624">
                <a:tc>
                  <a:txBody>
                    <a:bodyPr/>
                    <a:lstStyle/>
                    <a:p>
                      <a:pPr algn="ctr"/>
                      <a:r>
                        <a:rPr lang="en-US" sz="1500" b="1" dirty="0"/>
                        <a:t>K</a:t>
                      </a:r>
                    </a:p>
                  </a:txBody>
                  <a:tcPr/>
                </a:tc>
                <a:tc>
                  <a:txBody>
                    <a:bodyPr/>
                    <a:lstStyle/>
                    <a:p>
                      <a:pPr algn="r"/>
                      <a:r>
                        <a:rPr lang="en-US" sz="1500" b="1" dirty="0"/>
                        <a:t>Ingredients</a:t>
                      </a:r>
                    </a:p>
                  </a:txBody>
                  <a:tcPr/>
                </a:tc>
                <a:extLst>
                  <a:ext uri="{0D108BD9-81ED-4DB2-BD59-A6C34878D82A}">
                    <a16:rowId xmlns:a16="http://schemas.microsoft.com/office/drawing/2014/main" val="10000"/>
                  </a:ext>
                </a:extLst>
              </a:tr>
              <a:tr h="289484">
                <a:tc>
                  <a:txBody>
                    <a:bodyPr/>
                    <a:lstStyle/>
                    <a:p>
                      <a:pPr algn="ctr"/>
                      <a:r>
                        <a:rPr lang="en-US" sz="1500" dirty="0"/>
                        <a:t>2</a:t>
                      </a:r>
                    </a:p>
                  </a:txBody>
                  <a:tcPr/>
                </a:tc>
                <a:tc>
                  <a:txBody>
                    <a:bodyPr/>
                    <a:lstStyle/>
                    <a:p>
                      <a:pPr algn="r"/>
                      <a:r>
                        <a:rPr lang="en-US" sz="1500" dirty="0"/>
                        <a:t>Salt</a:t>
                      </a:r>
                    </a:p>
                  </a:txBody>
                  <a:tcPr/>
                </a:tc>
                <a:extLst>
                  <a:ext uri="{0D108BD9-81ED-4DB2-BD59-A6C34878D82A}">
                    <a16:rowId xmlns:a16="http://schemas.microsoft.com/office/drawing/2014/main" val="10001"/>
                  </a:ext>
                </a:extLst>
              </a:tr>
              <a:tr h="312344">
                <a:tc>
                  <a:txBody>
                    <a:bodyPr/>
                    <a:lstStyle/>
                    <a:p>
                      <a:pPr algn="ctr"/>
                      <a:r>
                        <a:rPr lang="en-US" sz="1500" dirty="0"/>
                        <a:t>3</a:t>
                      </a:r>
                    </a:p>
                  </a:txBody>
                  <a:tcPr/>
                </a:tc>
                <a:tc>
                  <a:txBody>
                    <a:bodyPr/>
                    <a:lstStyle/>
                    <a:p>
                      <a:pPr algn="r"/>
                      <a:r>
                        <a:rPr lang="en-US" sz="1500" dirty="0"/>
                        <a:t>Salt, onions</a:t>
                      </a:r>
                    </a:p>
                  </a:txBody>
                  <a:tcPr/>
                </a:tc>
                <a:extLst>
                  <a:ext uri="{0D108BD9-81ED-4DB2-BD59-A6C34878D82A}">
                    <a16:rowId xmlns:a16="http://schemas.microsoft.com/office/drawing/2014/main" val="10002"/>
                  </a:ext>
                </a:extLst>
              </a:tr>
              <a:tr h="335204">
                <a:tc>
                  <a:txBody>
                    <a:bodyPr/>
                    <a:lstStyle/>
                    <a:p>
                      <a:pPr algn="ctr"/>
                      <a:r>
                        <a:rPr lang="en-US" sz="1500" dirty="0"/>
                        <a:t>4</a:t>
                      </a:r>
                    </a:p>
                  </a:txBody>
                  <a:tcPr/>
                </a:tc>
                <a:tc>
                  <a:txBody>
                    <a:bodyPr/>
                    <a:lstStyle/>
                    <a:p>
                      <a:pPr algn="r"/>
                      <a:r>
                        <a:rPr lang="en-US" sz="1500" dirty="0"/>
                        <a:t>Salt, onions, olive oil</a:t>
                      </a:r>
                    </a:p>
                  </a:txBody>
                  <a:tcPr/>
                </a:tc>
                <a:extLst>
                  <a:ext uri="{0D108BD9-81ED-4DB2-BD59-A6C34878D82A}">
                    <a16:rowId xmlns:a16="http://schemas.microsoft.com/office/drawing/2014/main" val="10003"/>
                  </a:ext>
                </a:extLst>
              </a:tr>
              <a:tr h="335204">
                <a:tc>
                  <a:txBody>
                    <a:bodyPr/>
                    <a:lstStyle/>
                    <a:p>
                      <a:pPr algn="ctr"/>
                      <a:r>
                        <a:rPr lang="en-US" sz="1500" dirty="0"/>
                        <a:t>5</a:t>
                      </a:r>
                    </a:p>
                  </a:txBody>
                  <a:tcPr/>
                </a:tc>
                <a:tc>
                  <a:txBody>
                    <a:bodyPr/>
                    <a:lstStyle/>
                    <a:p>
                      <a:pPr algn="r"/>
                      <a:r>
                        <a:rPr lang="en-US" sz="1500" dirty="0"/>
                        <a:t>Salt, onions, olive oil, soy sauce</a:t>
                      </a:r>
                    </a:p>
                  </a:txBody>
                  <a:tcPr/>
                </a:tc>
                <a:extLst>
                  <a:ext uri="{0D108BD9-81ED-4DB2-BD59-A6C34878D82A}">
                    <a16:rowId xmlns:a16="http://schemas.microsoft.com/office/drawing/2014/main" val="3571064915"/>
                  </a:ext>
                </a:extLst>
              </a:tr>
            </a:tbl>
          </a:graphicData>
        </a:graphic>
      </p:graphicFrame>
      <p:sp>
        <p:nvSpPr>
          <p:cNvPr id="288" name="TextBox 287">
            <a:extLst>
              <a:ext uri="{FF2B5EF4-FFF2-40B4-BE49-F238E27FC236}">
                <a16:creationId xmlns:a16="http://schemas.microsoft.com/office/drawing/2014/main" id="{8DA1EFED-11AC-47D0-8B67-E160C3BCBA19}"/>
              </a:ext>
            </a:extLst>
          </p:cNvPr>
          <p:cNvSpPr txBox="1"/>
          <p:nvPr/>
        </p:nvSpPr>
        <p:spPr>
          <a:xfrm>
            <a:off x="24637290" y="21489478"/>
            <a:ext cx="7892440"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BMF on BOW recovers both ingredients and cuisines </a:t>
            </a:r>
          </a:p>
        </p:txBody>
      </p:sp>
      <p:graphicFrame>
        <p:nvGraphicFramePr>
          <p:cNvPr id="289" name="Table 288">
            <a:extLst>
              <a:ext uri="{FF2B5EF4-FFF2-40B4-BE49-F238E27FC236}">
                <a16:creationId xmlns:a16="http://schemas.microsoft.com/office/drawing/2014/main" id="{2D7E9671-0D5B-4F91-95B5-65915E74CDBC}"/>
              </a:ext>
            </a:extLst>
          </p:cNvPr>
          <p:cNvGraphicFramePr>
            <a:graphicFrameLocks noGrp="1"/>
          </p:cNvGraphicFramePr>
          <p:nvPr>
            <p:extLst>
              <p:ext uri="{D42A27DB-BD31-4B8C-83A1-F6EECF244321}">
                <p14:modId xmlns:p14="http://schemas.microsoft.com/office/powerpoint/2010/main" val="1796005643"/>
              </p:ext>
            </p:extLst>
          </p:nvPr>
        </p:nvGraphicFramePr>
        <p:xfrm>
          <a:off x="24837592" y="21996908"/>
          <a:ext cx="7467554" cy="2926080"/>
        </p:xfrm>
        <a:graphic>
          <a:graphicData uri="http://schemas.openxmlformats.org/drawingml/2006/table">
            <a:tbl>
              <a:tblPr firstRow="1" bandRow="1">
                <a:tableStyleId>{5940675A-B579-460E-94D1-54222C63F5DA}</a:tableStyleId>
              </a:tblPr>
              <a:tblGrid>
                <a:gridCol w="5751686">
                  <a:extLst>
                    <a:ext uri="{9D8B030D-6E8A-4147-A177-3AD203B41FA5}">
                      <a16:colId xmlns:a16="http://schemas.microsoft.com/office/drawing/2014/main" val="20001"/>
                    </a:ext>
                  </a:extLst>
                </a:gridCol>
                <a:gridCol w="1715868">
                  <a:extLst>
                    <a:ext uri="{9D8B030D-6E8A-4147-A177-3AD203B41FA5}">
                      <a16:colId xmlns:a16="http://schemas.microsoft.com/office/drawing/2014/main" val="20002"/>
                    </a:ext>
                  </a:extLst>
                </a:gridCol>
              </a:tblGrid>
              <a:tr h="504625">
                <a:tc>
                  <a:txBody>
                    <a:bodyPr/>
                    <a:lstStyle/>
                    <a:p>
                      <a:pPr algn="ctr"/>
                      <a:r>
                        <a:rPr lang="en-US" sz="1800" dirty="0"/>
                        <a:t>Sugar, all-purpose flour, large eggs, unsalted butter, butter, baking powder, milk</a:t>
                      </a:r>
                    </a:p>
                  </a:txBody>
                  <a:tcPr/>
                </a:tc>
                <a:tc>
                  <a:txBody>
                    <a:bodyPr/>
                    <a:lstStyle/>
                    <a:p>
                      <a:pPr algn="ctr"/>
                      <a:r>
                        <a:rPr lang="en-US" sz="1800" dirty="0"/>
                        <a:t>Southern US</a:t>
                      </a:r>
                    </a:p>
                  </a:txBody>
                  <a:tcPr/>
                </a:tc>
                <a:extLst>
                  <a:ext uri="{0D108BD9-81ED-4DB2-BD59-A6C34878D82A}">
                    <a16:rowId xmlns:a16="http://schemas.microsoft.com/office/drawing/2014/main" val="10001"/>
                  </a:ext>
                </a:extLst>
              </a:tr>
              <a:tr h="504625">
                <a:tc>
                  <a:txBody>
                    <a:bodyPr/>
                    <a:lstStyle/>
                    <a:p>
                      <a:pPr algn="ctr"/>
                      <a:r>
                        <a:rPr lang="en-US" sz="1800" dirty="0"/>
                        <a:t>Onions, garlic, tomatoes, ground cumin, chili powder, carrots, vegetable oil</a:t>
                      </a:r>
                    </a:p>
                  </a:txBody>
                  <a:tcPr/>
                </a:tc>
                <a:tc>
                  <a:txBody>
                    <a:bodyPr/>
                    <a:lstStyle/>
                    <a:p>
                      <a:pPr algn="ctr"/>
                      <a:r>
                        <a:rPr lang="en-US" sz="1800" dirty="0"/>
                        <a:t>Indian</a:t>
                      </a:r>
                    </a:p>
                  </a:txBody>
                  <a:tcPr/>
                </a:tc>
                <a:extLst>
                  <a:ext uri="{0D108BD9-81ED-4DB2-BD59-A6C34878D82A}">
                    <a16:rowId xmlns:a16="http://schemas.microsoft.com/office/drawing/2014/main" val="10002"/>
                  </a:ext>
                </a:extLst>
              </a:tr>
              <a:tr h="504625">
                <a:tc>
                  <a:txBody>
                    <a:bodyPr/>
                    <a:lstStyle/>
                    <a:p>
                      <a:pPr algn="ctr"/>
                      <a:r>
                        <a:rPr lang="en-US" sz="1800" dirty="0"/>
                        <a:t>Olive oil, garlic cloves, ground black better, kosher salt, extra-virgin olive oil, grated parmesan cheese, purple onion</a:t>
                      </a:r>
                    </a:p>
                  </a:txBody>
                  <a:tcPr/>
                </a:tc>
                <a:tc>
                  <a:txBody>
                    <a:bodyPr/>
                    <a:lstStyle/>
                    <a:p>
                      <a:pPr algn="ctr"/>
                      <a:r>
                        <a:rPr lang="en-US" sz="1800" dirty="0"/>
                        <a:t>Italian</a:t>
                      </a:r>
                    </a:p>
                  </a:txBody>
                  <a:tcPr/>
                </a:tc>
                <a:extLst>
                  <a:ext uri="{0D108BD9-81ED-4DB2-BD59-A6C34878D82A}">
                    <a16:rowId xmlns:a16="http://schemas.microsoft.com/office/drawing/2014/main" val="10003"/>
                  </a:ext>
                </a:extLst>
              </a:tr>
              <a:tr h="288357">
                <a:tc>
                  <a:txBody>
                    <a:bodyPr/>
                    <a:lstStyle/>
                    <a:p>
                      <a:pPr algn="ctr"/>
                      <a:r>
                        <a:rPr lang="en-US" sz="1800" dirty="0"/>
                        <a:t>water</a:t>
                      </a:r>
                    </a:p>
                  </a:txBody>
                  <a:tcPr/>
                </a:tc>
                <a:tc>
                  <a:txBody>
                    <a:bodyPr/>
                    <a:lstStyle/>
                    <a:p>
                      <a:pPr algn="ctr"/>
                      <a:r>
                        <a:rPr lang="en-US" sz="1800" dirty="0"/>
                        <a:t>-</a:t>
                      </a:r>
                    </a:p>
                  </a:txBody>
                  <a:tcPr/>
                </a:tc>
                <a:extLst>
                  <a:ext uri="{0D108BD9-81ED-4DB2-BD59-A6C34878D82A}">
                    <a16:rowId xmlns:a16="http://schemas.microsoft.com/office/drawing/2014/main" val="10004"/>
                  </a:ext>
                </a:extLst>
              </a:tr>
              <a:tr h="504625">
                <a:tc>
                  <a:txBody>
                    <a:bodyPr/>
                    <a:lstStyle/>
                    <a:p>
                      <a:pPr algn="ctr"/>
                      <a:r>
                        <a:rPr lang="en-US" sz="1800" dirty="0"/>
                        <a:t>Soy sauce, sesame oil, green onions, garlic, sugar, vegetable oil, scallions</a:t>
                      </a:r>
                    </a:p>
                  </a:txBody>
                  <a:tcPr/>
                </a:tc>
                <a:tc>
                  <a:txBody>
                    <a:bodyPr/>
                    <a:lstStyle/>
                    <a:p>
                      <a:pPr algn="ctr"/>
                      <a:r>
                        <a:rPr lang="en-US" sz="1800" dirty="0"/>
                        <a:t>Asian</a:t>
                      </a:r>
                    </a:p>
                  </a:txBody>
                  <a:tcPr/>
                </a:tc>
                <a:extLst>
                  <a:ext uri="{0D108BD9-81ED-4DB2-BD59-A6C34878D82A}">
                    <a16:rowId xmlns:a16="http://schemas.microsoft.com/office/drawing/2014/main" val="3962209931"/>
                  </a:ext>
                </a:extLst>
              </a:tr>
            </a:tbl>
          </a:graphicData>
        </a:graphic>
      </p:graphicFrame>
      <p:sp>
        <p:nvSpPr>
          <p:cNvPr id="21" name="TextBox 20">
            <a:extLst>
              <a:ext uri="{FF2B5EF4-FFF2-40B4-BE49-F238E27FC236}">
                <a16:creationId xmlns:a16="http://schemas.microsoft.com/office/drawing/2014/main" id="{41EA2335-83DD-4D8A-BD80-4CAA03220CB9}"/>
              </a:ext>
            </a:extLst>
          </p:cNvPr>
          <p:cNvSpPr txBox="1"/>
          <p:nvPr/>
        </p:nvSpPr>
        <p:spPr>
          <a:xfrm>
            <a:off x="14081539" y="14327236"/>
            <a:ext cx="157551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Times New Roman"/>
              </a:rPr>
              <a:t>6734 features</a:t>
            </a:r>
          </a:p>
        </p:txBody>
      </p:sp>
      <p:sp>
        <p:nvSpPr>
          <p:cNvPr id="290" name="Shape 124" descr="TextBox 131">
            <a:extLst>
              <a:ext uri="{FF2B5EF4-FFF2-40B4-BE49-F238E27FC236}">
                <a16:creationId xmlns:a16="http://schemas.microsoft.com/office/drawing/2014/main" id="{C54BDF19-7575-4A68-B5EC-12DFC70816F0}"/>
              </a:ext>
            </a:extLst>
          </p:cNvPr>
          <p:cNvSpPr/>
          <p:nvPr/>
        </p:nvSpPr>
        <p:spPr>
          <a:xfrm>
            <a:off x="32335687" y="34573756"/>
            <a:ext cx="7477870" cy="104644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a:t>Kaggle</a:t>
            </a:r>
            <a:r>
              <a:rPr lang="en-US" sz="1400" dirty="0"/>
              <a:t> “What’s Cooking”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a:t>SciKit</a:t>
            </a:r>
            <a:r>
              <a:rPr lang="en-US" sz="1400" dirty="0"/>
              <a:t> Learn Python Toolbox</a:t>
            </a:r>
            <a:endParaRPr sz="1400" dirty="0"/>
          </a:p>
        </p:txBody>
      </p:sp>
      <p:pic>
        <p:nvPicPr>
          <p:cNvPr id="22" name="Picture 21">
            <a:extLst>
              <a:ext uri="{FF2B5EF4-FFF2-40B4-BE49-F238E27FC236}">
                <a16:creationId xmlns:a16="http://schemas.microsoft.com/office/drawing/2014/main" id="{392FE9DE-1A82-4C69-8356-B3C2A9A270C2}"/>
              </a:ext>
            </a:extLst>
          </p:cNvPr>
          <p:cNvPicPr>
            <a:picLocks noChangeAspect="1"/>
          </p:cNvPicPr>
          <p:nvPr/>
        </p:nvPicPr>
        <p:blipFill>
          <a:blip r:embed="rId20"/>
          <a:stretch>
            <a:fillRect/>
          </a:stretch>
        </p:blipFill>
        <p:spPr>
          <a:xfrm>
            <a:off x="29521659" y="33529303"/>
            <a:ext cx="2135553" cy="2090893"/>
          </a:xfrm>
          <a:prstGeom prst="rect">
            <a:avLst/>
          </a:prstGeom>
        </p:spPr>
      </p:pic>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1580</TotalTime>
  <Words>2108</Words>
  <Application>Microsoft Office PowerPoint</Application>
  <PresentationFormat>Custom</PresentationFormat>
  <Paragraphs>480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Courier New</vt:lpstr>
      <vt:lpstr>Minion Pro</vt:lpstr>
      <vt:lpstr>Myriad Pro</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lxcai</dc:creator>
  <cp:lastModifiedBy> </cp:lastModifiedBy>
  <cp:revision>45</cp:revision>
  <dcterms:modified xsi:type="dcterms:W3CDTF">2019-05-12T19:42:26Z</dcterms:modified>
</cp:coreProperties>
</file>