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p:scale>
          <a:sx n="33" d="100"/>
          <a:sy n="33" d="100"/>
        </p:scale>
        <p:origin x="3330" y="206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1196997" y="34959295"/>
            <a:ext cx="7477870" cy="10464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smtClean="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Kaggle</a:t>
            </a:r>
            <a:r>
              <a:rPr lang="en-US" sz="1400" dirty="0" smtClean="0"/>
              <a:t> </a:t>
            </a:r>
            <a:r>
              <a:rPr lang="en-US" sz="1400" dirty="0" smtClean="0"/>
              <a:t>“What’s Cooking</a:t>
            </a:r>
            <a:r>
              <a:rPr lang="en-US" sz="1400" dirty="0"/>
              <a:t>”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SciKit</a:t>
            </a:r>
            <a:r>
              <a:rPr lang="en-US" sz="1400" dirty="0" smtClean="0"/>
              <a:t> Learn Python Toolbox</a:t>
            </a:r>
            <a:endParaRPr sz="1400" dirty="0"/>
          </a:p>
        </p:txBody>
      </p:sp>
      <p:sp>
        <p:nvSpPr>
          <p:cNvPr id="125" name="Shape 125" descr="TextBox 147"/>
          <p:cNvSpPr/>
          <p:nvPr/>
        </p:nvSpPr>
        <p:spPr>
          <a:xfrm>
            <a:off x="1896876" y="34191207"/>
            <a:ext cx="5823363" cy="5232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sz="1400" dirty="0" smtClean="0"/>
              <a:t>We thank Barbara </a:t>
            </a:r>
            <a:r>
              <a:rPr lang="en-US" sz="1400" dirty="0" err="1" smtClean="0"/>
              <a:t>Engelhardt</a:t>
            </a:r>
            <a:r>
              <a:rPr lang="en-US" sz="1400" dirty="0" smtClean="0"/>
              <a:t> and the COS424 AI staff for a fantastic class, feedback and comments. </a:t>
            </a:r>
            <a:endParaRPr sz="1400"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a:t>
            </a:r>
            <a:r>
              <a:rPr lang="en-US" dirty="0" smtClean="0"/>
              <a:t>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a:t>
            </a:r>
            <a:r>
              <a:rPr lang="en-US" dirty="0" smtClean="0"/>
              <a:t>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a:t>
            </a:r>
            <a:r>
              <a:rPr lang="en-US" dirty="0" smtClean="0"/>
              <a:t>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742941173"/>
              </p:ext>
            </p:extLst>
          </p:nvPr>
        </p:nvGraphicFramePr>
        <p:xfrm>
          <a:off x="2540000" y="26372210"/>
          <a:ext cx="12884181" cy="1828800"/>
        </p:xfrm>
        <a:graphic>
          <a:graphicData uri="http://schemas.openxmlformats.org/drawingml/2006/table">
            <a:tbl>
              <a:tblPr firstRow="1" bandRow="1">
                <a:tableStyleId>{5940675A-B579-460E-94D1-54222C63F5DA}</a:tableStyleId>
              </a:tblPr>
              <a:tblGrid>
                <a:gridCol w="3033486"/>
                <a:gridCol w="3904343"/>
                <a:gridCol w="2293257"/>
                <a:gridCol w="3653095"/>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800" dirty="0" smtClean="0"/>
                        <a:t>Logistic Regression</a:t>
                      </a:r>
                      <a:endParaRPr lang="en-US" sz="1800" dirty="0"/>
                    </a:p>
                  </a:txBody>
                  <a:tcPr/>
                </a:tc>
                <a:tc>
                  <a:txBody>
                    <a:bodyPr/>
                    <a:lstStyle/>
                    <a:p>
                      <a:pPr algn="ctr"/>
                      <a:endParaRPr lang="en-US" sz="1800" dirty="0"/>
                    </a:p>
                  </a:txBody>
                  <a:tcPr/>
                </a:tc>
                <a:tc>
                  <a:txBody>
                    <a:bodyPr/>
                    <a:lstStyle/>
                    <a:p>
                      <a:pPr algn="ctr"/>
                      <a:r>
                        <a:rPr lang="en-US" sz="1800" dirty="0" smtClean="0"/>
                        <a:t>A</a:t>
                      </a:r>
                      <a:endParaRPr lang="en-US" sz="1800" dirty="0"/>
                    </a:p>
                  </a:txBody>
                  <a:tcPr/>
                </a:tc>
                <a:tc>
                  <a:txBody>
                    <a:bodyPr/>
                    <a:lstStyle/>
                    <a:p>
                      <a:pPr algn="ctr"/>
                      <a:endParaRPr lang="en-US" sz="1800" dirty="0"/>
                    </a:p>
                  </a:txBody>
                  <a:tcPr/>
                </a:tc>
              </a:tr>
              <a:tr h="312344">
                <a:tc>
                  <a:txBody>
                    <a:bodyPr/>
                    <a:lstStyle/>
                    <a:p>
                      <a:pPr algn="ctr"/>
                      <a:r>
                        <a:rPr lang="en-US" sz="1800" dirty="0" smtClean="0"/>
                        <a:t>Random</a:t>
                      </a:r>
                      <a:r>
                        <a:rPr lang="en-US" sz="1800" baseline="0" dirty="0" smtClean="0"/>
                        <a:t> Forest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smtClean="0"/>
                        <a:t>Gradient</a:t>
                      </a:r>
                      <a:r>
                        <a:rPr lang="en-US" sz="1800" baseline="0" dirty="0" smtClean="0"/>
                        <a:t> 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err="1" smtClean="0"/>
                        <a:t>XGBoost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2715240932"/>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gridCol w="3927087"/>
                <a:gridCol w="2216580"/>
                <a:gridCol w="3693687"/>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a:t>
                      </a:r>
                      <a:r>
                        <a:rPr lang="en-US" sz="1800" b="1" baseline="0" dirty="0" smtClean="0"/>
                        <a: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500" dirty="0" err="1" smtClean="0"/>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endParaRPr lang="en-US" sz="1500" dirty="0"/>
                    </a:p>
                  </a:txBody>
                  <a:tcPr/>
                </a:tc>
                <a:tc>
                  <a:txBody>
                    <a:bodyPr/>
                    <a:lstStyle/>
                    <a:p>
                      <a:pPr algn="ctr"/>
                      <a:r>
                        <a:rPr lang="en-US" sz="1500" dirty="0" smtClean="0"/>
                        <a:t>Ingredient clustering</a:t>
                      </a:r>
                      <a:endParaRPr lang="en-US" sz="1500" dirty="0"/>
                    </a:p>
                  </a:txBody>
                  <a:tcPr/>
                </a:tc>
              </a:tr>
              <a:tr h="312344">
                <a:tc>
                  <a:txBody>
                    <a:bodyPr/>
                    <a:lstStyle/>
                    <a:p>
                      <a:pPr algn="ctr"/>
                      <a:r>
                        <a:rPr lang="en-US" sz="1500" dirty="0" smtClean="0"/>
                        <a:t>SVD</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Ingredient</a:t>
                      </a:r>
                      <a:r>
                        <a:rPr lang="en-US" sz="1500" baseline="0" dirty="0" smtClean="0"/>
                        <a:t> clustering</a:t>
                      </a:r>
                      <a:endParaRPr lang="en-US" sz="1500" dirty="0" smtClean="0"/>
                    </a:p>
                  </a:txBody>
                  <a:tcPr/>
                </a:tc>
              </a:tr>
              <a:tr h="335204">
                <a:tc>
                  <a:txBody>
                    <a:bodyPr/>
                    <a:lstStyle/>
                    <a:p>
                      <a:pPr algn="ctr"/>
                      <a:r>
                        <a:rPr lang="en-US" sz="1500" dirty="0" smtClean="0"/>
                        <a:t>Market</a:t>
                      </a:r>
                      <a:r>
                        <a:rPr lang="en-US" sz="1500" baseline="0" dirty="0" smtClean="0"/>
                        <a:t> Basket</a:t>
                      </a:r>
                      <a:endParaRPr lang="en-US" sz="1500" dirty="0"/>
                    </a:p>
                  </a:txBody>
                  <a:tcPr/>
                </a:tc>
                <a:tc>
                  <a:txBody>
                    <a:bodyPr/>
                    <a:lstStyle/>
                    <a:p>
                      <a:pPr algn="ctr"/>
                      <a:r>
                        <a:rPr lang="en-US" sz="1500" dirty="0" smtClean="0"/>
                        <a:t>?</a:t>
                      </a:r>
                    </a:p>
                  </a:txBody>
                  <a:tcPr/>
                </a:tc>
                <a:tc>
                  <a:txBody>
                    <a:bodyPr/>
                    <a:lstStyle/>
                    <a:p>
                      <a:pPr algn="ctr"/>
                      <a:r>
                        <a:rPr lang="en-US" sz="1500" dirty="0" smtClean="0"/>
                        <a:t>A? or B?, E</a:t>
                      </a:r>
                    </a:p>
                  </a:txBody>
                  <a:tcPr/>
                </a:tc>
                <a:tc>
                  <a:txBody>
                    <a:bodyPr/>
                    <a:lstStyle/>
                    <a:p>
                      <a:pPr algn="ctr"/>
                      <a:r>
                        <a:rPr lang="en-US" sz="1500" dirty="0" smtClean="0"/>
                        <a:t>Relationship</a:t>
                      </a:r>
                      <a:r>
                        <a:rPr lang="en-US" sz="1500" baseline="0" dirty="0" smtClean="0"/>
                        <a:t> </a:t>
                      </a:r>
                      <a:r>
                        <a:rPr lang="en-US" sz="1500" baseline="0" dirty="0" err="1" smtClean="0"/>
                        <a:t>btwn</a:t>
                      </a:r>
                      <a:r>
                        <a:rPr lang="en-US" sz="1500" baseline="0" dirty="0" smtClean="0"/>
                        <a:t> ingredients and cuisine</a:t>
                      </a:r>
                      <a:endParaRPr lang="en-US" sz="1500" dirty="0" smtClean="0"/>
                    </a:p>
                  </a:txBody>
                  <a:tcPr/>
                </a:tc>
              </a:tr>
              <a:tr h="335204">
                <a:tc>
                  <a:txBody>
                    <a:bodyPr/>
                    <a:lstStyle/>
                    <a:p>
                      <a:pPr algn="ctr"/>
                      <a:r>
                        <a:rPr lang="en-US" sz="1500" dirty="0" smtClean="0"/>
                        <a:t>LDA</a:t>
                      </a:r>
                      <a:endParaRPr lang="en-US" sz="1500" dirty="0"/>
                    </a:p>
                  </a:txBody>
                  <a:tcPr/>
                </a:tc>
                <a:tc>
                  <a:txBody>
                    <a:bodyPr/>
                    <a:lstStyle/>
                    <a:p>
                      <a:pPr algn="ct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 B</a:t>
                      </a:r>
                    </a:p>
                  </a:txBody>
                  <a:tcPr/>
                </a:tc>
                <a:tc>
                  <a:txBody>
                    <a:bodyPr/>
                    <a:lstStyle/>
                    <a:p>
                      <a:pPr algn="ctr"/>
                      <a:r>
                        <a:rPr lang="en-US" sz="1500" dirty="0" smtClean="0"/>
                        <a:t>Latent</a:t>
                      </a:r>
                      <a:r>
                        <a:rPr lang="en-US" sz="1500" baseline="0" dirty="0" smtClean="0"/>
                        <a:t> cuisines</a:t>
                      </a:r>
                      <a:endParaRPr lang="en-US" sz="1500" dirty="0" smtClean="0"/>
                    </a:p>
                  </a:txBody>
                  <a:tcPr/>
                </a:tc>
              </a:tr>
              <a:tr h="335204">
                <a:tc>
                  <a:txBody>
                    <a:bodyPr/>
                    <a:lstStyle/>
                    <a:p>
                      <a:pPr algn="ctr"/>
                      <a:r>
                        <a:rPr lang="en-US" sz="1500" dirty="0" smtClean="0"/>
                        <a:t>BMF</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a:t>
                      </a:r>
                    </a:p>
                  </a:txBody>
                  <a:tcPr/>
                </a:tc>
                <a:tc>
                  <a:txBody>
                    <a:bodyPr/>
                    <a:lstStyle/>
                    <a:p>
                      <a:pPr algn="ctr"/>
                      <a:r>
                        <a:rPr lang="en-US" sz="1500" dirty="0" smtClean="0"/>
                        <a:t>Latent cuisines</a:t>
                      </a:r>
                    </a:p>
                  </a:txBody>
                  <a:tcPr/>
                </a:tc>
              </a:tr>
              <a:tr h="335204">
                <a:tc>
                  <a:txBody>
                    <a:bodyPr/>
                    <a:lstStyle/>
                    <a:p>
                      <a:pPr algn="ctr"/>
                      <a:r>
                        <a:rPr lang="en-US" sz="1500" dirty="0" smtClean="0"/>
                        <a:t>PCA</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a:t>
                      </a:r>
                      <a:endParaRPr lang="en-US" sz="1500" dirty="0" smtClean="0"/>
                    </a:p>
                  </a:txBody>
                  <a:tcPr/>
                </a:tc>
                <a:tc>
                  <a:txBody>
                    <a:bodyPr/>
                    <a:lstStyle/>
                    <a:p>
                      <a:pPr algn="ctr"/>
                      <a:r>
                        <a:rPr lang="en-US" sz="1500" dirty="0" smtClean="0"/>
                        <a:t>A? or B?</a:t>
                      </a:r>
                    </a:p>
                  </a:txBody>
                  <a:tcPr/>
                </a:tc>
                <a:tc>
                  <a:txBody>
                    <a:bodyPr/>
                    <a:lstStyle/>
                    <a:p>
                      <a:pPr algn="ctr"/>
                      <a:r>
                        <a:rPr lang="en-US" sz="1500" dirty="0" smtClean="0"/>
                        <a:t>Latent cuisines, distance </a:t>
                      </a:r>
                      <a:r>
                        <a:rPr lang="en-US" sz="1500" dirty="0" err="1" smtClean="0"/>
                        <a:t>btwn</a:t>
                      </a:r>
                      <a:r>
                        <a:rPr lang="en-US" sz="1500" baseline="0" dirty="0" smtClean="0"/>
                        <a:t> cuisines</a:t>
                      </a:r>
                      <a:endParaRPr lang="en-US" sz="1500" dirty="0" smtClean="0"/>
                    </a:p>
                  </a:txBody>
                  <a:tcPr/>
                </a:tc>
              </a:tr>
              <a:tr h="335204">
                <a:tc>
                  <a:txBody>
                    <a:bodyPr/>
                    <a:lstStyle/>
                    <a:p>
                      <a:pPr algn="ctr"/>
                      <a:r>
                        <a:rPr lang="en-US" sz="1500" dirty="0" smtClean="0"/>
                        <a:t>Hierarchical clustering</a:t>
                      </a:r>
                      <a:endParaRPr lang="en-US" sz="1500" dirty="0"/>
                    </a:p>
                  </a:txBody>
                  <a:tcPr/>
                </a:tc>
                <a:tc>
                  <a:txBody>
                    <a:bodyPr/>
                    <a:lstStyle/>
                    <a:p>
                      <a:pPr algn="ctr"/>
                      <a:r>
                        <a:rPr lang="en-US" sz="1500" dirty="0" smtClean="0"/>
                        <a:t>?</a:t>
                      </a:r>
                    </a:p>
                  </a:txBody>
                  <a:tcPr/>
                </a:tc>
                <a:tc>
                  <a:txBody>
                    <a:bodyPr/>
                    <a:lstStyle/>
                    <a:p>
                      <a:pPr algn="ctr"/>
                      <a:r>
                        <a:rPr lang="en-US" sz="1500" dirty="0" smtClean="0"/>
                        <a:t>D</a:t>
                      </a:r>
                    </a:p>
                  </a:txBody>
                  <a:tcPr/>
                </a:tc>
                <a:tc>
                  <a:txBody>
                    <a:bodyPr/>
                    <a:lstStyle/>
                    <a:p>
                      <a:pPr algn="ctr"/>
                      <a:r>
                        <a:rPr lang="en-US" sz="1500" dirty="0" smtClean="0"/>
                        <a:t>Correlation (distance) </a:t>
                      </a:r>
                      <a:r>
                        <a:rPr lang="en-US" sz="1500" dirty="0" err="1" smtClean="0"/>
                        <a:t>btwn</a:t>
                      </a:r>
                      <a:r>
                        <a:rPr lang="en-US" sz="1500" dirty="0" smtClean="0"/>
                        <a:t> cuisines</a:t>
                      </a:r>
                    </a:p>
                  </a:txBody>
                  <a:tcPr/>
                </a:tc>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03223" y="19377612"/>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6415386"/>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Ingredient Clustering</a:t>
            </a:r>
            <a:endParaRPr dirty="0"/>
          </a:p>
        </p:txBody>
      </p:sp>
      <p:sp>
        <p:nvSpPr>
          <p:cNvPr id="204" name="Shape 260" descr="Rectangle 49"/>
          <p:cNvSpPr/>
          <p:nvPr/>
        </p:nvSpPr>
        <p:spPr>
          <a:xfrm>
            <a:off x="25603685" y="1641538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Latent Cuisines</a:t>
            </a:r>
            <a:endParaRPr dirty="0"/>
          </a:p>
        </p:txBody>
      </p:sp>
      <p:sp>
        <p:nvSpPr>
          <p:cNvPr id="205" name="Shape 260" descr="Rectangle 49"/>
          <p:cNvSpPr/>
          <p:nvPr/>
        </p:nvSpPr>
        <p:spPr>
          <a:xfrm>
            <a:off x="33196942" y="16360144"/>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Cuisines Correlations</a:t>
            </a:r>
            <a:endParaRPr dirty="0"/>
          </a:p>
        </p:txBody>
      </p:sp>
      <p:sp>
        <p:nvSpPr>
          <p:cNvPr id="10" name="TextBox 9"/>
          <p:cNvSpPr txBox="1"/>
          <p:nvPr/>
        </p:nvSpPr>
        <p:spPr>
          <a:xfrm rot="16200000">
            <a:off x="36939123" y="21621290"/>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Pearson Correlation Coefficient</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08" name="TextBox 207"/>
          <p:cNvSpPr txBox="1"/>
          <p:nvPr/>
        </p:nvSpPr>
        <p:spPr>
          <a:xfrm>
            <a:off x="26623999" y="1703066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BMF/LDA Examples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9" name="TextBox 208"/>
          <p:cNvSpPr txBox="1"/>
          <p:nvPr/>
        </p:nvSpPr>
        <p:spPr>
          <a:xfrm>
            <a:off x="34081623" y="174722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Hierarchical Clustering</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575110" y="2591032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81730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662219" y="17265761"/>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SVD (informed by </a:t>
            </a:r>
            <a:r>
              <a:rPr lang="en-US" sz="2500" b="1" dirty="0" err="1" smtClean="0"/>
              <a:t>Kmeans</a:t>
            </a:r>
            <a:r>
              <a:rPr lang="en-US" sz="2500" b="1" dirty="0" smtClean="0"/>
              <a:t>)</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12" name="TextBox 211"/>
          <p:cNvSpPr txBox="1"/>
          <p:nvPr/>
        </p:nvSpPr>
        <p:spPr>
          <a:xfrm>
            <a:off x="18662218" y="24925684"/>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106808980"/>
              </p:ext>
            </p:extLst>
          </p:nvPr>
        </p:nvGraphicFramePr>
        <p:xfrm>
          <a:off x="18940932" y="28620432"/>
          <a:ext cx="4598115" cy="1295324"/>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Corn tortillas</a:t>
                      </a:r>
                      <a:endParaRPr lang="en-US" sz="1500" dirty="0"/>
                    </a:p>
                  </a:txBody>
                  <a:tcPr/>
                </a:tc>
                <a:tc>
                  <a:txBody>
                    <a:bodyPr/>
                    <a:lstStyle/>
                    <a:p>
                      <a:pPr algn="r"/>
                      <a:r>
                        <a:rPr lang="en-US" sz="1500" dirty="0" smtClean="0"/>
                        <a:t>Mexican</a:t>
                      </a:r>
                      <a:endParaRPr lang="en-US" sz="1500" dirty="0"/>
                    </a:p>
                  </a:txBody>
                  <a:tcPr/>
                </a:tc>
                <a:tc>
                  <a:txBody>
                    <a:bodyPr/>
                    <a:lstStyle/>
                    <a:p>
                      <a:pPr algn="r"/>
                      <a:r>
                        <a:rPr lang="en-US" sz="1500" dirty="0" smtClean="0"/>
                        <a:t>.98</a:t>
                      </a:r>
                      <a:endParaRPr lang="en-US" sz="1500" dirty="0"/>
                    </a:p>
                  </a:txBody>
                  <a:tcPr/>
                </a:tc>
              </a:tr>
              <a:tr h="312344">
                <a:tc>
                  <a:txBody>
                    <a:bodyPr/>
                    <a:lstStyle/>
                    <a:p>
                      <a:pPr algn="ctr"/>
                      <a:r>
                        <a:rPr lang="en-US" sz="1500" dirty="0" smtClean="0"/>
                        <a:t>salsa</a:t>
                      </a:r>
                      <a:endParaRPr lang="en-US" sz="1500" dirty="0"/>
                    </a:p>
                  </a:txBody>
                  <a:tcPr/>
                </a:tc>
                <a:tc>
                  <a:txBody>
                    <a:bodyPr/>
                    <a:lstStyle/>
                    <a:p>
                      <a:pPr algn="r"/>
                      <a:r>
                        <a:rPr lang="en-US" sz="1500" dirty="0" smtClean="0"/>
                        <a:t>Mexican</a:t>
                      </a:r>
                    </a:p>
                  </a:txBody>
                  <a:tcPr/>
                </a:tc>
                <a:tc>
                  <a:txBody>
                    <a:bodyPr/>
                    <a:lstStyle/>
                    <a:p>
                      <a:pPr algn="r"/>
                      <a:r>
                        <a:rPr lang="en-US" sz="1500" dirty="0" smtClean="0"/>
                        <a:t>.95</a:t>
                      </a:r>
                    </a:p>
                  </a:txBody>
                  <a:tcPr/>
                </a:tc>
              </a:tr>
              <a:tr h="335204">
                <a:tc>
                  <a:txBody>
                    <a:bodyPr/>
                    <a:lstStyle/>
                    <a:p>
                      <a:pPr algn="ctr"/>
                      <a:r>
                        <a:rPr lang="en-US" sz="1500" dirty="0" err="1" smtClean="0"/>
                        <a:t>Garam</a:t>
                      </a:r>
                      <a:r>
                        <a:rPr lang="en-US" sz="1500" baseline="0" dirty="0" smtClean="0"/>
                        <a:t> Masala</a:t>
                      </a:r>
                      <a:endParaRPr lang="en-US" sz="1500" dirty="0"/>
                    </a:p>
                  </a:txBody>
                  <a:tcPr/>
                </a:tc>
                <a:tc>
                  <a:txBody>
                    <a:bodyPr/>
                    <a:lstStyle/>
                    <a:p>
                      <a:pPr algn="r"/>
                      <a:r>
                        <a:rPr lang="en-US" sz="1500" dirty="0" smtClean="0"/>
                        <a:t>Indian</a:t>
                      </a:r>
                    </a:p>
                  </a:txBody>
                  <a:tcPr/>
                </a:tc>
                <a:tc>
                  <a:txBody>
                    <a:bodyPr/>
                    <a:lstStyle/>
                    <a:p>
                      <a:pPr algn="r"/>
                      <a:r>
                        <a:rPr lang="en-US" sz="1500" dirty="0" smtClean="0"/>
                        <a:t>.93</a:t>
                      </a:r>
                    </a:p>
                  </a:txBody>
                  <a:tcPr/>
                </a:tc>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402617224"/>
              </p:ext>
            </p:extLst>
          </p:nvPr>
        </p:nvGraphicFramePr>
        <p:xfrm>
          <a:off x="18940932" y="26050240"/>
          <a:ext cx="4598115" cy="1737360"/>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Onions, carrots, pepper</a:t>
                      </a:r>
                      <a:endParaRPr lang="en-US" sz="1500" dirty="0"/>
                    </a:p>
                  </a:txBody>
                  <a:tcPr/>
                </a:tc>
                <a:tc>
                  <a:txBody>
                    <a:bodyPr/>
                    <a:lstStyle/>
                    <a:p>
                      <a:pPr algn="r"/>
                      <a:r>
                        <a:rPr lang="en-US" sz="1500" dirty="0" smtClean="0"/>
                        <a:t>Salt</a:t>
                      </a:r>
                      <a:endParaRPr lang="en-US" sz="1500" dirty="0"/>
                    </a:p>
                  </a:txBody>
                  <a:tcPr/>
                </a:tc>
                <a:tc>
                  <a:txBody>
                    <a:bodyPr/>
                    <a:lstStyle/>
                    <a:p>
                      <a:pPr algn="r"/>
                      <a:r>
                        <a:rPr lang="en-US" sz="1500" dirty="0" smtClean="0"/>
                        <a:t>1</a:t>
                      </a:r>
                      <a:endParaRPr lang="en-US" sz="1500" dirty="0"/>
                    </a:p>
                  </a:txBody>
                  <a:tcPr/>
                </a:tc>
              </a:tr>
              <a:tr h="312344">
                <a:tc>
                  <a:txBody>
                    <a:bodyPr/>
                    <a:lstStyle/>
                    <a:p>
                      <a:pPr algn="ctr"/>
                      <a:r>
                        <a:rPr lang="en-US" sz="1500" dirty="0" smtClean="0"/>
                        <a:t>Baking powder, white sugar, eggs</a:t>
                      </a:r>
                      <a:endParaRPr lang="en-US" sz="1500" dirty="0"/>
                    </a:p>
                  </a:txBody>
                  <a:tcPr/>
                </a:tc>
                <a:tc>
                  <a:txBody>
                    <a:bodyPr/>
                    <a:lstStyle/>
                    <a:p>
                      <a:pPr algn="r"/>
                      <a:r>
                        <a:rPr lang="en-US" sz="1500" dirty="0" smtClean="0"/>
                        <a:t>All-purpose flour</a:t>
                      </a:r>
                    </a:p>
                  </a:txBody>
                  <a:tcPr/>
                </a:tc>
                <a:tc>
                  <a:txBody>
                    <a:bodyPr/>
                    <a:lstStyle/>
                    <a:p>
                      <a:pPr algn="r"/>
                      <a:r>
                        <a:rPr lang="en-US" sz="1500" dirty="0" smtClean="0"/>
                        <a:t>.98</a:t>
                      </a:r>
                    </a:p>
                  </a:txBody>
                  <a:tcPr/>
                </a:tc>
              </a:tr>
              <a:tr h="335204">
                <a:tc>
                  <a:txBody>
                    <a:bodyPr/>
                    <a:lstStyle/>
                    <a:p>
                      <a:pPr algn="ctr"/>
                      <a:r>
                        <a:rPr lang="en-US" sz="1500" dirty="0" smtClean="0"/>
                        <a:t>Baking </a:t>
                      </a:r>
                      <a:r>
                        <a:rPr lang="en-US" sz="1500" dirty="0" err="1" smtClean="0"/>
                        <a:t>pwder</a:t>
                      </a:r>
                      <a:r>
                        <a:rPr lang="en-US" sz="1500" dirty="0" smtClean="0"/>
                        <a:t>, white sugar, all-purpose flour</a:t>
                      </a:r>
                      <a:endParaRPr lang="en-US" sz="1500" dirty="0"/>
                    </a:p>
                  </a:txBody>
                  <a:tcPr/>
                </a:tc>
                <a:tc>
                  <a:txBody>
                    <a:bodyPr/>
                    <a:lstStyle/>
                    <a:p>
                      <a:pPr algn="r"/>
                      <a:r>
                        <a:rPr lang="en-US" sz="1500" dirty="0" smtClean="0"/>
                        <a:t>Eggs</a:t>
                      </a:r>
                    </a:p>
                  </a:txBody>
                  <a:tcPr/>
                </a:tc>
                <a:tc>
                  <a:txBody>
                    <a:bodyPr/>
                    <a:lstStyle/>
                    <a:p>
                      <a:pPr algn="r"/>
                      <a:r>
                        <a:rPr lang="en-US" sz="1500" dirty="0" smtClean="0"/>
                        <a:t>.94</a:t>
                      </a:r>
                    </a:p>
                  </a:txBody>
                  <a:tcPr/>
                </a:tc>
              </a:tr>
            </a:tbl>
          </a:graphicData>
        </a:graphic>
      </p:graphicFrame>
      <p:sp>
        <p:nvSpPr>
          <p:cNvPr id="215" name="TextBox 214"/>
          <p:cNvSpPr txBox="1"/>
          <p:nvPr/>
        </p:nvSpPr>
        <p:spPr>
          <a:xfrm>
            <a:off x="19460890" y="2542789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chemeClr val="tx1"/>
                </a:solidFill>
                <a:effectLst/>
                <a:uFillTx/>
                <a:latin typeface="+mn-lt"/>
                <a:ea typeface="+mn-ea"/>
                <a:cs typeface="+mn-cs"/>
                <a:sym typeface="Times New Roman"/>
              </a:rPr>
              <a:t>On Dataset A????</a:t>
            </a:r>
            <a:endParaRPr kumimoji="0" lang="en-US" sz="2500"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9613289" y="27962484"/>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On Dataset E</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62323" y="18027912"/>
            <a:ext cx="3616728" cy="328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24345900"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2832382"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1730336366"/>
              </p:ext>
            </p:extLst>
          </p:nvPr>
        </p:nvGraphicFramePr>
        <p:xfrm>
          <a:off x="25575110" y="17597516"/>
          <a:ext cx="5967761" cy="7231530"/>
        </p:xfrm>
        <a:graphic>
          <a:graphicData uri="http://schemas.openxmlformats.org/drawingml/2006/table">
            <a:tbl>
              <a:tblPr firstRow="1" bandRow="1">
                <a:tableStyleId>{5940675A-B579-460E-94D1-54222C63F5DA}</a:tableStyleId>
              </a:tblPr>
              <a:tblGrid>
                <a:gridCol w="2277804"/>
                <a:gridCol w="2207400"/>
                <a:gridCol w="1482557"/>
              </a:tblGrid>
              <a:tr h="640094">
                <a:tc>
                  <a:txBody>
                    <a:bodyPr/>
                    <a:lstStyle/>
                    <a:p>
                      <a:pPr algn="ctr"/>
                      <a:r>
                        <a:rPr lang="en-US" sz="1800" b="1" dirty="0" smtClean="0"/>
                        <a:t>BMF</a:t>
                      </a:r>
                    </a:p>
                    <a:p>
                      <a:pPr algn="ctr"/>
                      <a:r>
                        <a:rPr lang="en-US" sz="1800" b="0" dirty="0" smtClean="0"/>
                        <a:t>(n=15)</a:t>
                      </a:r>
                      <a:endParaRPr lang="en-US" sz="1800" b="0" dirty="0"/>
                    </a:p>
                  </a:txBody>
                  <a:tcPr/>
                </a:tc>
                <a:tc>
                  <a:txBody>
                    <a:bodyPr/>
                    <a:lstStyle/>
                    <a:p>
                      <a:pPr algn="ctr"/>
                      <a:r>
                        <a:rPr lang="en-US" sz="1800" b="1" dirty="0" smtClean="0"/>
                        <a:t>LDA</a:t>
                      </a:r>
                      <a:endParaRPr lang="en-US" sz="1800" b="0" dirty="0" smtClean="0"/>
                    </a:p>
                    <a:p>
                      <a:pPr algn="ctr"/>
                      <a:r>
                        <a:rPr lang="en-US" sz="1800" b="0" dirty="0" smtClean="0"/>
                        <a:t>(n=15)</a:t>
                      </a:r>
                      <a:endParaRPr lang="en-US" sz="1800" b="1" dirty="0"/>
                    </a:p>
                  </a:txBody>
                  <a:tcPr/>
                </a:tc>
                <a:tc>
                  <a:txBody>
                    <a:bodyPr/>
                    <a:lstStyle/>
                    <a:p>
                      <a:pPr algn="ctr"/>
                      <a:r>
                        <a:rPr lang="en-US" sz="1800" b="1" dirty="0" smtClean="0"/>
                        <a:t>Latent</a:t>
                      </a:r>
                      <a:r>
                        <a:rPr lang="en-US" sz="1800" b="1" baseline="0" dirty="0" smtClean="0"/>
                        <a:t> Cuisine</a:t>
                      </a:r>
                      <a:endParaRPr lang="en-US" sz="1800" b="1" dirty="0"/>
                    </a:p>
                  </a:txBody>
                  <a:tcPr/>
                </a:tc>
              </a:tr>
              <a:tr h="1379356">
                <a:tc>
                  <a:txBody>
                    <a:bodyPr/>
                    <a:lstStyle/>
                    <a:p>
                      <a:pPr algn="ctr"/>
                      <a:r>
                        <a:rPr lang="en-US" sz="1800" dirty="0" smtClean="0"/>
                        <a:t>Soy sauce, sesame oil, green onions, corn starch, scallions, rice vinegar, ginger</a:t>
                      </a:r>
                      <a:endParaRPr lang="en-US" sz="1800" dirty="0"/>
                    </a:p>
                  </a:txBody>
                  <a:tcPr/>
                </a:tc>
                <a:tc>
                  <a:txBody>
                    <a:bodyPr/>
                    <a:lstStyle/>
                    <a:p>
                      <a:pPr algn="ctr"/>
                      <a:r>
                        <a:rPr lang="en-US" sz="1800" dirty="0" smtClean="0"/>
                        <a:t>Soy sauce</a:t>
                      </a:r>
                      <a:r>
                        <a:rPr lang="en-US" sz="1800" baseline="0" dirty="0" smtClean="0"/>
                        <a:t>, sesame oil, fish sauce, rice vinegar, scallions, green onions, sugar</a:t>
                      </a:r>
                      <a:endParaRPr lang="en-US" sz="1800" dirty="0"/>
                    </a:p>
                  </a:txBody>
                  <a:tcPr/>
                </a:tc>
                <a:tc>
                  <a:txBody>
                    <a:bodyPr/>
                    <a:lstStyle/>
                    <a:p>
                      <a:pPr algn="ctr"/>
                      <a:r>
                        <a:rPr lang="en-US" sz="1800" dirty="0" smtClean="0"/>
                        <a:t>Korean</a:t>
                      </a:r>
                      <a:endParaRPr lang="en-US" sz="1800" dirty="0"/>
                    </a:p>
                  </a:txBody>
                  <a:tcPr/>
                </a:tc>
              </a:tr>
              <a:tr h="1379356">
                <a:tc>
                  <a:txBody>
                    <a:bodyPr/>
                    <a:lstStyle/>
                    <a:p>
                      <a:pPr algn="ctr"/>
                      <a:r>
                        <a:rPr lang="en-US" sz="1800" dirty="0" smtClean="0"/>
                        <a:t>Ground</a:t>
                      </a:r>
                      <a:r>
                        <a:rPr lang="en-US" sz="1800" baseline="0" dirty="0" smtClean="0"/>
                        <a:t> cumin, chili powder, tomatoes, jalapeno chilies, chopped cilantro, sour cream, avocado</a:t>
                      </a:r>
                      <a:endParaRPr lang="en-US" sz="1800" dirty="0"/>
                    </a:p>
                  </a:txBody>
                  <a:tcPr/>
                </a:tc>
                <a:tc>
                  <a:txBody>
                    <a:bodyPr/>
                    <a:lstStyle/>
                    <a:p>
                      <a:pPr algn="ctr"/>
                      <a:r>
                        <a:rPr lang="en-US" sz="1800" dirty="0" smtClean="0"/>
                        <a:t>Avocado, jalapeno chilies, fresh lime juice,</a:t>
                      </a:r>
                      <a:r>
                        <a:rPr lang="en-US" sz="1800" baseline="0" dirty="0" smtClean="0"/>
                        <a:t> chopped cilantro, purple onion, lime, white onion</a:t>
                      </a:r>
                      <a:endParaRPr lang="en-US" sz="1800" dirty="0" smtClean="0"/>
                    </a:p>
                  </a:txBody>
                  <a:tcPr/>
                </a:tc>
                <a:tc>
                  <a:txBody>
                    <a:bodyPr/>
                    <a:lstStyle/>
                    <a:p>
                      <a:pPr algn="ctr"/>
                      <a:r>
                        <a:rPr lang="en-US" sz="1800" dirty="0" smtClean="0"/>
                        <a:t>Mexican</a:t>
                      </a:r>
                    </a:p>
                  </a:txBody>
                  <a:tcPr/>
                </a:tc>
              </a:tr>
              <a:tr h="1379356">
                <a:tc>
                  <a:txBody>
                    <a:bodyPr/>
                    <a:lstStyle/>
                    <a:p>
                      <a:pPr algn="ctr"/>
                      <a:r>
                        <a:rPr lang="en-US" sz="1800" dirty="0" smtClean="0"/>
                        <a:t>All-purpose flour, large eggs, unsalted butter, baking </a:t>
                      </a:r>
                      <a:r>
                        <a:rPr lang="en-US" sz="1800" dirty="0" err="1" smtClean="0"/>
                        <a:t>pwder</a:t>
                      </a:r>
                      <a:r>
                        <a:rPr lang="en-US" sz="1800" dirty="0" smtClean="0"/>
                        <a:t>, baking soda, buttermilk,</a:t>
                      </a:r>
                      <a:r>
                        <a:rPr lang="en-US" sz="1800" baseline="0" dirty="0" smtClean="0"/>
                        <a:t> </a:t>
                      </a:r>
                      <a:r>
                        <a:rPr lang="en-US" sz="1800" dirty="0" smtClean="0"/>
                        <a:t>vanilla extract</a:t>
                      </a:r>
                      <a:endParaRPr lang="en-US" sz="1800" dirty="0"/>
                    </a:p>
                  </a:txBody>
                  <a:tcPr/>
                </a:tc>
                <a:tc>
                  <a:txBody>
                    <a:bodyPr/>
                    <a:lstStyle/>
                    <a:p>
                      <a:pPr algn="ctr"/>
                      <a:r>
                        <a:rPr lang="en-US" sz="1800" dirty="0" smtClean="0"/>
                        <a:t>All-purpose flour, buttermilk, baking powder,</a:t>
                      </a:r>
                      <a:r>
                        <a:rPr lang="en-US" sz="1800" baseline="0" dirty="0" smtClean="0"/>
                        <a:t> milk, warm eggs, baking soda</a:t>
                      </a:r>
                      <a:endParaRPr lang="en-US" sz="1800" dirty="0" smtClean="0"/>
                    </a:p>
                  </a:txBody>
                  <a:tcPr/>
                </a:tc>
                <a:tc>
                  <a:txBody>
                    <a:bodyPr/>
                    <a:lstStyle/>
                    <a:p>
                      <a:pPr algn="ctr"/>
                      <a:r>
                        <a:rPr lang="en-US" sz="1800" dirty="0" smtClean="0"/>
                        <a:t>Irish or British?</a:t>
                      </a:r>
                      <a:r>
                        <a:rPr lang="en-US" sz="1800" baseline="0" dirty="0" smtClean="0"/>
                        <a:t> </a:t>
                      </a:r>
                      <a:endParaRPr lang="en-US" sz="1800" dirty="0" smtClean="0"/>
                    </a:p>
                  </a:txBody>
                  <a:tcPr/>
                </a:tc>
              </a:tr>
              <a:tr h="1379356">
                <a:tc>
                  <a:txBody>
                    <a:bodyPr/>
                    <a:lstStyle/>
                    <a:p>
                      <a:pPr algn="ctr"/>
                      <a:r>
                        <a:rPr lang="en-US" sz="1800" dirty="0" smtClean="0"/>
                        <a:t>Olive oil</a:t>
                      </a:r>
                      <a:endParaRPr lang="en-US" sz="1800" dirty="0"/>
                    </a:p>
                  </a:txBody>
                  <a:tcPr/>
                </a:tc>
                <a:tc>
                  <a:txBody>
                    <a:bodyPr/>
                    <a:lstStyle/>
                    <a:p>
                      <a:pPr algn="ctr"/>
                      <a:r>
                        <a:rPr lang="en-US" sz="1800" dirty="0" smtClean="0"/>
                        <a:t>Ground cumin, curry powder, ground</a:t>
                      </a:r>
                      <a:r>
                        <a:rPr lang="en-US" sz="1800" baseline="0" dirty="0" smtClean="0"/>
                        <a:t> coriander, ground cinnamon, chickpeas, ground ginger, olive oil</a:t>
                      </a:r>
                      <a:endParaRPr lang="en-US" sz="1800" dirty="0" smtClean="0"/>
                    </a:p>
                  </a:txBody>
                  <a:tcPr/>
                </a:tc>
                <a:tc>
                  <a:txBody>
                    <a:bodyPr/>
                    <a:lstStyle/>
                    <a:p>
                      <a:pPr algn="ctr"/>
                      <a:r>
                        <a:rPr lang="en-US" sz="1800" dirty="0" smtClean="0"/>
                        <a:t>Indian</a:t>
                      </a:r>
                    </a:p>
                  </a:txBody>
                  <a:tcPr/>
                </a:tc>
              </a:tr>
            </a:tbl>
          </a:graphicData>
        </a:graphic>
      </p:graphicFrame>
      <p:sp>
        <p:nvSpPr>
          <p:cNvPr id="219" name="TextBox 218"/>
          <p:cNvSpPr txBox="1"/>
          <p:nvPr/>
        </p:nvSpPr>
        <p:spPr>
          <a:xfrm>
            <a:off x="26669622" y="25527000"/>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1452</TotalTime>
  <Words>1629</Words>
  <Application>Microsoft Office PowerPoint</Application>
  <PresentationFormat>Custom</PresentationFormat>
  <Paragraphs>378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29</cp:revision>
  <dcterms:modified xsi:type="dcterms:W3CDTF">2019-05-12T03:15:10Z</dcterms:modified>
</cp:coreProperties>
</file>