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1pPr>
    <a:lvl2pPr marL="0" marR="0" indent="384047"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2pPr>
    <a:lvl3pPr marL="0" marR="0" indent="76809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3pPr>
    <a:lvl4pPr marL="0" marR="0" indent="1152144"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4pPr>
    <a:lvl5pPr marL="0" marR="0" indent="1536191"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5pPr>
    <a:lvl6pPr marL="0" marR="0" indent="1920239"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6pPr>
    <a:lvl7pPr marL="0" marR="0" indent="2304288"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7pPr>
    <a:lvl8pPr marL="0" marR="0" indent="268833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8pPr>
    <a:lvl9pPr marL="0" marR="0" indent="3072383"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EFEFEF"/>
          </a:solidFill>
        </a:fill>
      </a:tcStyle>
    </a:wholeTbl>
    <a:band2H>
      <a:tcTxStyle/>
      <a:tcStyle>
        <a:tcBdr/>
        <a:fill>
          <a:solidFill>
            <a:srgbClr val="F7F7F7"/>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CCCE6"/>
          </a:solidFill>
        </a:fill>
      </a:tcStyle>
    </a:wholeTbl>
    <a:band2H>
      <a:tcTxStyle/>
      <a:tcStyle>
        <a:tcBdr/>
        <a:fill>
          <a:solidFill>
            <a:srgbClr val="E7E7F3"/>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B2B2B2"/>
          </a:solidFill>
        </a:fill>
      </a:tcStyle>
    </a:band2H>
    <a:firstCol>
      <a:tcTxStyle b="on" i="off">
        <a:fontRef idx="minor">
          <a:srgbClr val="B2B2B2"/>
        </a:fontRef>
        <a:srgbClr val="B2B2B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2B2B2"/>
          </a:solid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793" autoAdjust="0"/>
  </p:normalViewPr>
  <p:slideViewPr>
    <p:cSldViewPr snapToGrid="0" snapToObjects="1">
      <p:cViewPr>
        <p:scale>
          <a:sx n="33" d="100"/>
          <a:sy n="33" d="100"/>
        </p:scale>
        <p:origin x="30" y="3024"/>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0827631"/>
      </p:ext>
    </p:extLst>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New Roman"/>
      </a:defRPr>
    </a:lvl1pPr>
    <a:lvl2pPr indent="228600" latinLnBrk="0">
      <a:spcBef>
        <a:spcPts val="300"/>
      </a:spcBef>
      <a:defRPr sz="1000">
        <a:latin typeface="+mn-lt"/>
        <a:ea typeface="+mn-ea"/>
        <a:cs typeface="+mn-cs"/>
        <a:sym typeface="Times New Roman"/>
      </a:defRPr>
    </a:lvl2pPr>
    <a:lvl3pPr indent="457200" latinLnBrk="0">
      <a:spcBef>
        <a:spcPts val="300"/>
      </a:spcBef>
      <a:defRPr sz="1000">
        <a:latin typeface="+mn-lt"/>
        <a:ea typeface="+mn-ea"/>
        <a:cs typeface="+mn-cs"/>
        <a:sym typeface="Times New Roman"/>
      </a:defRPr>
    </a:lvl3pPr>
    <a:lvl4pPr indent="685800" latinLnBrk="0">
      <a:spcBef>
        <a:spcPts val="300"/>
      </a:spcBef>
      <a:defRPr sz="1000">
        <a:latin typeface="+mn-lt"/>
        <a:ea typeface="+mn-ea"/>
        <a:cs typeface="+mn-cs"/>
        <a:sym typeface="Times New Roman"/>
      </a:defRPr>
    </a:lvl4pPr>
    <a:lvl5pPr indent="914400" latinLnBrk="0">
      <a:spcBef>
        <a:spcPts val="300"/>
      </a:spcBef>
      <a:defRPr sz="1000">
        <a:latin typeface="+mn-lt"/>
        <a:ea typeface="+mn-ea"/>
        <a:cs typeface="+mn-cs"/>
        <a:sym typeface="Times New Roman"/>
      </a:defRPr>
    </a:lvl5pPr>
    <a:lvl6pPr indent="1143000" latinLnBrk="0">
      <a:spcBef>
        <a:spcPts val="300"/>
      </a:spcBef>
      <a:defRPr sz="1000">
        <a:latin typeface="+mn-lt"/>
        <a:ea typeface="+mn-ea"/>
        <a:cs typeface="+mn-cs"/>
        <a:sym typeface="Times New Roman"/>
      </a:defRPr>
    </a:lvl6pPr>
    <a:lvl7pPr indent="1371600" latinLnBrk="0">
      <a:spcBef>
        <a:spcPts val="300"/>
      </a:spcBef>
      <a:defRPr sz="1000">
        <a:latin typeface="+mn-lt"/>
        <a:ea typeface="+mn-ea"/>
        <a:cs typeface="+mn-cs"/>
        <a:sym typeface="Times New Roman"/>
      </a:defRPr>
    </a:lvl7pPr>
    <a:lvl8pPr indent="1600200" latinLnBrk="0">
      <a:spcBef>
        <a:spcPts val="300"/>
      </a:spcBef>
      <a:defRPr sz="1000">
        <a:latin typeface="+mn-lt"/>
        <a:ea typeface="+mn-ea"/>
        <a:cs typeface="+mn-cs"/>
        <a:sym typeface="Times New Roman"/>
      </a:defRPr>
    </a:lvl8pPr>
    <a:lvl9pPr indent="1828800" latinLnBrk="0">
      <a:spcBef>
        <a:spcPts val="300"/>
      </a:spcBef>
      <a:defRPr sz="10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85800"/>
            <a:ext cx="37719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9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017271" y="11362172"/>
            <a:ext cx="34199060" cy="7840807"/>
          </a:xfrm>
          <a:prstGeom prst="rect">
            <a:avLst/>
          </a:prstGeom>
        </p:spPr>
        <p:txBody>
          <a:bodyPr/>
          <a:lstStyle/>
          <a:p>
            <a:r>
              <a:t>Title Text</a:t>
            </a:r>
          </a:p>
        </p:txBody>
      </p:sp>
      <p:sp>
        <p:nvSpPr>
          <p:cNvPr id="12" name="Shape 12"/>
          <p:cNvSpPr>
            <a:spLocks noGrp="1"/>
          </p:cNvSpPr>
          <p:nvPr>
            <p:ph type="body" sz="quarter" idx="1"/>
          </p:nvPr>
        </p:nvSpPr>
        <p:spPr>
          <a:xfrm>
            <a:off x="6034540" y="20726978"/>
            <a:ext cx="28164518" cy="9346046"/>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28665943" y="3250045"/>
            <a:ext cx="8549142" cy="29261957"/>
          </a:xfrm>
          <a:prstGeom prst="rect">
            <a:avLst/>
          </a:prstGeom>
        </p:spPr>
        <p:txBody>
          <a:bodyPr/>
          <a:lstStyle/>
          <a:p>
            <a:r>
              <a:t>Title Text</a:t>
            </a:r>
          </a:p>
        </p:txBody>
      </p:sp>
      <p:sp>
        <p:nvSpPr>
          <p:cNvPr id="102" name="Shape 102"/>
          <p:cNvSpPr>
            <a:spLocks noGrp="1"/>
          </p:cNvSpPr>
          <p:nvPr>
            <p:ph type="body" idx="1"/>
          </p:nvPr>
        </p:nvSpPr>
        <p:spPr>
          <a:xfrm>
            <a:off x="3018518" y="3250045"/>
            <a:ext cx="25527681" cy="29261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178175" y="23503658"/>
            <a:ext cx="34199060" cy="7263536"/>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3178175" y="15502658"/>
            <a:ext cx="34199060" cy="80010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3018518" y="10565534"/>
            <a:ext cx="17038412" cy="21946466"/>
          </a:xfrm>
          <a:prstGeom prst="rect">
            <a:avLst/>
          </a:prstGeom>
        </p:spPr>
        <p:txBody>
          <a:bodyPr/>
          <a:lstStyle>
            <a:lvl1pPr>
              <a:spcBef>
                <a:spcPts val="600"/>
              </a:spcBef>
              <a:defRPr sz="2800"/>
            </a:lvl1pPr>
            <a:lvl2pPr marL="4517231" indent="-1905794">
              <a:spcBef>
                <a:spcPts val="600"/>
              </a:spcBef>
              <a:defRPr sz="2800"/>
            </a:lvl2pPr>
            <a:lvl3pPr marL="7053580" indent="-1829118">
              <a:spcBef>
                <a:spcPts val="600"/>
              </a:spcBef>
              <a:defRPr sz="2800"/>
            </a:lvl3pPr>
            <a:lvl4pPr marL="9867371" indent="-2029883">
              <a:spcBef>
                <a:spcPts val="600"/>
              </a:spcBef>
              <a:defRPr sz="2800"/>
            </a:lvl4pPr>
            <a:lvl5pPr marL="12480396" indent="-2029883">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011929" y="1464829"/>
            <a:ext cx="36209742" cy="6096001"/>
          </a:xfrm>
          <a:prstGeom prst="rect">
            <a:avLst/>
          </a:prstGeom>
        </p:spPr>
        <p:txBody>
          <a:bodyPr/>
          <a:lstStyle/>
          <a:p>
            <a:r>
              <a:t>Title Text</a:t>
            </a:r>
          </a:p>
        </p:txBody>
      </p:sp>
      <p:sp>
        <p:nvSpPr>
          <p:cNvPr id="48" name="Shape 48"/>
          <p:cNvSpPr>
            <a:spLocks noGrp="1"/>
          </p:cNvSpPr>
          <p:nvPr>
            <p:ph type="body" sz="quarter" idx="1"/>
          </p:nvPr>
        </p:nvSpPr>
        <p:spPr>
          <a:xfrm>
            <a:off x="2011929" y="8187170"/>
            <a:ext cx="17776826" cy="341168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descr="Text Placeholder 4"/>
          <p:cNvSpPr>
            <a:spLocks noGrp="1"/>
          </p:cNvSpPr>
          <p:nvPr>
            <p:ph type="body" sz="quarter" idx="13"/>
          </p:nvPr>
        </p:nvSpPr>
        <p:spPr>
          <a:xfrm>
            <a:off x="20438608" y="8187170"/>
            <a:ext cx="17783063" cy="3411683"/>
          </a:xfrm>
          <a:prstGeom prst="rect">
            <a:avLst/>
          </a:prstGeom>
        </p:spPr>
        <p:txBody>
          <a:bodyPr anchor="b"/>
          <a:lstStyle/>
          <a:p>
            <a:pPr marL="0" indent="0">
              <a:spcBef>
                <a:spcPts val="500"/>
              </a:spcBef>
              <a:buSz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2011929" y="1456171"/>
            <a:ext cx="13236576" cy="6197023"/>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15729971" y="1456171"/>
            <a:ext cx="22491701" cy="31216024"/>
          </a:xfrm>
          <a:prstGeom prst="rect">
            <a:avLst/>
          </a:prstGeom>
        </p:spPr>
        <p:txBody>
          <a:bodyPr/>
          <a:lstStyle>
            <a:lvl1pPr>
              <a:spcBef>
                <a:spcPts val="700"/>
              </a:spcBef>
              <a:defRPr sz="3200"/>
            </a:lvl1pPr>
            <a:lvl2pPr marL="4478337" indent="-1866900">
              <a:spcBef>
                <a:spcPts val="700"/>
              </a:spcBef>
              <a:defRPr sz="3200"/>
            </a:lvl2pPr>
            <a:lvl3pPr marL="6966479" indent="-1742017">
              <a:spcBef>
                <a:spcPts val="700"/>
              </a:spcBef>
              <a:defRPr sz="3200"/>
            </a:lvl3pPr>
            <a:lvl4pPr marL="9925367" indent="-2087879">
              <a:spcBef>
                <a:spcPts val="700"/>
              </a:spcBef>
              <a:defRPr sz="3200"/>
            </a:lvl4pPr>
            <a:lvl5pPr marL="12538392" indent="-2087879">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descr="Text Placeholder 3"/>
          <p:cNvSpPr>
            <a:spLocks noGrp="1"/>
          </p:cNvSpPr>
          <p:nvPr>
            <p:ph type="body" sz="half" idx="13"/>
          </p:nvPr>
        </p:nvSpPr>
        <p:spPr>
          <a:xfrm>
            <a:off x="2011929" y="7653194"/>
            <a:ext cx="13236576" cy="25019001"/>
          </a:xfrm>
          <a:prstGeom prst="rect">
            <a:avLst/>
          </a:prstGeom>
        </p:spPr>
        <p:txBody>
          <a:bodyPr/>
          <a:lstStyle/>
          <a:p>
            <a:pPr marL="0" indent="0">
              <a:spcBef>
                <a:spcPts val="300"/>
              </a:spcBef>
              <a:buSz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7885565" y="25603488"/>
            <a:ext cx="24140660" cy="3022024"/>
          </a:xfrm>
          <a:prstGeom prst="rect">
            <a:avLst/>
          </a:prstGeom>
        </p:spPr>
        <p:txBody>
          <a:bodyPr anchor="b"/>
          <a:lstStyle>
            <a:lvl1pPr algn="l">
              <a:defRPr sz="2000" b="1"/>
            </a:lvl1pPr>
          </a:lstStyle>
          <a:p>
            <a:r>
              <a:t>Title Text</a:t>
            </a:r>
          </a:p>
        </p:txBody>
      </p:sp>
      <p:sp>
        <p:nvSpPr>
          <p:cNvPr id="83" name="Shape 83" descr="Picture Placeholder 2"/>
          <p:cNvSpPr>
            <a:spLocks noGrp="1"/>
          </p:cNvSpPr>
          <p:nvPr>
            <p:ph type="pic" sz="half" idx="13"/>
          </p:nvPr>
        </p:nvSpPr>
        <p:spPr>
          <a:xfrm>
            <a:off x="7885565" y="3268807"/>
            <a:ext cx="24140660" cy="219450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7885565" y="28625511"/>
            <a:ext cx="24140660" cy="4293466"/>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018518" y="3250045"/>
            <a:ext cx="34196564" cy="6096001"/>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chor="ctr">
            <a:normAutofit/>
          </a:bodyPr>
          <a:lstStyle/>
          <a:p>
            <a:r>
              <a:t>Title Text</a:t>
            </a:r>
          </a:p>
        </p:txBody>
      </p:sp>
      <p:sp>
        <p:nvSpPr>
          <p:cNvPr id="3" name="Shape 3"/>
          <p:cNvSpPr>
            <a:spLocks noGrp="1"/>
          </p:cNvSpPr>
          <p:nvPr>
            <p:ph type="body" idx="1"/>
          </p:nvPr>
        </p:nvSpPr>
        <p:spPr>
          <a:xfrm>
            <a:off x="3018518" y="10565534"/>
            <a:ext cx="34196564" cy="21946466"/>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5663903" y="33325956"/>
            <a:ext cx="1551181" cy="1635021"/>
          </a:xfrm>
          <a:prstGeom prst="rect">
            <a:avLst/>
          </a:prstGeom>
          <a:ln w="12700">
            <a:miter lim="400000"/>
          </a:ln>
        </p:spPr>
        <p:txBody>
          <a:bodyPr wrap="none" lIns="261239" tIns="261239" rIns="261239" bIns="261239">
            <a:spAutoFit/>
          </a:bodyPr>
          <a:lstStyle>
            <a:lvl1pPr algn="r">
              <a:defRPr sz="8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1pPr>
      <a:lvl2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2pPr>
      <a:lvl3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3pPr>
      <a:lvl4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4pPr>
      <a:lvl5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5pPr>
      <a:lvl6pPr marL="0" marR="0" indent="4572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6pPr>
      <a:lvl7pPr marL="0" marR="0" indent="9144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7pPr>
      <a:lvl8pPr marL="0" marR="0" indent="13716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8pPr>
      <a:lvl9pPr marL="0" marR="0" indent="18288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9pPr>
    </p:titleStyle>
    <p:bodyStyle>
      <a:lvl1pPr marL="1958975" marR="0" indent="-1958975"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1pPr>
      <a:lvl2pPr marL="4479796" marR="0" indent="-1868359"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2pPr>
      <a:lvl3pPr marL="6969658" marR="0" indent="-1745196"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3pPr>
      <a:lvl4pPr marL="9932236"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4pPr>
      <a:lvl5pPr marL="125452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5pPr>
      <a:lvl6pPr marL="130024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6pPr>
      <a:lvl7pPr marL="13459662"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7pPr>
      <a:lvl8pPr marL="139168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8pPr>
      <a:lvl9pPr marL="143740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1pPr>
      <a:lvl2pPr marL="0" marR="0" indent="384047"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2pPr>
      <a:lvl3pPr marL="0" marR="0" indent="76809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3pPr>
      <a:lvl4pPr marL="0" marR="0" indent="1152144"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4pPr>
      <a:lvl5pPr marL="0" marR="0" indent="1536191"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5pPr>
      <a:lvl6pPr marL="0" marR="0" indent="1920239"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6pPr>
      <a:lvl7pPr marL="0" marR="0" indent="2304288"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7pPr>
      <a:lvl8pPr marL="0" marR="0" indent="268833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8pPr>
      <a:lvl9pPr marL="0" marR="0" indent="3072383"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43"/>
            <a:ext cx="40198678" cy="12717399"/>
          </a:xfrm>
          <a:prstGeom prst="rect">
            <a:avLst/>
          </a:prstGeom>
        </p:spPr>
      </p:pic>
      <p:sp>
        <p:nvSpPr>
          <p:cNvPr id="112" name="Shape 112" descr="Rectangle 12"/>
          <p:cNvSpPr/>
          <p:nvPr/>
        </p:nvSpPr>
        <p:spPr>
          <a:xfrm>
            <a:off x="-34922" y="5681068"/>
            <a:ext cx="40233600" cy="30894932"/>
          </a:xfrm>
          <a:prstGeom prst="rect">
            <a:avLst/>
          </a:prstGeom>
          <a:solidFill>
            <a:schemeClr val="bg2">
              <a:lumMod val="75000"/>
            </a:schemeClr>
          </a:solidFill>
          <a:ln>
            <a:solidFill>
              <a:srgbClr val="FFFFFF"/>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solidFill>
                <a:schemeClr val="tx1"/>
              </a:solidFill>
            </a:endParaRPr>
          </a:p>
        </p:txBody>
      </p:sp>
      <p:sp>
        <p:nvSpPr>
          <p:cNvPr id="113" name="Shape 113" descr="Rectangle 80"/>
          <p:cNvSpPr/>
          <p:nvPr/>
        </p:nvSpPr>
        <p:spPr>
          <a:xfrm>
            <a:off x="8828099" y="33158528"/>
            <a:ext cx="7636538" cy="2868613"/>
          </a:xfrm>
          <a:prstGeom prst="rect">
            <a:avLst/>
          </a:prstGeom>
          <a:solidFill>
            <a:srgbClr val="FFFFFF"/>
          </a:solidFill>
          <a:ln w="19050">
            <a:solidFill>
              <a:srgbClr val="FFFFFF"/>
            </a:solidFill>
          </a:ln>
        </p:spPr>
        <p:txBody>
          <a:bodyPr lIns="45719" rIns="45719"/>
          <a:lstStyle/>
          <a:p>
            <a:pPr defTabSz="1914525"/>
            <a:endParaRPr/>
          </a:p>
        </p:txBody>
      </p:sp>
      <p:sp>
        <p:nvSpPr>
          <p:cNvPr id="114" name="Shape 114" descr="Rectangle 80"/>
          <p:cNvSpPr/>
          <p:nvPr/>
        </p:nvSpPr>
        <p:spPr>
          <a:xfrm>
            <a:off x="1176999" y="33129131"/>
            <a:ext cx="7448381" cy="2889251"/>
          </a:xfrm>
          <a:prstGeom prst="rect">
            <a:avLst/>
          </a:prstGeom>
          <a:solidFill>
            <a:srgbClr val="FFFFFF"/>
          </a:solidFill>
          <a:ln w="19050">
            <a:solidFill>
              <a:srgbClr val="FFFFFF"/>
            </a:solidFill>
          </a:ln>
        </p:spPr>
        <p:txBody>
          <a:bodyPr lIns="45719" rIns="45719"/>
          <a:lstStyle/>
          <a:p>
            <a:pPr defTabSz="1914525"/>
            <a:endParaRPr/>
          </a:p>
        </p:txBody>
      </p:sp>
      <p:sp>
        <p:nvSpPr>
          <p:cNvPr id="115" name="Shape 115" descr="Text Box 440"/>
          <p:cNvSpPr/>
          <p:nvPr/>
        </p:nvSpPr>
        <p:spPr>
          <a:xfrm>
            <a:off x="1176999" y="32997665"/>
            <a:ext cx="7448381"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ACKNOWLEDGEMENTS</a:t>
            </a:r>
          </a:p>
        </p:txBody>
      </p:sp>
      <p:sp>
        <p:nvSpPr>
          <p:cNvPr id="116" name="Shape 116" descr="Rectangle 80"/>
          <p:cNvSpPr/>
          <p:nvPr/>
        </p:nvSpPr>
        <p:spPr>
          <a:xfrm>
            <a:off x="17373598" y="31715406"/>
            <a:ext cx="21779923" cy="4290329"/>
          </a:xfrm>
          <a:prstGeom prst="rect">
            <a:avLst/>
          </a:prstGeom>
          <a:solidFill>
            <a:srgbClr val="FFFFFF"/>
          </a:solidFill>
          <a:ln w="19050">
            <a:solidFill>
              <a:srgbClr val="FFFFFF"/>
            </a:solidFill>
          </a:ln>
        </p:spPr>
        <p:txBody>
          <a:bodyPr lIns="45719" rIns="45719"/>
          <a:lstStyle/>
          <a:p>
            <a:pPr defTabSz="1914525"/>
            <a:endParaRPr/>
          </a:p>
        </p:txBody>
      </p:sp>
      <p:sp>
        <p:nvSpPr>
          <p:cNvPr id="117" name="Shape 117" descr="Rectangle 80"/>
          <p:cNvSpPr/>
          <p:nvPr/>
        </p:nvSpPr>
        <p:spPr>
          <a:xfrm>
            <a:off x="17504226" y="7403538"/>
            <a:ext cx="21782090" cy="6875319"/>
          </a:xfrm>
          <a:prstGeom prst="rect">
            <a:avLst/>
          </a:prstGeom>
          <a:solidFill>
            <a:srgbClr val="FFFFFF"/>
          </a:solidFill>
          <a:ln w="19050">
            <a:solidFill>
              <a:srgbClr val="FFFFFF"/>
            </a:solidFill>
          </a:ln>
        </p:spPr>
        <p:txBody>
          <a:bodyPr lIns="45719" rIns="45719"/>
          <a:lstStyle/>
          <a:p>
            <a:pPr defTabSz="1914525"/>
            <a:endParaRPr/>
          </a:p>
        </p:txBody>
      </p:sp>
      <p:sp>
        <p:nvSpPr>
          <p:cNvPr id="118" name="Shape 118" descr="Rectangle 89"/>
          <p:cNvSpPr/>
          <p:nvPr/>
        </p:nvSpPr>
        <p:spPr>
          <a:xfrm>
            <a:off x="1196997" y="13122020"/>
            <a:ext cx="15262202" cy="19588338"/>
          </a:xfrm>
          <a:prstGeom prst="rect">
            <a:avLst/>
          </a:prstGeom>
          <a:solidFill>
            <a:srgbClr val="FFFFFF"/>
          </a:solidFill>
          <a:ln w="12700">
            <a:solidFill>
              <a:srgbClr val="FFFFFF"/>
            </a:solidFill>
          </a:ln>
        </p:spPr>
        <p:txBody>
          <a:bodyPr lIns="45719" rIns="45719"/>
          <a:lstStyle/>
          <a:p>
            <a:pPr defTabSz="1914525"/>
            <a:endParaRPr/>
          </a:p>
        </p:txBody>
      </p:sp>
      <p:sp>
        <p:nvSpPr>
          <p:cNvPr id="119" name="Shape 119" descr="Text Box 585"/>
          <p:cNvSpPr/>
          <p:nvPr/>
        </p:nvSpPr>
        <p:spPr>
          <a:xfrm>
            <a:off x="5906175" y="820286"/>
            <a:ext cx="32812048" cy="35394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lgn="ctr" defTabSz="838200">
              <a:lnSpc>
                <a:spcPts val="9200"/>
              </a:lnSpc>
              <a:defRPr sz="5400" b="1">
                <a:solidFill>
                  <a:srgbClr val="1A2944"/>
                </a:solidFill>
                <a:latin typeface="Myriad Pro"/>
                <a:ea typeface="Myriad Pro"/>
                <a:cs typeface="Myriad Pro"/>
                <a:sym typeface="Myriad Pro"/>
              </a:defRPr>
            </a:pPr>
            <a:r>
              <a:rPr lang="en-US" sz="8000" dirty="0" smtClean="0">
                <a:ln w="15875">
                  <a:solidFill>
                    <a:schemeClr val="bg1">
                      <a:alpha val="45000"/>
                    </a:schemeClr>
                  </a:solidFill>
                </a:ln>
                <a:solidFill>
                  <a:schemeClr val="bg1"/>
                </a:solidFill>
                <a:effectLst>
                  <a:glow rad="228600">
                    <a:schemeClr val="tx1">
                      <a:alpha val="40000"/>
                    </a:schemeClr>
                  </a:glow>
                </a:effectLst>
              </a:rPr>
              <a:t>Ingredients Inform a Recipe’s Culture of Origin (or other title)</a:t>
            </a:r>
            <a:endParaRPr sz="8000" dirty="0" smtClean="0">
              <a:ln w="15875">
                <a:solidFill>
                  <a:schemeClr val="bg1">
                    <a:alpha val="45000"/>
                  </a:schemeClr>
                </a:solidFill>
              </a:ln>
              <a:solidFill>
                <a:schemeClr val="bg1"/>
              </a:solidFill>
              <a:effectLst>
                <a:glow rad="228600">
                  <a:schemeClr val="tx1">
                    <a:alpha val="40000"/>
                  </a:schemeClr>
                </a:glow>
              </a:effectLst>
            </a:endParaRPr>
          </a:p>
          <a:p>
            <a:pPr algn="ctr" defTabSz="838200">
              <a:lnSpc>
                <a:spcPts val="9200"/>
              </a:lnSpc>
              <a:defRPr sz="4500">
                <a:solidFill>
                  <a:srgbClr val="1A2944"/>
                </a:solidFill>
                <a:latin typeface="Myriad Pro"/>
                <a:ea typeface="Myriad Pro"/>
                <a:cs typeface="Myriad Pro"/>
                <a:sym typeface="Myriad Pro"/>
              </a:defRPr>
            </a:pPr>
            <a:r>
              <a:rPr lang="en-US" sz="5000" dirty="0">
                <a:ln w="15875">
                  <a:solidFill>
                    <a:schemeClr val="bg1">
                      <a:alpha val="45000"/>
                    </a:schemeClr>
                  </a:solidFill>
                </a:ln>
                <a:solidFill>
                  <a:schemeClr val="bg1"/>
                </a:solidFill>
                <a:effectLst>
                  <a:glow rad="228600">
                    <a:schemeClr val="tx1">
                      <a:alpha val="40000"/>
                    </a:schemeClr>
                  </a:glow>
                </a:effectLst>
              </a:rPr>
              <a:t>Collins </a:t>
            </a:r>
            <a:r>
              <a:rPr lang="en-US" sz="5000" dirty="0" smtClean="0">
                <a:ln w="15875">
                  <a:solidFill>
                    <a:schemeClr val="bg1">
                      <a:alpha val="45000"/>
                    </a:schemeClr>
                  </a:solidFill>
                </a:ln>
                <a:solidFill>
                  <a:schemeClr val="bg1"/>
                </a:solidFill>
                <a:effectLst>
                  <a:glow rad="228600">
                    <a:schemeClr val="tx1">
                      <a:alpha val="40000"/>
                    </a:schemeClr>
                  </a:glow>
                </a:effectLst>
              </a:rPr>
              <a:t>Metto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1</a:t>
            </a:r>
            <a:r>
              <a:rPr lang="en-US" sz="5000" dirty="0" smtClean="0">
                <a:ln w="15875">
                  <a:solidFill>
                    <a:schemeClr val="bg1">
                      <a:alpha val="45000"/>
                    </a:schemeClr>
                  </a:solidFill>
                </a:ln>
                <a:solidFill>
                  <a:schemeClr val="bg1"/>
                </a:solidFill>
                <a:effectLst>
                  <a:glow rad="228600">
                    <a:schemeClr val="tx1">
                      <a:alpha val="40000"/>
                    </a:schemeClr>
                  </a:glow>
                </a:effectLst>
              </a:rPr>
              <a:t>, Christopher Criscitiello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2</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err="1" smtClean="0">
                <a:ln w="15875">
                  <a:solidFill>
                    <a:schemeClr val="bg1">
                      <a:alpha val="45000"/>
                    </a:schemeClr>
                  </a:solidFill>
                </a:ln>
                <a:solidFill>
                  <a:schemeClr val="bg1"/>
                </a:solidFill>
                <a:effectLst>
                  <a:glow rad="228600">
                    <a:schemeClr val="tx1">
                      <a:alpha val="40000"/>
                    </a:schemeClr>
                  </a:glow>
                </a:effectLst>
              </a:rPr>
              <a:t>Lili</a:t>
            </a:r>
            <a:r>
              <a:rPr lang="en-US" sz="5000" dirty="0" smtClean="0">
                <a:ln w="15875">
                  <a:solidFill>
                    <a:schemeClr val="bg1">
                      <a:alpha val="45000"/>
                    </a:schemeClr>
                  </a:solidFill>
                </a:ln>
                <a:solidFill>
                  <a:schemeClr val="bg1"/>
                </a:solidFill>
                <a:effectLst>
                  <a:glow rad="228600">
                    <a:schemeClr val="tx1">
                      <a:alpha val="40000"/>
                    </a:schemeClr>
                  </a:glow>
                </a:effectLst>
              </a:rPr>
              <a:t> Cai</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err="1">
                <a:ln w="15875">
                  <a:solidFill>
                    <a:schemeClr val="bg1">
                      <a:alpha val="45000"/>
                    </a:schemeClr>
                  </a:solidFill>
                </a:ln>
                <a:solidFill>
                  <a:schemeClr val="bg1"/>
                </a:solidFill>
                <a:effectLst>
                  <a:glow rad="228600">
                    <a:schemeClr val="tx1">
                      <a:alpha val="40000"/>
                    </a:schemeClr>
                  </a:glow>
                </a:effectLst>
              </a:rPr>
              <a:t>Mingyu</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Song</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lang="en-US"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
            </a:r>
            <a:br>
              <a:rPr sz="5000" baseline="30000" dirty="0" smtClean="0">
                <a:ln w="15875">
                  <a:solidFill>
                    <a:schemeClr val="bg1">
                      <a:alpha val="45000"/>
                    </a:schemeClr>
                  </a:solidFill>
                </a:ln>
                <a:solidFill>
                  <a:schemeClr val="bg1"/>
                </a:solidFill>
                <a:effectLst>
                  <a:glow rad="228600">
                    <a:schemeClr val="tx1">
                      <a:alpha val="40000"/>
                    </a:schemeClr>
                  </a:glow>
                </a:effectLst>
              </a:rPr>
            </a:br>
            <a:r>
              <a:rPr sz="5000" dirty="0" smtClean="0">
                <a:ln w="15875">
                  <a:solidFill>
                    <a:schemeClr val="bg1">
                      <a:alpha val="45000"/>
                    </a:schemeClr>
                  </a:solidFill>
                </a:ln>
                <a:solidFill>
                  <a:schemeClr val="bg1"/>
                </a:solidFill>
                <a:effectLst>
                  <a:glow rad="228600">
                    <a:schemeClr val="tx1">
                      <a:alpha val="40000"/>
                    </a:schemeClr>
                  </a:glow>
                </a:effectLst>
              </a:rPr>
              <a:t>Princeton University, Department of </a:t>
            </a:r>
            <a:r>
              <a:rPr lang="is-IS" sz="5000" baseline="30000" dirty="0">
                <a:ln w="15875">
                  <a:solidFill>
                    <a:schemeClr val="bg1">
                      <a:alpha val="45000"/>
                    </a:schemeClr>
                  </a:solidFill>
                </a:ln>
                <a:solidFill>
                  <a:schemeClr val="bg1"/>
                </a:solidFill>
                <a:effectLst>
                  <a:glow rad="228600">
                    <a:schemeClr val="tx1">
                      <a:alpha val="40000"/>
                    </a:schemeClr>
                  </a:glow>
                </a:effectLst>
              </a:rPr>
              <a:t>1 </a:t>
            </a:r>
            <a:r>
              <a:rPr lang="en-US" sz="5000" dirty="0" smtClean="0">
                <a:ln w="15875">
                  <a:solidFill>
                    <a:schemeClr val="bg1">
                      <a:alpha val="45000"/>
                    </a:schemeClr>
                  </a:solidFill>
                </a:ln>
                <a:solidFill>
                  <a:schemeClr val="bg1"/>
                </a:solidFill>
                <a:effectLst>
                  <a:glow rad="228600">
                    <a:schemeClr val="tx1">
                      <a:alpha val="40000"/>
                    </a:schemeClr>
                  </a:glow>
                </a:effectLst>
              </a:rPr>
              <a:t>Computer Science,</a:t>
            </a:r>
            <a:r>
              <a:rPr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2</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Mathematics</a:t>
            </a:r>
            <a:r>
              <a:rPr sz="5000" dirty="0" smtClean="0">
                <a:ln w="15875">
                  <a:solidFill>
                    <a:schemeClr val="bg1">
                      <a:alpha val="45000"/>
                    </a:schemeClr>
                  </a:solidFill>
                </a:ln>
                <a:solidFill>
                  <a:schemeClr val="bg1"/>
                </a:solidFill>
                <a:effectLst>
                  <a:glow rad="228600">
                    <a:schemeClr val="tx1">
                      <a:alpha val="40000"/>
                    </a:schemeClr>
                  </a:glow>
                </a:effectLst>
              </a:rPr>
              <a:t>, </a:t>
            </a:r>
            <a:r>
              <a:rPr lang="is-IS" sz="5000" baseline="30000" dirty="0" smtClean="0">
                <a:ln w="15875">
                  <a:solidFill>
                    <a:schemeClr val="bg1">
                      <a:alpha val="45000"/>
                    </a:schemeClr>
                  </a:solidFill>
                </a:ln>
                <a:solidFill>
                  <a:schemeClr val="bg1"/>
                </a:solidFill>
                <a:effectLst>
                  <a:glow rad="228600">
                    <a:schemeClr val="tx1">
                      <a:alpha val="40000"/>
                    </a:schemeClr>
                  </a:glow>
                </a:effectLst>
              </a:rPr>
              <a:t>3 </a:t>
            </a:r>
            <a:r>
              <a:rPr lang="en-US" sz="5000" dirty="0" smtClean="0">
                <a:ln w="15875">
                  <a:solidFill>
                    <a:schemeClr val="bg1">
                      <a:alpha val="45000"/>
                    </a:schemeClr>
                  </a:solidFill>
                </a:ln>
                <a:solidFill>
                  <a:schemeClr val="bg1"/>
                </a:solidFill>
                <a:effectLst>
                  <a:glow rad="228600">
                    <a:schemeClr val="tx1">
                      <a:alpha val="40000"/>
                    </a:schemeClr>
                  </a:glow>
                </a:effectLst>
              </a:rPr>
              <a:t>Neuroscience</a:t>
            </a:r>
            <a:endParaRPr sz="5000" dirty="0">
              <a:ln w="15875">
                <a:solidFill>
                  <a:schemeClr val="bg1">
                    <a:alpha val="45000"/>
                  </a:schemeClr>
                </a:solidFill>
              </a:ln>
              <a:solidFill>
                <a:schemeClr val="bg1"/>
              </a:solidFill>
              <a:effectLst>
                <a:glow rad="228600">
                  <a:schemeClr val="tx1">
                    <a:alpha val="40000"/>
                  </a:schemeClr>
                </a:glow>
              </a:effectLst>
            </a:endParaRPr>
          </a:p>
        </p:txBody>
      </p:sp>
      <p:sp>
        <p:nvSpPr>
          <p:cNvPr id="120" name="Shape 120" descr="TextBox 2"/>
          <p:cNvSpPr/>
          <p:nvPr/>
        </p:nvSpPr>
        <p:spPr>
          <a:xfrm>
            <a:off x="1751999" y="13755439"/>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Raw </a:t>
            </a:r>
            <a:r>
              <a:rPr lang="en-US" b="1" dirty="0" smtClean="0"/>
              <a:t>Dataset</a:t>
            </a:r>
            <a:endParaRPr b="1" dirty="0"/>
          </a:p>
        </p:txBody>
      </p:sp>
      <p:sp>
        <p:nvSpPr>
          <p:cNvPr id="122" name="Shape 122" descr="TextBox 5"/>
          <p:cNvSpPr/>
          <p:nvPr/>
        </p:nvSpPr>
        <p:spPr>
          <a:xfrm>
            <a:off x="21464417" y="37416188"/>
            <a:ext cx="14049714" cy="2682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a:latin typeface="Minion Pro"/>
                <a:ea typeface="Minion Pro"/>
                <a:cs typeface="Minion Pro"/>
                <a:sym typeface="Minion Pro"/>
              </a:defRPr>
            </a:pPr>
            <a:r>
              <a:t>Our Bayesian nonparametric FCP statistical framework captures the full complexity of haplotype structure among genomic samples by inferring a haplotype cluster graph from high quality reference data. </a:t>
            </a:r>
            <a:r>
              <a:rPr dirty="0"/>
              <a:t>Inference relies on (1) Markov Chain Monte Carlo for exact inference; and (2) Maximization Expectation for approximate inference.</a:t>
            </a:r>
          </a:p>
          <a:p>
            <a:pPr>
              <a:defRPr sz="2800">
                <a:latin typeface="Minion Pro"/>
                <a:ea typeface="Minion Pro"/>
                <a:cs typeface="Minion Pro"/>
                <a:sym typeface="Minion Pro"/>
              </a:defRPr>
            </a:pPr>
            <a:endParaRPr dirty="0"/>
          </a:p>
        </p:txBody>
      </p:sp>
      <p:sp>
        <p:nvSpPr>
          <p:cNvPr id="124" name="Shape 124" descr="TextBox 131"/>
          <p:cNvSpPr/>
          <p:nvPr/>
        </p:nvSpPr>
        <p:spPr>
          <a:xfrm>
            <a:off x="1196997" y="34959295"/>
            <a:ext cx="7477870" cy="104644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1200"/>
              </a:spcBef>
              <a:buSzPct val="100000"/>
              <a:defRPr>
                <a:latin typeface="Minion Pro"/>
                <a:ea typeface="Minion Pro"/>
                <a:cs typeface="Minion Pro"/>
                <a:sym typeface="Minion Pro"/>
              </a:defRPr>
            </a:pPr>
            <a:r>
              <a:rPr lang="en-US" sz="1400" dirty="0" smtClean="0"/>
              <a:t>Works Cited</a:t>
            </a:r>
          </a:p>
          <a:p>
            <a:pPr marL="457200" indent="-457200">
              <a:spcBef>
                <a:spcPts val="1200"/>
              </a:spcBef>
              <a:buSzPct val="100000"/>
              <a:buAutoNum type="arabicPeriod"/>
              <a:defRPr>
                <a:latin typeface="Minion Pro"/>
                <a:ea typeface="Minion Pro"/>
                <a:cs typeface="Minion Pro"/>
                <a:sym typeface="Minion Pro"/>
              </a:defRPr>
            </a:pPr>
            <a:r>
              <a:rPr lang="en-US" sz="1400" dirty="0" err="1" smtClean="0"/>
              <a:t>Kaggle</a:t>
            </a:r>
            <a:r>
              <a:rPr lang="en-US" sz="1400" dirty="0" smtClean="0"/>
              <a:t> </a:t>
            </a:r>
            <a:r>
              <a:rPr lang="en-US" sz="1400" dirty="0" smtClean="0"/>
              <a:t>“What’s Cooking</a:t>
            </a:r>
            <a:r>
              <a:rPr lang="en-US" sz="1400" dirty="0"/>
              <a:t>” Dataset. https://</a:t>
            </a:r>
            <a:r>
              <a:rPr lang="en-US" sz="1400" dirty="0" err="1"/>
              <a:t>www.kaggle.com</a:t>
            </a:r>
            <a:r>
              <a:rPr lang="en-US" sz="1400" dirty="0"/>
              <a:t>/c/</a:t>
            </a:r>
            <a:r>
              <a:rPr lang="en-US" sz="1400" dirty="0" err="1"/>
              <a:t>whats</a:t>
            </a:r>
            <a:r>
              <a:rPr lang="en-US" sz="1400" dirty="0"/>
              <a:t>-cooking/data</a:t>
            </a:r>
            <a:endParaRPr sz="1400" dirty="0"/>
          </a:p>
          <a:p>
            <a:pPr marL="457200" indent="-457200">
              <a:spcBef>
                <a:spcPts val="1200"/>
              </a:spcBef>
              <a:buSzPct val="100000"/>
              <a:buAutoNum type="arabicPeriod"/>
              <a:defRPr>
                <a:latin typeface="Minion Pro"/>
                <a:ea typeface="Minion Pro"/>
                <a:cs typeface="Minion Pro"/>
                <a:sym typeface="Minion Pro"/>
              </a:defRPr>
            </a:pPr>
            <a:r>
              <a:rPr lang="en-US" sz="1400" dirty="0" err="1" smtClean="0"/>
              <a:t>SciKit</a:t>
            </a:r>
            <a:r>
              <a:rPr lang="en-US" sz="1400" dirty="0" smtClean="0"/>
              <a:t> Learn Python Toolbox</a:t>
            </a:r>
            <a:endParaRPr sz="1400" dirty="0"/>
          </a:p>
        </p:txBody>
      </p:sp>
      <p:sp>
        <p:nvSpPr>
          <p:cNvPr id="125" name="Shape 125" descr="TextBox 147"/>
          <p:cNvSpPr/>
          <p:nvPr/>
        </p:nvSpPr>
        <p:spPr>
          <a:xfrm>
            <a:off x="1896876" y="34191207"/>
            <a:ext cx="5823363" cy="52322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a:latin typeface="Minion Pro"/>
                <a:ea typeface="Minion Pro"/>
                <a:cs typeface="Minion Pro"/>
                <a:sym typeface="Minion Pro"/>
              </a:defRPr>
            </a:pPr>
            <a:r>
              <a:rPr lang="en-US" sz="1400" dirty="0" smtClean="0"/>
              <a:t>We thank Barbara </a:t>
            </a:r>
            <a:r>
              <a:rPr lang="en-US" sz="1400" dirty="0" err="1" smtClean="0"/>
              <a:t>Engelhardt</a:t>
            </a:r>
            <a:r>
              <a:rPr lang="en-US" sz="1400" dirty="0" smtClean="0"/>
              <a:t> and the COS424 AI staff for a fantastic class, feedback and comments. </a:t>
            </a:r>
            <a:endParaRPr sz="1400" dirty="0"/>
          </a:p>
        </p:txBody>
      </p:sp>
      <p:sp>
        <p:nvSpPr>
          <p:cNvPr id="126" name="Shape 126" descr="Rectangle 80"/>
          <p:cNvSpPr/>
          <p:nvPr/>
        </p:nvSpPr>
        <p:spPr>
          <a:xfrm>
            <a:off x="1176999" y="7272792"/>
            <a:ext cx="15282200" cy="4811714"/>
          </a:xfrm>
          <a:prstGeom prst="rect">
            <a:avLst/>
          </a:prstGeom>
          <a:solidFill>
            <a:srgbClr val="FFFFFF"/>
          </a:solidFill>
          <a:ln w="19050">
            <a:solidFill>
              <a:srgbClr val="FFFFFF"/>
            </a:solidFill>
          </a:ln>
        </p:spPr>
        <p:txBody>
          <a:bodyPr lIns="45719" rIns="45719"/>
          <a:lstStyle/>
          <a:p>
            <a:pPr defTabSz="1914525"/>
            <a:endParaRPr/>
          </a:p>
        </p:txBody>
      </p:sp>
      <p:sp>
        <p:nvSpPr>
          <p:cNvPr id="127" name="Shape 127" descr="Text Box 440"/>
          <p:cNvSpPr/>
          <p:nvPr/>
        </p:nvSpPr>
        <p:spPr>
          <a:xfrm>
            <a:off x="1177000" y="6455229"/>
            <a:ext cx="1528219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ABSTRACT</a:t>
            </a:r>
          </a:p>
        </p:txBody>
      </p:sp>
      <p:sp>
        <p:nvSpPr>
          <p:cNvPr id="128" name="Shape 128" descr="TextBox 113"/>
          <p:cNvSpPr/>
          <p:nvPr/>
        </p:nvSpPr>
        <p:spPr>
          <a:xfrm>
            <a:off x="1447800" y="7450752"/>
            <a:ext cx="14355161" cy="36317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508000" indent="-508000" algn="just">
              <a:buSzPct val="100000"/>
              <a:buFont typeface="Wingdings"/>
              <a:buChar char="❖"/>
              <a:defRPr sz="2400">
                <a:latin typeface="Minion Pro"/>
                <a:ea typeface="Minion Pro"/>
                <a:cs typeface="Minion Pro"/>
                <a:sym typeface="Minion Pro"/>
              </a:defRPr>
            </a:pPr>
            <a:r>
              <a:rPr lang="en-US" dirty="0" smtClean="0"/>
              <a:t>Can recipe </a:t>
            </a:r>
            <a:r>
              <a:rPr lang="en-US" dirty="0" smtClean="0"/>
              <a:t>ingredients </a:t>
            </a:r>
            <a:r>
              <a:rPr lang="en-US" dirty="0" smtClean="0"/>
              <a:t>inform </a:t>
            </a:r>
            <a:r>
              <a:rPr lang="en-US" dirty="0" smtClean="0"/>
              <a:t>their culture of origin, and if so, which ingredients are most </a:t>
            </a:r>
            <a:r>
              <a:rPr lang="en-US" dirty="0" smtClean="0"/>
              <a:t>predictive?</a:t>
            </a:r>
            <a:endParaRPr dirty="0"/>
          </a:p>
          <a:p>
            <a:pPr marL="508000" indent="-508000" algn="just">
              <a:buSzPct val="100000"/>
              <a:buFont typeface="Wingdings"/>
              <a:buChar char="❖"/>
              <a:defRPr sz="1400">
                <a:latin typeface="Minion Pro"/>
                <a:ea typeface="Minion Pro"/>
                <a:cs typeface="Minion Pro"/>
                <a:sym typeface="Minion Pro"/>
              </a:defRPr>
            </a:pPr>
            <a:endParaRPr dirty="0"/>
          </a:p>
          <a:p>
            <a:pPr marL="508000" indent="-508000" algn="just">
              <a:buSzPct val="100000"/>
              <a:buFont typeface="Wingdings"/>
              <a:buChar char="❖"/>
              <a:defRPr sz="2400">
                <a:latin typeface="Minion Pro"/>
                <a:ea typeface="Minion Pro"/>
                <a:cs typeface="Minion Pro"/>
                <a:sym typeface="Minion Pro"/>
              </a:defRPr>
            </a:pPr>
            <a:r>
              <a:rPr lang="en-US" dirty="0" err="1" smtClean="0"/>
              <a:t>Kaggle’s</a:t>
            </a:r>
            <a:r>
              <a:rPr lang="en-US" dirty="0" smtClean="0"/>
              <a:t> “What’s Cooking” dataset has 39.5k recipes from 20 cuisines. Each recipe has 1 to 65 ingredients from 6714 possible ingredients.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The </a:t>
            </a:r>
            <a:r>
              <a:rPr lang="en-US" dirty="0" err="1" smtClean="0"/>
              <a:t>Kaggle</a:t>
            </a:r>
            <a:r>
              <a:rPr lang="en-US" dirty="0" smtClean="0"/>
              <a:t> 2015 </a:t>
            </a:r>
            <a:r>
              <a:rPr lang="en-US" dirty="0" smtClean="0"/>
              <a:t>challenge: use </a:t>
            </a:r>
            <a:r>
              <a:rPr lang="en-US" dirty="0" smtClean="0"/>
              <a:t>supervised learning to classify these 20 cuisines. We aim to reproduce their leaderboard </a:t>
            </a:r>
            <a:r>
              <a:rPr lang="en-US" dirty="0" smtClean="0"/>
              <a:t>results within reason. (We achieve … </a:t>
            </a:r>
            <a:r>
              <a:rPr lang="en-US" dirty="0" smtClean="0">
                <a:sym typeface="Wingdings"/>
              </a:rPr>
              <a:t> </a:t>
            </a:r>
            <a:r>
              <a:rPr lang="en-US" dirty="0" smtClean="0">
                <a:sym typeface="Wingdings"/>
              </a:rPr>
              <a:t>AND result)</a:t>
            </a:r>
            <a:endParaRPr lang="en-US" dirty="0" smtClean="0"/>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We extend the challenge by using unsupervised learning to </a:t>
            </a:r>
            <a:r>
              <a:rPr lang="en-US" dirty="0" smtClean="0"/>
              <a:t>look at ingredient relationships, cuisine relationships, and if natural </a:t>
            </a:r>
            <a:r>
              <a:rPr lang="en-US" dirty="0" smtClean="0"/>
              <a:t>clusters </a:t>
            </a:r>
            <a:r>
              <a:rPr lang="en-US" dirty="0" smtClean="0"/>
              <a:t>emerge </a:t>
            </a:r>
            <a:r>
              <a:rPr lang="en-US" dirty="0" smtClean="0"/>
              <a:t>based on recipe ingredients.  (AND add result) </a:t>
            </a:r>
            <a:endParaRPr dirty="0"/>
          </a:p>
        </p:txBody>
      </p:sp>
      <p:sp>
        <p:nvSpPr>
          <p:cNvPr id="129" name="Shape 129" descr="Text Box 116"/>
          <p:cNvSpPr/>
          <p:nvPr/>
        </p:nvSpPr>
        <p:spPr>
          <a:xfrm>
            <a:off x="1182437" y="12414913"/>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DATA EXPLORATION AND PREPROCESSING</a:t>
            </a:r>
            <a:endParaRPr dirty="0"/>
          </a:p>
        </p:txBody>
      </p:sp>
      <p:sp>
        <p:nvSpPr>
          <p:cNvPr id="130" name="Shape 130" descr="Text Box 440"/>
          <p:cNvSpPr/>
          <p:nvPr/>
        </p:nvSpPr>
        <p:spPr>
          <a:xfrm>
            <a:off x="17512053" y="6562209"/>
            <a:ext cx="21782092" cy="80880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SUPERVISED LEARNING:  finding? </a:t>
            </a:r>
            <a:r>
              <a:rPr lang="en-US" dirty="0" err="1" smtClean="0"/>
              <a:t>Ie</a:t>
            </a:r>
            <a:r>
              <a:rPr lang="en-US" dirty="0" smtClean="0"/>
              <a:t>. YY classifier performs best with XX% accuracy</a:t>
            </a:r>
            <a:endParaRPr dirty="0"/>
          </a:p>
        </p:txBody>
      </p:sp>
      <p:sp>
        <p:nvSpPr>
          <p:cNvPr id="131" name="Shape 131" descr="Text Box 440"/>
          <p:cNvSpPr/>
          <p:nvPr/>
        </p:nvSpPr>
        <p:spPr>
          <a:xfrm>
            <a:off x="17373598" y="30866982"/>
            <a:ext cx="21779923"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CONCLUSIONS: </a:t>
            </a:r>
            <a:endParaRPr dirty="0"/>
          </a:p>
        </p:txBody>
      </p:sp>
      <p:sp>
        <p:nvSpPr>
          <p:cNvPr id="132" name="Shape 132" descr="Text Box 440"/>
          <p:cNvSpPr/>
          <p:nvPr/>
        </p:nvSpPr>
        <p:spPr>
          <a:xfrm>
            <a:off x="8828098" y="32997665"/>
            <a:ext cx="7636537"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TF-IDF Supplementary</a:t>
            </a:r>
            <a:endParaRPr dirty="0"/>
          </a:p>
        </p:txBody>
      </p:sp>
      <p:sp>
        <p:nvSpPr>
          <p:cNvPr id="133" name="Shape 133" descr="TextBox 143"/>
          <p:cNvSpPr/>
          <p:nvPr/>
        </p:nvSpPr>
        <p:spPr>
          <a:xfrm>
            <a:off x="443773" y="35713348"/>
            <a:ext cx="5486401"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200" b="1">
                <a:solidFill>
                  <a:srgbClr val="FFFFFF"/>
                </a:solidFill>
                <a:latin typeface="Myriad Pro"/>
                <a:ea typeface="Myriad Pro"/>
                <a:cs typeface="Myriad Pro"/>
                <a:sym typeface="Myriad Pro"/>
              </a:defRPr>
            </a:lvl1pPr>
          </a:lstStyle>
          <a:p>
            <a:endParaRPr dirty="0"/>
          </a:p>
        </p:txBody>
      </p:sp>
      <p:sp>
        <p:nvSpPr>
          <p:cNvPr id="134" name="Shape 134" descr="Rectangle 11"/>
          <p:cNvSpPr/>
          <p:nvPr/>
        </p:nvSpPr>
        <p:spPr>
          <a:xfrm>
            <a:off x="0" y="5334000"/>
            <a:ext cx="40233600" cy="304800"/>
          </a:xfrm>
          <a:prstGeom prst="rect">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pic>
        <p:nvPicPr>
          <p:cNvPr id="136" name="image1.jpg" descr="Picture 9"/>
          <p:cNvPicPr>
            <a:picLocks noChangeAspect="1"/>
          </p:cNvPicPr>
          <p:nvPr/>
        </p:nvPicPr>
        <p:blipFill>
          <a:blip r:embed="rId4">
            <a:extLst/>
          </a:blip>
          <a:stretch>
            <a:fillRect/>
          </a:stretch>
        </p:blipFill>
        <p:spPr>
          <a:xfrm>
            <a:off x="879255" y="341839"/>
            <a:ext cx="5486401" cy="1539241"/>
          </a:xfrm>
          <a:prstGeom prst="rect">
            <a:avLst/>
          </a:prstGeom>
          <a:ln w="12700">
            <a:miter lim="400000"/>
          </a:ln>
        </p:spPr>
      </p:pic>
      <p:sp>
        <p:nvSpPr>
          <p:cNvPr id="138" name="Shape 138" descr="Rectangle 80"/>
          <p:cNvSpPr/>
          <p:nvPr/>
        </p:nvSpPr>
        <p:spPr>
          <a:xfrm>
            <a:off x="17504225" y="15841393"/>
            <a:ext cx="21789919" cy="14676707"/>
          </a:xfrm>
          <a:prstGeom prst="rect">
            <a:avLst/>
          </a:prstGeom>
          <a:solidFill>
            <a:srgbClr val="FFFFFF"/>
          </a:solidFill>
          <a:ln w="19050">
            <a:solidFill>
              <a:srgbClr val="FFFFFF"/>
            </a:solidFill>
          </a:ln>
        </p:spPr>
        <p:txBody>
          <a:bodyPr lIns="45719" rIns="45719"/>
          <a:lstStyle/>
          <a:p>
            <a:pPr defTabSz="1914525"/>
            <a:endParaRPr dirty="0"/>
          </a:p>
        </p:txBody>
      </p:sp>
      <p:sp>
        <p:nvSpPr>
          <p:cNvPr id="139" name="Shape 139" descr="Text Box 440"/>
          <p:cNvSpPr/>
          <p:nvPr/>
        </p:nvSpPr>
        <p:spPr>
          <a:xfrm>
            <a:off x="17504225" y="15022871"/>
            <a:ext cx="2178991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UNSUPERVISED </a:t>
            </a:r>
            <a:r>
              <a:rPr lang="en-US" dirty="0" smtClean="0"/>
              <a:t>LEARNING: finding?</a:t>
            </a:r>
            <a:endParaRPr dirty="0"/>
          </a:p>
        </p:txBody>
      </p:sp>
      <p:sp>
        <p:nvSpPr>
          <p:cNvPr id="221" name="Shape 221" descr="Rectangle 350"/>
          <p:cNvSpPr/>
          <p:nvPr/>
        </p:nvSpPr>
        <p:spPr>
          <a:xfrm>
            <a:off x="1119691" y="37253064"/>
            <a:ext cx="6653446" cy="102920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3600" b="1" i="1">
                <a:latin typeface="Minion Pro"/>
                <a:ea typeface="Minion Pro"/>
                <a:cs typeface="Minion Pro"/>
                <a:sym typeface="Minion Pro"/>
              </a:defRPr>
            </a:pPr>
            <a:r>
              <a:t>Haplotype cluster graph G</a:t>
            </a:r>
            <a:r>
              <a:rPr baseline="-25000"/>
              <a:t>C</a:t>
            </a:r>
          </a:p>
          <a:p>
            <a:pPr>
              <a:defRPr b="1" i="1">
                <a:latin typeface="Minion Pro"/>
                <a:ea typeface="Minion Pro"/>
                <a:cs typeface="Minion Pro"/>
                <a:sym typeface="Minion Pro"/>
              </a:defRPr>
            </a:pPr>
            <a:r>
              <a:rPr dirty="0"/>
              <a:t>Learned from high quality reference sequence data [2]</a:t>
            </a:r>
          </a:p>
        </p:txBody>
      </p:sp>
      <p:sp>
        <p:nvSpPr>
          <p:cNvPr id="247" name="Shape 247" descr="TextBox 378"/>
          <p:cNvSpPr/>
          <p:nvPr/>
        </p:nvSpPr>
        <p:spPr>
          <a:xfrm>
            <a:off x="6656177" y="37606403"/>
            <a:ext cx="15206000" cy="57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200" b="1">
                <a:latin typeface="Myriad Pro"/>
                <a:ea typeface="Myriad Pro"/>
                <a:cs typeface="Myriad Pro"/>
                <a:sym typeface="Myriad Pro"/>
              </a:defRPr>
            </a:lvl1pPr>
          </a:lstStyle>
          <a:p>
            <a:r>
              <a:t>Can we infer this structure without a known shared ancestry? </a:t>
            </a:r>
          </a:p>
        </p:txBody>
      </p:sp>
      <p:grpSp>
        <p:nvGrpSpPr>
          <p:cNvPr id="3" name="Group 2"/>
          <p:cNvGrpSpPr/>
          <p:nvPr/>
        </p:nvGrpSpPr>
        <p:grpSpPr>
          <a:xfrm>
            <a:off x="3101325" y="41346318"/>
            <a:ext cx="11669726" cy="5249111"/>
            <a:chOff x="3101325" y="22177770"/>
            <a:chExt cx="11669726" cy="5249111"/>
          </a:xfrm>
        </p:grpSpPr>
        <p:sp>
          <p:nvSpPr>
            <p:cNvPr id="220" name="Shape 220" descr="Rectangle 347"/>
            <p:cNvSpPr/>
            <p:nvPr/>
          </p:nvSpPr>
          <p:spPr>
            <a:xfrm>
              <a:off x="4181254" y="22854834"/>
              <a:ext cx="24749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rPr dirty="0"/>
                <a:t>fragmentation</a:t>
              </a:r>
            </a:p>
          </p:txBody>
        </p:sp>
        <p:sp>
          <p:nvSpPr>
            <p:cNvPr id="248" name="Shape 248" descr="Oval 25"/>
            <p:cNvSpPr/>
            <p:nvPr/>
          </p:nvSpPr>
          <p:spPr>
            <a:xfrm>
              <a:off x="4808558" y="23470635"/>
              <a:ext cx="1143722" cy="1308627"/>
            </a:xfrm>
            <a:prstGeom prst="ellipse">
              <a:avLst/>
            </a:prstGeom>
            <a:ln w="57150">
              <a:solidFill>
                <a:schemeClr val="accent6"/>
              </a:solidFill>
              <a:prstDash val="dash"/>
            </a:ln>
          </p:spPr>
          <p:txBody>
            <a:bodyPr lIns="45719" rIns="45719" anchor="ctr"/>
            <a:lstStyle/>
            <a:p>
              <a:pPr algn="ctr">
                <a:defRPr>
                  <a:solidFill>
                    <a:schemeClr val="accent6"/>
                  </a:solidFill>
                </a:defRPr>
              </a:pPr>
              <a:endParaRPr/>
            </a:p>
          </p:txBody>
        </p:sp>
        <p:sp>
          <p:nvSpPr>
            <p:cNvPr id="249" name="Shape 249" descr="Rectangle 379"/>
            <p:cNvSpPr/>
            <p:nvPr/>
          </p:nvSpPr>
          <p:spPr>
            <a:xfrm>
              <a:off x="9871980" y="23686552"/>
              <a:ext cx="2099529"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t>coagulation</a:t>
              </a:r>
            </a:p>
          </p:txBody>
        </p:sp>
        <p:sp>
          <p:nvSpPr>
            <p:cNvPr id="251" name="Shape 251" descr="Rounded Rectangle 31"/>
            <p:cNvSpPr/>
            <p:nvPr/>
          </p:nvSpPr>
          <p:spPr>
            <a:xfrm>
              <a:off x="7773137" y="23214919"/>
              <a:ext cx="560953" cy="4211962"/>
            </a:xfrm>
            <a:prstGeom prst="roundRect">
              <a:avLst>
                <a:gd name="adj" fmla="val 16667"/>
              </a:avLst>
            </a:prstGeom>
            <a:ln w="57150">
              <a:solidFill>
                <a:srgbClr val="00956F"/>
              </a:solidFill>
              <a:prstDash val="dash"/>
            </a:ln>
          </p:spPr>
          <p:txBody>
            <a:bodyPr lIns="45719" rIns="45719" anchor="ctr"/>
            <a:lstStyle/>
            <a:p>
              <a:pPr algn="ctr">
                <a:defRPr>
                  <a:solidFill>
                    <a:srgbClr val="B2B2B2"/>
                  </a:solidFill>
                </a:defRPr>
              </a:pPr>
              <a:endParaRPr/>
            </a:p>
          </p:txBody>
        </p:sp>
        <p:sp>
          <p:nvSpPr>
            <p:cNvPr id="252" name="Shape 252" descr="Rectangle 382"/>
            <p:cNvSpPr/>
            <p:nvPr/>
          </p:nvSpPr>
          <p:spPr>
            <a:xfrm>
              <a:off x="6248463" y="22177770"/>
              <a:ext cx="3739318" cy="955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2800" b="1">
                  <a:solidFill>
                    <a:srgbClr val="00956F"/>
                  </a:solidFill>
                  <a:latin typeface="Minion Pro"/>
                  <a:ea typeface="Minion Pro"/>
                  <a:cs typeface="Minion Pro"/>
                  <a:sym typeface="Minion Pro"/>
                </a:defRPr>
              </a:pPr>
              <a:r>
                <a:rPr dirty="0"/>
                <a:t>marginal partitioning</a:t>
              </a:r>
            </a:p>
            <a:p>
              <a:pPr algn="ctr">
                <a:defRPr sz="2800" b="1">
                  <a:solidFill>
                    <a:srgbClr val="00956F"/>
                  </a:solidFill>
                  <a:latin typeface="Minion Pro"/>
                  <a:ea typeface="Minion Pro"/>
                  <a:cs typeface="Minion Pro"/>
                  <a:sym typeface="Minion Pro"/>
                </a:defRPr>
              </a:pPr>
              <a:r>
                <a:rPr dirty="0"/>
                <a:t>~</a:t>
              </a:r>
            </a:p>
          </p:txBody>
        </p:sp>
        <p:sp>
          <p:nvSpPr>
            <p:cNvPr id="253" name="Shape 253" descr="Straight Arrow Connector 35"/>
            <p:cNvSpPr/>
            <p:nvPr/>
          </p:nvSpPr>
          <p:spPr>
            <a:xfrm>
              <a:off x="4461779" y="24380641"/>
              <a:ext cx="1" cy="767150"/>
            </a:xfrm>
            <a:prstGeom prst="line">
              <a:avLst/>
            </a:prstGeom>
            <a:ln w="57150">
              <a:solidFill>
                <a:srgbClr val="FF0000"/>
              </a:solidFill>
              <a:prstDash val="sysDash"/>
              <a:headEnd type="triangle"/>
            </a:ln>
            <a:effectLst>
              <a:outerShdw blurRad="38100" dist="20000" dir="5400000" rotWithShape="0">
                <a:srgbClr val="000000">
                  <a:alpha val="38000"/>
                </a:srgbClr>
              </a:outerShdw>
            </a:effectLst>
          </p:spPr>
          <p:txBody>
            <a:bodyPr lIns="45719" rIns="45719"/>
            <a:lstStyle/>
            <a:p>
              <a:endParaRPr/>
            </a:p>
          </p:txBody>
        </p:sp>
        <p:sp>
          <p:nvSpPr>
            <p:cNvPr id="254" name="Shape 254" descr="Straight Arrow Connector 383"/>
            <p:cNvSpPr/>
            <p:nvPr/>
          </p:nvSpPr>
          <p:spPr>
            <a:xfrm>
              <a:off x="4461779" y="25621982"/>
              <a:ext cx="1" cy="767150"/>
            </a:xfrm>
            <a:prstGeom prst="line">
              <a:avLst/>
            </a:prstGeom>
            <a:ln w="57150">
              <a:solidFill>
                <a:srgbClr val="FF0000"/>
              </a:solidFill>
              <a:prstDash val="sysDash"/>
              <a:tailEnd type="triangle"/>
            </a:ln>
            <a:effectLst>
              <a:outerShdw blurRad="38100" dist="20000" dir="5400000" rotWithShape="0">
                <a:srgbClr val="000000">
                  <a:alpha val="38000"/>
                </a:srgbClr>
              </a:outerShdw>
            </a:effectLst>
          </p:spPr>
          <p:txBody>
            <a:bodyPr lIns="45719" rIns="45719"/>
            <a:lstStyle/>
            <a:p>
              <a:endParaRPr/>
            </a:p>
          </p:txBody>
        </p:sp>
        <p:sp>
          <p:nvSpPr>
            <p:cNvPr id="255" name="Shape 255" descr="Rectangle 385"/>
            <p:cNvSpPr/>
            <p:nvPr/>
          </p:nvSpPr>
          <p:spPr>
            <a:xfrm>
              <a:off x="3101325" y="25108117"/>
              <a:ext cx="2771314"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FF0000"/>
                  </a:solidFill>
                  <a:latin typeface="Minion Pro"/>
                  <a:ea typeface="Minion Pro"/>
                  <a:cs typeface="Minion Pro"/>
                  <a:sym typeface="Minion Pro"/>
                </a:defRPr>
              </a:lvl1pPr>
            </a:lstStyle>
            <a:p>
              <a:r>
                <a:t>partition-valued</a:t>
              </a:r>
            </a:p>
          </p:txBody>
        </p:sp>
        <p:sp>
          <p:nvSpPr>
            <p:cNvPr id="256" name="Shape 256" descr="Straight Arrow Connector 386"/>
            <p:cNvSpPr/>
            <p:nvPr/>
          </p:nvSpPr>
          <p:spPr>
            <a:xfrm>
              <a:off x="12234180" y="26005556"/>
              <a:ext cx="1" cy="398874"/>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7" name="Shape 257" descr="Straight Arrow Connector 387"/>
            <p:cNvSpPr/>
            <p:nvPr/>
          </p:nvSpPr>
          <p:spPr>
            <a:xfrm flipH="1" flipV="1">
              <a:off x="10862580" y="25402736"/>
              <a:ext cx="669212" cy="23733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8" name="Shape 258" descr="Straight Arrow Connector 388"/>
            <p:cNvSpPr/>
            <p:nvPr/>
          </p:nvSpPr>
          <p:spPr>
            <a:xfrm flipH="1" flipV="1">
              <a:off x="12234180" y="25147788"/>
              <a:ext cx="7796" cy="42190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9" name="Shape 259" descr="Rectangle 389"/>
            <p:cNvSpPr/>
            <p:nvPr/>
          </p:nvSpPr>
          <p:spPr>
            <a:xfrm>
              <a:off x="11426228" y="25527217"/>
              <a:ext cx="33448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7030A0"/>
                  </a:solidFill>
                  <a:latin typeface="Minion Pro"/>
                  <a:ea typeface="Minion Pro"/>
                  <a:cs typeface="Minion Pro"/>
                  <a:sym typeface="Minion Pro"/>
                </a:defRPr>
              </a:lvl1pPr>
            </a:lstStyle>
            <a:p>
              <a:r>
                <a:t>overlapping blocks</a:t>
              </a:r>
            </a:p>
          </p:txBody>
        </p:sp>
      </p:grpSp>
      <p:sp>
        <p:nvSpPr>
          <p:cNvPr id="260" name="Shape 260" descr="Rectangle 49"/>
          <p:cNvSpPr/>
          <p:nvPr/>
        </p:nvSpPr>
        <p:spPr>
          <a:xfrm>
            <a:off x="2131601" y="25537968"/>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Supervised </a:t>
            </a:r>
            <a:r>
              <a:rPr lang="en-US" dirty="0" smtClean="0"/>
              <a:t>Learning</a:t>
            </a:r>
            <a:endParaRPr dirty="0"/>
          </a:p>
        </p:txBody>
      </p:sp>
      <p:grpSp>
        <p:nvGrpSpPr>
          <p:cNvPr id="5" name="Group 4"/>
          <p:cNvGrpSpPr/>
          <p:nvPr/>
        </p:nvGrpSpPr>
        <p:grpSpPr>
          <a:xfrm>
            <a:off x="43108025" y="25402736"/>
            <a:ext cx="22085750" cy="4816279"/>
            <a:chOff x="17504804" y="25402736"/>
            <a:chExt cx="22085750" cy="4816279"/>
          </a:xfrm>
        </p:grpSpPr>
        <p:sp>
          <p:nvSpPr>
            <p:cNvPr id="268" name="Shape 268" descr="TextBox 393"/>
            <p:cNvSpPr/>
            <p:nvPr/>
          </p:nvSpPr>
          <p:spPr>
            <a:xfrm>
              <a:off x="23393400" y="25402736"/>
              <a:ext cx="10613642" cy="162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b="1">
                  <a:latin typeface="Myriad Pro"/>
                  <a:ea typeface="Myriad Pro"/>
                  <a:cs typeface="Myriad Pro"/>
                  <a:sym typeface="Myriad Pro"/>
                </a:defRPr>
              </a:pPr>
              <a:r>
                <a:rPr dirty="0"/>
                <a:t>Statistical framework learns</a:t>
              </a:r>
            </a:p>
            <a:p>
              <a:pPr marL="841247" lvl="1" indent="-457200">
                <a:buSzPct val="100000"/>
                <a:buFont typeface="Arial"/>
                <a:buChar char="•"/>
                <a:defRPr sz="2400">
                  <a:latin typeface="Minion Pro"/>
                  <a:ea typeface="Minion Pro"/>
                  <a:cs typeface="Minion Pro"/>
                  <a:sym typeface="Minion Pro"/>
                </a:defRPr>
              </a:pPr>
              <a:r>
                <a:rPr dirty="0"/>
                <a:t>The number of clusters at each locus</a:t>
              </a:r>
            </a:p>
            <a:p>
              <a:pPr marL="841247" lvl="1" indent="-457200">
                <a:buSzPct val="100000"/>
                <a:buFont typeface="Arial"/>
                <a:buChar char="•"/>
                <a:defRPr sz="2400">
                  <a:latin typeface="Minion Pro"/>
                  <a:ea typeface="Minion Pro"/>
                  <a:cs typeface="Minion Pro"/>
                  <a:sym typeface="Minion Pro"/>
                </a:defRPr>
              </a:pPr>
              <a:r>
                <a:rPr dirty="0"/>
                <a:t>Strength of dependence between adjacent markers</a:t>
              </a:r>
            </a:p>
            <a:p>
              <a:pPr marL="841247" lvl="1" indent="-457200">
                <a:buSzPct val="100000"/>
                <a:buFont typeface="Arial"/>
                <a:buChar char="•"/>
                <a:defRPr sz="2400">
                  <a:latin typeface="Minion Pro"/>
                  <a:ea typeface="Minion Pro"/>
                  <a:cs typeface="Minion Pro"/>
                  <a:sym typeface="Minion Pro"/>
                </a:defRPr>
              </a:pPr>
              <a:r>
                <a:rPr dirty="0"/>
                <a:t>Rates of fragmentation and coagulation</a:t>
              </a:r>
            </a:p>
          </p:txBody>
        </p:sp>
        <p:sp>
          <p:nvSpPr>
            <p:cNvPr id="269" name="Shape 269" descr="Rectangle 66"/>
            <p:cNvSpPr/>
            <p:nvPr/>
          </p:nvSpPr>
          <p:spPr>
            <a:xfrm>
              <a:off x="17504804" y="26712949"/>
              <a:ext cx="245280"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sp>
          <p:nvSpPr>
            <p:cNvPr id="270" name="Shape 270" descr="Rectangle 394"/>
            <p:cNvSpPr/>
            <p:nvPr/>
          </p:nvSpPr>
          <p:spPr>
            <a:xfrm>
              <a:off x="17534666" y="29412462"/>
              <a:ext cx="245279"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graphicFrame>
          <p:nvGraphicFramePr>
            <p:cNvPr id="272" name="Table 272" descr="Table 99"/>
            <p:cNvGraphicFramePr/>
            <p:nvPr>
              <p:extLst>
                <p:ext uri="{D42A27DB-BD31-4B8C-83A1-F6EECF244321}">
                  <p14:modId xmlns:p14="http://schemas.microsoft.com/office/powerpoint/2010/main" val="807970857"/>
                </p:ext>
              </p:extLst>
            </p:nvPr>
          </p:nvGraphicFramePr>
          <p:xfrm>
            <a:off x="32580153" y="26212800"/>
            <a:ext cx="5357112" cy="2585680"/>
          </p:xfrm>
          <a:graphic>
            <a:graphicData uri="http://schemas.openxmlformats.org/drawingml/2006/table">
              <a:tbl>
                <a:tblPr firstRow="1">
                  <a:tableStyleId>{4C3C2611-4C71-4FC5-86AE-919BDF0F9419}</a:tableStyleId>
                </a:tblPr>
                <a:tblGrid>
                  <a:gridCol w="975042"/>
                  <a:gridCol w="975042"/>
                  <a:gridCol w="1703514"/>
                  <a:gridCol w="1703514"/>
                </a:tblGrid>
                <a:tr h="513040">
                  <a:tc>
                    <a:txBody>
                      <a:bodyPr/>
                      <a:lstStyle/>
                      <a:p>
                        <a:pPr algn="ctr">
                          <a:defRPr sz="1800"/>
                        </a:pPr>
                        <a:endParaRP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2853E"/>
                      </a:solidFill>
                    </a:tcPr>
                  </a:tc>
                </a:tr>
                <a:tr h="39624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0.25</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0.92</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0.90</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25908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0.67</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0.93</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0.53</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0.50</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0.66</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0.87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bl>
            </a:graphicData>
          </a:graphic>
        </p:graphicFrame>
        <p:sp>
          <p:nvSpPr>
            <p:cNvPr id="273" name="Shape 273" descr="TextBox 114"/>
            <p:cNvSpPr/>
            <p:nvPr/>
          </p:nvSpPr>
          <p:spPr>
            <a:xfrm>
              <a:off x="31665753" y="25527000"/>
              <a:ext cx="7924801"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b="1">
                  <a:latin typeface="Myriad Pro"/>
                  <a:ea typeface="Myriad Pro"/>
                  <a:cs typeface="Myriad Pro"/>
                  <a:sym typeface="Myriad Pro"/>
                </a:defRPr>
              </a:lvl1pPr>
            </a:lstStyle>
            <a:p>
              <a:r>
                <a:t>Similarity between haplotype cluster graphs</a:t>
              </a:r>
            </a:p>
          </p:txBody>
        </p:sp>
        <p:sp>
          <p:nvSpPr>
            <p:cNvPr id="274" name="Shape 274" descr="TextBox 398"/>
            <p:cNvSpPr/>
            <p:nvPr/>
          </p:nvSpPr>
          <p:spPr>
            <a:xfrm>
              <a:off x="31546800" y="28879800"/>
              <a:ext cx="7272446" cy="1339215"/>
            </a:xfrm>
            <a:prstGeom prst="rect">
              <a:avLst/>
            </a:prstGeom>
            <a:solidFill>
              <a:srgbClr val="FFFFFF"/>
            </a:solidFill>
            <a:ln w="28575">
              <a:solidFill>
                <a:srgbClr val="000000"/>
              </a:solidFill>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pPr>
                <a:defRPr>
                  <a:latin typeface="+mn-lt"/>
                  <a:ea typeface="+mn-ea"/>
                  <a:cs typeface="+mn-cs"/>
                  <a:sym typeface="Times New Roman"/>
                </a:defRPr>
              </a:pPr>
              <a:r>
                <a:rPr>
                  <a:latin typeface="Minion Pro"/>
                  <a:ea typeface="Minion Pro"/>
                  <a:cs typeface="Minion Pro"/>
                  <a:sym typeface="Minion Pro"/>
                </a:rPr>
                <a:t> (similarity of two haplotype cluster graphs) is computed as the number of pairwise haplotype cluster memberships in  with  prior preserved in  with  prior. The number of haplotypes and variants considered was 5008 and 500 respectively.</a:t>
              </a:r>
            </a:p>
          </p:txBody>
        </p:sp>
      </p:grpSp>
      <p:grpSp>
        <p:nvGrpSpPr>
          <p:cNvPr id="4" name="Group 3"/>
          <p:cNvGrpSpPr/>
          <p:nvPr/>
        </p:nvGrpSpPr>
        <p:grpSpPr>
          <a:xfrm>
            <a:off x="42238332" y="18266180"/>
            <a:ext cx="21469311" cy="4916808"/>
            <a:chOff x="17392690" y="18605053"/>
            <a:chExt cx="21469311" cy="4916808"/>
          </a:xfrm>
        </p:grpSpPr>
        <p:graphicFrame>
          <p:nvGraphicFramePr>
            <p:cNvPr id="140" name="Table 140" descr="Table 152"/>
            <p:cNvGraphicFramePr/>
            <p:nvPr>
              <p:extLst>
                <p:ext uri="{D42A27DB-BD31-4B8C-83A1-F6EECF244321}">
                  <p14:modId xmlns:p14="http://schemas.microsoft.com/office/powerpoint/2010/main" val="342948809"/>
                </p:ext>
              </p:extLst>
            </p:nvPr>
          </p:nvGraphicFramePr>
          <p:xfrm>
            <a:off x="31228484"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1" name="Table 141" descr="Table 169"/>
            <p:cNvGraphicFramePr/>
            <p:nvPr>
              <p:extLst>
                <p:ext uri="{D42A27DB-BD31-4B8C-83A1-F6EECF244321}">
                  <p14:modId xmlns:p14="http://schemas.microsoft.com/office/powerpoint/2010/main" val="94524315"/>
                </p:ext>
              </p:extLst>
            </p:nvPr>
          </p:nvGraphicFramePr>
          <p:xfrm>
            <a:off x="32689886"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2" name="Table 142" descr="Table 171"/>
            <p:cNvGraphicFramePr/>
            <p:nvPr>
              <p:extLst>
                <p:ext uri="{D42A27DB-BD31-4B8C-83A1-F6EECF244321}">
                  <p14:modId xmlns:p14="http://schemas.microsoft.com/office/powerpoint/2010/main" val="1679747072"/>
                </p:ext>
              </p:extLst>
            </p:nvPr>
          </p:nvGraphicFramePr>
          <p:xfrm>
            <a:off x="34264451"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3" name="Table 143" descr="Table 172"/>
            <p:cNvGraphicFramePr/>
            <p:nvPr>
              <p:extLst>
                <p:ext uri="{D42A27DB-BD31-4B8C-83A1-F6EECF244321}">
                  <p14:modId xmlns:p14="http://schemas.microsoft.com/office/powerpoint/2010/main" val="689015642"/>
                </p:ext>
              </p:extLst>
            </p:nvPr>
          </p:nvGraphicFramePr>
          <p:xfrm>
            <a:off x="37612321" y="2306466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4" name="Table 144" descr="Table 173"/>
            <p:cNvGraphicFramePr/>
            <p:nvPr>
              <p:extLst>
                <p:ext uri="{D42A27DB-BD31-4B8C-83A1-F6EECF244321}">
                  <p14:modId xmlns:p14="http://schemas.microsoft.com/office/powerpoint/2010/main" val="1054070470"/>
                </p:ext>
              </p:extLst>
            </p:nvPr>
          </p:nvGraphicFramePr>
          <p:xfrm>
            <a:off x="29482228"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5" name="Table 145" descr="Table 174"/>
            <p:cNvGraphicFramePr/>
            <p:nvPr>
              <p:extLst>
                <p:ext uri="{D42A27DB-BD31-4B8C-83A1-F6EECF244321}">
                  <p14:modId xmlns:p14="http://schemas.microsoft.com/office/powerpoint/2010/main" val="1169785187"/>
                </p:ext>
              </p:extLst>
            </p:nvPr>
          </p:nvGraphicFramePr>
          <p:xfrm>
            <a:off x="22627426"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6" name="Table 146" descr="Table 175"/>
            <p:cNvGraphicFramePr/>
            <p:nvPr>
              <p:extLst>
                <p:ext uri="{D42A27DB-BD31-4B8C-83A1-F6EECF244321}">
                  <p14:modId xmlns:p14="http://schemas.microsoft.com/office/powerpoint/2010/main" val="366849624"/>
                </p:ext>
              </p:extLst>
            </p:nvPr>
          </p:nvGraphicFramePr>
          <p:xfrm>
            <a:off x="25021874" y="20687861"/>
            <a:ext cx="3824940" cy="523240"/>
          </p:xfrm>
          <a:graphic>
            <a:graphicData uri="http://schemas.openxmlformats.org/drawingml/2006/table">
              <a:tbl>
                <a:tblPr>
                  <a:tableStyleId>{4C3C2611-4C71-4FC5-86AE-919BDF0F9419}</a:tableStyleId>
                </a:tblPr>
                <a:tblGrid>
                  <a:gridCol w="956235"/>
                  <a:gridCol w="956235"/>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7" name="Table 147" descr="Table 176"/>
            <p:cNvGraphicFramePr/>
            <p:nvPr>
              <p:extLst>
                <p:ext uri="{D42A27DB-BD31-4B8C-83A1-F6EECF244321}">
                  <p14:modId xmlns:p14="http://schemas.microsoft.com/office/powerpoint/2010/main" val="216080031"/>
                </p:ext>
              </p:extLst>
            </p:nvPr>
          </p:nvGraphicFramePr>
          <p:xfrm>
            <a:off x="25025433"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8" name="Table 148" descr="Table 179"/>
            <p:cNvGraphicFramePr/>
            <p:nvPr>
              <p:extLst>
                <p:ext uri="{D42A27DB-BD31-4B8C-83A1-F6EECF244321}">
                  <p14:modId xmlns:p14="http://schemas.microsoft.com/office/powerpoint/2010/main" val="262233940"/>
                </p:ext>
              </p:extLst>
            </p:nvPr>
          </p:nvGraphicFramePr>
          <p:xfrm>
            <a:off x="26933345" y="21834890"/>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9" name="Table 149" descr="Table 180"/>
            <p:cNvGraphicFramePr/>
            <p:nvPr>
              <p:extLst>
                <p:ext uri="{D42A27DB-BD31-4B8C-83A1-F6EECF244321}">
                  <p14:modId xmlns:p14="http://schemas.microsoft.com/office/powerpoint/2010/main" val="729385936"/>
                </p:ext>
              </p:extLst>
            </p:nvPr>
          </p:nvGraphicFramePr>
          <p:xfrm>
            <a:off x="26931590" y="22623566"/>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dirty="0">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0" name="Shape 150" descr="Rounded Rectangle 181"/>
            <p:cNvSpPr/>
            <p:nvPr/>
          </p:nvSpPr>
          <p:spPr>
            <a:xfrm>
              <a:off x="22763686" y="21998542"/>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1" name="Shape 151" descr="Rounded Rectangle 182"/>
            <p:cNvSpPr/>
            <p:nvPr/>
          </p:nvSpPr>
          <p:spPr>
            <a:xfrm>
              <a:off x="25229526" y="20705641"/>
              <a:ext cx="3383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2" name="Shape 152" descr="Rounded Rectangle 184"/>
            <p:cNvSpPr/>
            <p:nvPr/>
          </p:nvSpPr>
          <p:spPr>
            <a:xfrm>
              <a:off x="25229526" y="21998542"/>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3" name="Shape 153" descr="Rounded Rectangle 187"/>
            <p:cNvSpPr/>
            <p:nvPr/>
          </p:nvSpPr>
          <p:spPr>
            <a:xfrm>
              <a:off x="27134526" y="21834214"/>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4" name="Shape 154" descr="Rounded Rectangle 188"/>
            <p:cNvSpPr/>
            <p:nvPr/>
          </p:nvSpPr>
          <p:spPr>
            <a:xfrm>
              <a:off x="27134526" y="22622180"/>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cxnSp>
          <p:nvCxnSpPr>
            <p:cNvPr id="155" name="Connector 155" descr="Straight Connector 189"/>
            <p:cNvCxnSpPr>
              <a:stCxn id="150" idx="0"/>
              <a:endCxn id="151" idx="0"/>
            </p:cNvCxnSpPr>
            <p:nvPr/>
          </p:nvCxnSpPr>
          <p:spPr>
            <a:xfrm flipV="1">
              <a:off x="23596997" y="20949481"/>
              <a:ext cx="3324170" cy="1292902"/>
            </a:xfrm>
            <a:prstGeom prst="straightConnector1">
              <a:avLst/>
            </a:prstGeom>
            <a:ln w="38100">
              <a:solidFill>
                <a:srgbClr val="000000"/>
              </a:solidFill>
              <a:prstDash val="sysDash"/>
            </a:ln>
          </p:spPr>
        </p:cxnSp>
        <p:cxnSp>
          <p:nvCxnSpPr>
            <p:cNvPr id="156" name="Connector 156" descr="Straight Connector 190"/>
            <p:cNvCxnSpPr>
              <a:stCxn id="153" idx="0"/>
              <a:endCxn id="152" idx="0"/>
            </p:cNvCxnSpPr>
            <p:nvPr/>
          </p:nvCxnSpPr>
          <p:spPr>
            <a:xfrm flipH="1">
              <a:off x="25968666" y="22078054"/>
              <a:ext cx="1905001" cy="164329"/>
            </a:xfrm>
            <a:prstGeom prst="straightConnector1">
              <a:avLst/>
            </a:prstGeom>
            <a:ln w="38100">
              <a:solidFill>
                <a:srgbClr val="000000"/>
              </a:solidFill>
              <a:prstDash val="sysDash"/>
            </a:ln>
          </p:spPr>
        </p:cxnSp>
        <p:cxnSp>
          <p:nvCxnSpPr>
            <p:cNvPr id="157" name="Connector 157" descr="Straight Connector 191"/>
            <p:cNvCxnSpPr>
              <a:stCxn id="154" idx="0"/>
              <a:endCxn id="152" idx="0"/>
            </p:cNvCxnSpPr>
            <p:nvPr/>
          </p:nvCxnSpPr>
          <p:spPr>
            <a:xfrm flipH="1" flipV="1">
              <a:off x="25968666" y="22242382"/>
              <a:ext cx="1905001" cy="623639"/>
            </a:xfrm>
            <a:prstGeom prst="straightConnector1">
              <a:avLst/>
            </a:prstGeom>
            <a:ln w="38100">
              <a:solidFill>
                <a:srgbClr val="000000"/>
              </a:solidFill>
              <a:prstDash val="sysDash"/>
            </a:ln>
          </p:spPr>
        </p:cxnSp>
        <p:graphicFrame>
          <p:nvGraphicFramePr>
            <p:cNvPr id="158" name="Table 158" descr="Table 192"/>
            <p:cNvGraphicFramePr/>
            <p:nvPr>
              <p:extLst>
                <p:ext uri="{D42A27DB-BD31-4B8C-83A1-F6EECF244321}">
                  <p14:modId xmlns:p14="http://schemas.microsoft.com/office/powerpoint/2010/main" val="952769276"/>
                </p:ext>
              </p:extLst>
            </p:nvPr>
          </p:nvGraphicFramePr>
          <p:xfrm>
            <a:off x="30608832" y="2192763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9" name="Shape 159" descr="Straight Connector 193"/>
            <p:cNvSpPr/>
            <p:nvPr/>
          </p:nvSpPr>
          <p:spPr>
            <a:xfrm flipV="1">
              <a:off x="31890261" y="22848379"/>
              <a:ext cx="2" cy="261481"/>
            </a:xfrm>
            <a:prstGeom prst="line">
              <a:avLst/>
            </a:prstGeom>
            <a:ln w="38100">
              <a:solidFill>
                <a:srgbClr val="C00000"/>
              </a:solidFill>
              <a:prstDash val="sysDash"/>
            </a:ln>
          </p:spPr>
          <p:txBody>
            <a:bodyPr lIns="45719" rIns="45719"/>
            <a:lstStyle/>
            <a:p>
              <a:endParaRPr/>
            </a:p>
          </p:txBody>
        </p:sp>
        <p:sp>
          <p:nvSpPr>
            <p:cNvPr id="280" name="Shape 280" descr="Straight Connector 194"/>
            <p:cNvSpPr/>
            <p:nvPr/>
          </p:nvSpPr>
          <p:spPr>
            <a:xfrm>
              <a:off x="32911924" y="22411531"/>
              <a:ext cx="280300" cy="593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C00000"/>
              </a:solidFill>
              <a:prstDash val="sysDash"/>
            </a:ln>
          </p:spPr>
          <p:txBody>
            <a:bodyPr/>
            <a:lstStyle/>
            <a:p>
              <a:endParaRPr/>
            </a:p>
          </p:txBody>
        </p:sp>
        <p:graphicFrame>
          <p:nvGraphicFramePr>
            <p:cNvPr id="161" name="Table 161" descr="Table 195"/>
            <p:cNvGraphicFramePr/>
            <p:nvPr>
              <p:extLst>
                <p:ext uri="{D42A27DB-BD31-4B8C-83A1-F6EECF244321}">
                  <p14:modId xmlns:p14="http://schemas.microsoft.com/office/powerpoint/2010/main" val="1555149700"/>
                </p:ext>
              </p:extLst>
            </p:nvPr>
          </p:nvGraphicFramePr>
          <p:xfrm>
            <a:off x="22617617" y="20687861"/>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2" name="Shape 162" descr="Rounded Rectangle 196"/>
            <p:cNvSpPr/>
            <p:nvPr/>
          </p:nvSpPr>
          <p:spPr>
            <a:xfrm>
              <a:off x="22753876" y="20705641"/>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63" name="Shape 163" descr="Straight Connector 197"/>
            <p:cNvSpPr/>
            <p:nvPr/>
          </p:nvSpPr>
          <p:spPr>
            <a:xfrm>
              <a:off x="24420498" y="20949481"/>
              <a:ext cx="795137" cy="1257569"/>
            </a:xfrm>
            <a:prstGeom prst="line">
              <a:avLst/>
            </a:prstGeom>
            <a:ln w="38100">
              <a:solidFill>
                <a:srgbClr val="000000"/>
              </a:solidFill>
              <a:prstDash val="sysDash"/>
            </a:ln>
          </p:spPr>
          <p:txBody>
            <a:bodyPr lIns="45719" rIns="45719"/>
            <a:lstStyle/>
            <a:p>
              <a:endParaRPr/>
            </a:p>
          </p:txBody>
        </p:sp>
        <p:sp>
          <p:nvSpPr>
            <p:cNvPr id="164" name="Shape 164" descr="Straight Connector 198"/>
            <p:cNvSpPr/>
            <p:nvPr/>
          </p:nvSpPr>
          <p:spPr>
            <a:xfrm>
              <a:off x="24420499" y="20946913"/>
              <a:ext cx="795137" cy="5140"/>
            </a:xfrm>
            <a:prstGeom prst="line">
              <a:avLst/>
            </a:prstGeom>
            <a:ln w="38100">
              <a:solidFill>
                <a:srgbClr val="000000"/>
              </a:solidFill>
              <a:prstDash val="sysDash"/>
            </a:ln>
          </p:spPr>
          <p:txBody>
            <a:bodyPr lIns="45719" rIns="45719"/>
            <a:lstStyle/>
            <a:p>
              <a:endParaRPr/>
            </a:p>
          </p:txBody>
        </p:sp>
        <p:cxnSp>
          <p:nvCxnSpPr>
            <p:cNvPr id="165" name="Connector 165" descr="Straight Connector 199"/>
            <p:cNvCxnSpPr>
              <a:stCxn id="150" idx="0"/>
              <a:endCxn id="152" idx="0"/>
            </p:cNvCxnSpPr>
            <p:nvPr/>
          </p:nvCxnSpPr>
          <p:spPr>
            <a:xfrm>
              <a:off x="23596997" y="22242382"/>
              <a:ext cx="2371670" cy="1"/>
            </a:xfrm>
            <a:prstGeom prst="straightConnector1">
              <a:avLst/>
            </a:prstGeom>
            <a:ln w="38100">
              <a:solidFill>
                <a:srgbClr val="000000"/>
              </a:solidFill>
              <a:prstDash val="sysDash"/>
            </a:ln>
          </p:spPr>
        </p:cxnSp>
        <p:graphicFrame>
          <p:nvGraphicFramePr>
            <p:cNvPr id="166" name="Table 166" descr="Table 200"/>
            <p:cNvGraphicFramePr/>
            <p:nvPr>
              <p:extLst>
                <p:ext uri="{D42A27DB-BD31-4B8C-83A1-F6EECF244321}">
                  <p14:modId xmlns:p14="http://schemas.microsoft.com/office/powerpoint/2010/main" val="377540263"/>
                </p:ext>
              </p:extLst>
            </p:nvPr>
          </p:nvGraphicFramePr>
          <p:xfrm>
            <a:off x="35906140" y="23047216"/>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7" name="Shape 167" descr="Straight Connector 201"/>
            <p:cNvSpPr/>
            <p:nvPr/>
          </p:nvSpPr>
          <p:spPr>
            <a:xfrm flipH="1" flipV="1">
              <a:off x="31234340" y="22403880"/>
              <a:ext cx="655921" cy="466727"/>
            </a:xfrm>
            <a:prstGeom prst="line">
              <a:avLst/>
            </a:prstGeom>
            <a:ln w="38100">
              <a:solidFill>
                <a:srgbClr val="C00000"/>
              </a:solidFill>
              <a:prstDash val="sysDash"/>
            </a:ln>
          </p:spPr>
          <p:txBody>
            <a:bodyPr lIns="45719" rIns="45719"/>
            <a:lstStyle/>
            <a:p>
              <a:endParaRPr/>
            </a:p>
          </p:txBody>
        </p:sp>
        <p:sp>
          <p:nvSpPr>
            <p:cNvPr id="168" name="Shape 168" descr="Straight Connector 202"/>
            <p:cNvSpPr/>
            <p:nvPr/>
          </p:nvSpPr>
          <p:spPr>
            <a:xfrm flipV="1">
              <a:off x="31938739" y="22386132"/>
              <a:ext cx="855765" cy="484475"/>
            </a:xfrm>
            <a:prstGeom prst="line">
              <a:avLst/>
            </a:prstGeom>
            <a:ln w="38100">
              <a:solidFill>
                <a:srgbClr val="C00000"/>
              </a:solidFill>
              <a:prstDash val="sysDash"/>
            </a:ln>
          </p:spPr>
          <p:txBody>
            <a:bodyPr lIns="45719" rIns="45719"/>
            <a:lstStyle/>
            <a:p>
              <a:endParaRPr/>
            </a:p>
          </p:txBody>
        </p:sp>
        <p:sp>
          <p:nvSpPr>
            <p:cNvPr id="281" name="Shape 281" descr="Straight Connector 203"/>
            <p:cNvSpPr/>
            <p:nvPr/>
          </p:nvSpPr>
          <p:spPr>
            <a:xfrm>
              <a:off x="30364015" y="22410230"/>
              <a:ext cx="607631" cy="5947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C00000"/>
              </a:solidFill>
              <a:prstDash val="sysDash"/>
            </a:ln>
          </p:spPr>
          <p:txBody>
            <a:bodyPr/>
            <a:lstStyle/>
            <a:p>
              <a:endParaRPr/>
            </a:p>
          </p:txBody>
        </p:sp>
        <p:graphicFrame>
          <p:nvGraphicFramePr>
            <p:cNvPr id="170" name="Table 170" descr="Table 204"/>
            <p:cNvGraphicFramePr/>
            <p:nvPr>
              <p:extLst>
                <p:ext uri="{D42A27DB-BD31-4B8C-83A1-F6EECF244321}">
                  <p14:modId xmlns:p14="http://schemas.microsoft.com/office/powerpoint/2010/main" val="1652507003"/>
                </p:ext>
              </p:extLst>
            </p:nvPr>
          </p:nvGraphicFramePr>
          <p:xfrm>
            <a:off x="32169661" y="2192893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1" name="Shape 171" descr="Straight Connector 205"/>
            <p:cNvSpPr/>
            <p:nvPr/>
          </p:nvSpPr>
          <p:spPr>
            <a:xfrm flipH="1" flipV="1">
              <a:off x="34888298" y="21847910"/>
              <a:ext cx="994" cy="1194726"/>
            </a:xfrm>
            <a:prstGeom prst="line">
              <a:avLst/>
            </a:prstGeom>
            <a:ln w="38100">
              <a:solidFill>
                <a:srgbClr val="92D050"/>
              </a:solidFill>
              <a:prstDash val="sysDash"/>
            </a:ln>
          </p:spPr>
          <p:txBody>
            <a:bodyPr lIns="45719" rIns="45719"/>
            <a:lstStyle/>
            <a:p>
              <a:endParaRPr/>
            </a:p>
          </p:txBody>
        </p:sp>
        <p:sp>
          <p:nvSpPr>
            <p:cNvPr id="172" name="Shape 172" descr="Straight Connector 206"/>
            <p:cNvSpPr/>
            <p:nvPr/>
          </p:nvSpPr>
          <p:spPr>
            <a:xfrm flipH="1" flipV="1">
              <a:off x="33877544" y="21417024"/>
              <a:ext cx="1010754" cy="451068"/>
            </a:xfrm>
            <a:prstGeom prst="line">
              <a:avLst/>
            </a:prstGeom>
            <a:ln w="38100">
              <a:solidFill>
                <a:srgbClr val="92D050"/>
              </a:solidFill>
              <a:prstDash val="sysDash"/>
            </a:ln>
          </p:spPr>
          <p:txBody>
            <a:bodyPr lIns="45719" rIns="45719"/>
            <a:lstStyle/>
            <a:p>
              <a:endParaRPr/>
            </a:p>
          </p:txBody>
        </p:sp>
        <p:sp>
          <p:nvSpPr>
            <p:cNvPr id="173" name="Shape 173" descr="Straight Connector 207"/>
            <p:cNvSpPr/>
            <p:nvPr/>
          </p:nvSpPr>
          <p:spPr>
            <a:xfrm flipV="1">
              <a:off x="32794499" y="21441856"/>
              <a:ext cx="1050424" cy="487077"/>
            </a:xfrm>
            <a:prstGeom prst="line">
              <a:avLst/>
            </a:prstGeom>
            <a:ln w="38100">
              <a:solidFill>
                <a:srgbClr val="92D050"/>
              </a:solidFill>
              <a:prstDash val="sysDash"/>
            </a:ln>
          </p:spPr>
          <p:txBody>
            <a:bodyPr lIns="45719" rIns="45719"/>
            <a:lstStyle/>
            <a:p>
              <a:endParaRPr/>
            </a:p>
          </p:txBody>
        </p:sp>
        <p:graphicFrame>
          <p:nvGraphicFramePr>
            <p:cNvPr id="174" name="Table 174" descr="Table 208"/>
            <p:cNvGraphicFramePr/>
            <p:nvPr>
              <p:extLst>
                <p:ext uri="{D42A27DB-BD31-4B8C-83A1-F6EECF244321}">
                  <p14:modId xmlns:p14="http://schemas.microsoft.com/office/powerpoint/2010/main" val="279192770"/>
                </p:ext>
              </p:extLst>
            </p:nvPr>
          </p:nvGraphicFramePr>
          <p:xfrm>
            <a:off x="33252705" y="20959824"/>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75" name="Table 175" descr="Table 209"/>
            <p:cNvGraphicFramePr/>
            <p:nvPr>
              <p:extLst>
                <p:ext uri="{D42A27DB-BD31-4B8C-83A1-F6EECF244321}">
                  <p14:modId xmlns:p14="http://schemas.microsoft.com/office/powerpoint/2010/main" val="141116695"/>
                </p:ext>
              </p:extLst>
            </p:nvPr>
          </p:nvGraphicFramePr>
          <p:xfrm>
            <a:off x="35899790" y="2100326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6" name="Shape 176" descr="Straight Connector 210"/>
            <p:cNvSpPr/>
            <p:nvPr/>
          </p:nvSpPr>
          <p:spPr>
            <a:xfrm flipV="1">
              <a:off x="34906784" y="21535801"/>
              <a:ext cx="1624197" cy="332291"/>
            </a:xfrm>
            <a:prstGeom prst="line">
              <a:avLst/>
            </a:prstGeom>
            <a:ln w="38100">
              <a:solidFill>
                <a:srgbClr val="92D050"/>
              </a:solidFill>
              <a:prstDash val="sysDash"/>
            </a:ln>
          </p:spPr>
          <p:txBody>
            <a:bodyPr lIns="45719" rIns="45719"/>
            <a:lstStyle/>
            <a:p>
              <a:endParaRPr/>
            </a:p>
          </p:txBody>
        </p:sp>
        <p:sp>
          <p:nvSpPr>
            <p:cNvPr id="177" name="Shape 177" descr="Straight Connector 211"/>
            <p:cNvSpPr/>
            <p:nvPr/>
          </p:nvSpPr>
          <p:spPr>
            <a:xfrm flipH="1" flipV="1">
              <a:off x="36524629" y="21595931"/>
              <a:ext cx="6351" cy="1451285"/>
            </a:xfrm>
            <a:prstGeom prst="line">
              <a:avLst/>
            </a:prstGeom>
            <a:ln w="38100">
              <a:solidFill>
                <a:srgbClr val="92D050"/>
              </a:solidFill>
              <a:prstDash val="sysDash"/>
            </a:ln>
          </p:spPr>
          <p:txBody>
            <a:bodyPr lIns="45719" rIns="45719"/>
            <a:lstStyle/>
            <a:p>
              <a:endParaRPr/>
            </a:p>
          </p:txBody>
        </p:sp>
        <p:graphicFrame>
          <p:nvGraphicFramePr>
            <p:cNvPr id="178" name="Table 178" descr="Table 212"/>
            <p:cNvGraphicFramePr/>
            <p:nvPr>
              <p:extLst>
                <p:ext uri="{D42A27DB-BD31-4B8C-83A1-F6EECF244321}">
                  <p14:modId xmlns:p14="http://schemas.microsoft.com/office/powerpoint/2010/main" val="926346577"/>
                </p:ext>
              </p:extLst>
            </p:nvPr>
          </p:nvGraphicFramePr>
          <p:xfrm>
            <a:off x="32291011" y="2008774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2" name="Shape 282" descr="Straight Connector 213"/>
            <p:cNvSpPr/>
            <p:nvPr/>
          </p:nvSpPr>
          <p:spPr>
            <a:xfrm>
              <a:off x="31463360" y="20570345"/>
              <a:ext cx="1217724" cy="1331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00B0F0"/>
              </a:solidFill>
              <a:prstDash val="sysDash"/>
            </a:ln>
          </p:spPr>
          <p:txBody>
            <a:bodyPr/>
            <a:lstStyle/>
            <a:p>
              <a:endParaRPr/>
            </a:p>
          </p:txBody>
        </p:sp>
        <p:sp>
          <p:nvSpPr>
            <p:cNvPr id="283" name="Shape 283" descr="Straight Connector 214"/>
            <p:cNvSpPr/>
            <p:nvPr/>
          </p:nvSpPr>
          <p:spPr>
            <a:xfrm>
              <a:off x="33561011" y="20480661"/>
              <a:ext cx="2313380" cy="5868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00B0F0"/>
              </a:solidFill>
              <a:prstDash val="sysDash"/>
            </a:ln>
          </p:spPr>
          <p:txBody>
            <a:bodyPr/>
            <a:lstStyle/>
            <a:p>
              <a:endParaRPr/>
            </a:p>
          </p:txBody>
        </p:sp>
        <p:sp>
          <p:nvSpPr>
            <p:cNvPr id="284" name="Shape 284" descr="Straight Connector 215"/>
            <p:cNvSpPr/>
            <p:nvPr/>
          </p:nvSpPr>
          <p:spPr>
            <a:xfrm>
              <a:off x="38218272" y="19844201"/>
              <a:ext cx="15146" cy="31950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7030A0"/>
              </a:solidFill>
              <a:prstDash val="sysDash"/>
            </a:ln>
          </p:spPr>
          <p:txBody>
            <a:bodyPr/>
            <a:lstStyle/>
            <a:p>
              <a:endParaRPr/>
            </a:p>
          </p:txBody>
        </p:sp>
        <p:graphicFrame>
          <p:nvGraphicFramePr>
            <p:cNvPr id="182" name="Table 182" descr="Table 216"/>
            <p:cNvGraphicFramePr/>
            <p:nvPr>
              <p:extLst>
                <p:ext uri="{D42A27DB-BD31-4B8C-83A1-F6EECF244321}">
                  <p14:modId xmlns:p14="http://schemas.microsoft.com/office/powerpoint/2010/main" val="1997962536"/>
                </p:ext>
              </p:extLst>
            </p:nvPr>
          </p:nvGraphicFramePr>
          <p:xfrm>
            <a:off x="37594768" y="1936160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5" name="Shape 285" descr="Straight Connector 217"/>
            <p:cNvSpPr/>
            <p:nvPr/>
          </p:nvSpPr>
          <p:spPr>
            <a:xfrm>
              <a:off x="33561011" y="19678878"/>
              <a:ext cx="4008358" cy="5487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7030A0"/>
              </a:solidFill>
              <a:prstDash val="sysDash"/>
            </a:ln>
          </p:spPr>
          <p:txBody>
            <a:bodyPr/>
            <a:lstStyle/>
            <a:p>
              <a:endParaRPr/>
            </a:p>
          </p:txBody>
        </p:sp>
        <p:sp>
          <p:nvSpPr>
            <p:cNvPr id="286" name="Shape 286" descr="Straight Connector 218"/>
            <p:cNvSpPr/>
            <p:nvPr/>
          </p:nvSpPr>
          <p:spPr>
            <a:xfrm>
              <a:off x="34141022" y="19087653"/>
              <a:ext cx="1934145" cy="18467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595959"/>
              </a:solidFill>
              <a:prstDash val="sysDash"/>
            </a:ln>
          </p:spPr>
          <p:txBody>
            <a:bodyPr/>
            <a:lstStyle/>
            <a:p>
              <a:endParaRPr/>
            </a:p>
          </p:txBody>
        </p:sp>
        <p:sp>
          <p:nvSpPr>
            <p:cNvPr id="287" name="Shape 287" descr="Straight Connector 219"/>
            <p:cNvSpPr/>
            <p:nvPr/>
          </p:nvSpPr>
          <p:spPr>
            <a:xfrm>
              <a:off x="36970984" y="19087653"/>
              <a:ext cx="616284" cy="2485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595959"/>
              </a:solidFill>
              <a:prstDash val="sysDash"/>
            </a:ln>
          </p:spPr>
          <p:txBody>
            <a:bodyPr/>
            <a:lstStyle/>
            <a:p>
              <a:endParaRPr/>
            </a:p>
          </p:txBody>
        </p:sp>
        <p:graphicFrame>
          <p:nvGraphicFramePr>
            <p:cNvPr id="186" name="Table 186" descr="Table 220"/>
            <p:cNvGraphicFramePr/>
            <p:nvPr>
              <p:extLst>
                <p:ext uri="{D42A27DB-BD31-4B8C-83A1-F6EECF244321}">
                  <p14:modId xmlns:p14="http://schemas.microsoft.com/office/powerpoint/2010/main" val="1702038060"/>
                </p:ext>
              </p:extLst>
            </p:nvPr>
          </p:nvGraphicFramePr>
          <p:xfrm>
            <a:off x="35718883" y="18605053"/>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87" name="Shape 187" descr="TextBox 221"/>
            <p:cNvSpPr/>
            <p:nvPr/>
          </p:nvSpPr>
          <p:spPr>
            <a:xfrm>
              <a:off x="22762151" y="20250829"/>
              <a:ext cx="1745036"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C00000"/>
                  </a:solidFill>
                </a:rPr>
                <a:t>→2 </a:t>
              </a:r>
              <a:r>
                <a:rPr>
                  <a:solidFill>
                    <a:srgbClr val="00B0F0"/>
                  </a:solidFill>
                </a:rPr>
                <a:t>→1</a:t>
              </a:r>
              <a:r>
                <a:rPr>
                  <a:solidFill>
                    <a:srgbClr val="92D050"/>
                  </a:solidFill>
                </a:rPr>
                <a:t> </a:t>
              </a:r>
              <a:r>
                <a:rPr>
                  <a:solidFill>
                    <a:srgbClr val="7030A0"/>
                  </a:solidFill>
                </a:rPr>
                <a:t>→0</a:t>
              </a:r>
            </a:p>
          </p:txBody>
        </p:sp>
        <p:sp>
          <p:nvSpPr>
            <p:cNvPr id="188" name="Shape 188" descr="TextBox 222"/>
            <p:cNvSpPr/>
            <p:nvPr/>
          </p:nvSpPr>
          <p:spPr>
            <a:xfrm>
              <a:off x="26328768" y="20257946"/>
              <a:ext cx="1251552"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a:t>
              </a:r>
              <a:r>
                <a:rPr>
                  <a:solidFill>
                    <a:srgbClr val="C00000"/>
                  </a:solidFill>
                </a:rPr>
                <a:t> →1</a:t>
              </a:r>
              <a:r>
                <a:rPr>
                  <a:solidFill>
                    <a:srgbClr val="595959"/>
                  </a:solidFill>
                </a:rPr>
                <a:t> →0</a:t>
              </a:r>
            </a:p>
          </p:txBody>
        </p:sp>
        <p:sp>
          <p:nvSpPr>
            <p:cNvPr id="189" name="Shape 189" descr="TextBox 223"/>
            <p:cNvSpPr/>
            <p:nvPr/>
          </p:nvSpPr>
          <p:spPr>
            <a:xfrm>
              <a:off x="22974284" y="22506373"/>
              <a:ext cx="17615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92D050"/>
                  </a:solidFill>
                </a:rPr>
                <a:t>→2 </a:t>
              </a:r>
              <a:r>
                <a:rPr>
                  <a:solidFill>
                    <a:srgbClr val="595959"/>
                  </a:solidFill>
                </a:rPr>
                <a:t>→1</a:t>
              </a:r>
            </a:p>
          </p:txBody>
        </p:sp>
        <p:sp>
          <p:nvSpPr>
            <p:cNvPr id="190" name="Shape 190" descr="TextBox 224"/>
            <p:cNvSpPr/>
            <p:nvPr/>
          </p:nvSpPr>
          <p:spPr>
            <a:xfrm>
              <a:off x="25146711" y="22506373"/>
              <a:ext cx="2108743"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4 </a:t>
              </a:r>
              <a:r>
                <a:rPr>
                  <a:solidFill>
                    <a:srgbClr val="92D050"/>
                  </a:solidFill>
                </a:rPr>
                <a:t>→ 3</a:t>
              </a:r>
              <a:r>
                <a:rPr>
                  <a:solidFill>
                    <a:srgbClr val="00B0F0"/>
                  </a:solidFill>
                </a:rPr>
                <a:t>→2 </a:t>
              </a:r>
              <a:r>
                <a:rPr>
                  <a:solidFill>
                    <a:srgbClr val="7030A0"/>
                  </a:solidFill>
                </a:rPr>
                <a:t>→1</a:t>
              </a:r>
            </a:p>
          </p:txBody>
        </p:sp>
        <p:sp>
          <p:nvSpPr>
            <p:cNvPr id="191" name="Shape 191" descr="TextBox 225"/>
            <p:cNvSpPr/>
            <p:nvPr/>
          </p:nvSpPr>
          <p:spPr>
            <a:xfrm>
              <a:off x="27240597" y="21395876"/>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92D050"/>
                  </a:solidFill>
                </a:rPr>
                <a:t>→1 </a:t>
              </a:r>
              <a:r>
                <a:rPr>
                  <a:solidFill>
                    <a:srgbClr val="00B0F0"/>
                  </a:solidFill>
                </a:rPr>
                <a:t>→0</a:t>
              </a:r>
            </a:p>
          </p:txBody>
        </p:sp>
        <p:sp>
          <p:nvSpPr>
            <p:cNvPr id="192" name="Shape 192" descr="TextBox 226"/>
            <p:cNvSpPr/>
            <p:nvPr/>
          </p:nvSpPr>
          <p:spPr>
            <a:xfrm>
              <a:off x="27469197" y="23119782"/>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7030A0"/>
                  </a:solidFill>
                </a:rPr>
                <a:t>→1</a:t>
              </a:r>
              <a:r>
                <a:rPr>
                  <a:solidFill>
                    <a:srgbClr val="92D050"/>
                  </a:solidFill>
                </a:rPr>
                <a:t> </a:t>
              </a:r>
            </a:p>
          </p:txBody>
        </p:sp>
        <p:sp>
          <p:nvSpPr>
            <p:cNvPr id="193" name="Shape 193" descr="Rectangle 227"/>
            <p:cNvSpPr/>
            <p:nvPr/>
          </p:nvSpPr>
          <p:spPr>
            <a:xfrm>
              <a:off x="31657146" y="22394594"/>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4" name="Shape 194" descr="Rectangle 228"/>
            <p:cNvSpPr/>
            <p:nvPr/>
          </p:nvSpPr>
          <p:spPr>
            <a:xfrm>
              <a:off x="34628946" y="21397462"/>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5" name="Shape 195" descr="Rectangle 229"/>
            <p:cNvSpPr/>
            <p:nvPr/>
          </p:nvSpPr>
          <p:spPr>
            <a:xfrm>
              <a:off x="35017902" y="20361884"/>
              <a:ext cx="259530"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5</a:t>
              </a:r>
            </a:p>
          </p:txBody>
        </p:sp>
        <p:sp>
          <p:nvSpPr>
            <p:cNvPr id="196" name="Shape 196" descr="Rectangle 230"/>
            <p:cNvSpPr/>
            <p:nvPr/>
          </p:nvSpPr>
          <p:spPr>
            <a:xfrm>
              <a:off x="36401092" y="19431000"/>
              <a:ext cx="259530" cy="4216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a:t>
              </a:r>
            </a:p>
          </p:txBody>
        </p:sp>
        <p:sp>
          <p:nvSpPr>
            <p:cNvPr id="197" name="Shape 197" descr="Rectangle 231"/>
            <p:cNvSpPr/>
            <p:nvPr/>
          </p:nvSpPr>
          <p:spPr>
            <a:xfrm rot="19427007">
              <a:off x="34856058" y="19304819"/>
              <a:ext cx="95857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3,4,5,6</a:t>
              </a:r>
            </a:p>
          </p:txBody>
        </p:sp>
        <p:sp>
          <p:nvSpPr>
            <p:cNvPr id="198" name="Shape 198" descr="TextBox 232"/>
            <p:cNvSpPr/>
            <p:nvPr/>
          </p:nvSpPr>
          <p:spPr>
            <a:xfrm>
              <a:off x="22897791" y="19669780"/>
              <a:ext cx="8642187"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a:latin typeface="Minion Pro"/>
                  <a:ea typeface="Minion Pro"/>
                  <a:cs typeface="Minion Pro"/>
                  <a:sym typeface="Minion Pro"/>
                </a:defRPr>
              </a:lvl1pPr>
            </a:lstStyle>
            <a:p>
              <a:r>
                <a:t>1          2      2.5     3          4          5         6      position </a:t>
              </a:r>
            </a:p>
          </p:txBody>
        </p:sp>
        <p:sp>
          <p:nvSpPr>
            <p:cNvPr id="262" name="Shape 262" descr="TextBox 391"/>
            <p:cNvSpPr/>
            <p:nvPr/>
          </p:nvSpPr>
          <p:spPr>
            <a:xfrm>
              <a:off x="22338141" y="19002922"/>
              <a:ext cx="6770259"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haplotype cluster graph informs ancestry</a:t>
              </a:r>
            </a:p>
          </p:txBody>
        </p:sp>
        <p:sp>
          <p:nvSpPr>
            <p:cNvPr id="263" name="Shape 263" descr="TextBox 392"/>
            <p:cNvSpPr/>
            <p:nvPr/>
          </p:nvSpPr>
          <p:spPr>
            <a:xfrm>
              <a:off x="29408570" y="18827089"/>
              <a:ext cx="6306419"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ancestral recombination graph</a:t>
              </a:r>
            </a:p>
          </p:txBody>
        </p:sp>
        <p:sp>
          <p:nvSpPr>
            <p:cNvPr id="275" name="Shape 275" descr="TextBox 399"/>
            <p:cNvSpPr/>
            <p:nvPr/>
          </p:nvSpPr>
          <p:spPr>
            <a:xfrm>
              <a:off x="17392690" y="18619623"/>
              <a:ext cx="4879761" cy="440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yriad Pro"/>
                  <a:ea typeface="Myriad Pro"/>
                  <a:cs typeface="Myriad Pro"/>
                  <a:sym typeface="Myriad Pro"/>
                </a:defRPr>
              </a:pPr>
              <a:r>
                <a:rPr dirty="0"/>
                <a:t>(1) test each cluster independently for association</a:t>
              </a:r>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r>
                <a:rPr dirty="0"/>
                <a:t>(2) infer a distribution of ARGs from  and test mutation and recombination events for association</a:t>
              </a:r>
            </a:p>
          </p:txBody>
        </p:sp>
        <p:sp>
          <p:nvSpPr>
            <p:cNvPr id="276" name="Shape 276" descr="Straight Arrow Connector 80"/>
            <p:cNvSpPr/>
            <p:nvPr/>
          </p:nvSpPr>
          <p:spPr>
            <a:xfrm flipV="1">
              <a:off x="21929915" y="19611894"/>
              <a:ext cx="789811" cy="1488896"/>
            </a:xfrm>
            <a:prstGeom prst="line">
              <a:avLst/>
            </a:prstGeom>
            <a:ln w="57150">
              <a:solidFill>
                <a:srgbClr val="000000"/>
              </a:solidFill>
              <a:tailEnd type="triangle"/>
            </a:ln>
          </p:spPr>
          <p:txBody>
            <a:bodyPr lIns="45719" rIns="45719"/>
            <a:lstStyle/>
            <a:p>
              <a:endParaRPr/>
            </a:p>
          </p:txBody>
        </p:sp>
      </p:grpSp>
      <p:grpSp>
        <p:nvGrpSpPr>
          <p:cNvPr id="6" name="Group 5"/>
          <p:cNvGrpSpPr/>
          <p:nvPr/>
        </p:nvGrpSpPr>
        <p:grpSpPr>
          <a:xfrm>
            <a:off x="43476554" y="7772400"/>
            <a:ext cx="21249434" cy="7883869"/>
            <a:chOff x="17534666" y="7772400"/>
            <a:chExt cx="21249434" cy="7883869"/>
          </a:xfrm>
        </p:grpSpPr>
        <p:sp>
          <p:nvSpPr>
            <p:cNvPr id="135" name="Shape 135" descr="TextBox 168"/>
            <p:cNvSpPr/>
            <p:nvPr/>
          </p:nvSpPr>
          <p:spPr>
            <a:xfrm>
              <a:off x="32994600" y="8115180"/>
              <a:ext cx="5382008"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sz="2300">
                  <a:latin typeface="Minion Pro"/>
                  <a:ea typeface="Minion Pro"/>
                  <a:cs typeface="Minion Pro"/>
                  <a:sym typeface="Minion Pro"/>
                </a:defRPr>
              </a:lvl1pPr>
            </a:lstStyle>
            <a:p>
              <a:r>
                <a:t>Mean switch error for chromosome 22, 1000 Genome Project data, across all populations</a:t>
              </a:r>
            </a:p>
          </p:txBody>
        </p:sp>
        <p:sp>
          <p:nvSpPr>
            <p:cNvPr id="222" name="Shape 222" descr="TextBox 351"/>
            <p:cNvSpPr/>
            <p:nvPr/>
          </p:nvSpPr>
          <p:spPr>
            <a:xfrm>
              <a:off x="24071597" y="8150535"/>
              <a:ext cx="8459946" cy="59080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inion Pro"/>
                  <a:ea typeface="Minion Pro"/>
                  <a:cs typeface="Minion Pro"/>
                  <a:sym typeface="Minion Pro"/>
                </a:defRPr>
              </a:pPr>
              <a:r>
                <a:t>construct haplotype cluster graph G</a:t>
              </a:r>
              <a:r>
                <a:rPr baseline="-25000"/>
                <a:t>C</a:t>
              </a:r>
            </a:p>
          </p:txBody>
        </p:sp>
        <p:sp>
          <p:nvSpPr>
            <p:cNvPr id="223" name="Shape 223" descr="TextBox 352"/>
            <p:cNvSpPr/>
            <p:nvPr/>
          </p:nvSpPr>
          <p:spPr>
            <a:xfrm>
              <a:off x="24268250" y="10494742"/>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HMM on </a:t>
              </a:r>
            </a:p>
          </p:txBody>
        </p:sp>
        <p:graphicFrame>
          <p:nvGraphicFramePr>
            <p:cNvPr id="224" name="Table 224" descr="Table 353"/>
            <p:cNvGraphicFramePr/>
            <p:nvPr>
              <p:extLst>
                <p:ext uri="{D42A27DB-BD31-4B8C-83A1-F6EECF244321}">
                  <p14:modId xmlns:p14="http://schemas.microsoft.com/office/powerpoint/2010/main" val="1498290318"/>
                </p:ext>
              </p:extLst>
            </p:nvPr>
          </p:nvGraphicFramePr>
          <p:xfrm>
            <a:off x="25041944" y="11743781"/>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5" name="Table 225" descr="Table 354"/>
            <p:cNvGraphicFramePr/>
            <p:nvPr>
              <p:extLst>
                <p:ext uri="{D42A27DB-BD31-4B8C-83A1-F6EECF244321}">
                  <p14:modId xmlns:p14="http://schemas.microsoft.com/office/powerpoint/2010/main" val="372129904"/>
                </p:ext>
              </p:extLst>
            </p:nvPr>
          </p:nvGraphicFramePr>
          <p:xfrm>
            <a:off x="25063704" y="13146203"/>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6" name="Table 226" descr="Table 355"/>
            <p:cNvGraphicFramePr/>
            <p:nvPr>
              <p:extLst>
                <p:ext uri="{D42A27DB-BD31-4B8C-83A1-F6EECF244321}">
                  <p14:modId xmlns:p14="http://schemas.microsoft.com/office/powerpoint/2010/main" val="914916464"/>
                </p:ext>
              </p:extLst>
            </p:nvPr>
          </p:nvGraphicFramePr>
          <p:xfrm>
            <a:off x="27968342" y="12594669"/>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sp>
          <p:nvSpPr>
            <p:cNvPr id="227" name="Shape 227" descr="Rounded Rectangle 356"/>
            <p:cNvSpPr/>
            <p:nvPr/>
          </p:nvSpPr>
          <p:spPr>
            <a:xfrm>
              <a:off x="25169973" y="11742225"/>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8" name="Shape 228" descr="Rounded Rectangle 357"/>
            <p:cNvSpPr/>
            <p:nvPr/>
          </p:nvSpPr>
          <p:spPr>
            <a:xfrm>
              <a:off x="25198415" y="13150837"/>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9" name="Shape 229" descr="Rounded Rectangle 358"/>
            <p:cNvSpPr/>
            <p:nvPr/>
          </p:nvSpPr>
          <p:spPr>
            <a:xfrm>
              <a:off x="28078273" y="12591104"/>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30" name="Shape 230" descr="Straight Connector 359"/>
            <p:cNvSpPr/>
            <p:nvPr/>
          </p:nvSpPr>
          <p:spPr>
            <a:xfrm>
              <a:off x="27348023" y="11945425"/>
              <a:ext cx="802182" cy="637282"/>
            </a:xfrm>
            <a:prstGeom prst="line">
              <a:avLst/>
            </a:prstGeom>
            <a:ln w="38100">
              <a:solidFill>
                <a:srgbClr val="000000"/>
              </a:solidFill>
              <a:prstDash val="sysDash"/>
            </a:ln>
          </p:spPr>
          <p:txBody>
            <a:bodyPr lIns="45719" rIns="45719"/>
            <a:lstStyle/>
            <a:p>
              <a:endParaRPr/>
            </a:p>
          </p:txBody>
        </p:sp>
        <p:sp>
          <p:nvSpPr>
            <p:cNvPr id="231" name="Shape 231" descr="Straight Connector 360"/>
            <p:cNvSpPr/>
            <p:nvPr/>
          </p:nvSpPr>
          <p:spPr>
            <a:xfrm flipH="1">
              <a:off x="27374089" y="12997503"/>
              <a:ext cx="756084" cy="347466"/>
            </a:xfrm>
            <a:prstGeom prst="line">
              <a:avLst/>
            </a:prstGeom>
            <a:ln w="38100">
              <a:solidFill>
                <a:srgbClr val="000000"/>
              </a:solidFill>
              <a:prstDash val="sysDash"/>
            </a:ln>
          </p:spPr>
          <p:txBody>
            <a:bodyPr lIns="45719" rIns="45719"/>
            <a:lstStyle/>
            <a:p>
              <a:endParaRPr/>
            </a:p>
          </p:txBody>
        </p:sp>
        <p:pic>
          <p:nvPicPr>
            <p:cNvPr id="232" name="equation.pdf" descr="TextBox 361"/>
            <p:cNvPicPr>
              <a:picLocks noChangeAspect="1"/>
            </p:cNvPicPr>
            <p:nvPr/>
          </p:nvPicPr>
          <p:blipFill>
            <a:blip r:embed="rId5">
              <a:extLst/>
            </a:blip>
            <a:stretch>
              <a:fillRect/>
            </a:stretch>
          </p:blipFill>
          <p:spPr>
            <a:xfrm>
              <a:off x="24830289" y="11631924"/>
              <a:ext cx="266005" cy="329472"/>
            </a:xfrm>
            <a:prstGeom prst="rect">
              <a:avLst/>
            </a:prstGeom>
            <a:ln w="12700">
              <a:miter lim="400000"/>
            </a:ln>
          </p:spPr>
        </p:pic>
        <p:pic>
          <p:nvPicPr>
            <p:cNvPr id="233" name="equation.pdf" descr="TextBox 362"/>
            <p:cNvPicPr>
              <a:picLocks noChangeAspect="1"/>
            </p:cNvPicPr>
            <p:nvPr/>
          </p:nvPicPr>
          <p:blipFill>
            <a:blip r:embed="rId6">
              <a:extLst/>
            </a:blip>
            <a:stretch>
              <a:fillRect/>
            </a:stretch>
          </p:blipFill>
          <p:spPr>
            <a:xfrm>
              <a:off x="24568421" y="13018523"/>
              <a:ext cx="552061" cy="337045"/>
            </a:xfrm>
            <a:prstGeom prst="rect">
              <a:avLst/>
            </a:prstGeom>
            <a:ln w="12700">
              <a:miter lim="400000"/>
            </a:ln>
          </p:spPr>
        </p:pic>
        <p:pic>
          <p:nvPicPr>
            <p:cNvPr id="234" name="equation.pdf" descr="TextBox 363"/>
            <p:cNvPicPr>
              <a:picLocks noChangeAspect="1"/>
            </p:cNvPicPr>
            <p:nvPr/>
          </p:nvPicPr>
          <p:blipFill>
            <a:blip r:embed="rId7">
              <a:extLst/>
            </a:blip>
            <a:stretch>
              <a:fillRect/>
            </a:stretch>
          </p:blipFill>
          <p:spPr>
            <a:xfrm>
              <a:off x="30464295" y="12509579"/>
              <a:ext cx="572259" cy="337046"/>
            </a:xfrm>
            <a:prstGeom prst="rect">
              <a:avLst/>
            </a:prstGeom>
            <a:ln w="12700">
              <a:miter lim="400000"/>
            </a:ln>
          </p:spPr>
        </p:pic>
        <p:sp>
          <p:nvSpPr>
            <p:cNvPr id="235" name="Shape 235" descr="TextBox 364"/>
            <p:cNvSpPr/>
            <p:nvPr/>
          </p:nvSpPr>
          <p:spPr>
            <a:xfrm>
              <a:off x="28130174" y="11269323"/>
              <a:ext cx="4463501"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latin typeface="Minion Pro"/>
                  <a:ea typeface="Minion Pro"/>
                  <a:cs typeface="Minion Pro"/>
                  <a:sym typeface="Minion Pro"/>
                </a:rPr>
                <a:t> haplotype </a:t>
              </a:r>
            </a:p>
            <a:p>
              <a:pPr algn="ctr">
                <a:defRPr sz="2800">
                  <a:latin typeface="Minion Pro"/>
                  <a:ea typeface="Minion Pro"/>
                  <a:cs typeface="Minion Pro"/>
                  <a:sym typeface="Minion Pro"/>
                </a:defRPr>
              </a:pPr>
              <a:r>
                <a:t>                         transitions</a:t>
              </a:r>
            </a:p>
          </p:txBody>
        </p:sp>
        <p:sp>
          <p:nvSpPr>
            <p:cNvPr id="236" name="Shape 236" descr="Arc 365"/>
            <p:cNvSpPr/>
            <p:nvPr/>
          </p:nvSpPr>
          <p:spPr>
            <a:xfrm rot="18723257">
              <a:off x="29251247" y="12159002"/>
              <a:ext cx="857376" cy="1436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9" y="0"/>
                    <a:pt x="15883" y="7774"/>
                    <a:pt x="21600" y="21600"/>
                  </a:cubicBezTo>
                </a:path>
              </a:pathLst>
            </a:custGeom>
            <a:ln w="38100">
              <a:solidFill>
                <a:srgbClr val="000000"/>
              </a:solidFill>
              <a:tailEnd type="triangle"/>
            </a:ln>
          </p:spPr>
          <p:txBody>
            <a:bodyPr lIns="45719" rIns="45719" anchor="ctr"/>
            <a:lstStyle/>
            <a:p>
              <a:pPr algn="ctr">
                <a:defRPr sz="2800"/>
              </a:pPr>
              <a:endParaRPr/>
            </a:p>
          </p:txBody>
        </p:sp>
        <p:pic>
          <p:nvPicPr>
            <p:cNvPr id="237" name="image11.png" descr="Picture 366"/>
            <p:cNvPicPr>
              <a:picLocks noChangeAspect="1"/>
            </p:cNvPicPr>
            <p:nvPr/>
          </p:nvPicPr>
          <p:blipFill>
            <a:blip r:embed="rId8">
              <a:extLst/>
            </a:blip>
            <a:stretch>
              <a:fillRect/>
            </a:stretch>
          </p:blipFill>
          <p:spPr>
            <a:xfrm>
              <a:off x="26410071" y="9034556"/>
              <a:ext cx="4637790" cy="1185214"/>
            </a:xfrm>
            <a:prstGeom prst="rect">
              <a:avLst/>
            </a:prstGeom>
            <a:ln w="12700">
              <a:miter lim="400000"/>
            </a:ln>
          </p:spPr>
        </p:pic>
        <p:sp>
          <p:nvSpPr>
            <p:cNvPr id="238" name="Shape 238" descr="Rounded Rectangle 367"/>
            <p:cNvSpPr/>
            <p:nvPr/>
          </p:nvSpPr>
          <p:spPr>
            <a:xfrm>
              <a:off x="26258998" y="8893471"/>
              <a:ext cx="2908301" cy="1392230"/>
            </a:xfrm>
            <a:prstGeom prst="roundRect">
              <a:avLst>
                <a:gd name="adj" fmla="val 16667"/>
              </a:avLst>
            </a:prstGeom>
            <a:ln w="38100">
              <a:solidFill>
                <a:srgbClr val="FF0000"/>
              </a:solidFill>
              <a:prstDash val="sysDash"/>
            </a:ln>
          </p:spPr>
          <p:txBody>
            <a:bodyPr lIns="45719" rIns="45719" anchor="ctr"/>
            <a:lstStyle/>
            <a:p>
              <a:pPr algn="ctr">
                <a:defRPr>
                  <a:solidFill>
                    <a:srgbClr val="B2B2B2"/>
                  </a:solidFill>
                </a:defRPr>
              </a:pPr>
              <a:endParaRPr/>
            </a:p>
          </p:txBody>
        </p:sp>
        <p:sp>
          <p:nvSpPr>
            <p:cNvPr id="239" name="Shape 239" descr="Straight Connector 368"/>
            <p:cNvSpPr/>
            <p:nvPr/>
          </p:nvSpPr>
          <p:spPr>
            <a:xfrm flipH="1">
              <a:off x="24437710" y="10188848"/>
              <a:ext cx="1821291" cy="1099064"/>
            </a:xfrm>
            <a:prstGeom prst="line">
              <a:avLst/>
            </a:prstGeom>
            <a:ln w="38100">
              <a:solidFill>
                <a:srgbClr val="FF0000"/>
              </a:solidFill>
              <a:prstDash val="sysDash"/>
            </a:ln>
          </p:spPr>
          <p:txBody>
            <a:bodyPr lIns="45719" rIns="45719"/>
            <a:lstStyle/>
            <a:p>
              <a:endParaRPr/>
            </a:p>
          </p:txBody>
        </p:sp>
        <p:sp>
          <p:nvSpPr>
            <p:cNvPr id="240" name="Shape 240" descr="Straight Connector 369"/>
            <p:cNvSpPr/>
            <p:nvPr/>
          </p:nvSpPr>
          <p:spPr>
            <a:xfrm>
              <a:off x="29167299" y="10250613"/>
              <a:ext cx="2870940" cy="963751"/>
            </a:xfrm>
            <a:prstGeom prst="line">
              <a:avLst/>
            </a:prstGeom>
            <a:ln w="38100">
              <a:solidFill>
                <a:srgbClr val="FF0000"/>
              </a:solidFill>
              <a:prstDash val="sysDash"/>
            </a:ln>
          </p:spPr>
          <p:txBody>
            <a:bodyPr lIns="45719" rIns="45719"/>
            <a:lstStyle/>
            <a:p>
              <a:endParaRPr/>
            </a:p>
          </p:txBody>
        </p:sp>
        <p:sp>
          <p:nvSpPr>
            <p:cNvPr id="241" name="Shape 241" descr="TextBox 370"/>
            <p:cNvSpPr/>
            <p:nvPr/>
          </p:nvSpPr>
          <p:spPr>
            <a:xfrm>
              <a:off x="24056565" y="11106625"/>
              <a:ext cx="4153787"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t> </a:t>
              </a:r>
              <a:r>
                <a:rPr sz="2800">
                  <a:latin typeface="Minion Pro"/>
                  <a:ea typeface="Minion Pro"/>
                  <a:cs typeface="Minion Pro"/>
                  <a:sym typeface="Minion Pro"/>
                </a:rPr>
                <a:t>cluster size</a:t>
              </a:r>
            </a:p>
          </p:txBody>
        </p:sp>
        <p:sp>
          <p:nvSpPr>
            <p:cNvPr id="242" name="Shape 242" descr="TextBox 371"/>
            <p:cNvSpPr/>
            <p:nvPr/>
          </p:nvSpPr>
          <p:spPr>
            <a:xfrm>
              <a:off x="24556000" y="13910673"/>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a:latin typeface="Minion Pro"/>
                  <a:ea typeface="Minion Pro"/>
                  <a:cs typeface="Minion Pro"/>
                  <a:sym typeface="Minion Pro"/>
                </a:defRPr>
              </a:lvl1pPr>
            </a:lstStyle>
            <a:p>
              <a:r>
                <a:t>Compute phasing of  on </a:t>
              </a:r>
            </a:p>
          </p:txBody>
        </p:sp>
        <p:sp>
          <p:nvSpPr>
            <p:cNvPr id="244" name="Shape 244" descr="TextBox 373"/>
            <p:cNvSpPr/>
            <p:nvPr/>
          </p:nvSpPr>
          <p:spPr>
            <a:xfrm>
              <a:off x="28041600" y="14701228"/>
              <a:ext cx="4845945"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endParaRPr sz="2800">
                <a:latin typeface="Minion Pro"/>
                <a:ea typeface="Minion Pro"/>
                <a:cs typeface="Minion Pro"/>
                <a:sym typeface="Minion Pro"/>
              </a:endParaRPr>
            </a:p>
            <a:p>
              <a:pPr algn="ctr">
                <a:defRPr sz="2800">
                  <a:latin typeface="Minion Pro"/>
                  <a:ea typeface="Minion Pro"/>
                  <a:cs typeface="Minion Pro"/>
                  <a:sym typeface="Minion Pro"/>
                </a:defRPr>
              </a:pPr>
              <a:r>
                <a:t>thread paths simultaneously</a:t>
              </a:r>
            </a:p>
          </p:txBody>
        </p:sp>
        <p:pic>
          <p:nvPicPr>
            <p:cNvPr id="245" name="image12.png" descr="Content Placeholder 4"/>
            <p:cNvPicPr>
              <a:picLocks noChangeAspect="1"/>
            </p:cNvPicPr>
            <p:nvPr/>
          </p:nvPicPr>
          <p:blipFill>
            <a:blip r:embed="rId9">
              <a:extLst/>
            </a:blip>
            <a:srcRect t="8100" r="2920"/>
            <a:stretch>
              <a:fillRect/>
            </a:stretch>
          </p:blipFill>
          <p:spPr>
            <a:xfrm>
              <a:off x="33211430" y="9018126"/>
              <a:ext cx="5572670" cy="5278937"/>
            </a:xfrm>
            <a:prstGeom prst="rect">
              <a:avLst/>
            </a:prstGeom>
            <a:ln w="12700">
              <a:miter lim="400000"/>
            </a:ln>
          </p:spPr>
        </p:pic>
        <p:sp>
          <p:nvSpPr>
            <p:cNvPr id="261" name="Shape 261" descr="TextBox 390"/>
            <p:cNvSpPr/>
            <p:nvPr/>
          </p:nvSpPr>
          <p:spPr>
            <a:xfrm>
              <a:off x="17534666" y="7772400"/>
              <a:ext cx="6306419"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haplotype threading</a:t>
              </a:r>
            </a:p>
          </p:txBody>
        </p:sp>
        <p:sp>
          <p:nvSpPr>
            <p:cNvPr id="264" name="Shape 264" descr="TextBox 396"/>
            <p:cNvSpPr/>
            <p:nvPr/>
          </p:nvSpPr>
          <p:spPr>
            <a:xfrm>
              <a:off x="33250100" y="14401800"/>
              <a:ext cx="5002301" cy="1005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r>
                <a:t>Each point denotes 100 MCMC runs. The average number of errors made decreases exponentially with more samples.</a:t>
              </a:r>
            </a:p>
          </p:txBody>
        </p:sp>
        <p:sp>
          <p:nvSpPr>
            <p:cNvPr id="265" name="Shape 265" descr="TextBox 397"/>
            <p:cNvSpPr/>
            <p:nvPr/>
          </p:nvSpPr>
          <p:spPr>
            <a:xfrm>
              <a:off x="17595600" y="8382000"/>
              <a:ext cx="6407400" cy="2301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just">
                <a:defRPr sz="2400">
                  <a:latin typeface="Minion Pro"/>
                  <a:ea typeface="Minion Pro"/>
                  <a:cs typeface="Minion Pro"/>
                  <a:sym typeface="Minion Pro"/>
                </a:defRPr>
              </a:pPr>
              <a:r>
                <a:t>High quality reference haplotype data is phased from pedigree and sequence data and used to infer haplotype cluster graph . A genotype </a:t>
              </a:r>
              <a:r>
                <a:rPr i="1"/>
                <a:t>g</a:t>
              </a:r>
              <a:r>
                <a:t> is then resolved by computing paths through a hidden Markov model (HMM) computed from .</a:t>
              </a:r>
            </a:p>
          </p:txBody>
        </p:sp>
        <p:pic>
          <p:nvPicPr>
            <p:cNvPr id="277" name="image23.png" descr="Picture 86"/>
            <p:cNvPicPr>
              <a:picLocks noChangeAspect="1"/>
            </p:cNvPicPr>
            <p:nvPr/>
          </p:nvPicPr>
          <p:blipFill>
            <a:blip r:embed="rId10">
              <a:extLst/>
            </a:blip>
            <a:stretch>
              <a:fillRect/>
            </a:stretch>
          </p:blipFill>
          <p:spPr>
            <a:xfrm>
              <a:off x="17643315" y="11049000"/>
              <a:ext cx="6131086" cy="4302396"/>
            </a:xfrm>
            <a:prstGeom prst="rect">
              <a:avLst/>
            </a:prstGeom>
            <a:ln w="12700">
              <a:miter lim="400000"/>
            </a:ln>
          </p:spPr>
        </p:pic>
      </p:grpSp>
      <p:pic>
        <p:nvPicPr>
          <p:cNvPr id="278" name="image27.png" descr="Picture 2082"/>
          <p:cNvPicPr>
            <a:picLocks noChangeAspect="1"/>
          </p:cNvPicPr>
          <p:nvPr/>
        </p:nvPicPr>
        <p:blipFill>
          <a:blip r:embed="rId11">
            <a:extLst/>
          </a:blip>
          <a:stretch>
            <a:fillRect/>
          </a:stretch>
        </p:blipFill>
        <p:spPr>
          <a:xfrm>
            <a:off x="0" y="5334000"/>
            <a:ext cx="300991" cy="300991"/>
          </a:xfrm>
          <a:prstGeom prst="rect">
            <a:avLst/>
          </a:prstGeom>
          <a:ln w="12700">
            <a:miter lim="400000"/>
          </a:ln>
        </p:spPr>
      </p:pic>
      <p:pic>
        <p:nvPicPr>
          <p:cNvPr id="279" name="image27.png" descr="Picture 437"/>
          <p:cNvPicPr>
            <a:picLocks noChangeAspect="1"/>
          </p:cNvPicPr>
          <p:nvPr/>
        </p:nvPicPr>
        <p:blipFill>
          <a:blip r:embed="rId11">
            <a:extLst/>
          </a:blip>
          <a:stretch>
            <a:fillRect/>
          </a:stretch>
        </p:blipFill>
        <p:spPr>
          <a:xfrm>
            <a:off x="39930703" y="5334000"/>
            <a:ext cx="300991" cy="300991"/>
          </a:xfrm>
          <a:prstGeom prst="rect">
            <a:avLst/>
          </a:prstGeom>
          <a:ln w="12700">
            <a:miter lim="400000"/>
          </a:ln>
        </p:spPr>
      </p:pic>
      <p:sp>
        <p:nvSpPr>
          <p:cNvPr id="180" name="Shape 129" descr="Text Box 116"/>
          <p:cNvSpPr/>
          <p:nvPr/>
        </p:nvSpPr>
        <p:spPr>
          <a:xfrm>
            <a:off x="1177000" y="24576351"/>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CLASSIFIERS USED</a:t>
            </a:r>
            <a:endParaRPr dirty="0"/>
          </a:p>
        </p:txBody>
      </p:sp>
      <p:sp>
        <p:nvSpPr>
          <p:cNvPr id="185" name="Shape 260" descr="Rectangle 49"/>
          <p:cNvSpPr/>
          <p:nvPr/>
        </p:nvSpPr>
        <p:spPr>
          <a:xfrm>
            <a:off x="2294003" y="28587412"/>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Unsupervised </a:t>
            </a:r>
            <a:r>
              <a:rPr lang="en-US" dirty="0" smtClean="0"/>
              <a:t>Learning</a:t>
            </a:r>
            <a:endParaRPr dirty="0"/>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4035" y="15726778"/>
            <a:ext cx="3687873" cy="141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5656" y="14278857"/>
            <a:ext cx="9421344" cy="285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963720177"/>
              </p:ext>
            </p:extLst>
          </p:nvPr>
        </p:nvGraphicFramePr>
        <p:xfrm>
          <a:off x="2321988" y="14306626"/>
          <a:ext cx="3191128" cy="1295324"/>
        </p:xfrm>
        <a:graphic>
          <a:graphicData uri="http://schemas.openxmlformats.org/drawingml/2006/table">
            <a:tbl>
              <a:tblPr firstRow="1" bandRow="1">
                <a:tableStyleId>{5940675A-B579-460E-94D1-54222C63F5DA}</a:tableStyleId>
              </a:tblPr>
              <a:tblGrid>
                <a:gridCol w="2034563"/>
                <a:gridCol w="1156565"/>
              </a:tblGrid>
              <a:tr h="266624">
                <a:tc>
                  <a:txBody>
                    <a:bodyPr/>
                    <a:lstStyle/>
                    <a:p>
                      <a:pPr algn="ctr"/>
                      <a:r>
                        <a:rPr lang="en-US" sz="1500" dirty="0" smtClean="0"/>
                        <a:t># Recipes</a:t>
                      </a:r>
                      <a:endParaRPr lang="en-US" sz="1500" dirty="0"/>
                    </a:p>
                  </a:txBody>
                  <a:tcPr/>
                </a:tc>
                <a:tc>
                  <a:txBody>
                    <a:bodyPr/>
                    <a:lstStyle/>
                    <a:p>
                      <a:pPr algn="r"/>
                      <a:r>
                        <a:rPr lang="en-US" sz="1500" dirty="0" smtClean="0"/>
                        <a:t>39,774</a:t>
                      </a:r>
                      <a:endParaRPr lang="en-US" sz="1500" dirty="0"/>
                    </a:p>
                  </a:txBody>
                  <a:tcPr/>
                </a:tc>
              </a:tr>
              <a:tr h="289484">
                <a:tc>
                  <a:txBody>
                    <a:bodyPr/>
                    <a:lstStyle/>
                    <a:p>
                      <a:pPr algn="ctr"/>
                      <a:r>
                        <a:rPr lang="en-US" sz="1500" dirty="0" smtClean="0"/>
                        <a:t># Cuisines</a:t>
                      </a:r>
                      <a:endParaRPr lang="en-US" sz="1500" dirty="0"/>
                    </a:p>
                  </a:txBody>
                  <a:tcPr/>
                </a:tc>
                <a:tc>
                  <a:txBody>
                    <a:bodyPr/>
                    <a:lstStyle/>
                    <a:p>
                      <a:pPr algn="r"/>
                      <a:r>
                        <a:rPr lang="en-US" sz="1500" dirty="0" smtClean="0"/>
                        <a:t>20</a:t>
                      </a:r>
                      <a:endParaRPr lang="en-US" sz="1500" dirty="0"/>
                    </a:p>
                  </a:txBody>
                  <a:tcPr/>
                </a:tc>
              </a:tr>
              <a:tr h="312344">
                <a:tc>
                  <a:txBody>
                    <a:bodyPr/>
                    <a:lstStyle/>
                    <a:p>
                      <a:pPr algn="ctr"/>
                      <a:r>
                        <a:rPr lang="en-US" sz="1500" dirty="0" smtClean="0"/>
                        <a:t># Ingredients</a:t>
                      </a:r>
                      <a:endParaRPr lang="en-US" sz="1500" dirty="0"/>
                    </a:p>
                  </a:txBody>
                  <a:tcPr/>
                </a:tc>
                <a:tc>
                  <a:txBody>
                    <a:bodyPr/>
                    <a:lstStyle/>
                    <a:p>
                      <a:pPr algn="r"/>
                      <a:r>
                        <a:rPr lang="en-US" sz="1500" dirty="0" smtClean="0"/>
                        <a:t>6,714</a:t>
                      </a:r>
                    </a:p>
                  </a:txBody>
                  <a:tcPr/>
                </a:tc>
              </a:tr>
              <a:tr h="335204">
                <a:tc>
                  <a:txBody>
                    <a:bodyPr/>
                    <a:lstStyle/>
                    <a:p>
                      <a:pPr algn="ctr"/>
                      <a:r>
                        <a:rPr lang="en-US" sz="1500" dirty="0" smtClean="0"/>
                        <a:t># Ingredients/cuisine</a:t>
                      </a:r>
                      <a:endParaRPr lang="en-US" sz="1500" dirty="0"/>
                    </a:p>
                  </a:txBody>
                  <a:tcPr/>
                </a:tc>
                <a:tc>
                  <a:txBody>
                    <a:bodyPr/>
                    <a:lstStyle/>
                    <a:p>
                      <a:pPr algn="r"/>
                      <a:r>
                        <a:rPr lang="en-US" sz="1500" dirty="0" smtClean="0"/>
                        <a:t>1 to 65</a:t>
                      </a:r>
                    </a:p>
                  </a:txBody>
                  <a:tcPr/>
                </a:tc>
              </a:tr>
            </a:tbl>
          </a:graphicData>
        </a:graphic>
      </p:graphicFrame>
      <p:sp>
        <p:nvSpPr>
          <p:cNvPr id="160" name="Shape 120" descr="TextBox 2"/>
          <p:cNvSpPr/>
          <p:nvPr/>
        </p:nvSpPr>
        <p:spPr>
          <a:xfrm>
            <a:off x="9349370" y="13712552"/>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Preprocessed Dataset</a:t>
            </a:r>
            <a:endParaRPr b="1" dirty="0"/>
          </a:p>
        </p:txBody>
      </p:sp>
      <p:graphicFrame>
        <p:nvGraphicFramePr>
          <p:cNvPr id="169" name="Table 168"/>
          <p:cNvGraphicFramePr>
            <a:graphicFrameLocks noGrp="1"/>
          </p:cNvGraphicFramePr>
          <p:nvPr>
            <p:extLst>
              <p:ext uri="{D42A27DB-BD31-4B8C-83A1-F6EECF244321}">
                <p14:modId xmlns:p14="http://schemas.microsoft.com/office/powerpoint/2010/main" val="2030048159"/>
              </p:ext>
            </p:extLst>
          </p:nvPr>
        </p:nvGraphicFramePr>
        <p:xfrm>
          <a:off x="2174035" y="17558407"/>
          <a:ext cx="13519176" cy="6143719"/>
        </p:xfrm>
        <a:graphic>
          <a:graphicData uri="http://schemas.openxmlformats.org/drawingml/2006/table">
            <a:tbl>
              <a:tblPr firstRow="1" bandRow="1">
                <a:tableStyleId>{5940675A-B579-460E-94D1-54222C63F5DA}</a:tableStyleId>
              </a:tblPr>
              <a:tblGrid>
                <a:gridCol w="1153365"/>
                <a:gridCol w="1016000"/>
                <a:gridCol w="10193210"/>
                <a:gridCol w="1156601"/>
              </a:tblGrid>
              <a:tr h="542806">
                <a:tc>
                  <a:txBody>
                    <a:bodyPr/>
                    <a:lstStyle/>
                    <a:p>
                      <a:pPr algn="ctr"/>
                      <a:r>
                        <a:rPr lang="en-US" sz="1500" b="1" dirty="0" smtClean="0"/>
                        <a:t>Cuisine</a:t>
                      </a:r>
                      <a:endParaRPr lang="en-US" sz="1500" b="1" dirty="0"/>
                    </a:p>
                  </a:txBody>
                  <a:tcPr/>
                </a:tc>
                <a:tc>
                  <a:txBody>
                    <a:bodyPr/>
                    <a:lstStyle/>
                    <a:p>
                      <a:pPr algn="ctr"/>
                      <a:r>
                        <a:rPr lang="en-US" sz="1500" b="1" dirty="0" smtClean="0"/>
                        <a:t>#</a:t>
                      </a:r>
                      <a:r>
                        <a:rPr lang="en-US" sz="1500" b="1" baseline="0" dirty="0" smtClean="0"/>
                        <a:t> Recipes</a:t>
                      </a:r>
                      <a:endParaRPr lang="en-US" sz="1500" b="1" dirty="0"/>
                    </a:p>
                  </a:txBody>
                  <a:tcPr/>
                </a:tc>
                <a:tc>
                  <a:txBody>
                    <a:bodyPr/>
                    <a:lstStyle/>
                    <a:p>
                      <a:pPr algn="ctr"/>
                      <a:r>
                        <a:rPr lang="en-US" sz="1500" b="1" dirty="0" smtClean="0"/>
                        <a:t>Top 10  Ingredients based on TF-IDF on</a:t>
                      </a:r>
                      <a:r>
                        <a:rPr lang="en-US" sz="1500" b="1" baseline="0" dirty="0" smtClean="0"/>
                        <a:t> cuisines</a:t>
                      </a:r>
                      <a:endParaRPr lang="en-US" sz="1500" b="1" dirty="0"/>
                    </a:p>
                  </a:txBody>
                  <a:tcPr/>
                </a:tc>
                <a:tc>
                  <a:txBody>
                    <a:bodyPr/>
                    <a:lstStyle/>
                    <a:p>
                      <a:pPr algn="ctr"/>
                      <a:r>
                        <a:rPr lang="en-US" sz="1500" b="1" dirty="0" smtClean="0"/>
                        <a:t>Mean #</a:t>
                      </a:r>
                      <a:r>
                        <a:rPr lang="en-US" sz="1500" b="1" baseline="0" dirty="0" smtClean="0"/>
                        <a:t> </a:t>
                      </a:r>
                      <a:r>
                        <a:rPr lang="en-US" sz="1500" b="1" baseline="0" dirty="0" err="1" smtClean="0"/>
                        <a:t>Ing</a:t>
                      </a:r>
                      <a:r>
                        <a:rPr lang="en-US" sz="1500" b="1" baseline="0" dirty="0" smtClean="0"/>
                        <a:t>/</a:t>
                      </a:r>
                      <a:r>
                        <a:rPr lang="en-US" sz="1500" b="1" baseline="0" dirty="0" err="1" smtClean="0"/>
                        <a:t>Recip</a:t>
                      </a:r>
                      <a:endParaRPr lang="en-US" sz="1500" b="1" dirty="0"/>
                    </a:p>
                  </a:txBody>
                  <a:tcPr/>
                </a:tc>
              </a:tr>
              <a:tr h="271403">
                <a:tc>
                  <a:txBody>
                    <a:bodyPr/>
                    <a:lstStyle/>
                    <a:p>
                      <a:pPr algn="ctr"/>
                      <a:r>
                        <a:rPr lang="en-US" sz="1200" dirty="0" smtClean="0"/>
                        <a:t>Italian</a:t>
                      </a:r>
                      <a:endParaRPr lang="en-US" sz="1200" dirty="0"/>
                    </a:p>
                  </a:txBody>
                  <a:tcPr/>
                </a:tc>
                <a:tc>
                  <a:txBody>
                    <a:bodyPr/>
                    <a:lstStyle/>
                    <a:p>
                      <a:pPr algn="r"/>
                      <a:r>
                        <a:rPr lang="en-US" sz="1200" dirty="0" smtClean="0"/>
                        <a:t>7838</a:t>
                      </a:r>
                      <a:endParaRPr lang="en-US" sz="1200" dirty="0"/>
                    </a:p>
                  </a:txBody>
                  <a:tcPr/>
                </a:tc>
                <a:tc>
                  <a:txBody>
                    <a:bodyPr/>
                    <a:lstStyle/>
                    <a:p>
                      <a:pPr algn="r"/>
                      <a:r>
                        <a:rPr lang="en-US" sz="1200" dirty="0" smtClean="0"/>
                        <a:t>lasagna noodles, ricotta cheese, </a:t>
                      </a:r>
                      <a:r>
                        <a:rPr lang="en-US" sz="1200" dirty="0" err="1" smtClean="0"/>
                        <a:t>arborio</a:t>
                      </a:r>
                      <a:r>
                        <a:rPr lang="en-US" sz="1200" dirty="0" smtClean="0"/>
                        <a:t> rice,</a:t>
                      </a:r>
                      <a:r>
                        <a:rPr lang="en-US" sz="1200" baseline="0" dirty="0" smtClean="0"/>
                        <a:t> </a:t>
                      </a:r>
                      <a:r>
                        <a:rPr lang="en-US" sz="1200" dirty="0" smtClean="0"/>
                        <a:t>prosciutto, marinara sauce, fresh parmesan</a:t>
                      </a:r>
                      <a:r>
                        <a:rPr lang="en-US" sz="1200" baseline="0" dirty="0" smtClean="0"/>
                        <a:t> </a:t>
                      </a:r>
                      <a:r>
                        <a:rPr lang="en-US" sz="1200" dirty="0" smtClean="0"/>
                        <a:t>cheese, pasta sauce, </a:t>
                      </a:r>
                      <a:r>
                        <a:rPr lang="en-US" sz="1200" dirty="0" err="1" smtClean="0"/>
                        <a:t>parmigiano</a:t>
                      </a:r>
                      <a:r>
                        <a:rPr lang="en-US" sz="1200" dirty="0" smtClean="0"/>
                        <a:t> </a:t>
                      </a:r>
                      <a:r>
                        <a:rPr lang="en-US" sz="1200" dirty="0" err="1" smtClean="0"/>
                        <a:t>reggiano</a:t>
                      </a:r>
                      <a:r>
                        <a:rPr lang="en-US" sz="1200" baseline="0" dirty="0" smtClean="0"/>
                        <a:t> </a:t>
                      </a:r>
                      <a:r>
                        <a:rPr lang="en-US" sz="1200" dirty="0" smtClean="0"/>
                        <a:t>cheese, </a:t>
                      </a:r>
                      <a:r>
                        <a:rPr lang="en-US" sz="1200" dirty="0" err="1" smtClean="0"/>
                        <a:t>italian</a:t>
                      </a:r>
                      <a:r>
                        <a:rPr lang="en-US" sz="1200" dirty="0" smtClean="0"/>
                        <a:t> sausage, spaghetti</a:t>
                      </a:r>
                    </a:p>
                  </a:txBody>
                  <a:tcPr/>
                </a:tc>
                <a:tc>
                  <a:txBody>
                    <a:bodyPr/>
                    <a:lstStyle/>
                    <a:p>
                      <a:pPr algn="r"/>
                      <a:r>
                        <a:rPr lang="en-US" sz="1200" dirty="0" smtClean="0"/>
                        <a:t>9.9</a:t>
                      </a:r>
                      <a:endParaRPr lang="en-US" sz="1200" dirty="0"/>
                    </a:p>
                  </a:txBody>
                  <a:tcPr/>
                </a:tc>
              </a:tr>
              <a:tr h="271403">
                <a:tc>
                  <a:txBody>
                    <a:bodyPr/>
                    <a:lstStyle/>
                    <a:p>
                      <a:pPr algn="ctr"/>
                      <a:r>
                        <a:rPr lang="en-US" sz="1200" dirty="0" smtClean="0"/>
                        <a:t>Mexican</a:t>
                      </a:r>
                      <a:endParaRPr lang="en-US" sz="1200" dirty="0"/>
                    </a:p>
                  </a:txBody>
                  <a:tcPr/>
                </a:tc>
                <a:tc>
                  <a:txBody>
                    <a:bodyPr/>
                    <a:lstStyle/>
                    <a:p>
                      <a:pPr algn="r"/>
                      <a:r>
                        <a:rPr lang="en-US" sz="1200" dirty="0" smtClean="0"/>
                        <a:t>6438</a:t>
                      </a:r>
                    </a:p>
                  </a:txBody>
                  <a:tcPr/>
                </a:tc>
                <a:tc>
                  <a:txBody>
                    <a:bodyPr/>
                    <a:lstStyle/>
                    <a:p>
                      <a:pPr algn="r"/>
                      <a:r>
                        <a:rPr lang="en-US" sz="1200" dirty="0" smtClean="0"/>
                        <a:t>refried beans, enchilada sauce, taco seasoning mix, taco seasoning, corn tortillas, tomatillos, salsa, tortilla chips, shredded</a:t>
                      </a:r>
                      <a:r>
                        <a:rPr lang="en-US" sz="1200" baseline="0" dirty="0" smtClean="0"/>
                        <a:t> </a:t>
                      </a:r>
                      <a:r>
                        <a:rPr lang="en-US" sz="1200" dirty="0" smtClean="0"/>
                        <a:t>Monterey Jack cheese, </a:t>
                      </a:r>
                      <a:r>
                        <a:rPr lang="en-US" sz="1200" dirty="0" err="1" smtClean="0"/>
                        <a:t>cotija</a:t>
                      </a:r>
                      <a:endParaRPr lang="en-US" sz="1200" dirty="0" smtClean="0"/>
                    </a:p>
                  </a:txBody>
                  <a:tcPr/>
                </a:tc>
                <a:tc>
                  <a:txBody>
                    <a:bodyPr/>
                    <a:lstStyle/>
                    <a:p>
                      <a:pPr algn="r"/>
                      <a:r>
                        <a:rPr lang="en-US" sz="1200" dirty="0" smtClean="0"/>
                        <a:t>10.9</a:t>
                      </a:r>
                    </a:p>
                  </a:txBody>
                  <a:tcPr/>
                </a:tc>
              </a:tr>
              <a:tr h="271403">
                <a:tc>
                  <a:txBody>
                    <a:bodyPr/>
                    <a:lstStyle/>
                    <a:p>
                      <a:pPr algn="ctr"/>
                      <a:r>
                        <a:rPr lang="en-US" sz="1200" dirty="0" smtClean="0"/>
                        <a:t>Southern US</a:t>
                      </a:r>
                      <a:endParaRPr lang="en-US" sz="1200" dirty="0"/>
                    </a:p>
                  </a:txBody>
                  <a:tcPr/>
                </a:tc>
                <a:tc>
                  <a:txBody>
                    <a:bodyPr/>
                    <a:lstStyle/>
                    <a:p>
                      <a:pPr algn="r"/>
                      <a:r>
                        <a:rPr lang="en-US" sz="1200" dirty="0" smtClean="0"/>
                        <a:t>4320</a:t>
                      </a:r>
                    </a:p>
                  </a:txBody>
                  <a:tcPr/>
                </a:tc>
                <a:tc>
                  <a:txBody>
                    <a:bodyPr/>
                    <a:lstStyle/>
                    <a:p>
                      <a:pPr algn="r"/>
                      <a:r>
                        <a:rPr lang="en-US" sz="1200" dirty="0" smtClean="0"/>
                        <a:t>grits, collard greens, buttermilk, bourbon whiskey, </a:t>
                      </a:r>
                      <a:r>
                        <a:rPr lang="en-US" sz="1200" dirty="0" err="1" smtClean="0"/>
                        <a:t>quickcooking</a:t>
                      </a:r>
                      <a:r>
                        <a:rPr lang="en-US" sz="1200" dirty="0" smtClean="0"/>
                        <a:t> grits, yellow corn meal, white cornmeal, chopped pecans, black-eyed</a:t>
                      </a:r>
                      <a:r>
                        <a:rPr lang="en-US" sz="1200" baseline="0" dirty="0" smtClean="0"/>
                        <a:t> </a:t>
                      </a:r>
                      <a:r>
                        <a:rPr lang="en-US" sz="1200" dirty="0" smtClean="0"/>
                        <a:t>peas, </a:t>
                      </a:r>
                      <a:r>
                        <a:rPr lang="en-US" sz="1200" dirty="0" err="1" smtClean="0"/>
                        <a:t>cajun</a:t>
                      </a:r>
                      <a:r>
                        <a:rPr lang="en-US" sz="1200" dirty="0" smtClean="0"/>
                        <a:t> seasoning</a:t>
                      </a:r>
                    </a:p>
                  </a:txBody>
                  <a:tcPr/>
                </a:tc>
                <a:tc>
                  <a:txBody>
                    <a:bodyPr/>
                    <a:lstStyle/>
                    <a:p>
                      <a:pPr algn="r"/>
                      <a:r>
                        <a:rPr lang="en-US" sz="1200" dirty="0" smtClean="0"/>
                        <a:t>9.6</a:t>
                      </a:r>
                    </a:p>
                  </a:txBody>
                  <a:tcPr/>
                </a:tc>
              </a:tr>
              <a:tr h="271403">
                <a:tc>
                  <a:txBody>
                    <a:bodyPr/>
                    <a:lstStyle/>
                    <a:p>
                      <a:pPr algn="ctr"/>
                      <a:r>
                        <a:rPr lang="en-US" sz="1200" dirty="0" smtClean="0"/>
                        <a:t>Indian</a:t>
                      </a:r>
                      <a:endParaRPr lang="en-US" sz="1200" dirty="0"/>
                    </a:p>
                  </a:txBody>
                  <a:tcPr/>
                </a:tc>
                <a:tc>
                  <a:txBody>
                    <a:bodyPr/>
                    <a:lstStyle/>
                    <a:p>
                      <a:pPr algn="r"/>
                      <a:r>
                        <a:rPr lang="en-US" sz="1200" dirty="0" smtClean="0"/>
                        <a:t>3003</a:t>
                      </a:r>
                    </a:p>
                  </a:txBody>
                  <a:tcPr/>
                </a:tc>
                <a:tc>
                  <a:txBody>
                    <a:bodyPr/>
                    <a:lstStyle/>
                    <a:p>
                      <a:r>
                        <a:rPr lang="en-US" sz="1200" b="0" i="0" u="none" strike="noStrike" cap="none" spc="0" baseline="0" dirty="0" err="1" smtClean="0">
                          <a:ln>
                            <a:noFill/>
                          </a:ln>
                          <a:solidFill>
                            <a:schemeClr val="tx1"/>
                          </a:solidFill>
                          <a:uFillTx/>
                          <a:latin typeface="+mn-lt"/>
                          <a:ea typeface="+mn-ea"/>
                          <a:cs typeface="+mn-cs"/>
                          <a:sym typeface="Times New Roman"/>
                        </a:rPr>
                        <a:t>garam</a:t>
                      </a:r>
                      <a:r>
                        <a:rPr lang="en-US" sz="1200" b="0" i="0" u="none" strike="noStrike" cap="none" spc="0" baseline="0" dirty="0" smtClean="0">
                          <a:ln>
                            <a:noFill/>
                          </a:ln>
                          <a:solidFill>
                            <a:schemeClr val="tx1"/>
                          </a:solidFill>
                          <a:uFillTx/>
                          <a:latin typeface="+mn-lt"/>
                          <a:ea typeface="+mn-ea"/>
                          <a:cs typeface="+mn-cs"/>
                          <a:sym typeface="Times New Roman"/>
                        </a:rPr>
                        <a:t> masala, curry leaves, paneer, ghee, coriander powder, cumin seed, </a:t>
                      </a:r>
                      <a:r>
                        <a:rPr lang="en-US" sz="1200" b="0" i="0" u="none" strike="noStrike" cap="none" spc="0" baseline="0" dirty="0" err="1" smtClean="0">
                          <a:ln>
                            <a:noFill/>
                          </a:ln>
                          <a:solidFill>
                            <a:schemeClr val="tx1"/>
                          </a:solidFill>
                          <a:uFillTx/>
                          <a:latin typeface="+mn-lt"/>
                          <a:ea typeface="+mn-ea"/>
                          <a:cs typeface="+mn-cs"/>
                          <a:sym typeface="Times New Roman"/>
                        </a:rPr>
                        <a:t>asafoetida</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urad</a:t>
                      </a:r>
                      <a:r>
                        <a:rPr lang="en-US" sz="1200" b="0" i="0" u="none" strike="noStrike" cap="none" spc="0" baseline="0" dirty="0" smtClean="0">
                          <a:ln>
                            <a:noFill/>
                          </a:ln>
                          <a:solidFill>
                            <a:schemeClr val="tx1"/>
                          </a:solidFill>
                          <a:uFillTx/>
                          <a:latin typeface="+mn-lt"/>
                          <a:ea typeface="+mn-ea"/>
                          <a:cs typeface="+mn-cs"/>
                          <a:sym typeface="Times New Roman"/>
                        </a:rPr>
                        <a:t> dal, black mustard seeds, green chilies</a:t>
                      </a:r>
                      <a:endParaRPr lang="en-US" sz="1200" dirty="0" smtClean="0"/>
                    </a:p>
                  </a:txBody>
                  <a:tcPr/>
                </a:tc>
                <a:tc>
                  <a:txBody>
                    <a:bodyPr/>
                    <a:lstStyle/>
                    <a:p>
                      <a:pPr algn="r"/>
                      <a:r>
                        <a:rPr lang="en-US" sz="1200" dirty="0" smtClean="0"/>
                        <a:t>12.7</a:t>
                      </a:r>
                    </a:p>
                  </a:txBody>
                  <a:tcPr/>
                </a:tc>
              </a:tr>
              <a:tr h="271403">
                <a:tc>
                  <a:txBody>
                    <a:bodyPr/>
                    <a:lstStyle/>
                    <a:p>
                      <a:pPr algn="ctr"/>
                      <a:r>
                        <a:rPr lang="en-US" sz="1200" dirty="0" smtClean="0"/>
                        <a:t>Chinese</a:t>
                      </a:r>
                      <a:endParaRPr lang="en-US" sz="1200" dirty="0"/>
                    </a:p>
                  </a:txBody>
                  <a:tcPr/>
                </a:tc>
                <a:tc>
                  <a:txBody>
                    <a:bodyPr/>
                    <a:lstStyle/>
                    <a:p>
                      <a:pPr algn="r"/>
                      <a:r>
                        <a:rPr lang="en-US" sz="1200" dirty="0" smtClean="0"/>
                        <a:t>2673</a:t>
                      </a:r>
                    </a:p>
                  </a:txBody>
                  <a:tcPr/>
                </a:tc>
                <a:tc>
                  <a:txBody>
                    <a:bodyPr/>
                    <a:lstStyle/>
                    <a:p>
                      <a:pPr algn="r"/>
                      <a:r>
                        <a:rPr lang="en-US" sz="1200" dirty="0" smtClean="0"/>
                        <a:t>Shaoxing wine, oyster sauce, sesame oil,</a:t>
                      </a:r>
                      <a:r>
                        <a:rPr lang="en-US" sz="1200" baseline="0" dirty="0" smtClean="0"/>
                        <a:t> </a:t>
                      </a:r>
                      <a:r>
                        <a:rPr lang="en-US" sz="1200" dirty="0" smtClean="0"/>
                        <a:t>hoisin sauce, dark soy sauce, light soy</a:t>
                      </a:r>
                      <a:r>
                        <a:rPr lang="en-US" sz="1200" baseline="0" dirty="0" smtClean="0"/>
                        <a:t> </a:t>
                      </a:r>
                      <a:r>
                        <a:rPr lang="en-US" sz="1200" dirty="0" smtClean="0"/>
                        <a:t>sauce, </a:t>
                      </a:r>
                      <a:r>
                        <a:rPr lang="en-US" sz="1200" dirty="0" err="1" smtClean="0"/>
                        <a:t>chinese</a:t>
                      </a:r>
                      <a:r>
                        <a:rPr lang="en-US" sz="1200" dirty="0" smtClean="0"/>
                        <a:t> rice wine, </a:t>
                      </a:r>
                      <a:r>
                        <a:rPr lang="en-US" sz="1200" dirty="0" err="1" smtClean="0"/>
                        <a:t>chinese</a:t>
                      </a:r>
                      <a:r>
                        <a:rPr lang="en-US" sz="1200" dirty="0" smtClean="0"/>
                        <a:t> five-spice</a:t>
                      </a:r>
                      <a:r>
                        <a:rPr lang="en-US" sz="1200" baseline="0" dirty="0" smtClean="0"/>
                        <a:t> </a:t>
                      </a:r>
                      <a:r>
                        <a:rPr lang="en-US" sz="1200" dirty="0" smtClean="0"/>
                        <a:t>powder, rice</a:t>
                      </a:r>
                      <a:r>
                        <a:rPr lang="en-US" sz="1200" baseline="0" dirty="0" smtClean="0"/>
                        <a:t> </a:t>
                      </a:r>
                      <a:r>
                        <a:rPr lang="en-US" sz="1200" dirty="0" smtClean="0"/>
                        <a:t>vinegar, rice wine</a:t>
                      </a:r>
                    </a:p>
                  </a:txBody>
                  <a:tcPr/>
                </a:tc>
                <a:tc>
                  <a:txBody>
                    <a:bodyPr/>
                    <a:lstStyle/>
                    <a:p>
                      <a:pPr algn="r"/>
                      <a:r>
                        <a:rPr lang="en-US" sz="1200" dirty="0" smtClean="0"/>
                        <a:t>11.9</a:t>
                      </a:r>
                    </a:p>
                  </a:txBody>
                  <a:tcPr/>
                </a:tc>
              </a:tr>
              <a:tr h="271403">
                <a:tc>
                  <a:txBody>
                    <a:bodyPr/>
                    <a:lstStyle/>
                    <a:p>
                      <a:pPr algn="ctr"/>
                      <a:r>
                        <a:rPr lang="en-US" sz="1200" dirty="0" smtClean="0"/>
                        <a:t>French</a:t>
                      </a:r>
                      <a:endParaRPr lang="en-US" sz="1200" dirty="0"/>
                    </a:p>
                  </a:txBody>
                  <a:tcPr/>
                </a:tc>
                <a:tc>
                  <a:txBody>
                    <a:bodyPr/>
                    <a:lstStyle/>
                    <a:p>
                      <a:pPr algn="r"/>
                      <a:r>
                        <a:rPr lang="en-US" sz="1200" dirty="0" smtClean="0"/>
                        <a:t>2646</a:t>
                      </a:r>
                    </a:p>
                  </a:txBody>
                  <a:tcPr/>
                </a:tc>
                <a:tc>
                  <a:txBody>
                    <a:bodyPr/>
                    <a:lstStyle/>
                    <a:p>
                      <a:pPr algn="r"/>
                      <a:r>
                        <a:rPr lang="en-US" sz="1200" dirty="0" smtClean="0"/>
                        <a:t>gruyere cheese, grated </a:t>
                      </a:r>
                      <a:r>
                        <a:rPr lang="en-US" sz="1200" dirty="0" err="1" smtClean="0"/>
                        <a:t>Gruyre</a:t>
                      </a:r>
                      <a:r>
                        <a:rPr lang="en-US" sz="1200" dirty="0" smtClean="0"/>
                        <a:t> cheese,</a:t>
                      </a:r>
                      <a:r>
                        <a:rPr lang="en-US" sz="1200" baseline="0" dirty="0" smtClean="0"/>
                        <a:t> </a:t>
                      </a:r>
                      <a:r>
                        <a:rPr lang="en-US" sz="1200" dirty="0" smtClean="0"/>
                        <a:t>chopped fresh thyme, fresh tarragon, </a:t>
                      </a:r>
                      <a:r>
                        <a:rPr lang="en-US" sz="1200" dirty="0" err="1" smtClean="0"/>
                        <a:t>Nioise</a:t>
                      </a:r>
                      <a:r>
                        <a:rPr lang="en-US" sz="1200" baseline="0" dirty="0" smtClean="0"/>
                        <a:t> </a:t>
                      </a:r>
                      <a:r>
                        <a:rPr lang="en-US" sz="1200" dirty="0" smtClean="0"/>
                        <a:t>olives, </a:t>
                      </a:r>
                      <a:r>
                        <a:rPr lang="en-US" sz="1200" dirty="0" err="1" smtClean="0"/>
                        <a:t>herbes</a:t>
                      </a:r>
                      <a:r>
                        <a:rPr lang="en-US" sz="1200" dirty="0" smtClean="0"/>
                        <a:t> de </a:t>
                      </a:r>
                      <a:r>
                        <a:rPr lang="en-US" sz="1200" dirty="0" err="1" smtClean="0"/>
                        <a:t>provence</a:t>
                      </a:r>
                      <a:r>
                        <a:rPr lang="en-US" sz="1200" dirty="0" smtClean="0"/>
                        <a:t>, calvados,</a:t>
                      </a:r>
                      <a:r>
                        <a:rPr lang="en-US" sz="1200" baseline="0" dirty="0" smtClean="0"/>
                        <a:t> </a:t>
                      </a:r>
                      <a:r>
                        <a:rPr lang="en-US" sz="1200" dirty="0" smtClean="0"/>
                        <a:t>semisweet chocolate, thyme sprigs, capers</a:t>
                      </a:r>
                    </a:p>
                  </a:txBody>
                  <a:tcPr/>
                </a:tc>
                <a:tc>
                  <a:txBody>
                    <a:bodyPr/>
                    <a:lstStyle/>
                    <a:p>
                      <a:pPr algn="r"/>
                      <a:r>
                        <a:rPr lang="en-US" sz="1200" dirty="0" smtClean="0"/>
                        <a:t>9.8</a:t>
                      </a:r>
                    </a:p>
                  </a:txBody>
                  <a:tcPr/>
                </a:tc>
              </a:tr>
              <a:tr h="271403">
                <a:tc>
                  <a:txBody>
                    <a:bodyPr/>
                    <a:lstStyle/>
                    <a:p>
                      <a:pPr algn="ctr"/>
                      <a:r>
                        <a:rPr lang="en-US" sz="1200" dirty="0" smtClean="0"/>
                        <a:t>Cajun Creole</a:t>
                      </a:r>
                      <a:endParaRPr lang="en-US" sz="1200" dirty="0"/>
                    </a:p>
                  </a:txBody>
                  <a:tcPr/>
                </a:tc>
                <a:tc>
                  <a:txBody>
                    <a:bodyPr/>
                    <a:lstStyle/>
                    <a:p>
                      <a:pPr algn="r"/>
                      <a:r>
                        <a:rPr lang="en-US" sz="1200" dirty="0" smtClean="0"/>
                        <a:t>1546</a:t>
                      </a:r>
                    </a:p>
                  </a:txBody>
                  <a:tcPr/>
                </a:tc>
                <a:tc>
                  <a:txBody>
                    <a:bodyPr/>
                    <a:lstStyle/>
                    <a:p>
                      <a:pPr algn="r"/>
                      <a:r>
                        <a:rPr lang="en-US" sz="1200" dirty="0" err="1" smtClean="0"/>
                        <a:t>cajun</a:t>
                      </a:r>
                      <a:r>
                        <a:rPr lang="en-US" sz="1200" dirty="0" smtClean="0"/>
                        <a:t> seasoning, andouille sausage, creole</a:t>
                      </a:r>
                      <a:r>
                        <a:rPr lang="en-US" sz="1200" baseline="0" dirty="0" smtClean="0"/>
                        <a:t> </a:t>
                      </a:r>
                      <a:r>
                        <a:rPr lang="en-US" sz="1200" dirty="0" smtClean="0"/>
                        <a:t>seasoning, file powder, crawfish, creole</a:t>
                      </a:r>
                      <a:r>
                        <a:rPr lang="en-US" sz="1200" baseline="0" dirty="0" smtClean="0"/>
                        <a:t> </a:t>
                      </a:r>
                      <a:r>
                        <a:rPr lang="en-US" sz="1200" dirty="0" smtClean="0"/>
                        <a:t>mustard, smoked sausage, okra, red beans,</a:t>
                      </a:r>
                      <a:r>
                        <a:rPr lang="en-US" sz="1200" baseline="0" dirty="0" smtClean="0"/>
                        <a:t> </a:t>
                      </a:r>
                      <a:r>
                        <a:rPr lang="en-US" sz="1200" dirty="0" smtClean="0"/>
                        <a:t>dried oregano</a:t>
                      </a:r>
                    </a:p>
                  </a:txBody>
                  <a:tcPr/>
                </a:tc>
                <a:tc>
                  <a:txBody>
                    <a:bodyPr/>
                    <a:lstStyle/>
                    <a:p>
                      <a:pPr algn="r"/>
                      <a:r>
                        <a:rPr lang="en-US" sz="1200" dirty="0" smtClean="0"/>
                        <a:t>12.6</a:t>
                      </a:r>
                    </a:p>
                  </a:txBody>
                  <a:tcPr/>
                </a:tc>
              </a:tr>
              <a:tr h="271403">
                <a:tc>
                  <a:txBody>
                    <a:bodyPr/>
                    <a:lstStyle/>
                    <a:p>
                      <a:pPr algn="ctr"/>
                      <a:r>
                        <a:rPr lang="en-US" sz="1200" dirty="0" smtClean="0"/>
                        <a:t>Thai</a:t>
                      </a:r>
                      <a:endParaRPr lang="en-US" sz="1200" dirty="0"/>
                    </a:p>
                  </a:txBody>
                  <a:tcPr/>
                </a:tc>
                <a:tc>
                  <a:txBody>
                    <a:bodyPr/>
                    <a:lstStyle/>
                    <a:p>
                      <a:pPr algn="r"/>
                      <a:r>
                        <a:rPr lang="en-US" sz="1200" dirty="0" smtClean="0"/>
                        <a:t>1539</a:t>
                      </a:r>
                    </a:p>
                  </a:txBody>
                  <a:tcPr/>
                </a:tc>
                <a:tc>
                  <a:txBody>
                    <a:bodyPr/>
                    <a:lstStyle/>
                    <a:p>
                      <a:pPr algn="r"/>
                      <a:r>
                        <a:rPr lang="en-US" sz="1200" dirty="0" smtClean="0"/>
                        <a:t>fish sauce, Thai red curry paste, red</a:t>
                      </a:r>
                      <a:r>
                        <a:rPr lang="en-US" sz="1200" baseline="0" dirty="0" smtClean="0"/>
                        <a:t> </a:t>
                      </a:r>
                      <a:r>
                        <a:rPr lang="en-US" sz="1200" dirty="0" smtClean="0"/>
                        <a:t>curry paste, kaffir lime leaves, beansprouts,</a:t>
                      </a:r>
                      <a:r>
                        <a:rPr lang="en-US" sz="1200" baseline="0" dirty="0" smtClean="0"/>
                        <a:t> </a:t>
                      </a:r>
                      <a:r>
                        <a:rPr lang="en-US" sz="1200" dirty="0" smtClean="0"/>
                        <a:t>lemongrass, galangal, </a:t>
                      </a:r>
                      <a:r>
                        <a:rPr lang="en-US" sz="1200" dirty="0" err="1" smtClean="0"/>
                        <a:t>thai</a:t>
                      </a:r>
                      <a:r>
                        <a:rPr lang="en-US" sz="1200" dirty="0" smtClean="0"/>
                        <a:t> basil, rice noodles,</a:t>
                      </a:r>
                      <a:r>
                        <a:rPr lang="en-US" sz="1200" baseline="0" dirty="0" smtClean="0"/>
                        <a:t> </a:t>
                      </a:r>
                      <a:r>
                        <a:rPr lang="en-US" sz="1200" dirty="0" err="1" smtClean="0"/>
                        <a:t>thai</a:t>
                      </a:r>
                      <a:r>
                        <a:rPr lang="en-US" sz="1200" dirty="0" smtClean="0"/>
                        <a:t> green curry paste</a:t>
                      </a:r>
                    </a:p>
                  </a:txBody>
                  <a:tcPr/>
                </a:tc>
                <a:tc>
                  <a:txBody>
                    <a:bodyPr/>
                    <a:lstStyle/>
                    <a:p>
                      <a:pPr algn="r"/>
                      <a:r>
                        <a:rPr lang="en-US" sz="1200" dirty="0" smtClean="0"/>
                        <a:t>12.5</a:t>
                      </a:r>
                    </a:p>
                  </a:txBody>
                  <a:tcPr/>
                </a:tc>
              </a:tr>
              <a:tr h="271403">
                <a:tc>
                  <a:txBody>
                    <a:bodyPr/>
                    <a:lstStyle/>
                    <a:p>
                      <a:pPr algn="ctr"/>
                      <a:r>
                        <a:rPr lang="en-US" sz="1200" dirty="0" smtClean="0"/>
                        <a:t>Japanese</a:t>
                      </a:r>
                      <a:endParaRPr lang="en-US" sz="1200" dirty="0"/>
                    </a:p>
                  </a:txBody>
                  <a:tcPr/>
                </a:tc>
                <a:tc>
                  <a:txBody>
                    <a:bodyPr/>
                    <a:lstStyle/>
                    <a:p>
                      <a:pPr algn="r"/>
                      <a:r>
                        <a:rPr lang="en-US" sz="1200" dirty="0" smtClean="0"/>
                        <a:t>1423</a:t>
                      </a:r>
                    </a:p>
                  </a:txBody>
                  <a:tcPr/>
                </a:tc>
                <a:tc>
                  <a:txBody>
                    <a:bodyPr/>
                    <a:lstStyle/>
                    <a:p>
                      <a:pPr algn="r"/>
                      <a:r>
                        <a:rPr lang="en-US" sz="1200" dirty="0" smtClean="0"/>
                        <a:t>mirin, sake, dashi, nori, </a:t>
                      </a:r>
                      <a:r>
                        <a:rPr lang="en-US" sz="1200" dirty="0" err="1" smtClean="0"/>
                        <a:t>konbu</a:t>
                      </a:r>
                      <a:r>
                        <a:rPr lang="en-US" sz="1200" dirty="0" smtClean="0"/>
                        <a:t>, sushi rice,</a:t>
                      </a:r>
                      <a:r>
                        <a:rPr lang="en-US" sz="1200" baseline="0" dirty="0" smtClean="0"/>
                        <a:t> </a:t>
                      </a:r>
                      <a:r>
                        <a:rPr lang="en-US" sz="1200" dirty="0" smtClean="0"/>
                        <a:t>dried bonito flakes, rice vinegar, wasabi</a:t>
                      </a:r>
                      <a:r>
                        <a:rPr lang="en-US" sz="1200" baseline="0" dirty="0" smtClean="0"/>
                        <a:t> </a:t>
                      </a:r>
                      <a:r>
                        <a:rPr lang="en-US" sz="1200" dirty="0" smtClean="0"/>
                        <a:t>paste, bonito flakes</a:t>
                      </a:r>
                    </a:p>
                  </a:txBody>
                  <a:tcPr/>
                </a:tc>
                <a:tc>
                  <a:txBody>
                    <a:bodyPr/>
                    <a:lstStyle/>
                    <a:p>
                      <a:pPr algn="r"/>
                      <a:r>
                        <a:rPr lang="en-US" sz="1200" dirty="0" smtClean="0"/>
                        <a:t>9.7</a:t>
                      </a:r>
                    </a:p>
                  </a:txBody>
                  <a:tcPr/>
                </a:tc>
              </a:tr>
              <a:tr h="271403">
                <a:tc>
                  <a:txBody>
                    <a:bodyPr/>
                    <a:lstStyle/>
                    <a:p>
                      <a:pPr algn="ctr"/>
                      <a:r>
                        <a:rPr lang="en-US" sz="1200" dirty="0" smtClean="0"/>
                        <a:t>Greek</a:t>
                      </a:r>
                      <a:endParaRPr lang="en-US" sz="1200" dirty="0"/>
                    </a:p>
                  </a:txBody>
                  <a:tcPr/>
                </a:tc>
                <a:tc>
                  <a:txBody>
                    <a:bodyPr/>
                    <a:lstStyle/>
                    <a:p>
                      <a:pPr algn="r"/>
                      <a:r>
                        <a:rPr lang="en-US" sz="1200" dirty="0" smtClean="0"/>
                        <a:t>1175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t>feta cheese crumbles, feta cheese, dried oregano, </a:t>
                      </a:r>
                      <a:r>
                        <a:rPr lang="en-US" sz="1200" dirty="0" err="1" smtClean="0"/>
                        <a:t>greek</a:t>
                      </a:r>
                      <a:r>
                        <a:rPr lang="en-US" sz="1200" dirty="0" smtClean="0"/>
                        <a:t> seasoning, pitted </a:t>
                      </a:r>
                      <a:r>
                        <a:rPr lang="en-US" sz="1200" dirty="0" err="1" smtClean="0"/>
                        <a:t>kalamata</a:t>
                      </a:r>
                      <a:r>
                        <a:rPr lang="en-US" sz="1200" dirty="0" smtClean="0"/>
                        <a:t> olives, </a:t>
                      </a:r>
                      <a:r>
                        <a:rPr lang="en-US" sz="1200" dirty="0" err="1" smtClean="0"/>
                        <a:t>kalamata</a:t>
                      </a:r>
                      <a:r>
                        <a:rPr lang="en-US" sz="1200" dirty="0" smtClean="0"/>
                        <a:t>, fresh oregano, phyllo dough, ground</a:t>
                      </a:r>
                      <a:r>
                        <a:rPr lang="en-US" sz="1200" baseline="0" dirty="0" smtClean="0"/>
                        <a:t> </a:t>
                      </a:r>
                      <a:r>
                        <a:rPr lang="en-US" sz="1200" dirty="0" smtClean="0"/>
                        <a:t>lamb, grape leaves</a:t>
                      </a:r>
                      <a:endParaRPr lang="en-US" sz="1200" dirty="0" smtClean="0"/>
                    </a:p>
                  </a:txBody>
                  <a:tcPr/>
                </a:tc>
                <a:tc>
                  <a:txBody>
                    <a:bodyPr/>
                    <a:lstStyle/>
                    <a:p>
                      <a:pPr algn="r"/>
                      <a:r>
                        <a:rPr lang="en-US" sz="1200" dirty="0" smtClean="0"/>
                        <a:t>10.2</a:t>
                      </a:r>
                    </a:p>
                  </a:txBody>
                  <a:tcPr/>
                </a:tc>
              </a:tr>
              <a:tr h="271403">
                <a:tc>
                  <a:txBody>
                    <a:bodyPr/>
                    <a:lstStyle/>
                    <a:p>
                      <a:pPr algn="ctr"/>
                      <a:r>
                        <a:rPr lang="en-US" sz="1200" dirty="0" smtClean="0"/>
                        <a:t>Spanish</a:t>
                      </a:r>
                      <a:endParaRPr lang="en-US" sz="1200" dirty="0"/>
                    </a:p>
                  </a:txBody>
                  <a:tcPr/>
                </a:tc>
                <a:tc>
                  <a:txBody>
                    <a:bodyPr/>
                    <a:lstStyle/>
                    <a:p>
                      <a:pPr algn="r"/>
                      <a:r>
                        <a:rPr lang="en-US" sz="1200" dirty="0" smtClean="0"/>
                        <a:t>989</a:t>
                      </a:r>
                    </a:p>
                  </a:txBody>
                  <a:tcPr/>
                </a:tc>
                <a:tc>
                  <a:txBody>
                    <a:bodyPr/>
                    <a:lstStyle/>
                    <a:p>
                      <a:pPr algn="r"/>
                      <a:r>
                        <a:rPr lang="en-US" sz="1200" dirty="0" smtClean="0"/>
                        <a:t>saffron threads, chorizo sausage, </a:t>
                      </a:r>
                      <a:r>
                        <a:rPr lang="en-US" sz="1200" dirty="0" err="1" smtClean="0"/>
                        <a:t>spanish</a:t>
                      </a:r>
                      <a:r>
                        <a:rPr lang="en-US" sz="1200" baseline="0" dirty="0" smtClean="0"/>
                        <a:t> </a:t>
                      </a:r>
                      <a:r>
                        <a:rPr lang="en-US" sz="1200" dirty="0" smtClean="0"/>
                        <a:t>chorizo, serrano ham, </a:t>
                      </a:r>
                      <a:r>
                        <a:rPr lang="en-US" sz="1200" dirty="0" err="1" smtClean="0"/>
                        <a:t>manchego</a:t>
                      </a:r>
                      <a:r>
                        <a:rPr lang="en-US" sz="1200" dirty="0" smtClean="0"/>
                        <a:t> cheese,</a:t>
                      </a:r>
                      <a:r>
                        <a:rPr lang="en-US" sz="1200" baseline="0" dirty="0" smtClean="0"/>
                        <a:t> </a:t>
                      </a:r>
                      <a:r>
                        <a:rPr lang="en-US" sz="1200" dirty="0" err="1" smtClean="0"/>
                        <a:t>spanish</a:t>
                      </a:r>
                      <a:r>
                        <a:rPr lang="en-US" sz="1200" dirty="0" smtClean="0"/>
                        <a:t> paprika, sherry vinegar, roasted red</a:t>
                      </a:r>
                      <a:r>
                        <a:rPr lang="en-US" sz="1200" baseline="0" dirty="0" smtClean="0"/>
                        <a:t> </a:t>
                      </a:r>
                      <a:r>
                        <a:rPr lang="en-US" sz="1200" dirty="0" smtClean="0"/>
                        <a:t>peppers, </a:t>
                      </a:r>
                      <a:r>
                        <a:rPr lang="en-US" sz="1200" dirty="0" err="1" smtClean="0"/>
                        <a:t>arborio</a:t>
                      </a:r>
                      <a:r>
                        <a:rPr lang="en-US" sz="1200" dirty="0" smtClean="0"/>
                        <a:t> rice, chorizo</a:t>
                      </a:r>
                    </a:p>
                  </a:txBody>
                  <a:tcPr/>
                </a:tc>
                <a:tc>
                  <a:txBody>
                    <a:bodyPr/>
                    <a:lstStyle/>
                    <a:p>
                      <a:pPr algn="r"/>
                      <a:r>
                        <a:rPr lang="en-US" sz="1200" dirty="0" smtClean="0"/>
                        <a:t>10.4</a:t>
                      </a:r>
                    </a:p>
                  </a:txBody>
                  <a:tcPr/>
                </a:tc>
              </a:tr>
              <a:tr h="271403">
                <a:tc>
                  <a:txBody>
                    <a:bodyPr/>
                    <a:lstStyle/>
                    <a:p>
                      <a:pPr algn="ctr"/>
                      <a:r>
                        <a:rPr lang="en-US" sz="1200" dirty="0" smtClean="0"/>
                        <a:t>Korean</a:t>
                      </a:r>
                      <a:endParaRPr lang="en-US" sz="1200" dirty="0"/>
                    </a:p>
                  </a:txBody>
                  <a:tcPr/>
                </a:tc>
                <a:tc>
                  <a:txBody>
                    <a:bodyPr/>
                    <a:lstStyle/>
                    <a:p>
                      <a:pPr algn="r"/>
                      <a:r>
                        <a:rPr lang="en-US" sz="1200" dirty="0" smtClean="0"/>
                        <a:t>830</a:t>
                      </a:r>
                    </a:p>
                  </a:txBody>
                  <a:tcPr/>
                </a:tc>
                <a:tc>
                  <a:txBody>
                    <a:bodyPr/>
                    <a:lstStyle/>
                    <a:p>
                      <a:pPr algn="r"/>
                      <a:r>
                        <a:rPr lang="en-US" sz="1200" dirty="0" smtClean="0"/>
                        <a:t>Gochujang base, kimchi, sesame oil,</a:t>
                      </a:r>
                      <a:r>
                        <a:rPr lang="en-US" sz="1200" baseline="0" dirty="0" smtClean="0"/>
                        <a:t> </a:t>
                      </a:r>
                      <a:r>
                        <a:rPr lang="en-US" sz="1200" dirty="0" err="1" smtClean="0"/>
                        <a:t>gochugaru</a:t>
                      </a:r>
                      <a:r>
                        <a:rPr lang="en-US" sz="1200" dirty="0" smtClean="0"/>
                        <a:t>, toasted sesame seeds, rice wine,</a:t>
                      </a:r>
                      <a:r>
                        <a:rPr lang="en-US" sz="1200" baseline="0" dirty="0" smtClean="0"/>
                        <a:t> </a:t>
                      </a:r>
                      <a:r>
                        <a:rPr lang="en-US" sz="1200" dirty="0" err="1" smtClean="0"/>
                        <a:t>asian</a:t>
                      </a:r>
                      <a:r>
                        <a:rPr lang="en-US" sz="1200" dirty="0" smtClean="0"/>
                        <a:t> pear, mirin, toasted sesame oil, rice</a:t>
                      </a:r>
                      <a:r>
                        <a:rPr lang="en-US" sz="1200" baseline="0" dirty="0" smtClean="0"/>
                        <a:t> c</a:t>
                      </a:r>
                      <a:r>
                        <a:rPr lang="en-US" sz="1200" dirty="0" smtClean="0"/>
                        <a:t>akes</a:t>
                      </a:r>
                    </a:p>
                  </a:txBody>
                  <a:tcPr/>
                </a:tc>
                <a:tc>
                  <a:txBody>
                    <a:bodyPr/>
                    <a:lstStyle/>
                    <a:p>
                      <a:pPr algn="r"/>
                      <a:r>
                        <a:rPr lang="en-US" sz="1200" dirty="0" smtClean="0"/>
                        <a:t>11.3</a:t>
                      </a:r>
                    </a:p>
                  </a:txBody>
                  <a:tcPr/>
                </a:tc>
              </a:tr>
              <a:tr h="271403">
                <a:tc>
                  <a:txBody>
                    <a:bodyPr/>
                    <a:lstStyle/>
                    <a:p>
                      <a:pPr algn="ctr"/>
                      <a:r>
                        <a:rPr lang="en-US" sz="1200" dirty="0" smtClean="0"/>
                        <a:t>Vietnamese</a:t>
                      </a:r>
                      <a:endParaRPr lang="en-US" sz="1200" dirty="0"/>
                    </a:p>
                  </a:txBody>
                  <a:tcPr/>
                </a:tc>
                <a:tc>
                  <a:txBody>
                    <a:bodyPr/>
                    <a:lstStyle/>
                    <a:p>
                      <a:pPr algn="r"/>
                      <a:r>
                        <a:rPr lang="en-US" sz="1200" dirty="0" smtClean="0"/>
                        <a:t>825</a:t>
                      </a:r>
                    </a:p>
                  </a:txBody>
                  <a:tcPr/>
                </a:tc>
                <a:tc>
                  <a:txBody>
                    <a:bodyPr/>
                    <a:lstStyle/>
                    <a:p>
                      <a:pPr algn="r"/>
                      <a:r>
                        <a:rPr lang="en-US" sz="1200" dirty="0" smtClean="0"/>
                        <a:t>fish sauce, beansprouts, rice paper, rice noodles,</a:t>
                      </a:r>
                      <a:r>
                        <a:rPr lang="en-US" sz="1200" baseline="0" dirty="0" smtClean="0"/>
                        <a:t> </a:t>
                      </a:r>
                      <a:r>
                        <a:rPr lang="en-US" sz="1200" dirty="0" err="1" smtClean="0"/>
                        <a:t>thai</a:t>
                      </a:r>
                      <a:r>
                        <a:rPr lang="en-US" sz="1200" dirty="0" smtClean="0"/>
                        <a:t> basil, rice vermicelli, lemongrass,</a:t>
                      </a:r>
                      <a:r>
                        <a:rPr lang="en-US" sz="1200" baseline="0" dirty="0" smtClean="0"/>
                        <a:t> </a:t>
                      </a:r>
                      <a:r>
                        <a:rPr lang="en-US" sz="1200" dirty="0" err="1" smtClean="0"/>
                        <a:t>thai</a:t>
                      </a:r>
                      <a:r>
                        <a:rPr lang="en-US" sz="1200" dirty="0" smtClean="0"/>
                        <a:t> </a:t>
                      </a:r>
                      <a:r>
                        <a:rPr lang="en-US" sz="1200" dirty="0" err="1" smtClean="0"/>
                        <a:t>chile</a:t>
                      </a:r>
                      <a:r>
                        <a:rPr lang="en-US" sz="1200" dirty="0" smtClean="0"/>
                        <a:t>, daikon, hoisin sauce</a:t>
                      </a:r>
                    </a:p>
                  </a:txBody>
                  <a:tcPr/>
                </a:tc>
                <a:tc>
                  <a:txBody>
                    <a:bodyPr/>
                    <a:lstStyle/>
                    <a:p>
                      <a:pPr algn="r"/>
                      <a:r>
                        <a:rPr lang="en-US" sz="1200" dirty="0" smtClean="0"/>
                        <a:t>12.7</a:t>
                      </a:r>
                    </a:p>
                  </a:txBody>
                  <a:tcPr/>
                </a:tc>
              </a:tr>
              <a:tr h="271403">
                <a:tc>
                  <a:txBody>
                    <a:bodyPr/>
                    <a:lstStyle/>
                    <a:p>
                      <a:pPr algn="ctr"/>
                      <a:r>
                        <a:rPr lang="en-US" sz="1200" dirty="0" smtClean="0"/>
                        <a:t>Moroccan</a:t>
                      </a:r>
                      <a:endParaRPr lang="en-US" sz="1200" dirty="0"/>
                    </a:p>
                  </a:txBody>
                  <a:tcPr/>
                </a:tc>
                <a:tc>
                  <a:txBody>
                    <a:bodyPr/>
                    <a:lstStyle/>
                    <a:p>
                      <a:pPr algn="r"/>
                      <a:r>
                        <a:rPr lang="en-US" sz="1200" dirty="0" smtClean="0"/>
                        <a:t>821</a:t>
                      </a:r>
                    </a:p>
                  </a:txBody>
                  <a:tcPr/>
                </a:tc>
                <a:tc>
                  <a:txBody>
                    <a:bodyPr/>
                    <a:lstStyle/>
                    <a:p>
                      <a:pPr algn="r"/>
                      <a:r>
                        <a:rPr lang="en-US" sz="1200" dirty="0" smtClean="0"/>
                        <a:t>couscous, </a:t>
                      </a:r>
                      <a:r>
                        <a:rPr lang="en-US" sz="1200" dirty="0" err="1" smtClean="0"/>
                        <a:t>ras</a:t>
                      </a:r>
                      <a:r>
                        <a:rPr lang="en-US" sz="1200" dirty="0" smtClean="0"/>
                        <a:t> el </a:t>
                      </a:r>
                      <a:r>
                        <a:rPr lang="en-US" sz="1200" dirty="0" err="1" smtClean="0"/>
                        <a:t>hanout</a:t>
                      </a:r>
                      <a:r>
                        <a:rPr lang="en-US" sz="1200" dirty="0" smtClean="0"/>
                        <a:t>, preserved lemon,</a:t>
                      </a:r>
                      <a:r>
                        <a:rPr lang="en-US" sz="1200" baseline="0" dirty="0" smtClean="0"/>
                        <a:t> </a:t>
                      </a:r>
                      <a:r>
                        <a:rPr lang="en-US" sz="1200" dirty="0" smtClean="0"/>
                        <a:t>saffron threads, harissa, chickpeas, harissa</a:t>
                      </a:r>
                      <a:r>
                        <a:rPr lang="en-US" sz="1200" baseline="0" dirty="0" smtClean="0"/>
                        <a:t> </a:t>
                      </a:r>
                      <a:r>
                        <a:rPr lang="en-US" sz="1200" dirty="0" smtClean="0"/>
                        <a:t>paste, dried apricot, green olives, lamb</a:t>
                      </a:r>
                      <a:r>
                        <a:rPr lang="en-US" sz="1200" baseline="0" dirty="0" smtClean="0"/>
                        <a:t> s</a:t>
                      </a:r>
                      <a:r>
                        <a:rPr lang="en-US" sz="1200" dirty="0" smtClean="0"/>
                        <a:t>houlder</a:t>
                      </a:r>
                    </a:p>
                  </a:txBody>
                  <a:tcPr/>
                </a:tc>
                <a:tc>
                  <a:txBody>
                    <a:bodyPr/>
                    <a:lstStyle/>
                    <a:p>
                      <a:pPr algn="r"/>
                      <a:r>
                        <a:rPr lang="en-US" sz="1200" dirty="0" smtClean="0"/>
                        <a:t>12.9</a:t>
                      </a:r>
                    </a:p>
                  </a:txBody>
                  <a:tcPr/>
                </a:tc>
              </a:tr>
              <a:tr h="271403">
                <a:tc>
                  <a:txBody>
                    <a:bodyPr/>
                    <a:lstStyle/>
                    <a:p>
                      <a:pPr algn="ctr"/>
                      <a:r>
                        <a:rPr lang="en-US" sz="1200" dirty="0" smtClean="0"/>
                        <a:t>British</a:t>
                      </a:r>
                      <a:endParaRPr lang="en-US" sz="1200" dirty="0"/>
                    </a:p>
                  </a:txBody>
                  <a:tcPr/>
                </a:tc>
                <a:tc>
                  <a:txBody>
                    <a:bodyPr/>
                    <a:lstStyle/>
                    <a:p>
                      <a:pPr algn="r"/>
                      <a:r>
                        <a:rPr lang="en-US" sz="1200" dirty="0" smtClean="0"/>
                        <a:t>804</a:t>
                      </a:r>
                    </a:p>
                  </a:txBody>
                  <a:tcPr/>
                </a:tc>
                <a:tc>
                  <a:txBody>
                    <a:bodyPr/>
                    <a:lstStyle/>
                    <a:p>
                      <a:pPr algn="r"/>
                      <a:r>
                        <a:rPr lang="en-US" sz="1200" dirty="0" smtClean="0"/>
                        <a:t>stilton cheese, suet, beef drippings, stilton,</a:t>
                      </a:r>
                      <a:r>
                        <a:rPr lang="en-US" sz="1200" baseline="0" dirty="0" smtClean="0"/>
                        <a:t> </a:t>
                      </a:r>
                      <a:r>
                        <a:rPr lang="en-US" sz="1200" dirty="0" smtClean="0"/>
                        <a:t>golden syrup, dried currants, marmite,</a:t>
                      </a:r>
                      <a:r>
                        <a:rPr lang="en-US" sz="1200" baseline="0" dirty="0" smtClean="0"/>
                        <a:t> </a:t>
                      </a:r>
                      <a:r>
                        <a:rPr lang="en-US" sz="1200" dirty="0" smtClean="0"/>
                        <a:t>mincemeat, raspberry jam, beef kidney</a:t>
                      </a:r>
                    </a:p>
                  </a:txBody>
                  <a:tcPr/>
                </a:tc>
                <a:tc>
                  <a:txBody>
                    <a:bodyPr/>
                    <a:lstStyle/>
                    <a:p>
                      <a:pPr algn="r"/>
                      <a:r>
                        <a:rPr lang="en-US" sz="1200" dirty="0" smtClean="0"/>
                        <a:t>9.7</a:t>
                      </a:r>
                    </a:p>
                  </a:txBody>
                  <a:tcPr/>
                </a:tc>
              </a:tr>
              <a:tr h="271403">
                <a:tc>
                  <a:txBody>
                    <a:bodyPr/>
                    <a:lstStyle/>
                    <a:p>
                      <a:pPr algn="ctr"/>
                      <a:r>
                        <a:rPr lang="en-US" sz="1200" dirty="0" smtClean="0"/>
                        <a:t>Filipino</a:t>
                      </a:r>
                      <a:endParaRPr lang="en-US" sz="1200" dirty="0"/>
                    </a:p>
                  </a:txBody>
                  <a:tcPr/>
                </a:tc>
                <a:tc>
                  <a:txBody>
                    <a:bodyPr/>
                    <a:lstStyle/>
                    <a:p>
                      <a:pPr algn="r"/>
                      <a:r>
                        <a:rPr lang="en-US" sz="1200" dirty="0" smtClean="0"/>
                        <a:t>755</a:t>
                      </a:r>
                    </a:p>
                  </a:txBody>
                  <a:tcPr/>
                </a:tc>
                <a:tc>
                  <a:txBody>
                    <a:bodyPr/>
                    <a:lstStyle/>
                    <a:p>
                      <a:r>
                        <a:rPr lang="fr-FR" sz="1200" b="0" i="0" u="none" strike="noStrike" cap="none" spc="0" baseline="0" dirty="0" err="1" smtClean="0">
                          <a:ln>
                            <a:noFill/>
                          </a:ln>
                          <a:solidFill>
                            <a:schemeClr val="tx1"/>
                          </a:solidFill>
                          <a:uFillTx/>
                          <a:latin typeface="+mn-lt"/>
                          <a:ea typeface="+mn-ea"/>
                          <a:cs typeface="+mn-cs"/>
                          <a:sym typeface="Times New Roman"/>
                        </a:rPr>
                        <a:t>fish</a:t>
                      </a:r>
                      <a:r>
                        <a:rPr lang="fr-FR" sz="1200" b="0" i="0" u="none" strike="noStrike" cap="none" spc="0" baseline="0" dirty="0" smtClean="0">
                          <a:ln>
                            <a:noFill/>
                          </a:ln>
                          <a:solidFill>
                            <a:schemeClr val="tx1"/>
                          </a:solidFill>
                          <a:uFillTx/>
                          <a:latin typeface="+mn-lt"/>
                          <a:ea typeface="+mn-ea"/>
                          <a:cs typeface="+mn-cs"/>
                          <a:sym typeface="Times New Roman"/>
                        </a:rPr>
                        <a:t> sauce, </a:t>
                      </a:r>
                      <a:r>
                        <a:rPr lang="fr-FR" sz="1200" b="0" i="0" u="none" strike="noStrike" cap="none" spc="0" baseline="0" dirty="0" err="1" smtClean="0">
                          <a:ln>
                            <a:noFill/>
                          </a:ln>
                          <a:solidFill>
                            <a:schemeClr val="tx1"/>
                          </a:solidFill>
                          <a:uFillTx/>
                          <a:latin typeface="+mn-lt"/>
                          <a:ea typeface="+mn-ea"/>
                          <a:cs typeface="+mn-cs"/>
                          <a:sym typeface="Times New Roman"/>
                        </a:rPr>
                        <a:t>calamansi</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juice</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lumpia</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wrappers</a:t>
                      </a:r>
                      <a:r>
                        <a:rPr lang="fr-FR" sz="1200" b="0" i="0" u="none" strike="noStrike" cap="none" spc="0" baseline="0" dirty="0" smtClean="0">
                          <a:ln>
                            <a:noFill/>
                          </a:ln>
                          <a:solidFill>
                            <a:schemeClr val="tx1"/>
                          </a:solidFill>
                          <a:uFillTx/>
                          <a:latin typeface="+mn-lt"/>
                          <a:ea typeface="+mn-ea"/>
                          <a:cs typeface="+mn-cs"/>
                          <a:sym typeface="Times New Roman"/>
                        </a:rPr>
                        <a:t>, </a:t>
                      </a:r>
                      <a:r>
                        <a:rPr lang="fi-FI" sz="1200" b="0" i="0" u="none" strike="noStrike" cap="none" spc="0" baseline="0" dirty="0" smtClean="0">
                          <a:ln>
                            <a:noFill/>
                          </a:ln>
                          <a:solidFill>
                            <a:schemeClr val="tx1"/>
                          </a:solidFill>
                          <a:uFillTx/>
                          <a:latin typeface="+mn-lt"/>
                          <a:ea typeface="+mn-ea"/>
                          <a:cs typeface="+mn-cs"/>
                          <a:sym typeface="Times New Roman"/>
                        </a:rPr>
                        <a:t>calamansi, lumpia skins, oyster sauce, </a:t>
                      </a:r>
                      <a:r>
                        <a:rPr lang="en-US" sz="1200" b="0" i="0" u="none" strike="noStrike" cap="none" spc="0" baseline="0" dirty="0" err="1" smtClean="0">
                          <a:ln>
                            <a:noFill/>
                          </a:ln>
                          <a:solidFill>
                            <a:schemeClr val="tx1"/>
                          </a:solidFill>
                          <a:uFillTx/>
                          <a:latin typeface="+mn-lt"/>
                          <a:ea typeface="+mn-ea"/>
                          <a:cs typeface="+mn-cs"/>
                          <a:sym typeface="Times New Roman"/>
                        </a:rPr>
                        <a:t>thai</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shrimp paste, pork belly, fried garlic</a:t>
                      </a:r>
                      <a:endParaRPr lang="en-US" sz="1200" dirty="0" smtClean="0"/>
                    </a:p>
                  </a:txBody>
                  <a:tcPr/>
                </a:tc>
                <a:tc>
                  <a:txBody>
                    <a:bodyPr/>
                    <a:lstStyle/>
                    <a:p>
                      <a:pPr algn="r"/>
                      <a:r>
                        <a:rPr lang="en-US" sz="1200" dirty="0" smtClean="0"/>
                        <a:t>10.0</a:t>
                      </a:r>
                    </a:p>
                  </a:txBody>
                  <a:tcPr/>
                </a:tc>
              </a:tr>
              <a:tr h="271403">
                <a:tc>
                  <a:txBody>
                    <a:bodyPr/>
                    <a:lstStyle/>
                    <a:p>
                      <a:pPr algn="ctr"/>
                      <a:r>
                        <a:rPr lang="en-US" sz="1200" dirty="0" smtClean="0"/>
                        <a:t>Irish</a:t>
                      </a:r>
                      <a:endParaRPr lang="en-US" sz="1200" dirty="0"/>
                    </a:p>
                  </a:txBody>
                  <a:tcPr/>
                </a:tc>
                <a:tc>
                  <a:txBody>
                    <a:bodyPr/>
                    <a:lstStyle/>
                    <a:p>
                      <a:pPr algn="r"/>
                      <a:r>
                        <a:rPr lang="en-US" sz="1200" dirty="0" smtClean="0"/>
                        <a:t>667</a:t>
                      </a:r>
                    </a:p>
                  </a:txBody>
                  <a:tcPr/>
                </a:tc>
                <a:tc>
                  <a:txBody>
                    <a:bodyPr/>
                    <a:lstStyle/>
                    <a:p>
                      <a:pPr algn="r"/>
                      <a:r>
                        <a:rPr lang="en-US" sz="1200" dirty="0" smtClean="0"/>
                        <a:t>Irish whiskey, Guinness Beer, </a:t>
                      </a:r>
                      <a:r>
                        <a:rPr lang="en-US" sz="1200" dirty="0" err="1" smtClean="0"/>
                        <a:t>irish</a:t>
                      </a:r>
                      <a:r>
                        <a:rPr lang="en-US" sz="1200" dirty="0" smtClean="0"/>
                        <a:t> cream</a:t>
                      </a:r>
                      <a:r>
                        <a:rPr lang="en-US" sz="1200" baseline="0" dirty="0" smtClean="0"/>
                        <a:t> </a:t>
                      </a:r>
                      <a:r>
                        <a:rPr lang="en-US" sz="1200" dirty="0" smtClean="0"/>
                        <a:t>liqueur, corned beef, </a:t>
                      </a:r>
                      <a:r>
                        <a:rPr lang="en-US" sz="1200" dirty="0" err="1" smtClean="0"/>
                        <a:t>irish</a:t>
                      </a:r>
                      <a:r>
                        <a:rPr lang="en-US" sz="1200" dirty="0" smtClean="0"/>
                        <a:t> bacon, Baileys</a:t>
                      </a:r>
                      <a:r>
                        <a:rPr lang="en-US" sz="1200" baseline="0" dirty="0" smtClean="0"/>
                        <a:t> </a:t>
                      </a:r>
                      <a:r>
                        <a:rPr lang="en-US" sz="1200" dirty="0" smtClean="0"/>
                        <a:t>Irish Cream Liqueur, buttermilk, soda</a:t>
                      </a:r>
                      <a:r>
                        <a:rPr lang="en-US" sz="1200" baseline="0" dirty="0" smtClean="0"/>
                        <a:t> </a:t>
                      </a:r>
                      <a:r>
                        <a:rPr lang="en-US" sz="1200" dirty="0" smtClean="0"/>
                        <a:t>bread, stout,</a:t>
                      </a:r>
                      <a:r>
                        <a:rPr lang="en-US" sz="1200" baseline="0" dirty="0" smtClean="0"/>
                        <a:t> </a:t>
                      </a:r>
                      <a:r>
                        <a:rPr lang="en-US" sz="1200" dirty="0" smtClean="0"/>
                        <a:t>low-fat buttermilk</a:t>
                      </a:r>
                    </a:p>
                  </a:txBody>
                  <a:tcPr/>
                </a:tc>
                <a:tc>
                  <a:txBody>
                    <a:bodyPr/>
                    <a:lstStyle/>
                    <a:p>
                      <a:pPr algn="r"/>
                      <a:r>
                        <a:rPr lang="en-US" sz="1200" dirty="0" smtClean="0"/>
                        <a:t>9.2</a:t>
                      </a:r>
                    </a:p>
                  </a:txBody>
                  <a:tcPr/>
                </a:tc>
              </a:tr>
              <a:tr h="271403">
                <a:tc>
                  <a:txBody>
                    <a:bodyPr/>
                    <a:lstStyle/>
                    <a:p>
                      <a:pPr algn="ctr"/>
                      <a:r>
                        <a:rPr lang="en-US" sz="1200" dirty="0" smtClean="0"/>
                        <a:t>Jamaican</a:t>
                      </a:r>
                      <a:endParaRPr lang="en-US" sz="1200" dirty="0"/>
                    </a:p>
                  </a:txBody>
                  <a:tcPr/>
                </a:tc>
                <a:tc>
                  <a:txBody>
                    <a:bodyPr/>
                    <a:lstStyle/>
                    <a:p>
                      <a:pPr algn="r"/>
                      <a:r>
                        <a:rPr lang="en-US" sz="1200" dirty="0" smtClean="0"/>
                        <a:t>526</a:t>
                      </a:r>
                    </a:p>
                  </a:txBody>
                  <a:tcPr/>
                </a:tc>
                <a:tc>
                  <a:txBody>
                    <a:bodyPr/>
                    <a:lstStyle/>
                    <a:p>
                      <a:r>
                        <a:rPr lang="en-US" sz="1200" b="0" i="0" u="none" strike="noStrike" cap="none" spc="0" baseline="0" dirty="0" smtClean="0">
                          <a:ln>
                            <a:noFill/>
                          </a:ln>
                          <a:solidFill>
                            <a:schemeClr val="tx1"/>
                          </a:solidFill>
                          <a:uFillTx/>
                          <a:latin typeface="+mn-lt"/>
                          <a:ea typeface="+mn-ea"/>
                          <a:cs typeface="+mn-cs"/>
                          <a:sym typeface="Times New Roman"/>
                        </a:rPr>
                        <a:t>scotch bonnet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jamaican</a:t>
                      </a:r>
                      <a:r>
                        <a:rPr lang="en-US" sz="1200" b="0" i="0" u="none" strike="noStrike" cap="none" spc="0" baseline="0" dirty="0" smtClean="0">
                          <a:ln>
                            <a:noFill/>
                          </a:ln>
                          <a:solidFill>
                            <a:schemeClr val="tx1"/>
                          </a:solidFill>
                          <a:uFillTx/>
                          <a:latin typeface="+mn-lt"/>
                          <a:ea typeface="+mn-ea"/>
                          <a:cs typeface="+mn-cs"/>
                          <a:sym typeface="Times New Roman"/>
                        </a:rPr>
                        <a:t> jerk season, </a:t>
                      </a:r>
                      <a:r>
                        <a:rPr lang="en-US" sz="1200" b="0" i="0" u="none" strike="noStrike" cap="none" spc="0" baseline="0" dirty="0" err="1" smtClean="0">
                          <a:ln>
                            <a:noFill/>
                          </a:ln>
                          <a:solidFill>
                            <a:schemeClr val="tx1"/>
                          </a:solidFill>
                          <a:uFillTx/>
                          <a:latin typeface="+mn-lt"/>
                          <a:ea typeface="+mn-ea"/>
                          <a:cs typeface="+mn-cs"/>
                          <a:sym typeface="Times New Roman"/>
                        </a:rPr>
                        <a:t>ackee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callaloo</a:t>
                      </a:r>
                      <a:r>
                        <a:rPr lang="en-US" sz="1200" b="0" i="0" u="none" strike="noStrike" cap="none" spc="0" baseline="0" dirty="0" smtClean="0">
                          <a:ln>
                            <a:noFill/>
                          </a:ln>
                          <a:solidFill>
                            <a:schemeClr val="tx1"/>
                          </a:solidFill>
                          <a:uFillTx/>
                          <a:latin typeface="+mn-lt"/>
                          <a:ea typeface="+mn-ea"/>
                          <a:cs typeface="+mn-cs"/>
                          <a:sym typeface="Times New Roman"/>
                        </a:rPr>
                        <a:t>, jerk seasoning, ground allspice, thyme, dark rum, allspice, jerk sauce</a:t>
                      </a:r>
                      <a:endParaRPr lang="en-US" sz="1200" dirty="0" smtClean="0"/>
                    </a:p>
                  </a:txBody>
                  <a:tcPr/>
                </a:tc>
                <a:tc>
                  <a:txBody>
                    <a:bodyPr/>
                    <a:lstStyle/>
                    <a:p>
                      <a:pPr algn="r"/>
                      <a:r>
                        <a:rPr lang="en-US" sz="1200" dirty="0" smtClean="0"/>
                        <a:t>12.2</a:t>
                      </a:r>
                    </a:p>
                  </a:txBody>
                  <a:tcPr/>
                </a:tc>
              </a:tr>
              <a:tr h="271403">
                <a:tc>
                  <a:txBody>
                    <a:bodyPr/>
                    <a:lstStyle/>
                    <a:p>
                      <a:pPr algn="ctr"/>
                      <a:r>
                        <a:rPr lang="en-US" sz="1200" dirty="0" smtClean="0"/>
                        <a:t>Russian</a:t>
                      </a:r>
                      <a:endParaRPr lang="en-US" sz="1200" dirty="0"/>
                    </a:p>
                  </a:txBody>
                  <a:tcPr/>
                </a:tc>
                <a:tc>
                  <a:txBody>
                    <a:bodyPr/>
                    <a:lstStyle/>
                    <a:p>
                      <a:pPr algn="r"/>
                      <a:r>
                        <a:rPr lang="en-US" sz="1200" dirty="0" smtClean="0"/>
                        <a:t>489</a:t>
                      </a:r>
                    </a:p>
                  </a:txBody>
                  <a:tcPr/>
                </a:tc>
                <a:tc>
                  <a:txBody>
                    <a:bodyPr/>
                    <a:lstStyle/>
                    <a:p>
                      <a:pPr algn="r"/>
                      <a:r>
                        <a:rPr lang="en-US" sz="1200" dirty="0" smtClean="0"/>
                        <a:t>sauerkraut, buckwheat flour, pierogi, dill,</a:t>
                      </a:r>
                      <a:r>
                        <a:rPr lang="en-US" sz="1200" baseline="0" dirty="0" smtClean="0"/>
                        <a:t> </a:t>
                      </a:r>
                      <a:r>
                        <a:rPr lang="en-US" sz="1200" dirty="0" smtClean="0"/>
                        <a:t>fresh dill, farmer cheese, beets, cottage</a:t>
                      </a:r>
                      <a:r>
                        <a:rPr lang="en-US" sz="1200" baseline="0" dirty="0" smtClean="0"/>
                        <a:t> </a:t>
                      </a:r>
                      <a:r>
                        <a:rPr lang="en-US" sz="1200" dirty="0" smtClean="0"/>
                        <a:t>cheese, sour cream, pickled beets</a:t>
                      </a:r>
                    </a:p>
                  </a:txBody>
                  <a:tcPr/>
                </a:tc>
                <a:tc>
                  <a:txBody>
                    <a:bodyPr/>
                    <a:lstStyle/>
                    <a:p>
                      <a:pPr algn="r"/>
                      <a:r>
                        <a:rPr lang="en-US" sz="1200" dirty="0" smtClean="0"/>
                        <a:t>10.2</a:t>
                      </a:r>
                    </a:p>
                  </a:txBody>
                  <a:tcPr/>
                </a:tc>
              </a:tr>
              <a:tr h="382999">
                <a:tc>
                  <a:txBody>
                    <a:bodyPr/>
                    <a:lstStyle/>
                    <a:p>
                      <a:pPr algn="ctr"/>
                      <a:r>
                        <a:rPr lang="en-US" sz="1200" dirty="0" smtClean="0"/>
                        <a:t>Brazilian</a:t>
                      </a:r>
                      <a:endParaRPr lang="en-US" sz="1200" dirty="0"/>
                    </a:p>
                  </a:txBody>
                  <a:tcPr/>
                </a:tc>
                <a:tc>
                  <a:txBody>
                    <a:bodyPr/>
                    <a:lstStyle/>
                    <a:p>
                      <a:pPr algn="r"/>
                      <a:r>
                        <a:rPr lang="en-US" sz="1200" dirty="0" smtClean="0"/>
                        <a:t>467</a:t>
                      </a:r>
                    </a:p>
                  </a:txBody>
                  <a:tcPr/>
                </a:tc>
                <a:tc>
                  <a:txBody>
                    <a:bodyPr/>
                    <a:lstStyle/>
                    <a:p>
                      <a:pPr algn="r"/>
                      <a:r>
                        <a:rPr lang="en-US" sz="1200" dirty="0" err="1" smtClean="0"/>
                        <a:t>cachaca</a:t>
                      </a:r>
                      <a:r>
                        <a:rPr lang="en-US" sz="1200" dirty="0" smtClean="0"/>
                        <a:t>, </a:t>
                      </a:r>
                      <a:r>
                        <a:rPr lang="en-US" sz="1200" dirty="0" err="1" smtClean="0"/>
                        <a:t>aai</a:t>
                      </a:r>
                      <a:r>
                        <a:rPr lang="en-US" sz="1200" dirty="0" smtClean="0"/>
                        <a:t>, manioc flour, palm oil, chocolate</a:t>
                      </a:r>
                      <a:r>
                        <a:rPr lang="en-US" sz="1200" baseline="0" dirty="0" smtClean="0"/>
                        <a:t> </a:t>
                      </a:r>
                      <a:r>
                        <a:rPr lang="en-US" sz="1200" dirty="0" smtClean="0"/>
                        <a:t>sprinkles, dried black beans, frozen banana,</a:t>
                      </a:r>
                      <a:r>
                        <a:rPr lang="en-US" sz="1200" baseline="0" dirty="0" smtClean="0"/>
                        <a:t> </a:t>
                      </a:r>
                      <a:r>
                        <a:rPr lang="en-US" sz="1200" dirty="0" smtClean="0"/>
                        <a:t>granola, </a:t>
                      </a:r>
                      <a:r>
                        <a:rPr lang="en-US" sz="1200" dirty="0" err="1" smtClean="0"/>
                        <a:t>dende</a:t>
                      </a:r>
                      <a:r>
                        <a:rPr lang="en-US" sz="1200" dirty="0" smtClean="0"/>
                        <a:t> oil, chia seeds</a:t>
                      </a:r>
                    </a:p>
                  </a:txBody>
                  <a:tcPr/>
                </a:tc>
                <a:tc>
                  <a:txBody>
                    <a:bodyPr/>
                    <a:lstStyle/>
                    <a:p>
                      <a:pPr algn="r"/>
                      <a:r>
                        <a:rPr lang="en-US" sz="1200" dirty="0" smtClean="0"/>
                        <a:t>9.5</a:t>
                      </a:r>
                    </a:p>
                  </a:txBody>
                  <a:tcPr/>
                </a:tc>
              </a:tr>
            </a:tbl>
          </a:graphicData>
        </a:graphic>
      </p:graphicFrame>
      <p:graphicFrame>
        <p:nvGraphicFramePr>
          <p:cNvPr id="199" name="Table 198"/>
          <p:cNvGraphicFramePr>
            <a:graphicFrameLocks noGrp="1"/>
          </p:cNvGraphicFramePr>
          <p:nvPr>
            <p:extLst>
              <p:ext uri="{D42A27DB-BD31-4B8C-83A1-F6EECF244321}">
                <p14:modId xmlns:p14="http://schemas.microsoft.com/office/powerpoint/2010/main" val="742941173"/>
              </p:ext>
            </p:extLst>
          </p:nvPr>
        </p:nvGraphicFramePr>
        <p:xfrm>
          <a:off x="2540000" y="26372210"/>
          <a:ext cx="12884181" cy="1828800"/>
        </p:xfrm>
        <a:graphic>
          <a:graphicData uri="http://schemas.openxmlformats.org/drawingml/2006/table">
            <a:tbl>
              <a:tblPr firstRow="1" bandRow="1">
                <a:tableStyleId>{5940675A-B579-460E-94D1-54222C63F5DA}</a:tableStyleId>
              </a:tblPr>
              <a:tblGrid>
                <a:gridCol w="3033486"/>
                <a:gridCol w="3904343"/>
                <a:gridCol w="2293257"/>
                <a:gridCol w="3653095"/>
              </a:tblGrid>
              <a:tr h="266624">
                <a:tc>
                  <a:txBody>
                    <a:bodyPr/>
                    <a:lstStyle/>
                    <a:p>
                      <a:pPr algn="ctr"/>
                      <a:r>
                        <a:rPr lang="en-US" sz="1800" b="1" dirty="0" smtClean="0"/>
                        <a:t>Model</a:t>
                      </a:r>
                      <a:endParaRPr lang="en-US" sz="1800" b="1" dirty="0"/>
                    </a:p>
                  </a:txBody>
                  <a:tcPr/>
                </a:tc>
                <a:tc>
                  <a:txBody>
                    <a:bodyPr/>
                    <a:lstStyle/>
                    <a:p>
                      <a:pPr algn="ctr"/>
                      <a:r>
                        <a:rPr lang="en-US" sz="1800" b="1" dirty="0" smtClean="0"/>
                        <a:t>Parameters</a:t>
                      </a:r>
                      <a:endParaRPr lang="en-US" sz="1800" b="1" dirty="0"/>
                    </a:p>
                  </a:txBody>
                  <a:tcPr/>
                </a:tc>
                <a:tc>
                  <a:txBody>
                    <a:bodyPr/>
                    <a:lstStyle/>
                    <a:p>
                      <a:pPr algn="ctr"/>
                      <a:r>
                        <a:rPr lang="en-US" sz="1800" b="1" dirty="0" smtClean="0"/>
                        <a:t>Input Data</a:t>
                      </a:r>
                      <a:endParaRPr lang="en-US" sz="1800" b="1" dirty="0"/>
                    </a:p>
                  </a:txBody>
                  <a:tcPr/>
                </a:tc>
                <a:tc>
                  <a:txBody>
                    <a:bodyPr/>
                    <a:lstStyle/>
                    <a:p>
                      <a:pPr algn="ctr"/>
                      <a:r>
                        <a:rPr lang="en-US" sz="1800" b="1" dirty="0" smtClean="0"/>
                        <a:t>Rationale</a:t>
                      </a:r>
                      <a:endParaRPr lang="en-US" sz="1800" b="1" dirty="0"/>
                    </a:p>
                  </a:txBody>
                  <a:tcPr/>
                </a:tc>
              </a:tr>
              <a:tr h="289484">
                <a:tc>
                  <a:txBody>
                    <a:bodyPr/>
                    <a:lstStyle/>
                    <a:p>
                      <a:pPr algn="ctr"/>
                      <a:r>
                        <a:rPr lang="en-US" sz="1800" dirty="0" smtClean="0"/>
                        <a:t>Logistic Regression</a:t>
                      </a:r>
                      <a:endParaRPr lang="en-US" sz="1800" dirty="0"/>
                    </a:p>
                  </a:txBody>
                  <a:tcPr/>
                </a:tc>
                <a:tc>
                  <a:txBody>
                    <a:bodyPr/>
                    <a:lstStyle/>
                    <a:p>
                      <a:pPr algn="ctr"/>
                      <a:endParaRPr lang="en-US" sz="1800" dirty="0"/>
                    </a:p>
                  </a:txBody>
                  <a:tcPr/>
                </a:tc>
                <a:tc>
                  <a:txBody>
                    <a:bodyPr/>
                    <a:lstStyle/>
                    <a:p>
                      <a:pPr algn="ctr"/>
                      <a:r>
                        <a:rPr lang="en-US" sz="1800" dirty="0" smtClean="0"/>
                        <a:t>A</a:t>
                      </a:r>
                      <a:endParaRPr lang="en-US" sz="1800" dirty="0"/>
                    </a:p>
                  </a:txBody>
                  <a:tcPr/>
                </a:tc>
                <a:tc>
                  <a:txBody>
                    <a:bodyPr/>
                    <a:lstStyle/>
                    <a:p>
                      <a:pPr algn="ctr"/>
                      <a:endParaRPr lang="en-US" sz="1800" dirty="0"/>
                    </a:p>
                  </a:txBody>
                  <a:tcPr/>
                </a:tc>
              </a:tr>
              <a:tr h="312344">
                <a:tc>
                  <a:txBody>
                    <a:bodyPr/>
                    <a:lstStyle/>
                    <a:p>
                      <a:pPr algn="ctr"/>
                      <a:r>
                        <a:rPr lang="en-US" sz="1800" dirty="0" smtClean="0"/>
                        <a:t>Random</a:t>
                      </a:r>
                      <a:r>
                        <a:rPr lang="en-US" sz="1800" baseline="0" dirty="0" smtClean="0"/>
                        <a:t> Forest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r h="335204">
                <a:tc>
                  <a:txBody>
                    <a:bodyPr/>
                    <a:lstStyle/>
                    <a:p>
                      <a:pPr algn="ctr"/>
                      <a:r>
                        <a:rPr lang="en-US" sz="1800" dirty="0" smtClean="0"/>
                        <a:t>Gradient</a:t>
                      </a:r>
                      <a:r>
                        <a:rPr lang="en-US" sz="1800" baseline="0" dirty="0" smtClean="0"/>
                        <a:t> Boost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r h="335204">
                <a:tc>
                  <a:txBody>
                    <a:bodyPr/>
                    <a:lstStyle/>
                    <a:p>
                      <a:pPr algn="ctr"/>
                      <a:r>
                        <a:rPr lang="en-US" sz="1800" dirty="0" err="1" smtClean="0"/>
                        <a:t>XGBoost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bl>
          </a:graphicData>
        </a:graphic>
      </p:graphicFrame>
      <p:graphicFrame>
        <p:nvGraphicFramePr>
          <p:cNvPr id="200" name="Table 199"/>
          <p:cNvGraphicFramePr>
            <a:graphicFrameLocks noGrp="1"/>
          </p:cNvGraphicFramePr>
          <p:nvPr>
            <p:extLst>
              <p:ext uri="{D42A27DB-BD31-4B8C-83A1-F6EECF244321}">
                <p14:modId xmlns:p14="http://schemas.microsoft.com/office/powerpoint/2010/main" val="2715240932"/>
              </p:ext>
            </p:extLst>
          </p:nvPr>
        </p:nvGraphicFramePr>
        <p:xfrm>
          <a:off x="2508835" y="29229869"/>
          <a:ext cx="12887362" cy="2681860"/>
        </p:xfrm>
        <a:graphic>
          <a:graphicData uri="http://schemas.openxmlformats.org/drawingml/2006/table">
            <a:tbl>
              <a:tblPr firstRow="1" bandRow="1">
                <a:tableStyleId>{5940675A-B579-460E-94D1-54222C63F5DA}</a:tableStyleId>
              </a:tblPr>
              <a:tblGrid>
                <a:gridCol w="3050008"/>
                <a:gridCol w="3927087"/>
                <a:gridCol w="2216580"/>
                <a:gridCol w="3693687"/>
              </a:tblGrid>
              <a:tr h="266624">
                <a:tc>
                  <a:txBody>
                    <a:bodyPr/>
                    <a:lstStyle/>
                    <a:p>
                      <a:pPr algn="ctr"/>
                      <a:r>
                        <a:rPr lang="en-US" sz="1800" b="1" dirty="0" smtClean="0"/>
                        <a:t>Model</a:t>
                      </a:r>
                      <a:endParaRPr lang="en-US" sz="1800" b="1" dirty="0"/>
                    </a:p>
                  </a:txBody>
                  <a:tcPr/>
                </a:tc>
                <a:tc>
                  <a:txBody>
                    <a:bodyPr/>
                    <a:lstStyle/>
                    <a:p>
                      <a:pPr algn="ctr"/>
                      <a:r>
                        <a:rPr lang="en-US" sz="1800" b="1" dirty="0" smtClean="0"/>
                        <a:t>Parameters</a:t>
                      </a:r>
                      <a:endParaRPr lang="en-US" sz="1800" b="1" dirty="0"/>
                    </a:p>
                  </a:txBody>
                  <a:tcPr/>
                </a:tc>
                <a:tc>
                  <a:txBody>
                    <a:bodyPr/>
                    <a:lstStyle/>
                    <a:p>
                      <a:pPr algn="ctr"/>
                      <a:r>
                        <a:rPr lang="en-US" sz="1800" b="1" dirty="0" smtClean="0"/>
                        <a:t>Input</a:t>
                      </a:r>
                      <a:r>
                        <a:rPr lang="en-US" sz="1800" b="1" baseline="0" dirty="0" smtClean="0"/>
                        <a:t> Data</a:t>
                      </a:r>
                      <a:endParaRPr lang="en-US" sz="1800" b="1" dirty="0"/>
                    </a:p>
                  </a:txBody>
                  <a:tcPr/>
                </a:tc>
                <a:tc>
                  <a:txBody>
                    <a:bodyPr/>
                    <a:lstStyle/>
                    <a:p>
                      <a:pPr algn="ctr"/>
                      <a:r>
                        <a:rPr lang="en-US" sz="1800" b="1" dirty="0" smtClean="0"/>
                        <a:t>Rationale</a:t>
                      </a:r>
                      <a:endParaRPr lang="en-US" sz="1800" b="1" dirty="0"/>
                    </a:p>
                  </a:txBody>
                  <a:tcPr/>
                </a:tc>
              </a:tr>
              <a:tr h="289484">
                <a:tc>
                  <a:txBody>
                    <a:bodyPr/>
                    <a:lstStyle/>
                    <a:p>
                      <a:pPr algn="ctr"/>
                      <a:r>
                        <a:rPr lang="en-US" sz="1500" dirty="0" err="1" smtClean="0"/>
                        <a:t>Kmeans</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 3</a:t>
                      </a:r>
                      <a:endParaRPr lang="en-US" sz="1500" dirty="0" smtClean="0"/>
                    </a:p>
                  </a:txBody>
                  <a:tcPr/>
                </a:tc>
                <a:tc>
                  <a:txBody>
                    <a:bodyPr/>
                    <a:lstStyle/>
                    <a:p>
                      <a:pPr algn="ctr"/>
                      <a:r>
                        <a:rPr lang="en-US" sz="1500" dirty="0" smtClean="0"/>
                        <a:t>A? or B?</a:t>
                      </a:r>
                      <a:endParaRPr lang="en-US" sz="1500" dirty="0"/>
                    </a:p>
                  </a:txBody>
                  <a:tcPr/>
                </a:tc>
                <a:tc>
                  <a:txBody>
                    <a:bodyPr/>
                    <a:lstStyle/>
                    <a:p>
                      <a:pPr algn="ctr"/>
                      <a:r>
                        <a:rPr lang="en-US" sz="1500" dirty="0" smtClean="0"/>
                        <a:t>Ingredient clustering</a:t>
                      </a:r>
                      <a:endParaRPr lang="en-US" sz="1500" dirty="0"/>
                    </a:p>
                  </a:txBody>
                  <a:tcPr/>
                </a:tc>
              </a:tr>
              <a:tr h="312344">
                <a:tc>
                  <a:txBody>
                    <a:bodyPr/>
                    <a:lstStyle/>
                    <a:p>
                      <a:pPr algn="ctr"/>
                      <a:r>
                        <a:rPr lang="en-US" sz="1500" dirty="0" smtClean="0"/>
                        <a:t>SVD</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 3</a:t>
                      </a:r>
                      <a:endParaRPr lang="en-US" sz="1500" dirty="0" smtClean="0"/>
                    </a:p>
                  </a:txBody>
                  <a:tcPr/>
                </a:tc>
                <a:tc>
                  <a:txBody>
                    <a:bodyPr/>
                    <a:lstStyle/>
                    <a:p>
                      <a:pPr algn="ctr"/>
                      <a:r>
                        <a:rPr lang="en-US" sz="1500" dirty="0" smtClean="0"/>
                        <a:t>A? or 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Ingredient</a:t>
                      </a:r>
                      <a:r>
                        <a:rPr lang="en-US" sz="1500" baseline="0" dirty="0" smtClean="0"/>
                        <a:t> clustering</a:t>
                      </a:r>
                      <a:endParaRPr lang="en-US" sz="1500" dirty="0" smtClean="0"/>
                    </a:p>
                  </a:txBody>
                  <a:tcPr/>
                </a:tc>
              </a:tr>
              <a:tr h="335204">
                <a:tc>
                  <a:txBody>
                    <a:bodyPr/>
                    <a:lstStyle/>
                    <a:p>
                      <a:pPr algn="ctr"/>
                      <a:r>
                        <a:rPr lang="en-US" sz="1500" dirty="0" smtClean="0"/>
                        <a:t>Market</a:t>
                      </a:r>
                      <a:r>
                        <a:rPr lang="en-US" sz="1500" baseline="0" dirty="0" smtClean="0"/>
                        <a:t> Basket</a:t>
                      </a:r>
                      <a:endParaRPr lang="en-US" sz="1500" dirty="0"/>
                    </a:p>
                  </a:txBody>
                  <a:tcPr/>
                </a:tc>
                <a:tc>
                  <a:txBody>
                    <a:bodyPr/>
                    <a:lstStyle/>
                    <a:p>
                      <a:pPr algn="ctr"/>
                      <a:r>
                        <a:rPr lang="en-US" sz="1500" dirty="0" smtClean="0"/>
                        <a:t>?</a:t>
                      </a:r>
                    </a:p>
                  </a:txBody>
                  <a:tcPr/>
                </a:tc>
                <a:tc>
                  <a:txBody>
                    <a:bodyPr/>
                    <a:lstStyle/>
                    <a:p>
                      <a:pPr algn="ctr"/>
                      <a:r>
                        <a:rPr lang="en-US" sz="1500" dirty="0" smtClean="0"/>
                        <a:t>A? or B?, E</a:t>
                      </a:r>
                    </a:p>
                  </a:txBody>
                  <a:tcPr/>
                </a:tc>
                <a:tc>
                  <a:txBody>
                    <a:bodyPr/>
                    <a:lstStyle/>
                    <a:p>
                      <a:pPr algn="ctr"/>
                      <a:r>
                        <a:rPr lang="en-US" sz="1500" dirty="0" smtClean="0"/>
                        <a:t>Relationship</a:t>
                      </a:r>
                      <a:r>
                        <a:rPr lang="en-US" sz="1500" baseline="0" dirty="0" smtClean="0"/>
                        <a:t> </a:t>
                      </a:r>
                      <a:r>
                        <a:rPr lang="en-US" sz="1500" baseline="0" dirty="0" err="1" smtClean="0"/>
                        <a:t>btwn</a:t>
                      </a:r>
                      <a:r>
                        <a:rPr lang="en-US" sz="1500" baseline="0" dirty="0" smtClean="0"/>
                        <a:t> ingredients and cuisine</a:t>
                      </a:r>
                      <a:endParaRPr lang="en-US" sz="1500" dirty="0" smtClean="0"/>
                    </a:p>
                  </a:txBody>
                  <a:tcPr/>
                </a:tc>
              </a:tr>
              <a:tr h="335204">
                <a:tc>
                  <a:txBody>
                    <a:bodyPr/>
                    <a:lstStyle/>
                    <a:p>
                      <a:pPr algn="ctr"/>
                      <a:r>
                        <a:rPr lang="en-US" sz="1500" dirty="0" smtClean="0"/>
                        <a:t>LDA</a:t>
                      </a:r>
                      <a:endParaRPr lang="en-US" sz="1500" dirty="0"/>
                    </a:p>
                  </a:txBody>
                  <a:tcPr/>
                </a:tc>
                <a:tc>
                  <a:txBody>
                    <a:bodyPr/>
                    <a:lstStyle/>
                    <a:p>
                      <a:pPr algn="ctr"/>
                      <a:r>
                        <a:rPr lang="en-US" sz="1500" dirty="0" err="1" smtClean="0"/>
                        <a:t>n</a:t>
                      </a:r>
                      <a:r>
                        <a:rPr lang="en-US" sz="1500" baseline="0" dirty="0" err="1" smtClean="0"/>
                        <a:t>_components</a:t>
                      </a:r>
                      <a:r>
                        <a:rPr lang="en-US" sz="1500" baseline="0" dirty="0" smtClean="0"/>
                        <a:t> = 2,6,15</a:t>
                      </a:r>
                      <a:endParaRPr lang="en-US" sz="1500" dirty="0" smtClean="0"/>
                    </a:p>
                  </a:txBody>
                  <a:tcPr/>
                </a:tc>
                <a:tc>
                  <a:txBody>
                    <a:bodyPr/>
                    <a:lstStyle/>
                    <a:p>
                      <a:pPr algn="ctr"/>
                      <a:r>
                        <a:rPr lang="en-US" sz="1500" dirty="0" smtClean="0"/>
                        <a:t>A, B</a:t>
                      </a:r>
                    </a:p>
                  </a:txBody>
                  <a:tcPr/>
                </a:tc>
                <a:tc>
                  <a:txBody>
                    <a:bodyPr/>
                    <a:lstStyle/>
                    <a:p>
                      <a:pPr algn="ctr"/>
                      <a:r>
                        <a:rPr lang="en-US" sz="1500" dirty="0" smtClean="0"/>
                        <a:t>Latent</a:t>
                      </a:r>
                      <a:r>
                        <a:rPr lang="en-US" sz="1500" baseline="0" dirty="0" smtClean="0"/>
                        <a:t> cuisines</a:t>
                      </a:r>
                      <a:endParaRPr lang="en-US" sz="1500" dirty="0" smtClean="0"/>
                    </a:p>
                  </a:txBody>
                  <a:tcPr/>
                </a:tc>
              </a:tr>
              <a:tr h="335204">
                <a:tc>
                  <a:txBody>
                    <a:bodyPr/>
                    <a:lstStyle/>
                    <a:p>
                      <a:pPr algn="ctr"/>
                      <a:r>
                        <a:rPr lang="en-US" sz="1500" dirty="0" smtClean="0"/>
                        <a:t>BMF</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2,6,15</a:t>
                      </a:r>
                      <a:endParaRPr lang="en-US" sz="1500" dirty="0" smtClean="0"/>
                    </a:p>
                  </a:txBody>
                  <a:tcPr/>
                </a:tc>
                <a:tc>
                  <a:txBody>
                    <a:bodyPr/>
                    <a:lstStyle/>
                    <a:p>
                      <a:pPr algn="ctr"/>
                      <a:r>
                        <a:rPr lang="en-US" sz="1500" dirty="0" smtClean="0"/>
                        <a:t>A</a:t>
                      </a:r>
                    </a:p>
                  </a:txBody>
                  <a:tcPr/>
                </a:tc>
                <a:tc>
                  <a:txBody>
                    <a:bodyPr/>
                    <a:lstStyle/>
                    <a:p>
                      <a:pPr algn="ctr"/>
                      <a:r>
                        <a:rPr lang="en-US" sz="1500" dirty="0" smtClean="0"/>
                        <a:t>Latent cuisines</a:t>
                      </a:r>
                    </a:p>
                  </a:txBody>
                  <a:tcPr/>
                </a:tc>
              </a:tr>
              <a:tr h="335204">
                <a:tc>
                  <a:txBody>
                    <a:bodyPr/>
                    <a:lstStyle/>
                    <a:p>
                      <a:pPr algn="ctr"/>
                      <a:r>
                        <a:rPr lang="en-US" sz="1500" dirty="0" smtClean="0"/>
                        <a:t>PCA</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a:t>
                      </a:r>
                      <a:endParaRPr lang="en-US" sz="1500" dirty="0" smtClean="0"/>
                    </a:p>
                  </a:txBody>
                  <a:tcPr/>
                </a:tc>
                <a:tc>
                  <a:txBody>
                    <a:bodyPr/>
                    <a:lstStyle/>
                    <a:p>
                      <a:pPr algn="ctr"/>
                      <a:r>
                        <a:rPr lang="en-US" sz="1500" dirty="0" smtClean="0"/>
                        <a:t>A? or B?</a:t>
                      </a:r>
                    </a:p>
                  </a:txBody>
                  <a:tcPr/>
                </a:tc>
                <a:tc>
                  <a:txBody>
                    <a:bodyPr/>
                    <a:lstStyle/>
                    <a:p>
                      <a:pPr algn="ctr"/>
                      <a:r>
                        <a:rPr lang="en-US" sz="1500" dirty="0" smtClean="0"/>
                        <a:t>Latent cuisines, distance </a:t>
                      </a:r>
                      <a:r>
                        <a:rPr lang="en-US" sz="1500" dirty="0" err="1" smtClean="0"/>
                        <a:t>btwn</a:t>
                      </a:r>
                      <a:r>
                        <a:rPr lang="en-US" sz="1500" baseline="0" dirty="0" smtClean="0"/>
                        <a:t> cuisines</a:t>
                      </a:r>
                      <a:endParaRPr lang="en-US" sz="1500" dirty="0" smtClean="0"/>
                    </a:p>
                  </a:txBody>
                  <a:tcPr/>
                </a:tc>
              </a:tr>
              <a:tr h="335204">
                <a:tc>
                  <a:txBody>
                    <a:bodyPr/>
                    <a:lstStyle/>
                    <a:p>
                      <a:pPr algn="ctr"/>
                      <a:r>
                        <a:rPr lang="en-US" sz="1500" dirty="0" smtClean="0"/>
                        <a:t>Hierarchical clustering</a:t>
                      </a:r>
                      <a:endParaRPr lang="en-US" sz="1500" dirty="0"/>
                    </a:p>
                  </a:txBody>
                  <a:tcPr/>
                </a:tc>
                <a:tc>
                  <a:txBody>
                    <a:bodyPr/>
                    <a:lstStyle/>
                    <a:p>
                      <a:pPr algn="ctr"/>
                      <a:r>
                        <a:rPr lang="en-US" sz="1500" dirty="0" smtClean="0"/>
                        <a:t>?</a:t>
                      </a:r>
                    </a:p>
                  </a:txBody>
                  <a:tcPr/>
                </a:tc>
                <a:tc>
                  <a:txBody>
                    <a:bodyPr/>
                    <a:lstStyle/>
                    <a:p>
                      <a:pPr algn="ctr"/>
                      <a:r>
                        <a:rPr lang="en-US" sz="1500" dirty="0" smtClean="0"/>
                        <a:t>D</a:t>
                      </a:r>
                    </a:p>
                  </a:txBody>
                  <a:tcPr/>
                </a:tc>
                <a:tc>
                  <a:txBody>
                    <a:bodyPr/>
                    <a:lstStyle/>
                    <a:p>
                      <a:pPr algn="ctr"/>
                      <a:r>
                        <a:rPr lang="en-US" sz="1500" dirty="0" smtClean="0"/>
                        <a:t>Correlation (distance) </a:t>
                      </a:r>
                      <a:r>
                        <a:rPr lang="en-US" sz="1500" dirty="0" err="1" smtClean="0"/>
                        <a:t>btwn</a:t>
                      </a:r>
                      <a:r>
                        <a:rPr lang="en-US" sz="1500" dirty="0" smtClean="0"/>
                        <a:t> cuisines</a:t>
                      </a:r>
                    </a:p>
                  </a:txBody>
                  <a:tcPr/>
                </a:tc>
              </a:tr>
            </a:tbl>
          </a:graphicData>
        </a:graphic>
      </p:graphicFrame>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03223" y="19377612"/>
            <a:ext cx="571500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1" name="Shape 276" descr="Straight Arrow Connector 80"/>
          <p:cNvSpPr/>
          <p:nvPr/>
        </p:nvSpPr>
        <p:spPr>
          <a:xfrm>
            <a:off x="36047900" y="25026962"/>
            <a:ext cx="0" cy="692714"/>
          </a:xfrm>
          <a:prstGeom prst="line">
            <a:avLst/>
          </a:prstGeom>
          <a:ln w="57150">
            <a:solidFill>
              <a:srgbClr val="000000"/>
            </a:solidFill>
            <a:tailEnd type="triangle"/>
          </a:ln>
        </p:spPr>
        <p:txBody>
          <a:bodyPr lIns="45719" rIns="45719"/>
          <a:lstStyle/>
          <a:p>
            <a:endParaRPr/>
          </a:p>
        </p:txBody>
      </p:sp>
      <p:sp>
        <p:nvSpPr>
          <p:cNvPr id="203" name="Shape 260" descr="Rectangle 49"/>
          <p:cNvSpPr/>
          <p:nvPr/>
        </p:nvSpPr>
        <p:spPr>
          <a:xfrm>
            <a:off x="18448404" y="16415386"/>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Ingredient Clustering</a:t>
            </a:r>
            <a:endParaRPr dirty="0"/>
          </a:p>
        </p:txBody>
      </p:sp>
      <p:sp>
        <p:nvSpPr>
          <p:cNvPr id="204" name="Shape 260" descr="Rectangle 49"/>
          <p:cNvSpPr/>
          <p:nvPr/>
        </p:nvSpPr>
        <p:spPr>
          <a:xfrm>
            <a:off x="25603685" y="16415387"/>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Latent Cuisines</a:t>
            </a:r>
            <a:endParaRPr dirty="0"/>
          </a:p>
        </p:txBody>
      </p:sp>
      <p:sp>
        <p:nvSpPr>
          <p:cNvPr id="205" name="Shape 260" descr="Rectangle 49"/>
          <p:cNvSpPr/>
          <p:nvPr/>
        </p:nvSpPr>
        <p:spPr>
          <a:xfrm>
            <a:off x="33196942" y="16360144"/>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Cuisines Correlations</a:t>
            </a:r>
            <a:endParaRPr dirty="0"/>
          </a:p>
        </p:txBody>
      </p:sp>
      <p:sp>
        <p:nvSpPr>
          <p:cNvPr id="10" name="TextBox 9"/>
          <p:cNvSpPr txBox="1"/>
          <p:nvPr/>
        </p:nvSpPr>
        <p:spPr>
          <a:xfrm rot="16200000">
            <a:off x="36939123" y="21621290"/>
            <a:ext cx="355819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Times New Roman"/>
              </a:rPr>
              <a:t>Pearson Correlation Coefficient</a:t>
            </a:r>
            <a:endParaRPr kumimoji="0" lang="en-US" sz="20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208" name="TextBox 207"/>
          <p:cNvSpPr txBox="1"/>
          <p:nvPr/>
        </p:nvSpPr>
        <p:spPr>
          <a:xfrm>
            <a:off x="26623999" y="17030666"/>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BMF/LDA Examples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09" name="TextBox 208"/>
          <p:cNvSpPr txBox="1"/>
          <p:nvPr/>
        </p:nvSpPr>
        <p:spPr>
          <a:xfrm>
            <a:off x="34081623" y="17472281"/>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Hierarchical Clustering</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pSp>
        <p:nvGrpSpPr>
          <p:cNvPr id="12" name="Group 11"/>
          <p:cNvGrpSpPr/>
          <p:nvPr/>
        </p:nvGrpSpPr>
        <p:grpSpPr>
          <a:xfrm>
            <a:off x="25575110" y="25910329"/>
            <a:ext cx="5747224" cy="4674654"/>
            <a:chOff x="25954914" y="25666422"/>
            <a:chExt cx="5747224" cy="4674654"/>
          </a:xfrm>
        </p:grpSpPr>
        <p:pic>
          <p:nvPicPr>
            <p:cNvPr id="206"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r="47498"/>
            <a:stretch/>
          </p:blipFill>
          <p:spPr bwMode="auto">
            <a:xfrm>
              <a:off x="25954914" y="25666422"/>
              <a:ext cx="5747224"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25954914" y="25666422"/>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grpSp>
        <p:nvGrpSpPr>
          <p:cNvPr id="13" name="Group 12"/>
          <p:cNvGrpSpPr/>
          <p:nvPr/>
        </p:nvGrpSpPr>
        <p:grpSpPr>
          <a:xfrm>
            <a:off x="32596275" y="25817301"/>
            <a:ext cx="5473316" cy="4767682"/>
            <a:chOff x="32624850" y="25573394"/>
            <a:chExt cx="5473316" cy="4767682"/>
          </a:xfrm>
        </p:grpSpPr>
        <p:pic>
          <p:nvPicPr>
            <p:cNvPr id="1029"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l="50000"/>
            <a:stretch/>
          </p:blipFill>
          <p:spPr bwMode="auto">
            <a:xfrm>
              <a:off x="32624850" y="25666422"/>
              <a:ext cx="5473316"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0" name="Rectangle 209"/>
            <p:cNvSpPr/>
            <p:nvPr/>
          </p:nvSpPr>
          <p:spPr>
            <a:xfrm>
              <a:off x="32972749" y="25573394"/>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sp>
        <p:nvSpPr>
          <p:cNvPr id="211" name="TextBox 210"/>
          <p:cNvSpPr txBox="1"/>
          <p:nvPr/>
        </p:nvSpPr>
        <p:spPr>
          <a:xfrm>
            <a:off x="18662219" y="17265761"/>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smtClean="0"/>
              <a:t>SVD (informed by </a:t>
            </a:r>
            <a:r>
              <a:rPr lang="en-US" sz="2500" b="1" dirty="0" err="1" smtClean="0"/>
              <a:t>Kmeans</a:t>
            </a:r>
            <a:r>
              <a:rPr lang="en-US" sz="2500" b="1" dirty="0" smtClean="0"/>
              <a:t>)</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12" name="TextBox 211"/>
          <p:cNvSpPr txBox="1"/>
          <p:nvPr/>
        </p:nvSpPr>
        <p:spPr>
          <a:xfrm>
            <a:off x="18662218" y="24925684"/>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smtClean="0"/>
              <a:t>Market Basket Analysis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aphicFrame>
        <p:nvGraphicFramePr>
          <p:cNvPr id="213" name="Table 212"/>
          <p:cNvGraphicFramePr>
            <a:graphicFrameLocks noGrp="1"/>
          </p:cNvGraphicFramePr>
          <p:nvPr>
            <p:extLst>
              <p:ext uri="{D42A27DB-BD31-4B8C-83A1-F6EECF244321}">
                <p14:modId xmlns:p14="http://schemas.microsoft.com/office/powerpoint/2010/main" val="106808980"/>
              </p:ext>
            </p:extLst>
          </p:nvPr>
        </p:nvGraphicFramePr>
        <p:xfrm>
          <a:off x="18940932" y="28620432"/>
          <a:ext cx="4598115" cy="1295324"/>
        </p:xfrm>
        <a:graphic>
          <a:graphicData uri="http://schemas.openxmlformats.org/drawingml/2006/table">
            <a:tbl>
              <a:tblPr firstRow="1" bandRow="1">
                <a:tableStyleId>{5940675A-B579-460E-94D1-54222C63F5DA}</a:tableStyleId>
              </a:tblPr>
              <a:tblGrid>
                <a:gridCol w="2151749"/>
                <a:gridCol w="1223183"/>
                <a:gridCol w="1223183"/>
              </a:tblGrid>
              <a:tr h="266624">
                <a:tc>
                  <a:txBody>
                    <a:bodyPr/>
                    <a:lstStyle/>
                    <a:p>
                      <a:pPr algn="ctr"/>
                      <a:r>
                        <a:rPr lang="en-US" sz="1500" b="1" dirty="0" smtClean="0"/>
                        <a:t>Antecedents</a:t>
                      </a:r>
                      <a:endParaRPr lang="en-US" sz="1500" b="1" dirty="0"/>
                    </a:p>
                  </a:txBody>
                  <a:tcPr/>
                </a:tc>
                <a:tc>
                  <a:txBody>
                    <a:bodyPr/>
                    <a:lstStyle/>
                    <a:p>
                      <a:pPr algn="r"/>
                      <a:r>
                        <a:rPr lang="en-US" sz="1500" b="1" dirty="0" smtClean="0"/>
                        <a:t>Consequents</a:t>
                      </a:r>
                      <a:endParaRPr lang="en-US" sz="1500" b="1" dirty="0"/>
                    </a:p>
                  </a:txBody>
                  <a:tcPr/>
                </a:tc>
                <a:tc>
                  <a:txBody>
                    <a:bodyPr/>
                    <a:lstStyle/>
                    <a:p>
                      <a:pPr algn="r"/>
                      <a:r>
                        <a:rPr lang="en-US" sz="1500" b="1" dirty="0" smtClean="0"/>
                        <a:t>Confidence</a:t>
                      </a:r>
                      <a:endParaRPr lang="en-US" sz="1500" b="1" dirty="0"/>
                    </a:p>
                  </a:txBody>
                  <a:tcPr/>
                </a:tc>
              </a:tr>
              <a:tr h="289484">
                <a:tc>
                  <a:txBody>
                    <a:bodyPr/>
                    <a:lstStyle/>
                    <a:p>
                      <a:pPr algn="ctr"/>
                      <a:r>
                        <a:rPr lang="en-US" sz="1500" dirty="0" smtClean="0"/>
                        <a:t>Corn tortillas</a:t>
                      </a:r>
                      <a:endParaRPr lang="en-US" sz="1500" dirty="0"/>
                    </a:p>
                  </a:txBody>
                  <a:tcPr/>
                </a:tc>
                <a:tc>
                  <a:txBody>
                    <a:bodyPr/>
                    <a:lstStyle/>
                    <a:p>
                      <a:pPr algn="r"/>
                      <a:r>
                        <a:rPr lang="en-US" sz="1500" dirty="0" smtClean="0"/>
                        <a:t>Mexican</a:t>
                      </a:r>
                      <a:endParaRPr lang="en-US" sz="1500" dirty="0"/>
                    </a:p>
                  </a:txBody>
                  <a:tcPr/>
                </a:tc>
                <a:tc>
                  <a:txBody>
                    <a:bodyPr/>
                    <a:lstStyle/>
                    <a:p>
                      <a:pPr algn="r"/>
                      <a:r>
                        <a:rPr lang="en-US" sz="1500" dirty="0" smtClean="0"/>
                        <a:t>.98</a:t>
                      </a:r>
                      <a:endParaRPr lang="en-US" sz="1500" dirty="0"/>
                    </a:p>
                  </a:txBody>
                  <a:tcPr/>
                </a:tc>
              </a:tr>
              <a:tr h="312344">
                <a:tc>
                  <a:txBody>
                    <a:bodyPr/>
                    <a:lstStyle/>
                    <a:p>
                      <a:pPr algn="ctr"/>
                      <a:r>
                        <a:rPr lang="en-US" sz="1500" dirty="0" smtClean="0"/>
                        <a:t>salsa</a:t>
                      </a:r>
                      <a:endParaRPr lang="en-US" sz="1500" dirty="0"/>
                    </a:p>
                  </a:txBody>
                  <a:tcPr/>
                </a:tc>
                <a:tc>
                  <a:txBody>
                    <a:bodyPr/>
                    <a:lstStyle/>
                    <a:p>
                      <a:pPr algn="r"/>
                      <a:r>
                        <a:rPr lang="en-US" sz="1500" dirty="0" smtClean="0"/>
                        <a:t>Mexican</a:t>
                      </a:r>
                    </a:p>
                  </a:txBody>
                  <a:tcPr/>
                </a:tc>
                <a:tc>
                  <a:txBody>
                    <a:bodyPr/>
                    <a:lstStyle/>
                    <a:p>
                      <a:pPr algn="r"/>
                      <a:r>
                        <a:rPr lang="en-US" sz="1500" dirty="0" smtClean="0"/>
                        <a:t>.95</a:t>
                      </a:r>
                    </a:p>
                  </a:txBody>
                  <a:tcPr/>
                </a:tc>
              </a:tr>
              <a:tr h="335204">
                <a:tc>
                  <a:txBody>
                    <a:bodyPr/>
                    <a:lstStyle/>
                    <a:p>
                      <a:pPr algn="ctr"/>
                      <a:r>
                        <a:rPr lang="en-US" sz="1500" dirty="0" err="1" smtClean="0"/>
                        <a:t>Garam</a:t>
                      </a:r>
                      <a:r>
                        <a:rPr lang="en-US" sz="1500" baseline="0" dirty="0" smtClean="0"/>
                        <a:t> Masala</a:t>
                      </a:r>
                      <a:endParaRPr lang="en-US" sz="1500" dirty="0"/>
                    </a:p>
                  </a:txBody>
                  <a:tcPr/>
                </a:tc>
                <a:tc>
                  <a:txBody>
                    <a:bodyPr/>
                    <a:lstStyle/>
                    <a:p>
                      <a:pPr algn="r"/>
                      <a:r>
                        <a:rPr lang="en-US" sz="1500" dirty="0" smtClean="0"/>
                        <a:t>Indian</a:t>
                      </a:r>
                    </a:p>
                  </a:txBody>
                  <a:tcPr/>
                </a:tc>
                <a:tc>
                  <a:txBody>
                    <a:bodyPr/>
                    <a:lstStyle/>
                    <a:p>
                      <a:pPr algn="r"/>
                      <a:r>
                        <a:rPr lang="en-US" sz="1500" dirty="0" smtClean="0"/>
                        <a:t>.93</a:t>
                      </a:r>
                    </a:p>
                  </a:txBody>
                  <a:tcPr/>
                </a:tc>
              </a:tr>
            </a:tbl>
          </a:graphicData>
        </a:graphic>
      </p:graphicFrame>
      <p:graphicFrame>
        <p:nvGraphicFramePr>
          <p:cNvPr id="214" name="Table 213"/>
          <p:cNvGraphicFramePr>
            <a:graphicFrameLocks noGrp="1"/>
          </p:cNvGraphicFramePr>
          <p:nvPr>
            <p:extLst>
              <p:ext uri="{D42A27DB-BD31-4B8C-83A1-F6EECF244321}">
                <p14:modId xmlns:p14="http://schemas.microsoft.com/office/powerpoint/2010/main" val="2402617224"/>
              </p:ext>
            </p:extLst>
          </p:nvPr>
        </p:nvGraphicFramePr>
        <p:xfrm>
          <a:off x="18940932" y="26050240"/>
          <a:ext cx="4598115" cy="1737360"/>
        </p:xfrm>
        <a:graphic>
          <a:graphicData uri="http://schemas.openxmlformats.org/drawingml/2006/table">
            <a:tbl>
              <a:tblPr firstRow="1" bandRow="1">
                <a:tableStyleId>{5940675A-B579-460E-94D1-54222C63F5DA}</a:tableStyleId>
              </a:tblPr>
              <a:tblGrid>
                <a:gridCol w="2151749"/>
                <a:gridCol w="1223183"/>
                <a:gridCol w="1223183"/>
              </a:tblGrid>
              <a:tr h="266624">
                <a:tc>
                  <a:txBody>
                    <a:bodyPr/>
                    <a:lstStyle/>
                    <a:p>
                      <a:pPr algn="ctr"/>
                      <a:r>
                        <a:rPr lang="en-US" sz="1500" b="1" dirty="0" smtClean="0"/>
                        <a:t>Antecedents</a:t>
                      </a:r>
                      <a:endParaRPr lang="en-US" sz="1500" b="1" dirty="0"/>
                    </a:p>
                  </a:txBody>
                  <a:tcPr/>
                </a:tc>
                <a:tc>
                  <a:txBody>
                    <a:bodyPr/>
                    <a:lstStyle/>
                    <a:p>
                      <a:pPr algn="r"/>
                      <a:r>
                        <a:rPr lang="en-US" sz="1500" b="1" dirty="0" smtClean="0"/>
                        <a:t>Consequents</a:t>
                      </a:r>
                      <a:endParaRPr lang="en-US" sz="1500" b="1" dirty="0"/>
                    </a:p>
                  </a:txBody>
                  <a:tcPr/>
                </a:tc>
                <a:tc>
                  <a:txBody>
                    <a:bodyPr/>
                    <a:lstStyle/>
                    <a:p>
                      <a:pPr algn="r"/>
                      <a:r>
                        <a:rPr lang="en-US" sz="1500" b="1" dirty="0" smtClean="0"/>
                        <a:t>Confidence</a:t>
                      </a:r>
                      <a:endParaRPr lang="en-US" sz="1500" b="1" dirty="0"/>
                    </a:p>
                  </a:txBody>
                  <a:tcPr/>
                </a:tc>
              </a:tr>
              <a:tr h="289484">
                <a:tc>
                  <a:txBody>
                    <a:bodyPr/>
                    <a:lstStyle/>
                    <a:p>
                      <a:pPr algn="ctr"/>
                      <a:r>
                        <a:rPr lang="en-US" sz="1500" dirty="0" smtClean="0"/>
                        <a:t>Onions, carrots, pepper</a:t>
                      </a:r>
                      <a:endParaRPr lang="en-US" sz="1500" dirty="0"/>
                    </a:p>
                  </a:txBody>
                  <a:tcPr/>
                </a:tc>
                <a:tc>
                  <a:txBody>
                    <a:bodyPr/>
                    <a:lstStyle/>
                    <a:p>
                      <a:pPr algn="r"/>
                      <a:r>
                        <a:rPr lang="en-US" sz="1500" dirty="0" smtClean="0"/>
                        <a:t>Salt</a:t>
                      </a:r>
                      <a:endParaRPr lang="en-US" sz="1500" dirty="0"/>
                    </a:p>
                  </a:txBody>
                  <a:tcPr/>
                </a:tc>
                <a:tc>
                  <a:txBody>
                    <a:bodyPr/>
                    <a:lstStyle/>
                    <a:p>
                      <a:pPr algn="r"/>
                      <a:r>
                        <a:rPr lang="en-US" sz="1500" dirty="0" smtClean="0"/>
                        <a:t>1</a:t>
                      </a:r>
                      <a:endParaRPr lang="en-US" sz="1500" dirty="0"/>
                    </a:p>
                  </a:txBody>
                  <a:tcPr/>
                </a:tc>
              </a:tr>
              <a:tr h="312344">
                <a:tc>
                  <a:txBody>
                    <a:bodyPr/>
                    <a:lstStyle/>
                    <a:p>
                      <a:pPr algn="ctr"/>
                      <a:r>
                        <a:rPr lang="en-US" sz="1500" dirty="0" smtClean="0"/>
                        <a:t>Baking powder, white sugar, eggs</a:t>
                      </a:r>
                      <a:endParaRPr lang="en-US" sz="1500" dirty="0"/>
                    </a:p>
                  </a:txBody>
                  <a:tcPr/>
                </a:tc>
                <a:tc>
                  <a:txBody>
                    <a:bodyPr/>
                    <a:lstStyle/>
                    <a:p>
                      <a:pPr algn="r"/>
                      <a:r>
                        <a:rPr lang="en-US" sz="1500" dirty="0" smtClean="0"/>
                        <a:t>All-purpose flour</a:t>
                      </a:r>
                    </a:p>
                  </a:txBody>
                  <a:tcPr/>
                </a:tc>
                <a:tc>
                  <a:txBody>
                    <a:bodyPr/>
                    <a:lstStyle/>
                    <a:p>
                      <a:pPr algn="r"/>
                      <a:r>
                        <a:rPr lang="en-US" sz="1500" dirty="0" smtClean="0"/>
                        <a:t>.98</a:t>
                      </a:r>
                    </a:p>
                  </a:txBody>
                  <a:tcPr/>
                </a:tc>
              </a:tr>
              <a:tr h="335204">
                <a:tc>
                  <a:txBody>
                    <a:bodyPr/>
                    <a:lstStyle/>
                    <a:p>
                      <a:pPr algn="ctr"/>
                      <a:r>
                        <a:rPr lang="en-US" sz="1500" dirty="0" smtClean="0"/>
                        <a:t>Baking </a:t>
                      </a:r>
                      <a:r>
                        <a:rPr lang="en-US" sz="1500" dirty="0" err="1" smtClean="0"/>
                        <a:t>pwder</a:t>
                      </a:r>
                      <a:r>
                        <a:rPr lang="en-US" sz="1500" dirty="0" smtClean="0"/>
                        <a:t>, white sugar, all-purpose flour</a:t>
                      </a:r>
                      <a:endParaRPr lang="en-US" sz="1500" dirty="0"/>
                    </a:p>
                  </a:txBody>
                  <a:tcPr/>
                </a:tc>
                <a:tc>
                  <a:txBody>
                    <a:bodyPr/>
                    <a:lstStyle/>
                    <a:p>
                      <a:pPr algn="r"/>
                      <a:r>
                        <a:rPr lang="en-US" sz="1500" dirty="0" smtClean="0"/>
                        <a:t>Eggs</a:t>
                      </a:r>
                    </a:p>
                  </a:txBody>
                  <a:tcPr/>
                </a:tc>
                <a:tc>
                  <a:txBody>
                    <a:bodyPr/>
                    <a:lstStyle/>
                    <a:p>
                      <a:pPr algn="r"/>
                      <a:r>
                        <a:rPr lang="en-US" sz="1500" dirty="0" smtClean="0"/>
                        <a:t>.94</a:t>
                      </a:r>
                    </a:p>
                  </a:txBody>
                  <a:tcPr/>
                </a:tc>
              </a:tr>
            </a:tbl>
          </a:graphicData>
        </a:graphic>
      </p:graphicFrame>
      <p:sp>
        <p:nvSpPr>
          <p:cNvPr id="215" name="TextBox 214"/>
          <p:cNvSpPr txBox="1"/>
          <p:nvPr/>
        </p:nvSpPr>
        <p:spPr>
          <a:xfrm>
            <a:off x="19460890" y="25427896"/>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chemeClr val="tx1"/>
                </a:solidFill>
                <a:effectLst/>
                <a:uFillTx/>
                <a:latin typeface="+mn-lt"/>
                <a:ea typeface="+mn-ea"/>
                <a:cs typeface="+mn-cs"/>
                <a:sym typeface="Times New Roman"/>
              </a:rPr>
              <a:t>On Dataset A????</a:t>
            </a:r>
            <a:endParaRPr kumimoji="0" lang="en-US" sz="2500" b="1" i="0" u="none" strike="noStrike" cap="none" spc="0" normalizeH="0" baseline="0" dirty="0">
              <a:ln>
                <a:noFill/>
              </a:ln>
              <a:solidFill>
                <a:schemeClr val="tx1"/>
              </a:solidFill>
              <a:effectLst/>
              <a:uFillTx/>
              <a:latin typeface="+mn-lt"/>
              <a:ea typeface="+mn-ea"/>
              <a:cs typeface="+mn-cs"/>
              <a:sym typeface="Times New Roman"/>
            </a:endParaRPr>
          </a:p>
        </p:txBody>
      </p:sp>
      <p:sp>
        <p:nvSpPr>
          <p:cNvPr id="216" name="TextBox 215"/>
          <p:cNvSpPr txBox="1"/>
          <p:nvPr/>
        </p:nvSpPr>
        <p:spPr>
          <a:xfrm>
            <a:off x="19613289" y="27962484"/>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On Dataset E</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pic>
        <p:nvPicPr>
          <p:cNvPr id="103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62323" y="18027912"/>
            <a:ext cx="3616728" cy="3288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24345900"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7" name="Straight Connector 216"/>
          <p:cNvCxnSpPr/>
          <p:nvPr/>
        </p:nvCxnSpPr>
        <p:spPr>
          <a:xfrm>
            <a:off x="32832382"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2" name="Shape 276" descr="Straight Arrow Connector 80"/>
          <p:cNvSpPr/>
          <p:nvPr/>
        </p:nvSpPr>
        <p:spPr>
          <a:xfrm flipV="1">
            <a:off x="31322334" y="28177202"/>
            <a:ext cx="1062960" cy="1"/>
          </a:xfrm>
          <a:prstGeom prst="line">
            <a:avLst/>
          </a:prstGeom>
          <a:ln w="57150">
            <a:solidFill>
              <a:srgbClr val="000000"/>
            </a:solidFill>
            <a:tailEnd type="triangle"/>
          </a:ln>
        </p:spPr>
        <p:txBody>
          <a:bodyPr lIns="45719" rIns="45719"/>
          <a:lstStyle/>
          <a:p>
            <a:endParaRPr/>
          </a:p>
        </p:txBody>
      </p:sp>
      <p:graphicFrame>
        <p:nvGraphicFramePr>
          <p:cNvPr id="218" name="Table 217"/>
          <p:cNvGraphicFramePr>
            <a:graphicFrameLocks noGrp="1"/>
          </p:cNvGraphicFramePr>
          <p:nvPr>
            <p:extLst>
              <p:ext uri="{D42A27DB-BD31-4B8C-83A1-F6EECF244321}">
                <p14:modId xmlns:p14="http://schemas.microsoft.com/office/powerpoint/2010/main" val="1730336366"/>
              </p:ext>
            </p:extLst>
          </p:nvPr>
        </p:nvGraphicFramePr>
        <p:xfrm>
          <a:off x="25575110" y="17597516"/>
          <a:ext cx="5967761" cy="7231530"/>
        </p:xfrm>
        <a:graphic>
          <a:graphicData uri="http://schemas.openxmlformats.org/drawingml/2006/table">
            <a:tbl>
              <a:tblPr firstRow="1" bandRow="1">
                <a:tableStyleId>{5940675A-B579-460E-94D1-54222C63F5DA}</a:tableStyleId>
              </a:tblPr>
              <a:tblGrid>
                <a:gridCol w="2277804"/>
                <a:gridCol w="2207400"/>
                <a:gridCol w="1482557"/>
              </a:tblGrid>
              <a:tr h="640094">
                <a:tc>
                  <a:txBody>
                    <a:bodyPr/>
                    <a:lstStyle/>
                    <a:p>
                      <a:pPr algn="ctr"/>
                      <a:r>
                        <a:rPr lang="en-US" sz="1800" b="1" dirty="0" smtClean="0"/>
                        <a:t>BMF</a:t>
                      </a:r>
                    </a:p>
                    <a:p>
                      <a:pPr algn="ctr"/>
                      <a:r>
                        <a:rPr lang="en-US" sz="1800" b="0" dirty="0" smtClean="0"/>
                        <a:t>(n=15)</a:t>
                      </a:r>
                      <a:endParaRPr lang="en-US" sz="1800" b="0" dirty="0"/>
                    </a:p>
                  </a:txBody>
                  <a:tcPr/>
                </a:tc>
                <a:tc>
                  <a:txBody>
                    <a:bodyPr/>
                    <a:lstStyle/>
                    <a:p>
                      <a:pPr algn="ctr"/>
                      <a:r>
                        <a:rPr lang="en-US" sz="1800" b="1" dirty="0" smtClean="0"/>
                        <a:t>LDA</a:t>
                      </a:r>
                      <a:endParaRPr lang="en-US" sz="1800" b="0" dirty="0" smtClean="0"/>
                    </a:p>
                    <a:p>
                      <a:pPr algn="ctr"/>
                      <a:r>
                        <a:rPr lang="en-US" sz="1800" b="0" dirty="0" smtClean="0"/>
                        <a:t>(n=15)</a:t>
                      </a:r>
                      <a:endParaRPr lang="en-US" sz="1800" b="1" dirty="0"/>
                    </a:p>
                  </a:txBody>
                  <a:tcPr/>
                </a:tc>
                <a:tc>
                  <a:txBody>
                    <a:bodyPr/>
                    <a:lstStyle/>
                    <a:p>
                      <a:pPr algn="ctr"/>
                      <a:r>
                        <a:rPr lang="en-US" sz="1800" b="1" dirty="0" smtClean="0"/>
                        <a:t>Latent</a:t>
                      </a:r>
                      <a:r>
                        <a:rPr lang="en-US" sz="1800" b="1" baseline="0" dirty="0" smtClean="0"/>
                        <a:t> Cuisine</a:t>
                      </a:r>
                      <a:endParaRPr lang="en-US" sz="1800" b="1" dirty="0"/>
                    </a:p>
                  </a:txBody>
                  <a:tcPr/>
                </a:tc>
              </a:tr>
              <a:tr h="1379356">
                <a:tc>
                  <a:txBody>
                    <a:bodyPr/>
                    <a:lstStyle/>
                    <a:p>
                      <a:pPr algn="ctr"/>
                      <a:r>
                        <a:rPr lang="en-US" sz="1800" dirty="0" smtClean="0"/>
                        <a:t>Soy sauce, sesame oil, green onions, corn starch, scallions, rice vinegar, ginger</a:t>
                      </a:r>
                      <a:endParaRPr lang="en-US" sz="1800" dirty="0"/>
                    </a:p>
                  </a:txBody>
                  <a:tcPr/>
                </a:tc>
                <a:tc>
                  <a:txBody>
                    <a:bodyPr/>
                    <a:lstStyle/>
                    <a:p>
                      <a:pPr algn="ctr"/>
                      <a:r>
                        <a:rPr lang="en-US" sz="1800" dirty="0" smtClean="0"/>
                        <a:t>Soy sauce</a:t>
                      </a:r>
                      <a:r>
                        <a:rPr lang="en-US" sz="1800" baseline="0" dirty="0" smtClean="0"/>
                        <a:t>, sesame oil, fish sauce, rice vinegar, scallions, green onions, sugar</a:t>
                      </a:r>
                      <a:endParaRPr lang="en-US" sz="1800" dirty="0"/>
                    </a:p>
                  </a:txBody>
                  <a:tcPr/>
                </a:tc>
                <a:tc>
                  <a:txBody>
                    <a:bodyPr/>
                    <a:lstStyle/>
                    <a:p>
                      <a:pPr algn="ctr"/>
                      <a:r>
                        <a:rPr lang="en-US" sz="1800" dirty="0" smtClean="0"/>
                        <a:t>Korean</a:t>
                      </a:r>
                      <a:endParaRPr lang="en-US" sz="1800" dirty="0"/>
                    </a:p>
                  </a:txBody>
                  <a:tcPr/>
                </a:tc>
              </a:tr>
              <a:tr h="1379356">
                <a:tc>
                  <a:txBody>
                    <a:bodyPr/>
                    <a:lstStyle/>
                    <a:p>
                      <a:pPr algn="ctr"/>
                      <a:r>
                        <a:rPr lang="en-US" sz="1800" dirty="0" smtClean="0"/>
                        <a:t>Ground</a:t>
                      </a:r>
                      <a:r>
                        <a:rPr lang="en-US" sz="1800" baseline="0" dirty="0" smtClean="0"/>
                        <a:t> cumin, chili powder, tomatoes, jalapeno chilies, chopped cilantro, sour cream, avocado</a:t>
                      </a:r>
                      <a:endParaRPr lang="en-US" sz="1800" dirty="0"/>
                    </a:p>
                  </a:txBody>
                  <a:tcPr/>
                </a:tc>
                <a:tc>
                  <a:txBody>
                    <a:bodyPr/>
                    <a:lstStyle/>
                    <a:p>
                      <a:pPr algn="ctr"/>
                      <a:r>
                        <a:rPr lang="en-US" sz="1800" dirty="0" smtClean="0"/>
                        <a:t>Avocado, jalapeno chilies, fresh lime juice,</a:t>
                      </a:r>
                      <a:r>
                        <a:rPr lang="en-US" sz="1800" baseline="0" dirty="0" smtClean="0"/>
                        <a:t> chopped cilantro, purple onion, lime, white onion</a:t>
                      </a:r>
                      <a:endParaRPr lang="en-US" sz="1800" dirty="0" smtClean="0"/>
                    </a:p>
                  </a:txBody>
                  <a:tcPr/>
                </a:tc>
                <a:tc>
                  <a:txBody>
                    <a:bodyPr/>
                    <a:lstStyle/>
                    <a:p>
                      <a:pPr algn="ctr"/>
                      <a:r>
                        <a:rPr lang="en-US" sz="1800" dirty="0" smtClean="0"/>
                        <a:t>Mexican</a:t>
                      </a:r>
                    </a:p>
                  </a:txBody>
                  <a:tcPr/>
                </a:tc>
              </a:tr>
              <a:tr h="1379356">
                <a:tc>
                  <a:txBody>
                    <a:bodyPr/>
                    <a:lstStyle/>
                    <a:p>
                      <a:pPr algn="ctr"/>
                      <a:r>
                        <a:rPr lang="en-US" sz="1800" dirty="0" smtClean="0"/>
                        <a:t>All-purpose flour, large eggs, unsalted butter, baking </a:t>
                      </a:r>
                      <a:r>
                        <a:rPr lang="en-US" sz="1800" dirty="0" err="1" smtClean="0"/>
                        <a:t>pwder</a:t>
                      </a:r>
                      <a:r>
                        <a:rPr lang="en-US" sz="1800" dirty="0" smtClean="0"/>
                        <a:t>, baking soda, buttermilk,</a:t>
                      </a:r>
                      <a:r>
                        <a:rPr lang="en-US" sz="1800" baseline="0" dirty="0" smtClean="0"/>
                        <a:t> </a:t>
                      </a:r>
                      <a:r>
                        <a:rPr lang="en-US" sz="1800" dirty="0" smtClean="0"/>
                        <a:t>vanilla extract</a:t>
                      </a:r>
                      <a:endParaRPr lang="en-US" sz="1800" dirty="0"/>
                    </a:p>
                  </a:txBody>
                  <a:tcPr/>
                </a:tc>
                <a:tc>
                  <a:txBody>
                    <a:bodyPr/>
                    <a:lstStyle/>
                    <a:p>
                      <a:pPr algn="ctr"/>
                      <a:r>
                        <a:rPr lang="en-US" sz="1800" dirty="0" smtClean="0"/>
                        <a:t>All-purpose flour, buttermilk, baking powder,</a:t>
                      </a:r>
                      <a:r>
                        <a:rPr lang="en-US" sz="1800" baseline="0" dirty="0" smtClean="0"/>
                        <a:t> milk, warm eggs, baking soda</a:t>
                      </a:r>
                      <a:endParaRPr lang="en-US" sz="1800" dirty="0" smtClean="0"/>
                    </a:p>
                  </a:txBody>
                  <a:tcPr/>
                </a:tc>
                <a:tc>
                  <a:txBody>
                    <a:bodyPr/>
                    <a:lstStyle/>
                    <a:p>
                      <a:pPr algn="ctr"/>
                      <a:r>
                        <a:rPr lang="en-US" sz="1800" dirty="0" smtClean="0"/>
                        <a:t>Irish or British?</a:t>
                      </a:r>
                      <a:r>
                        <a:rPr lang="en-US" sz="1800" baseline="0" dirty="0" smtClean="0"/>
                        <a:t> </a:t>
                      </a:r>
                      <a:endParaRPr lang="en-US" sz="1800" dirty="0" smtClean="0"/>
                    </a:p>
                  </a:txBody>
                  <a:tcPr/>
                </a:tc>
              </a:tr>
              <a:tr h="1379356">
                <a:tc>
                  <a:txBody>
                    <a:bodyPr/>
                    <a:lstStyle/>
                    <a:p>
                      <a:pPr algn="ctr"/>
                      <a:r>
                        <a:rPr lang="en-US" sz="1800" dirty="0" smtClean="0"/>
                        <a:t>Olive oil</a:t>
                      </a:r>
                      <a:endParaRPr lang="en-US" sz="1800" dirty="0"/>
                    </a:p>
                  </a:txBody>
                  <a:tcPr/>
                </a:tc>
                <a:tc>
                  <a:txBody>
                    <a:bodyPr/>
                    <a:lstStyle/>
                    <a:p>
                      <a:pPr algn="ctr"/>
                      <a:r>
                        <a:rPr lang="en-US" sz="1800" dirty="0" smtClean="0"/>
                        <a:t>Ground cumin, curry powder, ground</a:t>
                      </a:r>
                      <a:r>
                        <a:rPr lang="en-US" sz="1800" baseline="0" dirty="0" smtClean="0"/>
                        <a:t> coriander, ground cinnamon, chickpeas, ground ginger, olive oil</a:t>
                      </a:r>
                      <a:endParaRPr lang="en-US" sz="1800" dirty="0" smtClean="0"/>
                    </a:p>
                  </a:txBody>
                  <a:tcPr/>
                </a:tc>
                <a:tc>
                  <a:txBody>
                    <a:bodyPr/>
                    <a:lstStyle/>
                    <a:p>
                      <a:pPr algn="ctr"/>
                      <a:r>
                        <a:rPr lang="en-US" sz="1800" dirty="0" smtClean="0"/>
                        <a:t>Indian</a:t>
                      </a:r>
                    </a:p>
                  </a:txBody>
                  <a:tcPr/>
                </a:tc>
              </a:tr>
            </a:tbl>
          </a:graphicData>
        </a:graphic>
      </p:graphicFrame>
      <p:sp>
        <p:nvSpPr>
          <p:cNvPr id="219" name="TextBox 218"/>
          <p:cNvSpPr txBox="1"/>
          <p:nvPr/>
        </p:nvSpPr>
        <p:spPr>
          <a:xfrm>
            <a:off x="26669622" y="25527000"/>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PCA</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pic>
        <p:nvPicPr>
          <p:cNvPr id="1031"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79117" y="34043502"/>
            <a:ext cx="47053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13413864" y="34959295"/>
            <a:ext cx="2714373"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a:t>
            </a:r>
            <a:r>
              <a:rPr kumimoji="0" lang="en-US" sz="2000" b="0" i="0" u="none" strike="noStrike" cap="none" spc="0" normalizeH="0" baseline="0" dirty="0" smtClean="0">
                <a:ln>
                  <a:noFill/>
                </a:ln>
                <a:solidFill>
                  <a:srgbClr val="000000"/>
                </a:solidFill>
                <a:effectLst/>
                <a:uFillTx/>
                <a:latin typeface="+mn-lt"/>
                <a:ea typeface="+mn-ea"/>
                <a:cs typeface="+mn-cs"/>
                <a:sym typeface="Times New Roman"/>
              </a:rPr>
              <a:t> = term</a:t>
            </a:r>
          </a:p>
          <a:p>
            <a:pPr marL="0" marR="0" indent="0" algn="l" defTabSz="914400" rtl="0" fontAlgn="auto" latinLnBrk="0" hangingPunct="0">
              <a:lnSpc>
                <a:spcPct val="100000"/>
              </a:lnSpc>
              <a:spcBef>
                <a:spcPts val="0"/>
              </a:spcBef>
              <a:spcAft>
                <a:spcPts val="0"/>
              </a:spcAft>
              <a:buClrTx/>
              <a:buSzTx/>
              <a:buFontTx/>
              <a:buNone/>
              <a:tabLst/>
            </a:pPr>
            <a:r>
              <a:rPr lang="en-US" dirty="0"/>
              <a:t>d</a:t>
            </a:r>
            <a:r>
              <a:rPr lang="en-US" dirty="0" smtClean="0"/>
              <a:t> = document</a:t>
            </a:r>
          </a:p>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Times New Roman"/>
              </a:rPr>
              <a:t>D = set of all documents</a:t>
            </a:r>
            <a:endParaRPr kumimoji="0" lang="en-US" sz="20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243" name="TextBox 242"/>
          <p:cNvSpPr txBox="1"/>
          <p:nvPr/>
        </p:nvSpPr>
        <p:spPr>
          <a:xfrm>
            <a:off x="18052072" y="32386539"/>
            <a:ext cx="20422974"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3000" b="1" dirty="0" smtClean="0"/>
              <a:t>Supervised and unsupervised learning extracts similar features, which match “top 10 signature ingredients” based on TF-IDF on cuisines</a:t>
            </a:r>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3000" b="1" dirty="0" smtClean="0"/>
              <a:t>Cuisines are clustered by geography  (PCA, Hierarchical Clustering)</a:t>
            </a:r>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3000" b="1" dirty="0" smtClean="0"/>
              <a:t>Latent topic models can extract cuisines (BMF, LDA)</a:t>
            </a:r>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3000" b="1" dirty="0" smtClean="0"/>
              <a:t>Salt, onions are most common ingredients (SVD, Market Basket)  (</a:t>
            </a:r>
            <a:r>
              <a:rPr lang="en-US" sz="3000" b="1" dirty="0" smtClean="0">
                <a:sym typeface="Wingdings" panose="05000000000000000000" pitchFamily="2" charset="2"/>
              </a:rPr>
              <a:t></a:t>
            </a:r>
            <a:r>
              <a:rPr lang="en-US" sz="3000" b="1" dirty="0" smtClean="0"/>
              <a:t>?? Reword sentence?)</a:t>
            </a:r>
          </a:p>
          <a:p>
            <a:pPr marL="457200" marR="0" indent="-457200" algn="l" defTabSz="914400" rtl="0" fontAlgn="auto" latinLnBrk="0" hangingPunct="0">
              <a:lnSpc>
                <a:spcPct val="100000"/>
              </a:lnSpc>
              <a:spcBef>
                <a:spcPts val="0"/>
              </a:spcBef>
              <a:spcAft>
                <a:spcPts val="0"/>
              </a:spcAft>
              <a:buClrTx/>
              <a:buSzTx/>
              <a:buFont typeface="Arial" charset="0"/>
              <a:buChar char="•"/>
              <a:tabLst/>
            </a:pPr>
            <a:endParaRPr lang="en-US" sz="3000" b="1" dirty="0"/>
          </a:p>
          <a:p>
            <a:pPr marR="0" algn="l" defTabSz="914400" rtl="0" fontAlgn="auto" latinLnBrk="0" hangingPunct="0">
              <a:lnSpc>
                <a:spcPct val="100000"/>
              </a:lnSpc>
              <a:spcBef>
                <a:spcPts val="0"/>
              </a:spcBef>
              <a:spcAft>
                <a:spcPts val="0"/>
              </a:spcAft>
              <a:buClrTx/>
              <a:buSzTx/>
              <a:tabLst/>
            </a:pPr>
            <a:r>
              <a:rPr lang="en-US" sz="3000" b="1" dirty="0" smtClean="0"/>
              <a:t>Question: Do we need LL, BIC metrics for unsupervised learning, given findings are so different? </a:t>
            </a:r>
            <a:endParaRPr lang="en-US" sz="3000" b="1" dirty="0" smtClean="0"/>
          </a:p>
          <a:p>
            <a:pPr marL="457200" marR="0" indent="-457200" algn="l" defTabSz="914400" rtl="0" fontAlgn="auto" latinLnBrk="0" hangingPunct="0">
              <a:lnSpc>
                <a:spcPct val="100000"/>
              </a:lnSpc>
              <a:spcBef>
                <a:spcPts val="0"/>
              </a:spcBef>
              <a:spcAft>
                <a:spcPts val="0"/>
              </a:spcAft>
              <a:buClrTx/>
              <a:buSzTx/>
              <a:buFont typeface="Arial" charset="0"/>
              <a:buChar char="•"/>
              <a:tabLst/>
            </a:pPr>
            <a:endParaRPr kumimoji="0" lang="en-US" sz="3000" b="0" i="0" u="none" strike="noStrike" cap="none" spc="0" normalizeH="0" baseline="0" dirty="0" smtClean="0">
              <a:ln>
                <a:noFill/>
              </a:ln>
              <a:solidFill>
                <a:srgbClr val="000000"/>
              </a:solidFill>
              <a:effectLst/>
              <a:uFillTx/>
              <a:sym typeface="Times New Roman"/>
            </a:endParaRPr>
          </a:p>
        </p:txBody>
      </p:sp>
      <p:sp>
        <p:nvSpPr>
          <p:cNvPr id="250" name="Shape 260" descr="Rectangle 49"/>
          <p:cNvSpPr/>
          <p:nvPr/>
        </p:nvSpPr>
        <p:spPr>
          <a:xfrm>
            <a:off x="18279101" y="7999731"/>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Extracted Features</a:t>
            </a:r>
            <a:endParaRPr dirty="0"/>
          </a:p>
        </p:txBody>
      </p:sp>
      <p:sp>
        <p:nvSpPr>
          <p:cNvPr id="266" name="Shape 260" descr="Rectangle 49"/>
          <p:cNvSpPr/>
          <p:nvPr/>
        </p:nvSpPr>
        <p:spPr>
          <a:xfrm>
            <a:off x="25697688" y="8003252"/>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Accuracy + f1-score Plot</a:t>
            </a:r>
            <a:endParaRPr dirty="0"/>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1459</TotalTime>
  <Words>1728</Words>
  <Application>Microsoft Office PowerPoint</Application>
  <PresentationFormat>Custom</PresentationFormat>
  <Paragraphs>389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lxc</cp:lastModifiedBy>
  <cp:revision>32</cp:revision>
  <dcterms:modified xsi:type="dcterms:W3CDTF">2019-05-12T03:22:02Z</dcterms:modified>
</cp:coreProperties>
</file>