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677"/>
  </p:normalViewPr>
  <p:slideViewPr>
    <p:cSldViewPr snapToGrid="0" snapToObjects="1">
      <p:cViewPr>
        <p:scale>
          <a:sx n="75" d="100"/>
          <a:sy n="75" d="100"/>
        </p:scale>
        <p:origin x="-108" y="4800"/>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28790317" y="32461203"/>
            <a:ext cx="10363203"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7373598" y="32440562"/>
            <a:ext cx="10591802"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7373598" y="32309096"/>
            <a:ext cx="1059180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t>ACKNOWLEDGEMENTS</a:t>
            </a:r>
          </a:p>
        </p:txBody>
      </p:sp>
      <p:sp>
        <p:nvSpPr>
          <p:cNvPr id="116" name="Shape 116" descr="Rectangle 80"/>
          <p:cNvSpPr/>
          <p:nvPr/>
        </p:nvSpPr>
        <p:spPr>
          <a:xfrm>
            <a:off x="17373598" y="25355728"/>
            <a:ext cx="21779923" cy="5505273"/>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8252732"/>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19"/>
            <a:ext cx="15262202" cy="22501709"/>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Ingredients Inform a Recipe’s Culture of Origin (or other title)</a:t>
            </a:r>
            <a:endParaRPr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a:t>
            </a:r>
            <a:r>
              <a:rPr lang="en-US" sz="5000" dirty="0" smtClean="0">
                <a:ln w="15875">
                  <a:solidFill>
                    <a:schemeClr val="bg1">
                      <a:alpha val="45000"/>
                    </a:schemeClr>
                  </a:solidFill>
                </a:ln>
                <a:solidFill>
                  <a:schemeClr val="bg1"/>
                </a:solidFill>
                <a:effectLst>
                  <a:glow rad="228600">
                    <a:schemeClr val="tx1">
                      <a:alpha val="40000"/>
                    </a:schemeClr>
                  </a:glow>
                </a:effectLst>
              </a:rPr>
              <a:t>Metto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1</a:t>
            </a:r>
            <a:r>
              <a:rPr lang="en-US" sz="5000" dirty="0" smtClean="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smtClean="0">
                <a:ln w="15875">
                  <a:solidFill>
                    <a:schemeClr val="bg1">
                      <a:alpha val="45000"/>
                    </a:schemeClr>
                  </a:solidFill>
                </a:ln>
                <a:solidFill>
                  <a:schemeClr val="bg1"/>
                </a:solidFill>
                <a:effectLst>
                  <a:glow rad="228600">
                    <a:schemeClr val="tx1">
                      <a:alpha val="40000"/>
                    </a:schemeClr>
                  </a:glow>
                </a:effectLst>
              </a:rPr>
              <a:t>Lili</a:t>
            </a:r>
            <a:r>
              <a:rPr lang="en-US" sz="5000" dirty="0" smtClean="0">
                <a:ln w="15875">
                  <a:solidFill>
                    <a:schemeClr val="bg1">
                      <a:alpha val="45000"/>
                    </a:schemeClr>
                  </a:solidFill>
                </a:ln>
                <a:solidFill>
                  <a:schemeClr val="bg1"/>
                </a:solidFill>
                <a:effectLst>
                  <a:glow rad="228600">
                    <a:schemeClr val="tx1">
                      <a:alpha val="40000"/>
                    </a:schemeClr>
                  </a:glow>
                </a:effectLst>
              </a:rPr>
              <a:t> Cai</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Song</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lang="en-US"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
            </a:r>
            <a:br>
              <a:rPr sz="5000" baseline="30000" dirty="0" smtClean="0">
                <a:ln w="15875">
                  <a:solidFill>
                    <a:schemeClr val="bg1">
                      <a:alpha val="45000"/>
                    </a:schemeClr>
                  </a:solidFill>
                </a:ln>
                <a:solidFill>
                  <a:schemeClr val="bg1"/>
                </a:solidFill>
                <a:effectLst>
                  <a:glow rad="228600">
                    <a:schemeClr val="tx1">
                      <a:alpha val="40000"/>
                    </a:schemeClr>
                  </a:glow>
                </a:effectLst>
              </a:rPr>
            </a:br>
            <a:r>
              <a:rPr sz="5000" dirty="0" smtClean="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smtClean="0">
                <a:ln w="15875">
                  <a:solidFill>
                    <a:schemeClr val="bg1">
                      <a:alpha val="45000"/>
                    </a:schemeClr>
                  </a:solidFill>
                </a:ln>
                <a:solidFill>
                  <a:schemeClr val="bg1"/>
                </a:solidFill>
                <a:effectLst>
                  <a:glow rad="228600">
                    <a:schemeClr val="tx1">
                      <a:alpha val="40000"/>
                    </a:schemeClr>
                  </a:glow>
                </a:effectLst>
              </a:rPr>
              <a:t>Computer Science,</a:t>
            </a:r>
            <a:r>
              <a:rPr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2</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Mathematics</a:t>
            </a:r>
            <a:r>
              <a:rPr sz="5000" dirty="0" smtClean="0">
                <a:ln w="15875">
                  <a:solidFill>
                    <a:schemeClr val="bg1">
                      <a:alpha val="45000"/>
                    </a:schemeClr>
                  </a:solidFill>
                </a:ln>
                <a:solidFill>
                  <a:schemeClr val="bg1"/>
                </a:solidFill>
                <a:effectLst>
                  <a:glow rad="228600">
                    <a:schemeClr val="tx1">
                      <a:alpha val="40000"/>
                    </a:schemeClr>
                  </a:glow>
                </a:effectLst>
              </a:rPr>
              <a:t>, </a:t>
            </a:r>
            <a:r>
              <a:rPr lang="is-IS" sz="5000" baseline="30000" dirty="0" smtClean="0">
                <a:ln w="15875">
                  <a:solidFill>
                    <a:schemeClr val="bg1">
                      <a:alpha val="45000"/>
                    </a:schemeClr>
                  </a:solidFill>
                </a:ln>
                <a:solidFill>
                  <a:schemeClr val="bg1"/>
                </a:solidFill>
                <a:effectLst>
                  <a:glow rad="228600">
                    <a:schemeClr val="tx1">
                      <a:alpha val="40000"/>
                    </a:schemeClr>
                  </a:glow>
                </a:effectLst>
              </a:rPr>
              <a:t>3 </a:t>
            </a:r>
            <a:r>
              <a:rPr lang="en-US" sz="5000" dirty="0" smtClean="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dirty="0" smtClean="0"/>
              <a:t>Raw </a:t>
            </a:r>
            <a:r>
              <a:rPr lang="en-US" dirty="0" smtClean="0"/>
              <a:t>Dataset</a:t>
            </a:r>
            <a:endParaRPr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28942720" y="33282515"/>
            <a:ext cx="10147882" cy="86177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200" indent="-457200">
              <a:spcBef>
                <a:spcPts val="1200"/>
              </a:spcBef>
              <a:buSzPct val="100000"/>
              <a:buAutoNum type="arabicPeriod"/>
              <a:defRPr>
                <a:latin typeface="Minion Pro"/>
                <a:ea typeface="Minion Pro"/>
                <a:cs typeface="Minion Pro"/>
                <a:sym typeface="Minion Pro"/>
              </a:defRPr>
            </a:pPr>
            <a:r>
              <a:rPr lang="en-US" dirty="0" err="1" smtClean="0"/>
              <a:t>Kaggle</a:t>
            </a:r>
            <a:r>
              <a:rPr lang="en-US" dirty="0" smtClean="0"/>
              <a:t> “What’s Cooking</a:t>
            </a:r>
            <a:r>
              <a:rPr lang="en-US" dirty="0"/>
              <a:t>” Dataset. https://</a:t>
            </a:r>
            <a:r>
              <a:rPr lang="en-US" dirty="0" err="1"/>
              <a:t>www.kaggle.com</a:t>
            </a:r>
            <a:r>
              <a:rPr lang="en-US" dirty="0"/>
              <a:t>/c/</a:t>
            </a:r>
            <a:r>
              <a:rPr lang="en-US" dirty="0" err="1"/>
              <a:t>whats</a:t>
            </a:r>
            <a:r>
              <a:rPr lang="en-US" dirty="0"/>
              <a:t>-cooking/data</a:t>
            </a:r>
            <a:endParaRPr dirty="0"/>
          </a:p>
          <a:p>
            <a:pPr marL="457200" indent="-457200">
              <a:spcBef>
                <a:spcPts val="1200"/>
              </a:spcBef>
              <a:buSzPct val="100000"/>
              <a:buAutoNum type="arabicPeriod"/>
              <a:defRPr>
                <a:latin typeface="Minion Pro"/>
                <a:ea typeface="Minion Pro"/>
                <a:cs typeface="Minion Pro"/>
                <a:sym typeface="Minion Pro"/>
              </a:defRPr>
            </a:pPr>
            <a:r>
              <a:rPr lang="en-US" dirty="0" err="1" smtClean="0"/>
              <a:t>SciKit</a:t>
            </a:r>
            <a:r>
              <a:rPr lang="en-US" dirty="0" smtClean="0"/>
              <a:t> Learn Python Toolbox</a:t>
            </a:r>
            <a:endParaRPr dirty="0"/>
          </a:p>
        </p:txBody>
      </p:sp>
      <p:sp>
        <p:nvSpPr>
          <p:cNvPr id="125" name="Shape 125" descr="TextBox 147"/>
          <p:cNvSpPr/>
          <p:nvPr/>
        </p:nvSpPr>
        <p:spPr>
          <a:xfrm>
            <a:off x="17474618" y="33367140"/>
            <a:ext cx="8280982" cy="83099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400">
                <a:latin typeface="Minion Pro"/>
                <a:ea typeface="Minion Pro"/>
                <a:cs typeface="Minion Pro"/>
                <a:sym typeface="Minion Pro"/>
              </a:defRPr>
            </a:pPr>
            <a:r>
              <a:rPr lang="en-US" dirty="0" smtClean="0"/>
              <a:t>We thank Barbara </a:t>
            </a:r>
            <a:r>
              <a:rPr lang="en-US" dirty="0" err="1" smtClean="0"/>
              <a:t>Engelhardt</a:t>
            </a:r>
            <a:r>
              <a:rPr lang="en-US" dirty="0" smtClean="0"/>
              <a:t> and the COS424 AI staff for a fantastic class, feedback and comments. </a:t>
            </a:r>
            <a:endParaRPr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36317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Can recipe </a:t>
            </a:r>
            <a:r>
              <a:rPr lang="en-US" dirty="0" smtClean="0"/>
              <a:t>ingredients </a:t>
            </a:r>
            <a:r>
              <a:rPr lang="en-US" dirty="0" smtClean="0"/>
              <a:t>inform </a:t>
            </a:r>
            <a:r>
              <a:rPr lang="en-US" dirty="0" smtClean="0"/>
              <a:t>their culture of origin, and if so, which ingredients are most </a:t>
            </a:r>
            <a:r>
              <a:rPr lang="en-US" dirty="0" smtClean="0"/>
              <a:t>predictive?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a:t>
            </a:r>
            <a:r>
              <a:rPr lang="en-US" dirty="0" smtClean="0"/>
              <a:t>challenge: use </a:t>
            </a:r>
            <a:r>
              <a:rPr lang="en-US" dirty="0" smtClean="0"/>
              <a:t>supervised learning to classify these 20 cuisines. We aim to reproduce their leaderboard </a:t>
            </a:r>
            <a:r>
              <a:rPr lang="en-US" dirty="0" smtClean="0"/>
              <a:t>results within reason. (We achieve … </a:t>
            </a:r>
            <a:r>
              <a:rPr lang="en-US" dirty="0" smtClean="0">
                <a:sym typeface="Wingdings"/>
              </a:rPr>
              <a:t> </a:t>
            </a:r>
            <a:r>
              <a:rPr lang="en-US" dirty="0" smtClean="0">
                <a:sym typeface="Wingdings"/>
              </a:rPr>
              <a:t>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extend the challenge by using unsupervised learning to </a:t>
            </a:r>
            <a:r>
              <a:rPr lang="en-US" dirty="0" smtClean="0"/>
              <a:t>look at ingredient relationships, cuisine relationships, and if natural </a:t>
            </a:r>
            <a:r>
              <a:rPr lang="en-US" dirty="0" smtClean="0"/>
              <a:t>clusters </a:t>
            </a:r>
            <a:r>
              <a:rPr lang="en-US" dirty="0" smtClean="0"/>
              <a:t>emerge </a:t>
            </a:r>
            <a:r>
              <a:rPr lang="en-US" dirty="0" smtClean="0"/>
              <a:t>based on recipe ingredients.  (AND add result)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24507304"/>
            <a:ext cx="2177992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28790317" y="32300340"/>
            <a:ext cx="10363201"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t>REFERENCES</a:t>
            </a:r>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386878" y="16999054"/>
            <a:ext cx="21779922" cy="6641820"/>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386878" y="16180531"/>
            <a:ext cx="21779922"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6" name="Shape 246" descr="TextBox 376"/>
          <p:cNvSpPr/>
          <p:nvPr/>
        </p:nvSpPr>
        <p:spPr>
          <a:xfrm>
            <a:off x="9325945" y="18968621"/>
            <a:ext cx="759709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dirty="0" smtClean="0"/>
              <a:t>Correlation Across Cuisines Using TF-IDF</a:t>
            </a:r>
            <a:endParaRPr dirty="0"/>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1768245" y="26795912"/>
            <a:ext cx="13372995" cy="163121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Learning</a:t>
            </a:r>
            <a:endParaRPr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Model</a:t>
            </a:r>
            <a:r>
              <a:rPr b="0" dirty="0" smtClean="0"/>
              <a:t>; parameters </a:t>
            </a:r>
            <a:r>
              <a:rPr lang="en-US" b="0" dirty="0" smtClean="0"/>
              <a:t>used</a:t>
            </a:r>
            <a:endParaRPr lang="en-US" dirty="0" smtClean="0"/>
          </a:p>
          <a:p>
            <a:pPr marL="342900" indent="-342900">
              <a:spcBef>
                <a:spcPts val="1200"/>
              </a:spcBef>
              <a:buSzPct val="100000"/>
              <a:buFont typeface="Courier New"/>
              <a:buChar char="o"/>
              <a:defRPr sz="2400" b="1">
                <a:latin typeface="Minion Pro"/>
                <a:ea typeface="Minion Pro"/>
                <a:cs typeface="Minion Pro"/>
                <a:sym typeface="Minion Pro"/>
              </a:defRPr>
            </a:pPr>
            <a:r>
              <a:rPr lang="en-US" b="1" dirty="0" smtClean="0"/>
              <a:t>Random Forrest</a:t>
            </a:r>
            <a:r>
              <a:rPr lang="en-US" dirty="0" smtClean="0"/>
              <a:t>; parameters used</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96997" y="25833395"/>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3" name="Shape 246" descr="TextBox 376"/>
          <p:cNvSpPr/>
          <p:nvPr/>
        </p:nvSpPr>
        <p:spPr>
          <a:xfrm>
            <a:off x="300991" y="19119398"/>
            <a:ext cx="759709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dirty="0" smtClean="0"/>
              <a:t>Top 10 Cuisines from TF-IDF</a:t>
            </a:r>
            <a:endParaRPr dirty="0"/>
          </a:p>
        </p:txBody>
      </p:sp>
      <p:sp>
        <p:nvSpPr>
          <p:cNvPr id="185" name="Shape 260" descr="Rectangle 49"/>
          <p:cNvSpPr/>
          <p:nvPr/>
        </p:nvSpPr>
        <p:spPr>
          <a:xfrm>
            <a:off x="1650864" y="30095514"/>
            <a:ext cx="13372995" cy="32008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Learning</a:t>
            </a:r>
            <a:endParaRPr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BMF</a:t>
            </a:r>
            <a:r>
              <a:rPr b="0" dirty="0" smtClean="0"/>
              <a:t>; </a:t>
            </a:r>
            <a:r>
              <a:rPr b="0" dirty="0"/>
              <a:t>parameters are learned from the data</a:t>
            </a:r>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Latent </a:t>
            </a:r>
            <a:r>
              <a:rPr lang="en-US" dirty="0" err="1" smtClean="0"/>
              <a:t>Dirichlet</a:t>
            </a:r>
            <a:r>
              <a:rPr lang="en-US" dirty="0" smtClean="0"/>
              <a:t> Allocation</a:t>
            </a:r>
            <a:r>
              <a:rPr b="0" dirty="0" smtClean="0"/>
              <a:t>; </a:t>
            </a:r>
            <a:r>
              <a:rPr lang="en-US" b="0" dirty="0" smtClean="0"/>
              <a:t>number of topics: 10, 20. </a:t>
            </a:r>
            <a:endParaRPr b="0"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PCA; </a:t>
            </a:r>
            <a:r>
              <a:rPr lang="en-US" b="0" dirty="0" smtClean="0"/>
              <a:t>parameters used</a:t>
            </a:r>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K-means Clustering using PCA; k=10, 20</a:t>
            </a:r>
          </a:p>
          <a:p>
            <a:pPr marL="342900" indent="-342900">
              <a:spcBef>
                <a:spcPts val="1200"/>
              </a:spcBef>
              <a:buSzPct val="100000"/>
              <a:buFont typeface="Courier New"/>
              <a:buChar char="o"/>
              <a:defRPr sz="2400" b="1">
                <a:latin typeface="Minion Pro"/>
                <a:ea typeface="Minion Pro"/>
                <a:cs typeface="Minion Pro"/>
                <a:sym typeface="Minion Pro"/>
              </a:defRPr>
            </a:pPr>
            <a:r>
              <a:rPr lang="en-US" b="0" dirty="0" smtClean="0"/>
              <a:t>T-SNE</a:t>
            </a:r>
            <a:endParaRPr b="0"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6887" y="16175141"/>
            <a:ext cx="43053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7786" y="14963536"/>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93881303"/>
              </p:ext>
            </p:extLst>
          </p:nvPr>
        </p:nvGraphicFramePr>
        <p:xfrm>
          <a:off x="2655929" y="14701228"/>
          <a:ext cx="2529932" cy="1194615"/>
        </p:xfrm>
        <a:graphic>
          <a:graphicData uri="http://schemas.openxmlformats.org/drawingml/2006/table">
            <a:tbl>
              <a:tblPr firstRow="1" bandRow="1">
                <a:tableStyleId>{5940675A-B579-460E-94D1-54222C63F5DA}</a:tableStyleId>
              </a:tblPr>
              <a:tblGrid>
                <a:gridCol w="1437731"/>
                <a:gridCol w="1092201"/>
              </a:tblGrid>
              <a:tr h="398205">
                <a:tc>
                  <a:txBody>
                    <a:bodyPr/>
                    <a:lstStyle/>
                    <a:p>
                      <a:pPr algn="ctr"/>
                      <a:r>
                        <a:rPr lang="en-US" sz="1500" dirty="0" smtClean="0"/>
                        <a:t># Recipes</a:t>
                      </a:r>
                      <a:endParaRPr lang="en-US" sz="1500" dirty="0"/>
                    </a:p>
                  </a:txBody>
                  <a:tcPr/>
                </a:tc>
                <a:tc>
                  <a:txBody>
                    <a:bodyPr/>
                    <a:lstStyle/>
                    <a:p>
                      <a:pPr algn="r"/>
                      <a:r>
                        <a:rPr lang="en-US" sz="1500" dirty="0" smtClean="0"/>
                        <a:t>39,774</a:t>
                      </a:r>
                      <a:endParaRPr lang="en-US" sz="1500" dirty="0"/>
                    </a:p>
                  </a:txBody>
                  <a:tcPr/>
                </a:tc>
              </a:tr>
              <a:tr h="398205">
                <a:tc>
                  <a:txBody>
                    <a:bodyPr/>
                    <a:lstStyle/>
                    <a:p>
                      <a:pPr algn="ctr"/>
                      <a:r>
                        <a:rPr lang="en-US" sz="1500" dirty="0" smtClean="0"/>
                        <a:t># Cuisines</a:t>
                      </a:r>
                      <a:endParaRPr lang="en-US" sz="1500" dirty="0"/>
                    </a:p>
                  </a:txBody>
                  <a:tcPr/>
                </a:tc>
                <a:tc>
                  <a:txBody>
                    <a:bodyPr/>
                    <a:lstStyle/>
                    <a:p>
                      <a:pPr algn="r"/>
                      <a:r>
                        <a:rPr lang="en-US" sz="1500" dirty="0" smtClean="0"/>
                        <a:t>20</a:t>
                      </a:r>
                      <a:endParaRPr lang="en-US" sz="1500" dirty="0"/>
                    </a:p>
                  </a:txBody>
                  <a:tcPr/>
                </a:tc>
              </a:tr>
              <a:tr h="398205">
                <a:tc>
                  <a:txBody>
                    <a:bodyPr/>
                    <a:lstStyle/>
                    <a:p>
                      <a:pPr algn="ctr"/>
                      <a:r>
                        <a:rPr lang="en-US" sz="1500" dirty="0" smtClean="0"/>
                        <a:t># Ingredients</a:t>
                      </a:r>
                      <a:endParaRPr lang="en-US" sz="1500" dirty="0"/>
                    </a:p>
                  </a:txBody>
                  <a:tcPr/>
                </a:tc>
                <a:tc>
                  <a:txBody>
                    <a:bodyPr/>
                    <a:lstStyle/>
                    <a:p>
                      <a:pPr algn="r"/>
                      <a:r>
                        <a:rPr lang="en-US" sz="1500" dirty="0" smtClean="0"/>
                        <a:t>6,714</a:t>
                      </a:r>
                      <a:endParaRPr lang="en-US" sz="1500" dirty="0"/>
                    </a:p>
                  </a:txBody>
                  <a:tcPr/>
                </a:tc>
              </a:tr>
            </a:tbl>
          </a:graphicData>
        </a:graphic>
      </p:graphicFrame>
      <p:sp>
        <p:nvSpPr>
          <p:cNvPr id="160" name="Shape 120" descr="TextBox 2"/>
          <p:cNvSpPr/>
          <p:nvPr/>
        </p:nvSpPr>
        <p:spPr>
          <a:xfrm>
            <a:off x="9349370" y="13802791"/>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dirty="0" smtClean="0"/>
              <a:t>Preprocessed Dataset</a:t>
            </a:r>
            <a:endParaRPr dirty="0"/>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1264</TotalTime>
  <Words>709</Words>
  <Application>Microsoft Office PowerPoint</Application>
  <PresentationFormat>Custom</PresentationFormat>
  <Paragraphs>204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lxc</cp:lastModifiedBy>
  <cp:revision>13</cp:revision>
  <dcterms:modified xsi:type="dcterms:W3CDTF">2019-05-12T00:07:00Z</dcterms:modified>
</cp:coreProperties>
</file>