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3"/>
  </p:notesMasterIdLst>
  <p:handoutMasterIdLst>
    <p:handoutMasterId r:id="rId4"/>
  </p:handoutMasterIdLst>
  <p:sldIdLst>
    <p:sldId id="271" r:id="rId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cFarland, Robert (contr-mto)" initials="RM" lastIdx="1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82" autoAdjust="0"/>
    <p:restoredTop sz="94645" autoAdjust="0"/>
  </p:normalViewPr>
  <p:slideViewPr>
    <p:cSldViewPr snapToGrid="0" showGuides="1">
      <p:cViewPr varScale="1">
        <p:scale>
          <a:sx n="79" d="100"/>
          <a:sy n="79" d="100"/>
        </p:scale>
        <p:origin x="96" y="588"/>
      </p:cViewPr>
      <p:guideLst>
        <p:guide orient="horz" pos="2162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-2310" y="-12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6-17T10:07:45.369" idx="6">
    <p:pos x="1711" y="1546"/>
    <p:text>+ Quantifiable improvement</p:text>
    <p:extLst>
      <p:ext uri="{C676402C-5697-4E1C-873F-D02D1690AC5C}">
        <p15:threadingInfo xmlns:p15="http://schemas.microsoft.com/office/powerpoint/2012/main" timeZoneBias="240"/>
      </p:ext>
    </p:extLst>
  </p:cm>
  <p:cm authorId="0" dt="2015-06-17T10:10:03.838" idx="7">
    <p:pos x="2268" y="1531"/>
    <p:text>+ Specific metrics</p:text>
    <p:extLst>
      <p:ext uri="{C676402C-5697-4E1C-873F-D02D1690AC5C}">
        <p15:threadingInfo xmlns:p15="http://schemas.microsoft.com/office/powerpoint/2012/main" timeZoneBias="240"/>
      </p:ext>
    </p:extLst>
  </p:cm>
  <p:cm authorId="0" dt="2015-06-17T10:10:41.960" idx="8">
    <p:pos x="1312" y="1757"/>
    <p:text>+ Identifiy state of the art baseline</p:text>
    <p:extLst>
      <p:ext uri="{C676402C-5697-4E1C-873F-D02D1690AC5C}">
        <p15:threadingInfo xmlns:p15="http://schemas.microsoft.com/office/powerpoint/2012/main" timeZoneBias="240"/>
      </p:ext>
    </p:extLst>
  </p:cm>
  <p:cm authorId="0" dt="2015-06-17T10:13:23.103" idx="9">
    <p:pos x="2508" y="3456"/>
    <p:text>+ Broader vision but still specific to the particular project (not so broad that it applies to every single SIMPLEX performer)</p:text>
    <p:extLst>
      <p:ext uri="{C676402C-5697-4E1C-873F-D02D1690AC5C}">
        <p15:threadingInfo xmlns:p15="http://schemas.microsoft.com/office/powerpoint/2012/main" timeZoneBias="240"/>
      </p:ext>
    </p:extLst>
  </p:cm>
  <p:cm authorId="0" dt="2015-06-17T10:18:11.183" idx="10">
    <p:pos x="2151" y="2763"/>
    <p:text>+ Describe the approach that will enable the impact</p:text>
    <p:extLst>
      <p:ext uri="{C676402C-5697-4E1C-873F-D02D1690AC5C}">
        <p15:threadingInfo xmlns:p15="http://schemas.microsoft.com/office/powerpoint/2012/main" timeZoneBias="240"/>
      </p:ext>
    </p:extLst>
  </p:cm>
  <p:cm authorId="0" dt="2015-06-17T10:21:17.789" idx="11">
    <p:pos x="1917" y="2136"/>
    <p:text>+ Puts the impact in a context people can relate to</p:text>
    <p:extLst>
      <p:ext uri="{C676402C-5697-4E1C-873F-D02D1690AC5C}">
        <p15:threadingInfo xmlns:p15="http://schemas.microsoft.com/office/powerpoint/2012/main" timeZoneBias="240"/>
      </p:ext>
    </p:extLst>
  </p:cm>
  <p:cm authorId="0" dt="2015-06-17T10:24:15.920" idx="12">
    <p:pos x="4236" y="1298"/>
    <p:text>+ Concisly describe keydomain science principles</p:text>
    <p:extLst>
      <p:ext uri="{C676402C-5697-4E1C-873F-D02D1690AC5C}">
        <p15:threadingInfo xmlns:p15="http://schemas.microsoft.com/office/powerpoint/2012/main" timeZoneBias="240"/>
      </p:ext>
    </p:extLst>
  </p:cm>
  <p:cm authorId="0" dt="2015-06-17T10:25:45.256" idx="13">
    <p:pos x="2778" y="1254"/>
    <p:text>+ Clear target</p:text>
    <p:extLst>
      <p:ext uri="{C676402C-5697-4E1C-873F-D02D1690AC5C}">
        <p15:threadingInfo xmlns:p15="http://schemas.microsoft.com/office/powerpoint/2012/main" timeZoneBias="240"/>
      </p:ext>
    </p:extLst>
  </p:cm>
  <p:cm authorId="0" dt="2015-06-17T10:30:08.457" idx="14">
    <p:pos x="5464" y="2285"/>
    <p:text>Graphics that are meaningful but not overly complex</p:text>
    <p:extLst>
      <p:ext uri="{C676402C-5697-4E1C-873F-D02D1690AC5C}">
        <p15:threadingInfo xmlns:p15="http://schemas.microsoft.com/office/powerpoint/2012/main" timeZoneBias="2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45904C4-010F-4896-9D22-0FDDB5A0FF93}" type="datetimeFigureOut">
              <a:rPr lang="en-US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/>
              <a:t>6/26/2015</a:t>
            </a:fld>
            <a:endParaRPr lang="en-US" dirty="0">
              <a:solidFill>
                <a:schemeClr val="bg1">
                  <a:lumMod val="6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Distribution Statement</a:t>
            </a:r>
            <a:endParaRPr lang="en-US" dirty="0">
              <a:solidFill>
                <a:schemeClr val="bg1">
                  <a:lumMod val="6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899D1F1-6DC0-4977-808C-FD0BF7AD2565}" type="slidenum">
              <a:rPr lang="en-US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/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6" name="Picture 6" descr="TITLE-HEADER 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87" y="-77470"/>
            <a:ext cx="1582209" cy="1084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45924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92715C0D-0E45-40B4-BE1B-664AAA8E6B7F}" type="datetimeFigureOut">
              <a:rPr lang="en-US" smtClean="0"/>
              <a:pPr/>
              <a:t>6/26/2015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89535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648200"/>
            <a:ext cx="5608320" cy="395097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Distribution Statement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639B577F-6036-4BCD-9021-A736CBC287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6" descr="TITLE-HEADER 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87" y="-77470"/>
            <a:ext cx="1582209" cy="1084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8633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Tahoma" pitchFamily="34" charset="0"/>
        <a:cs typeface="Tahoma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Tahoma" pitchFamily="34" charset="0"/>
        <a:cs typeface="Tahoma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Tahoma" pitchFamily="34" charset="0"/>
        <a:cs typeface="Tahoma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Tahoma" pitchFamily="34" charset="0"/>
        <a:cs typeface="Tahoma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Tahoma" pitchFamily="34" charset="0"/>
        <a:cs typeface="Tahom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verb phrase</a:t>
            </a:r>
            <a:r>
              <a:rPr lang="en-US" baseline="0" dirty="0" smtClean="0"/>
              <a:t> to connect to MGI (supporting, extending, surpassing, …)</a:t>
            </a:r>
          </a:p>
          <a:p>
            <a:r>
              <a:rPr lang="en-US" dirty="0" smtClean="0"/>
              <a:t>Add a metric for high-performance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5E04D-6F22-4B6E-9246-C8713A771EB4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139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048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237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04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030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043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734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383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340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8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080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651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360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15125" y="390207"/>
            <a:ext cx="6085341" cy="1187656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Data-driven Discovery for </a:t>
            </a:r>
            <a:r>
              <a:rPr lang="en-US" sz="3200" dirty="0" smtClean="0">
                <a:solidFill>
                  <a:srgbClr val="000000"/>
                </a:solidFill>
              </a:rPr>
              <a:t>Designed </a:t>
            </a:r>
            <a:r>
              <a:rPr lang="en-US" sz="3200" dirty="0">
                <a:solidFill>
                  <a:srgbClr val="000000"/>
                </a:solidFill>
              </a:rPr>
              <a:t>Thermoelectric </a:t>
            </a:r>
            <a:r>
              <a:rPr lang="en-US" sz="3200" dirty="0" smtClean="0">
                <a:solidFill>
                  <a:srgbClr val="000000"/>
                </a:solidFill>
              </a:rPr>
              <a:t>Materials</a:t>
            </a:r>
            <a:endParaRPr lang="en-US" sz="3200" kern="0" dirty="0">
              <a:solidFill>
                <a:srgbClr val="0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3472" y="1862356"/>
            <a:ext cx="6617774" cy="490756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sz="2400" b="1" dirty="0" smtClean="0"/>
              <a:t>Thermoelectric Use Case Impact</a:t>
            </a:r>
          </a:p>
          <a:p>
            <a:pPr lvl="1" algn="just"/>
            <a:r>
              <a:rPr lang="en-US" sz="1800" dirty="0" smtClean="0"/>
              <a:t>Discovery and design of </a:t>
            </a:r>
            <a:r>
              <a:rPr lang="en-US" sz="1800" dirty="0" smtClean="0">
                <a:solidFill>
                  <a:srgbClr val="00B0F0"/>
                </a:solidFill>
              </a:rPr>
              <a:t>high-performance thermoelectrics</a:t>
            </a:r>
            <a:r>
              <a:rPr lang="en-US" sz="1800" dirty="0"/>
              <a:t> </a:t>
            </a:r>
            <a:r>
              <a:rPr lang="en-US" sz="1800" dirty="0" smtClean="0"/>
              <a:t>to </a:t>
            </a:r>
            <a:r>
              <a:rPr lang="en-US" sz="1800" dirty="0" smtClean="0">
                <a:solidFill>
                  <a:srgbClr val="00B0F0"/>
                </a:solidFill>
              </a:rPr>
              <a:t>convert </a:t>
            </a:r>
            <a:r>
              <a:rPr lang="en-US" sz="1800" dirty="0">
                <a:solidFill>
                  <a:srgbClr val="00B0F0"/>
                </a:solidFill>
              </a:rPr>
              <a:t>heat to </a:t>
            </a:r>
            <a:r>
              <a:rPr lang="en-US" sz="1800" dirty="0" smtClean="0">
                <a:solidFill>
                  <a:srgbClr val="00B0F0"/>
                </a:solidFill>
              </a:rPr>
              <a:t>electricity</a:t>
            </a:r>
          </a:p>
          <a:p>
            <a:pPr lvl="2" algn="just"/>
            <a:r>
              <a:rPr lang="en-US" sz="1400" dirty="0" smtClean="0"/>
              <a:t>Target: </a:t>
            </a:r>
            <a:r>
              <a:rPr lang="en-US" sz="1400" dirty="0" smtClean="0">
                <a:solidFill>
                  <a:srgbClr val="00B0F0"/>
                </a:solidFill>
              </a:rPr>
              <a:t>50-100% improvement </a:t>
            </a:r>
            <a:r>
              <a:rPr lang="en-US" sz="1400" dirty="0" smtClean="0"/>
              <a:t>in </a:t>
            </a:r>
            <a:r>
              <a:rPr lang="en-US" sz="1400" dirty="0" smtClean="0">
                <a:solidFill>
                  <a:srgbClr val="00B0F0"/>
                </a:solidFill>
              </a:rPr>
              <a:t>ZT efficiency </a:t>
            </a:r>
            <a:r>
              <a:rPr lang="en-US" sz="1400" dirty="0" smtClean="0"/>
              <a:t>over current state-of-the-art materials </a:t>
            </a:r>
            <a:r>
              <a:rPr lang="en-US" sz="1400" dirty="0" smtClean="0">
                <a:solidFill>
                  <a:srgbClr val="00B0F0"/>
                </a:solidFill>
              </a:rPr>
              <a:t>(ZT &lt; 2.0)</a:t>
            </a:r>
          </a:p>
          <a:p>
            <a:pPr lvl="1" algn="just"/>
            <a:r>
              <a:rPr lang="en-US" sz="1800" dirty="0"/>
              <a:t>Currently, 60% of power generation lost to waste </a:t>
            </a:r>
            <a:r>
              <a:rPr lang="en-US" sz="1800" dirty="0" smtClean="0"/>
              <a:t>heat; recapturing a fraction of this using thermoelectrics potentially yields more energy than </a:t>
            </a:r>
            <a:r>
              <a:rPr lang="en-US" sz="1800" dirty="0" smtClean="0">
                <a:solidFill>
                  <a:srgbClr val="00B0F0"/>
                </a:solidFill>
              </a:rPr>
              <a:t>all renewables combined</a:t>
            </a:r>
            <a:endParaRPr lang="en-US" sz="1600" dirty="0" smtClean="0">
              <a:solidFill>
                <a:srgbClr val="00B0F0"/>
              </a:solidFill>
            </a:endParaRPr>
          </a:p>
          <a:p>
            <a:pPr algn="just"/>
            <a:r>
              <a:rPr lang="en-US" sz="2400" b="1" dirty="0" smtClean="0"/>
              <a:t>Materials Science Domain Impact</a:t>
            </a:r>
          </a:p>
          <a:p>
            <a:pPr lvl="1" algn="just"/>
            <a:r>
              <a:rPr lang="en-US" sz="1800" dirty="0" smtClean="0"/>
              <a:t>Development of powerful computational tools for property-driven discovery and design of new materials</a:t>
            </a:r>
            <a:endParaRPr lang="en-US" sz="1800" dirty="0"/>
          </a:p>
          <a:p>
            <a:pPr lvl="1" algn="just"/>
            <a:r>
              <a:rPr lang="en-US" sz="1800" dirty="0" smtClean="0"/>
              <a:t>Demonstrate </a:t>
            </a:r>
            <a:r>
              <a:rPr lang="en-US" sz="1800" dirty="0" smtClean="0">
                <a:solidFill>
                  <a:srgbClr val="00B0F0"/>
                </a:solidFill>
              </a:rPr>
              <a:t>tight </a:t>
            </a:r>
            <a:r>
              <a:rPr lang="en-US" sz="1800" dirty="0">
                <a:solidFill>
                  <a:srgbClr val="00B0F0"/>
                </a:solidFill>
              </a:rPr>
              <a:t>integration of theoretical techniques, experimental data, and hierarchical materials design </a:t>
            </a:r>
            <a:r>
              <a:rPr lang="en-US" sz="1800" dirty="0" smtClean="0">
                <a:solidFill>
                  <a:srgbClr val="00B0F0"/>
                </a:solidFill>
              </a:rPr>
              <a:t>methods </a:t>
            </a:r>
            <a:r>
              <a:rPr lang="en-US" sz="1800" dirty="0" smtClean="0"/>
              <a:t>to accelerate new materials development</a:t>
            </a:r>
            <a:endParaRPr lang="en-US" sz="2400" dirty="0"/>
          </a:p>
          <a:p>
            <a:pPr lvl="2" algn="just"/>
            <a:r>
              <a:rPr lang="en-US" sz="1400" dirty="0" smtClean="0"/>
              <a:t>Enable </a:t>
            </a:r>
            <a:r>
              <a:rPr lang="en-US" sz="1400" dirty="0"/>
              <a:t>primary goal of Materials Genome Initiative to </a:t>
            </a:r>
            <a:r>
              <a:rPr lang="en-US" sz="1400" dirty="0">
                <a:solidFill>
                  <a:srgbClr val="00B0F0"/>
                </a:solidFill>
              </a:rPr>
              <a:t>reduce materials development time from 10-20 years to 5-10 years</a:t>
            </a:r>
            <a:r>
              <a:rPr lang="en-US" sz="1400" dirty="0"/>
              <a:t> </a:t>
            </a:r>
            <a:endParaRPr lang="en-US" sz="1400" dirty="0" smtClean="0"/>
          </a:p>
          <a:p>
            <a:pPr algn="just"/>
            <a:r>
              <a:rPr lang="en-US" sz="2400" b="1" dirty="0" smtClean="0"/>
              <a:t>Cross-Domain SIMPLEX Impact</a:t>
            </a:r>
          </a:p>
          <a:p>
            <a:pPr lvl="1" algn="just"/>
            <a:r>
              <a:rPr lang="en-US" sz="1800" dirty="0" smtClean="0"/>
              <a:t>Implementation of </a:t>
            </a:r>
            <a:r>
              <a:rPr lang="en-US" sz="1800" dirty="0" smtClean="0">
                <a:solidFill>
                  <a:srgbClr val="00B0F0"/>
                </a:solidFill>
              </a:rPr>
              <a:t>common framework for multimodal and hierarchical database construction, data analytics, and system optimization/design </a:t>
            </a:r>
            <a:endParaRPr lang="en-US" sz="1800" dirty="0">
              <a:solidFill>
                <a:srgbClr val="00B0F0"/>
              </a:solidFill>
            </a:endParaRPr>
          </a:p>
          <a:p>
            <a:pPr lvl="1" algn="just"/>
            <a:r>
              <a:rPr lang="en-US" sz="1800" dirty="0" smtClean="0"/>
              <a:t>Applicable to many complex engineering systems across domains</a:t>
            </a:r>
          </a:p>
          <a:p>
            <a:pPr lvl="1" algn="just"/>
            <a:endParaRPr lang="en-US" sz="1800" dirty="0" smtClean="0"/>
          </a:p>
        </p:txBody>
      </p:sp>
      <p:pic>
        <p:nvPicPr>
          <p:cNvPr id="6" name="Picture 6" descr="http://regmedia.co.uk/2013/01/22/darpa_logo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5" t="21033" r="16620" b="24660"/>
          <a:stretch/>
        </p:blipFill>
        <p:spPr bwMode="auto">
          <a:xfrm>
            <a:off x="152401" y="92076"/>
            <a:ext cx="1087464" cy="59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Logo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75725" y="156502"/>
            <a:ext cx="1921262" cy="5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 descr="1"/>
          <p:cNvPicPr>
            <a:picLocks noChangeAspect="1" noChangeArrowheads="1"/>
          </p:cNvPicPr>
          <p:nvPr/>
        </p:nvPicPr>
        <p:blipFill>
          <a:blip r:embed="rId5" cstate="print"/>
          <a:srcRect b="792"/>
          <a:stretch>
            <a:fillRect/>
          </a:stretch>
        </p:blipFill>
        <p:spPr bwMode="auto">
          <a:xfrm>
            <a:off x="7110554" y="4144648"/>
            <a:ext cx="1964544" cy="1220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0466" y="2031640"/>
            <a:ext cx="1582312" cy="165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53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160</TotalTime>
  <Words>169</Words>
  <Application>Microsoft Office PowerPoint</Application>
  <PresentationFormat>On-screen Show (4:3)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Tahoma</vt:lpstr>
      <vt:lpstr>1_Office Theme</vt:lpstr>
      <vt:lpstr>Data-driven Discovery for Designed Thermoelectric Materials</vt:lpstr>
    </vt:vector>
  </TitlesOfParts>
  <Company>Wyle Information Systems - DARPA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Discovery for Designed Thermoelectric Materials</dc:title>
  <dc:creator>McFarland, Robert (contr-mto)</dc:creator>
  <cp:lastModifiedBy>McFarland, Robert (contr-mto)</cp:lastModifiedBy>
  <cp:revision>24</cp:revision>
  <cp:lastPrinted>2011-09-22T20:00:03Z</cp:lastPrinted>
  <dcterms:created xsi:type="dcterms:W3CDTF">2015-05-08T19:05:50Z</dcterms:created>
  <dcterms:modified xsi:type="dcterms:W3CDTF">2015-06-26T19:45:46Z</dcterms:modified>
</cp:coreProperties>
</file>