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sldIdLst>
    <p:sldId id="256" r:id="rId2"/>
    <p:sldId id="257" r:id="rId3"/>
    <p:sldId id="258" r:id="rId4"/>
    <p:sldId id="293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4A9BC294-FFE2-49D5-8D69-9E1BD2C41BD5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3F9B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36AE2"/>
          </a:solidFill>
        </a:fill>
      </a:tcStyle>
    </a:firstRow>
  </a:tblStyle>
  <a:tblStyle styleId="{BBFC77FB-9ED0-4EC9-95AA-A1379042E64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3F9B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36AE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31"/>
  </p:normalViewPr>
  <p:slideViewPr>
    <p:cSldViewPr snapToGrid="0" snapToObjects="1">
      <p:cViewPr varScale="1">
        <p:scale>
          <a:sx n="68" d="100"/>
          <a:sy n="68" d="100"/>
        </p:scale>
        <p:origin x="704" y="20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8012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4490342" y="1749082"/>
            <a:ext cx="8510993" cy="1535367"/>
          </a:xfrm>
          <a:prstGeom prst="rect">
            <a:avLst/>
          </a:prstGeom>
        </p:spPr>
        <p:txBody>
          <a:bodyPr anchor="b"/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26E9FF"/>
                </a:solid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4730065" y="4947577"/>
            <a:ext cx="8271270" cy="1535366"/>
          </a:xfrm>
          <a:prstGeom prst="rect">
            <a:avLst/>
          </a:prstGeom>
        </p:spPr>
        <p:txBody>
          <a:bodyPr anchor="t"/>
          <a:lstStyle>
            <a:lvl1pPr marL="0" indent="0" algn="r">
              <a:spcBef>
                <a:spcPts val="0"/>
              </a:spcBef>
              <a:buSzTx/>
              <a:buNone/>
              <a:defRPr sz="3200"/>
            </a:lvl1pPr>
            <a:lvl2pPr marL="0" indent="228600" algn="r">
              <a:spcBef>
                <a:spcPts val="0"/>
              </a:spcBef>
              <a:buSzTx/>
              <a:buNone/>
              <a:defRPr sz="3200"/>
            </a:lvl2pPr>
            <a:lvl3pPr marL="0" indent="457200" algn="r">
              <a:spcBef>
                <a:spcPts val="0"/>
              </a:spcBef>
              <a:buSzTx/>
              <a:buNone/>
              <a:defRPr sz="3200"/>
            </a:lvl3pPr>
            <a:lvl4pPr marL="0" indent="685800" algn="r">
              <a:spcBef>
                <a:spcPts val="0"/>
              </a:spcBef>
              <a:buSzTx/>
              <a:buNone/>
              <a:defRPr sz="3200"/>
            </a:lvl4pPr>
            <a:lvl5pPr marL="0" indent="914400" algn="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6E9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6E9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6E9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6E9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6E9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26E9FF"/>
                </a:solidFill>
              </a:rPr>
              <a:t>Title Text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6E9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6E9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6E9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6E9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6E9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26E9FF"/>
                </a:solidFill>
              </a:rPr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6E9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6E9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6E9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6E9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6E9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26E9FF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26E9FF"/>
                </a:solidFill>
              </a:rPr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E9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E9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E9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E9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E9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26E9FF"/>
                </a:solidFill>
              </a:rP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6E9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6E9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6E9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6E9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6E9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E9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E9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E9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E9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E9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-44450"/>
            <a:ext cx="13004800" cy="9842500"/>
          </a:xfrm>
          <a:prstGeom prst="rect">
            <a:avLst/>
          </a:prstGeom>
          <a:solidFill>
            <a:srgbClr val="000000">
              <a:alpha val="3768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400">
              <a:solidFill>
                <a:srgbClr val="FFFFFF"/>
              </a:solidFill>
              <a:latin typeface="Helvetica Light"/>
              <a:ea typeface="Helvetica Light"/>
              <a:cs typeface="Helvetica Light"/>
            </a:endParaRP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26E9FF"/>
                </a:solid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E9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E9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E9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E9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E9FF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 spd="med"/>
  <p:txStyles>
    <p:titleStyle>
      <a:lvl1pPr algn="ctr" defTabSz="584200">
        <a:defRPr sz="8000">
          <a:solidFill>
            <a:srgbClr val="26E9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26E9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26E9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26E9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26E9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26E9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26E9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26E9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26E9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solidFill>
            <a:srgbClr val="26E9FF"/>
          </a:solidFill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solidFill>
            <a:srgbClr val="26E9FF"/>
          </a:solidFill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solidFill>
            <a:srgbClr val="26E9FF"/>
          </a:solidFill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solidFill>
            <a:srgbClr val="26E9FF"/>
          </a:solidFill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solidFill>
            <a:srgbClr val="26E9FF"/>
          </a:solidFill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solidFill>
            <a:srgbClr val="26E9FF"/>
          </a:solidFill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solidFill>
            <a:srgbClr val="26E9FF"/>
          </a:solidFill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solidFill>
            <a:srgbClr val="26E9FF"/>
          </a:solidFill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solidFill>
            <a:srgbClr val="26E9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://arxiv.org/abs/1507.08376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hyperlink" Target="http://arxiv.org/abs/1502.03391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3707939" y="2188935"/>
            <a:ext cx="9144462" cy="1095514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rgbClr val="26E9FF"/>
                </a:solidFill>
              </a:rPr>
              <a:t>SIMPLEX Project Overview – TA1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32193" y="4947577"/>
            <a:ext cx="12720207" cy="3420956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300"/>
              </a:spcBef>
              <a:defRPr sz="1800">
                <a:solidFill>
                  <a:srgbClr val="000000"/>
                </a:solidFill>
              </a:defRPr>
            </a:pPr>
            <a:r>
              <a:rPr sz="3100" dirty="0">
                <a:solidFill>
                  <a:srgbClr val="26E9FF"/>
                </a:solidFill>
              </a:rPr>
              <a:t>From RAGs to Riches: </a:t>
            </a:r>
          </a:p>
          <a:p>
            <a:pPr lvl="0">
              <a:lnSpc>
                <a:spcPct val="90000"/>
              </a:lnSpc>
              <a:spcBef>
                <a:spcPts val="300"/>
              </a:spcBef>
              <a:defRPr sz="1800">
                <a:solidFill>
                  <a:srgbClr val="000000"/>
                </a:solidFill>
              </a:defRPr>
            </a:pPr>
            <a:r>
              <a:rPr sz="3100" dirty="0">
                <a:solidFill>
                  <a:srgbClr val="26E9FF"/>
                </a:solidFill>
              </a:rPr>
              <a:t>Utilizing Richly Attributed Graphs to Reason from Heterogeneous Data</a:t>
            </a:r>
          </a:p>
          <a:p>
            <a:pPr lvl="0">
              <a:lnSpc>
                <a:spcPct val="90000"/>
              </a:lnSpc>
              <a:spcBef>
                <a:spcPts val="300"/>
              </a:spcBef>
              <a:defRPr sz="1800">
                <a:solidFill>
                  <a:srgbClr val="000000"/>
                </a:solidFill>
              </a:defRPr>
            </a:pPr>
            <a:endParaRPr sz="3100" dirty="0">
              <a:solidFill>
                <a:srgbClr val="26E9FF"/>
              </a:solidFill>
            </a:endParaRPr>
          </a:p>
          <a:p>
            <a:pPr lvl="0">
              <a:lnSpc>
                <a:spcPct val="90000"/>
              </a:lnSpc>
              <a:spcBef>
                <a:spcPts val="300"/>
              </a:spcBef>
              <a:defRPr sz="1800">
                <a:solidFill>
                  <a:srgbClr val="000000"/>
                </a:solidFill>
              </a:defRPr>
            </a:pPr>
            <a:r>
              <a:rPr sz="3100" dirty="0">
                <a:solidFill>
                  <a:srgbClr val="26E9FF"/>
                </a:solidFill>
              </a:rPr>
              <a:t>Johns Hopkins University</a:t>
            </a:r>
          </a:p>
          <a:p>
            <a:pPr lvl="0">
              <a:lnSpc>
                <a:spcPct val="90000"/>
              </a:lnSpc>
              <a:spcBef>
                <a:spcPts val="300"/>
              </a:spcBef>
              <a:defRPr sz="1800">
                <a:solidFill>
                  <a:srgbClr val="000000"/>
                </a:solidFill>
              </a:defRPr>
            </a:pPr>
            <a:r>
              <a:rPr sz="3100" dirty="0">
                <a:solidFill>
                  <a:srgbClr val="26E9FF"/>
                </a:solidFill>
              </a:rPr>
              <a:t>Joshua T. Vogelstein</a:t>
            </a:r>
          </a:p>
          <a:p>
            <a:pPr lvl="0">
              <a:lnSpc>
                <a:spcPct val="90000"/>
              </a:lnSpc>
              <a:spcBef>
                <a:spcPts val="300"/>
              </a:spcBef>
              <a:defRPr sz="1800">
                <a:solidFill>
                  <a:srgbClr val="000000"/>
                </a:solidFill>
              </a:defRPr>
            </a:pPr>
            <a:r>
              <a:rPr sz="3100" dirty="0">
                <a:solidFill>
                  <a:srgbClr val="26E9FF"/>
                </a:solidFill>
              </a:rPr>
              <a:t>Carey Priebe &amp; Randal Burns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creenshot 2015-09-01 08.31.48.png"/>
          <p:cNvPicPr/>
          <p:nvPr/>
        </p:nvPicPr>
        <p:blipFill>
          <a:blip r:embed="rId2">
            <a:extLst/>
          </a:blip>
          <a:srcRect l="5805" t="3408" r="5805" b="13128"/>
          <a:stretch>
            <a:fillRect/>
          </a:stretch>
        </p:blipFill>
        <p:spPr>
          <a:xfrm>
            <a:off x="7456973" y="4235322"/>
            <a:ext cx="5249067" cy="4986061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26E9FF"/>
                </a:solidFill>
              </a:rPr>
              <a:t>1.I.C) Eigen-Graphs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617678" y="2475908"/>
            <a:ext cx="6477742" cy="3206075"/>
          </a:xfrm>
          <a:prstGeom prst="rect">
            <a:avLst/>
          </a:prstGeom>
        </p:spPr>
        <p:txBody>
          <a:bodyPr/>
          <a:lstStyle/>
          <a:p>
            <a:pPr marL="345722" lvl="0" indent="-345722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26E9FF"/>
                </a:solidFill>
              </a:rPr>
              <a:t>Key idea: </a:t>
            </a:r>
            <a:r>
              <a:rPr sz="2800" b="1" dirty="0">
                <a:solidFill>
                  <a:srgbClr val="26E9FF"/>
                </a:solidFill>
              </a:rPr>
              <a:t>Model based</a:t>
            </a:r>
            <a:r>
              <a:rPr sz="2800" dirty="0">
                <a:solidFill>
                  <a:srgbClr val="26E9FF"/>
                </a:solidFill>
              </a:rPr>
              <a:t> inference algorithm where graphs are linear combinations of eigengraphs</a:t>
            </a:r>
          </a:p>
          <a:p>
            <a:pPr marL="345722" lvl="0" indent="-345722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26E9FF"/>
                </a:solidFill>
              </a:rPr>
              <a:t>Pro: </a:t>
            </a:r>
            <a:r>
              <a:rPr sz="2800" b="1" dirty="0">
                <a:solidFill>
                  <a:srgbClr val="26E9FF"/>
                </a:solidFill>
              </a:rPr>
              <a:t>fastest</a:t>
            </a:r>
            <a:r>
              <a:rPr sz="2800" dirty="0">
                <a:solidFill>
                  <a:srgbClr val="26E9FF"/>
                </a:solidFill>
              </a:rPr>
              <a:t> &amp; </a:t>
            </a:r>
            <a:r>
              <a:rPr sz="2800" b="1" dirty="0" smtClean="0">
                <a:solidFill>
                  <a:srgbClr val="26E9FF"/>
                </a:solidFill>
              </a:rPr>
              <a:t>best</a:t>
            </a:r>
            <a:endParaRPr sz="2800" dirty="0">
              <a:solidFill>
                <a:srgbClr val="26E9FF"/>
              </a:solidFill>
            </a:endParaRPr>
          </a:p>
          <a:p>
            <a:pPr marL="345722" lvl="0" indent="-345722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26E9FF"/>
                </a:solidFill>
              </a:rPr>
              <a:t>Con: newest &amp; </a:t>
            </a:r>
            <a:r>
              <a:rPr sz="2800" b="1" dirty="0">
                <a:solidFill>
                  <a:srgbClr val="26E9FF"/>
                </a:solidFill>
              </a:rPr>
              <a:t>least well understood</a:t>
            </a:r>
          </a:p>
        </p:txBody>
      </p:sp>
      <p:pic>
        <p:nvPicPr>
          <p:cNvPr id="74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214" y="5858574"/>
            <a:ext cx="7061201" cy="3362809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76415" y="2651161"/>
            <a:ext cx="5610185" cy="9861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26E9FF"/>
                </a:solidFill>
              </a:rPr>
              <a:t>1.I.D) Benchmarking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602933" y="2133600"/>
            <a:ext cx="6477742" cy="5155898"/>
          </a:xfrm>
          <a:prstGeom prst="rect">
            <a:avLst/>
          </a:prstGeom>
        </p:spPr>
        <p:txBody>
          <a:bodyPr/>
          <a:lstStyle/>
          <a:p>
            <a:pPr marL="345722" lvl="0" indent="-345722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26E9FF"/>
                </a:solidFill>
              </a:rPr>
              <a:t>Independent embedding: ASE vs Laplacian yields different results</a:t>
            </a:r>
          </a:p>
          <a:p>
            <a:pPr marL="790222" lvl="1" indent="-345722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26E9FF"/>
                </a:solidFill>
              </a:rPr>
              <a:t>ASW: GW</a:t>
            </a:r>
          </a:p>
          <a:p>
            <a:pPr marL="790222" lvl="1" indent="-345722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26E9FF"/>
                </a:solidFill>
              </a:rPr>
              <a:t>Laplacian: LR</a:t>
            </a:r>
          </a:p>
          <a:p>
            <a:pPr marL="345722" lvl="0" indent="-345722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26E9FF"/>
                </a:solidFill>
              </a:rPr>
              <a:t>Both are approximately equally fast</a:t>
            </a:r>
          </a:p>
        </p:txBody>
      </p:sp>
      <p:pic>
        <p:nvPicPr>
          <p:cNvPr id="7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12517" y="1939446"/>
            <a:ext cx="7502519" cy="4050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24905" y="6152488"/>
            <a:ext cx="6477742" cy="34939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952500" y="638146"/>
            <a:ext cx="11099800" cy="1965354"/>
          </a:xfrm>
          <a:prstGeom prst="rect">
            <a:avLst/>
          </a:prstGeom>
        </p:spPr>
        <p:txBody>
          <a:bodyPr/>
          <a:lstStyle>
            <a:lvl1pPr>
              <a:spcBef>
                <a:spcPts val="100"/>
              </a:spcBef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26E9FF"/>
                </a:solidFill>
              </a:rPr>
              <a:t>Task 1 Phase II: </a:t>
            </a:r>
          </a:p>
        </p:txBody>
      </p:sp>
      <p:graphicFrame>
        <p:nvGraphicFramePr>
          <p:cNvPr id="83" name="Table 83"/>
          <p:cNvGraphicFramePr/>
          <p:nvPr>
            <p:extLst>
              <p:ext uri="{D42A27DB-BD31-4B8C-83A1-F6EECF244321}">
                <p14:modId xmlns:p14="http://schemas.microsoft.com/office/powerpoint/2010/main" val="659639006"/>
              </p:ext>
            </p:extLst>
          </p:nvPr>
        </p:nvGraphicFramePr>
        <p:xfrm>
          <a:off x="694745" y="3065792"/>
          <a:ext cx="11615309" cy="5715000"/>
        </p:xfrm>
        <a:graphic>
          <a:graphicData uri="http://schemas.openxmlformats.org/drawingml/2006/table">
            <a:tbl>
              <a:tblPr firstRow="1" firstCol="1" bandRow="1">
                <a:tableStyleId>{4A9BC294-FFE2-49D5-8D69-9E1BD2C41BD5}</a:tableStyleId>
              </a:tblPr>
              <a:tblGrid>
                <a:gridCol w="2240690"/>
                <a:gridCol w="9374619"/>
              </a:tblGrid>
              <a:tr h="1143000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600" b="1" dirty="0" smtClean="0">
                          <a:solidFill>
                            <a:srgbClr val="FFFFFF"/>
                          </a:solidFill>
                        </a:rPr>
                        <a:t>C</a:t>
                      </a:r>
                      <a:r>
                        <a:rPr sz="2600" b="1" dirty="0" smtClean="0">
                          <a:solidFill>
                            <a:srgbClr val="FFFFFF"/>
                          </a:solidFill>
                        </a:rPr>
                        <a:t>omputational </a:t>
                      </a:r>
                      <a:r>
                        <a:rPr sz="2600" b="1" dirty="0">
                          <a:solidFill>
                            <a:srgbClr val="FFFFFF"/>
                          </a:solidFill>
                        </a:rPr>
                        <a:t>implementations for joint graph embedding</a:t>
                      </a:r>
                    </a:p>
                  </a:txBody>
                  <a:tcPr marL="50800" marR="50800" marT="50800" marB="50800" anchor="ctr" horzOverflow="overflow"/>
                </a:tc>
              </a:tr>
              <a:tr h="1143000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</a:rPr>
                        <a:t>Opportunity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Phase I develops novel methods, we require scalable implementations of those methods</a:t>
                      </a:r>
                    </a:p>
                  </a:txBody>
                  <a:tcPr marL="50800" marR="50800" marT="50800" marB="50800" anchor="ctr" horzOverflow="overflow"/>
                </a:tc>
              </a:tr>
              <a:tr h="1143000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</a:rPr>
                        <a:t>Challenge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FlashGraph operates only on graphs, and in particular only traversal algorithms, not matrix algebra</a:t>
                      </a:r>
                    </a:p>
                  </a:txBody>
                  <a:tcPr marL="50800" marR="50800" marT="50800" marB="50800" anchor="ctr" horzOverflow="overflow"/>
                </a:tc>
              </a:tr>
              <a:tr h="1143000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</a:rPr>
                        <a:t>Action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Extend FlashGraph to support matrix algebra primitives which are used to scale the embedding methods</a:t>
                      </a:r>
                    </a:p>
                  </a:txBody>
                  <a:tcPr marL="50800" marR="50800" marT="50800" marB="50800" anchor="ctr" horzOverflow="overflow"/>
                </a:tc>
              </a:tr>
              <a:tr h="1143000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</a:rPr>
                        <a:t>Resolution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 dirty="0"/>
                        <a:t>Methods are highly scalable, with R bindings, and now support attributed graphs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26E9FF"/>
                </a:solidFill>
              </a:rPr>
              <a:t>1.II.A) FlashMatrix Factorization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277038" y="2015066"/>
            <a:ext cx="6682562" cy="5753100"/>
          </a:xfrm>
          <a:prstGeom prst="rect">
            <a:avLst/>
          </a:prstGeom>
        </p:spPr>
        <p:txBody>
          <a:bodyPr/>
          <a:lstStyle/>
          <a:p>
            <a:pPr marL="345722" lvl="0" indent="-345722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2800" b="1" dirty="0">
                <a:solidFill>
                  <a:srgbClr val="26E9FF"/>
                </a:solidFill>
              </a:rPr>
              <a:t>svd &amp; eigs</a:t>
            </a:r>
            <a:r>
              <a:rPr sz="2800" dirty="0">
                <a:solidFill>
                  <a:srgbClr val="26E9FF"/>
                </a:solidFill>
              </a:rPr>
              <a:t> implemented for large sparse matrices</a:t>
            </a:r>
          </a:p>
          <a:p>
            <a:pPr marL="345722" lvl="0" indent="-345722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26E9FF"/>
                </a:solidFill>
              </a:rPr>
              <a:t>Friendster graph</a:t>
            </a:r>
          </a:p>
          <a:p>
            <a:pPr marL="790222" lvl="1" indent="-345722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26E9FF"/>
                </a:solidFill>
              </a:rPr>
              <a:t>65 million nodes, 1.8 billion edges</a:t>
            </a:r>
          </a:p>
          <a:p>
            <a:pPr marL="790222" lvl="1" indent="-345722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2800" b="1" dirty="0">
                <a:solidFill>
                  <a:srgbClr val="26E9FF"/>
                </a:solidFill>
              </a:rPr>
              <a:t>Nearly constant memory</a:t>
            </a:r>
            <a:r>
              <a:rPr sz="2800" dirty="0">
                <a:solidFill>
                  <a:srgbClr val="26E9FF"/>
                </a:solidFill>
              </a:rPr>
              <a:t> consumption for different numbers of eigenvalues.</a:t>
            </a:r>
          </a:p>
          <a:p>
            <a:pPr marL="345722" lvl="0" indent="-345722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26E9FF"/>
                </a:solidFill>
              </a:rPr>
              <a:t>Page graph</a:t>
            </a:r>
          </a:p>
          <a:p>
            <a:pPr marL="790222" lvl="1" indent="-345722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26E9FF"/>
                </a:solidFill>
              </a:rPr>
              <a:t>3.5 billion nodes, </a:t>
            </a:r>
            <a:r>
              <a:rPr sz="2800" b="1" dirty="0">
                <a:solidFill>
                  <a:srgbClr val="26E9FF"/>
                </a:solidFill>
              </a:rPr>
              <a:t>128 billion edges</a:t>
            </a:r>
            <a:endParaRPr sz="2800" dirty="0">
              <a:solidFill>
                <a:srgbClr val="26E9FF"/>
              </a:solidFill>
            </a:endParaRPr>
          </a:p>
          <a:p>
            <a:pPr marL="790222" lvl="1" indent="-345722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26E9FF"/>
                </a:solidFill>
              </a:rPr>
              <a:t>Required 6 hours and 167GB to compute first 8 eigenvectors.</a:t>
            </a:r>
          </a:p>
        </p:txBody>
      </p:sp>
      <p:graphicFrame>
        <p:nvGraphicFramePr>
          <p:cNvPr id="87" name="Table 87"/>
          <p:cNvGraphicFramePr/>
          <p:nvPr/>
        </p:nvGraphicFramePr>
        <p:xfrm>
          <a:off x="1563364" y="7599826"/>
          <a:ext cx="3769370" cy="17780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859793"/>
                <a:gridCol w="1909577"/>
              </a:tblGrid>
              <a:tr h="355600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64" b="1">
                          <a:solidFill>
                            <a:srgbClr val="FFFFFF"/>
                          </a:solidFill>
                        </a:rPr>
                        <a:t>singular values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64" b="1">
                          <a:solidFill>
                            <a:srgbClr val="FFFFFF"/>
                          </a:solidFill>
                        </a:rPr>
                        <a:t>residual</a:t>
                      </a:r>
                    </a:p>
                  </a:txBody>
                  <a:tcPr marL="50800" marR="50800" marT="50800" marB="50800" anchor="ctr" horzOverflow="overflow"/>
                </a:tc>
              </a:tr>
              <a:tr h="355600">
                <a:tc>
                  <a:txBody>
                    <a:bodyPr/>
                    <a:lstStyle/>
                    <a:p>
                      <a:pPr lvl="0" defTabSz="914400"/>
                      <a:r>
                        <a:rPr sz="1664"/>
                        <a:t>10563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664"/>
                        <a:t>4.067819E-13</a:t>
                      </a:r>
                    </a:p>
                  </a:txBody>
                  <a:tcPr marL="50800" marR="50800" marT="50800" marB="50800" anchor="ctr" horzOverflow="overflow"/>
                </a:tc>
              </a:tr>
              <a:tr h="355600">
                <a:tc>
                  <a:txBody>
                    <a:bodyPr/>
                    <a:lstStyle/>
                    <a:p>
                      <a:pPr lvl="0" defTabSz="914400"/>
                      <a:r>
                        <a:rPr sz="1664"/>
                        <a:t>10442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664"/>
                        <a:t>1.044935E-13</a:t>
                      </a:r>
                    </a:p>
                  </a:txBody>
                  <a:tcPr marL="50800" marR="50800" marT="50800" marB="50800" anchor="ctr" horzOverflow="overflow"/>
                </a:tc>
              </a:tr>
              <a:tr h="355600">
                <a:tc>
                  <a:txBody>
                    <a:bodyPr/>
                    <a:lstStyle/>
                    <a:p>
                      <a:pPr lvl="0" defTabSz="914400"/>
                      <a:r>
                        <a:rPr sz="1664"/>
                        <a:t>9531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664"/>
                        <a:t>2.527054E-13</a:t>
                      </a:r>
                    </a:p>
                  </a:txBody>
                  <a:tcPr marL="50800" marR="50800" marT="50800" marB="50800" anchor="ctr" horzOverflow="overflow"/>
                </a:tc>
              </a:tr>
              <a:tr h="355600">
                <a:tc>
                  <a:txBody>
                    <a:bodyPr/>
                    <a:lstStyle/>
                    <a:p>
                      <a:pPr lvl="0" defTabSz="914400"/>
                      <a:r>
                        <a:rPr sz="1664"/>
                        <a:t>7905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664"/>
                        <a:t>9.656768E-14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pic>
        <p:nvPicPr>
          <p:cNvPr id="88" name="eigensolve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45866" y="2336800"/>
            <a:ext cx="5566092" cy="3441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me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45866" y="5778817"/>
            <a:ext cx="5562601" cy="34395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26E9FF"/>
                </a:solidFill>
              </a:rPr>
              <a:t>1.II.A) FlashMatrix k-means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572824" y="2603500"/>
            <a:ext cx="6952632" cy="6286500"/>
          </a:xfrm>
          <a:prstGeom prst="rect">
            <a:avLst/>
          </a:prstGeom>
        </p:spPr>
        <p:txBody>
          <a:bodyPr/>
          <a:lstStyle/>
          <a:p>
            <a:pPr marL="345722" lvl="0" indent="-34572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6E9FF"/>
                </a:solidFill>
              </a:rPr>
              <a:t>Friendster eigen matrix embedding dim: </a:t>
            </a:r>
            <a:r>
              <a:rPr sz="2800" b="1">
                <a:solidFill>
                  <a:srgbClr val="26E9FF"/>
                </a:solidFill>
              </a:rPr>
              <a:t>65,608,366 x 8 </a:t>
            </a:r>
            <a:r>
              <a:rPr sz="2800">
                <a:solidFill>
                  <a:srgbClr val="26E9FF"/>
                </a:solidFill>
              </a:rPr>
              <a:t>double point floating precision ≈ </a:t>
            </a:r>
            <a:r>
              <a:rPr sz="2800" b="1">
                <a:solidFill>
                  <a:srgbClr val="26E9FF"/>
                </a:solidFill>
              </a:rPr>
              <a:t>4GB</a:t>
            </a:r>
            <a:endParaRPr sz="2800">
              <a:solidFill>
                <a:srgbClr val="26E9FF"/>
              </a:solidFill>
            </a:endParaRPr>
          </a:p>
          <a:p>
            <a:pPr marL="345722" lvl="0" indent="-34572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6E9FF"/>
                </a:solidFill>
              </a:rPr>
              <a:t>With (without) “~" is a convergence tolerance of 1e-6 (0, i.e., no cluster changes from iteration </a:t>
            </a:r>
            <a:r>
              <a:rPr sz="2800" i="1">
                <a:solidFill>
                  <a:srgbClr val="26E9FF"/>
                </a:solidFill>
              </a:rPr>
              <a:t>n-1</a:t>
            </a:r>
            <a:r>
              <a:rPr sz="2800">
                <a:solidFill>
                  <a:srgbClr val="26E9FF"/>
                </a:solidFill>
              </a:rPr>
              <a:t> to </a:t>
            </a:r>
            <a:r>
              <a:rPr sz="2800" i="1">
                <a:solidFill>
                  <a:srgbClr val="26E9FF"/>
                </a:solidFill>
              </a:rPr>
              <a:t>n)</a:t>
            </a:r>
            <a:r>
              <a:rPr sz="2800">
                <a:solidFill>
                  <a:srgbClr val="26E9FF"/>
                </a:solidFill>
              </a:rPr>
              <a:t>. </a:t>
            </a:r>
          </a:p>
          <a:p>
            <a:pPr marL="345722" lvl="0" indent="-34572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6E9FF"/>
                </a:solidFill>
              </a:rPr>
              <a:t>FlashMatrix k||means is </a:t>
            </a:r>
            <a:r>
              <a:rPr sz="2800" b="1">
                <a:solidFill>
                  <a:srgbClr val="26E9FF"/>
                </a:solidFill>
              </a:rPr>
              <a:t>faster</a:t>
            </a:r>
            <a:r>
              <a:rPr sz="2800">
                <a:solidFill>
                  <a:srgbClr val="26E9FF"/>
                </a:solidFill>
              </a:rPr>
              <a:t> and uses </a:t>
            </a:r>
            <a:r>
              <a:rPr sz="2800" b="1">
                <a:solidFill>
                  <a:srgbClr val="26E9FF"/>
                </a:solidFill>
              </a:rPr>
              <a:t>less memory</a:t>
            </a:r>
            <a:r>
              <a:rPr sz="2800">
                <a:solidFill>
                  <a:srgbClr val="26E9FF"/>
                </a:solidFill>
              </a:rPr>
              <a:t> than others in preliminary tests</a:t>
            </a:r>
          </a:p>
        </p:txBody>
      </p:sp>
      <p:pic>
        <p:nvPicPr>
          <p:cNvPr id="93" name="kx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4934" y="2070100"/>
            <a:ext cx="4481367" cy="3354748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me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24789" y="5657997"/>
            <a:ext cx="4481511" cy="330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26E9FF"/>
                </a:solidFill>
              </a:rPr>
              <a:t>Impact Slide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7775880" cy="62865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264" lvl="0" indent="-342264" defTabSz="449833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2772" dirty="0">
                <a:solidFill>
                  <a:srgbClr val="26E9FF"/>
                </a:solidFill>
              </a:rPr>
              <a:t>Current bottleneck in neuroscientific discovery is scalable methods for inference and analysis of large complicated populations of neurographs</a:t>
            </a:r>
          </a:p>
          <a:p>
            <a:pPr marL="342264" lvl="0" indent="-342264" defTabSz="449833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2772" dirty="0">
                <a:solidFill>
                  <a:srgbClr val="26E9FF"/>
                </a:solidFill>
              </a:rPr>
              <a:t>We will build open-source Web-services that enable </a:t>
            </a:r>
          </a:p>
          <a:p>
            <a:pPr marL="684529" lvl="1" indent="-342264" defTabSz="449833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2772" dirty="0">
                <a:solidFill>
                  <a:srgbClr val="26E9FF"/>
                </a:solidFill>
              </a:rPr>
              <a:t>1-click tera-edge neurograph inference from tera-voxel neuroimages</a:t>
            </a:r>
          </a:p>
          <a:p>
            <a:pPr marL="684529" lvl="1" indent="-342264" defTabSz="449833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2772" dirty="0">
                <a:solidFill>
                  <a:srgbClr val="26E9FF"/>
                </a:solidFill>
              </a:rPr>
              <a:t>Analytics and visualization capabilities on said </a:t>
            </a:r>
            <a:r>
              <a:rPr lang="en-US" sz="2772" dirty="0" smtClean="0">
                <a:solidFill>
                  <a:srgbClr val="26E9FF"/>
                </a:solidFill>
              </a:rPr>
              <a:t>neuroimages &amp; </a:t>
            </a:r>
            <a:r>
              <a:rPr sz="2772" dirty="0" smtClean="0">
                <a:solidFill>
                  <a:srgbClr val="26E9FF"/>
                </a:solidFill>
              </a:rPr>
              <a:t>neurographs </a:t>
            </a:r>
            <a:endParaRPr sz="2772" dirty="0">
              <a:solidFill>
                <a:srgbClr val="26E9FF"/>
              </a:solidFill>
            </a:endParaRPr>
          </a:p>
          <a:p>
            <a:pPr marL="342264" lvl="0" indent="-342264" defTabSz="449833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2772" dirty="0">
                <a:solidFill>
                  <a:srgbClr val="26E9FF"/>
                </a:solidFill>
              </a:rPr>
              <a:t>Cross-domain Impact: scalable image and graph analytics may be applied in a wide variety of </a:t>
            </a:r>
            <a:r>
              <a:rPr sz="2772" dirty="0" smtClean="0">
                <a:solidFill>
                  <a:srgbClr val="26E9FF"/>
                </a:solidFill>
              </a:rPr>
              <a:t>domains</a:t>
            </a:r>
            <a:endParaRPr sz="2772" dirty="0">
              <a:solidFill>
                <a:srgbClr val="26E9FF"/>
              </a:solidFill>
            </a:endParaRPr>
          </a:p>
        </p:txBody>
      </p:sp>
      <p:pic>
        <p:nvPicPr>
          <p:cNvPr id="3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36304" y="2763205"/>
            <a:ext cx="3681077" cy="30439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28517" y="6161451"/>
            <a:ext cx="3681078" cy="28382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26E9FF"/>
                </a:solidFill>
              </a:rPr>
              <a:t>Key Technical Insights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844958" cy="6286500"/>
          </a:xfrm>
          <a:prstGeom prst="rect">
            <a:avLst/>
          </a:prstGeom>
        </p:spPr>
        <p:txBody>
          <a:bodyPr/>
          <a:lstStyle/>
          <a:p>
            <a:pPr marL="247685" lvl="0" indent="-247685" defTabSz="344677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2124" dirty="0">
                <a:solidFill>
                  <a:srgbClr val="26E9FF"/>
                </a:solidFill>
              </a:rPr>
              <a:t>DEFINITIONS</a:t>
            </a:r>
          </a:p>
          <a:p>
            <a:pPr marL="509940" lvl="1" indent="-247685" defTabSz="344677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2124" dirty="0">
                <a:solidFill>
                  <a:srgbClr val="26E9FF"/>
                </a:solidFill>
              </a:rPr>
              <a:t>Basic graphs: simple graphs, weighted graphs, directed graphs</a:t>
            </a:r>
          </a:p>
          <a:p>
            <a:pPr marL="509940" lvl="1" indent="-247685" defTabSz="344677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2124" dirty="0">
                <a:solidFill>
                  <a:srgbClr val="26E9FF"/>
                </a:solidFill>
              </a:rPr>
              <a:t>Richly Attributed Graphs (RAGs): populations of edge/vertex/graph attributed </a:t>
            </a:r>
            <a:r>
              <a:rPr sz="2124" dirty="0" smtClean="0">
                <a:solidFill>
                  <a:srgbClr val="26E9FF"/>
                </a:solidFill>
              </a:rPr>
              <a:t>graphs</a:t>
            </a:r>
            <a:endParaRPr sz="2124" dirty="0">
              <a:solidFill>
                <a:srgbClr val="26E9FF"/>
              </a:solidFill>
            </a:endParaRPr>
          </a:p>
          <a:p>
            <a:pPr marL="247685" lvl="0" indent="-247685" defTabSz="344677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endParaRPr sz="2124" dirty="0">
              <a:solidFill>
                <a:srgbClr val="26E9FF"/>
              </a:solidFill>
            </a:endParaRPr>
          </a:p>
          <a:p>
            <a:pPr marL="247685" lvl="0" indent="-247685" defTabSz="344677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2124" dirty="0">
                <a:solidFill>
                  <a:srgbClr val="26E9FF"/>
                </a:solidFill>
              </a:rPr>
              <a:t>BACKGROUND</a:t>
            </a:r>
          </a:p>
          <a:p>
            <a:pPr marL="509940" lvl="1" indent="-247685" defTabSz="344677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2124" dirty="0">
                <a:solidFill>
                  <a:srgbClr val="26E9FF"/>
                </a:solidFill>
              </a:rPr>
              <a:t>There exists literature on math/stat &amp; computation for </a:t>
            </a:r>
            <a:r>
              <a:rPr lang="en-US" sz="2124" dirty="0" smtClean="0">
                <a:solidFill>
                  <a:srgbClr val="26E9FF"/>
                </a:solidFill>
              </a:rPr>
              <a:t>basic </a:t>
            </a:r>
            <a:r>
              <a:rPr sz="2124" dirty="0" smtClean="0">
                <a:solidFill>
                  <a:srgbClr val="26E9FF"/>
                </a:solidFill>
              </a:rPr>
              <a:t>graphs</a:t>
            </a:r>
            <a:endParaRPr sz="2124" dirty="0">
              <a:solidFill>
                <a:srgbClr val="26E9FF"/>
              </a:solidFill>
            </a:endParaRPr>
          </a:p>
          <a:p>
            <a:pPr marL="509940" lvl="1" indent="-247685" defTabSz="344677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2124" dirty="0">
                <a:solidFill>
                  <a:srgbClr val="26E9FF"/>
                </a:solidFill>
              </a:rPr>
              <a:t>Much limited math/stat theory &amp; methods and scalable implementations for large </a:t>
            </a:r>
            <a:r>
              <a:rPr sz="2124" dirty="0" smtClean="0">
                <a:solidFill>
                  <a:srgbClr val="26E9FF"/>
                </a:solidFill>
              </a:rPr>
              <a:t>RAGs</a:t>
            </a:r>
            <a:r>
              <a:rPr lang="en-US" sz="2124" dirty="0" smtClean="0">
                <a:solidFill>
                  <a:srgbClr val="26E9FF"/>
                </a:solidFill>
              </a:rPr>
              <a:t>. </a:t>
            </a:r>
          </a:p>
          <a:p>
            <a:pPr marL="509940" lvl="1" indent="-247685" defTabSz="344677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lang="en-US" sz="2124" dirty="0" smtClean="0">
                <a:solidFill>
                  <a:srgbClr val="26E9FF"/>
                </a:solidFill>
              </a:rPr>
              <a:t>Open </a:t>
            </a:r>
            <a:r>
              <a:rPr lang="en-US" sz="2124" dirty="0" err="1" smtClean="0">
                <a:solidFill>
                  <a:srgbClr val="26E9FF"/>
                </a:solidFill>
              </a:rPr>
              <a:t>Connectome</a:t>
            </a:r>
            <a:r>
              <a:rPr lang="en-US" sz="2124" dirty="0" smtClean="0">
                <a:solidFill>
                  <a:srgbClr val="26E9FF"/>
                </a:solidFill>
              </a:rPr>
              <a:t> Project only supported Electron Microscopy data</a:t>
            </a:r>
          </a:p>
          <a:p>
            <a:pPr marL="509940" lvl="1" indent="-247685" defTabSz="344677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endParaRPr lang="en-US" sz="2124" dirty="0" smtClean="0">
              <a:solidFill>
                <a:srgbClr val="26E9FF"/>
              </a:solidFill>
            </a:endParaRPr>
          </a:p>
          <a:p>
            <a:pPr marL="262255" lvl="1" indent="0" defTabSz="344677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endParaRPr lang="en-US" sz="2124" dirty="0" smtClean="0">
              <a:solidFill>
                <a:srgbClr val="26E9FF"/>
              </a:solidFill>
            </a:endParaRPr>
          </a:p>
          <a:p>
            <a:pPr marL="262255" lvl="1" indent="0" defTabSz="344677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endParaRPr sz="2124" dirty="0">
              <a:solidFill>
                <a:srgbClr val="26E9FF"/>
              </a:solidFill>
            </a:endParaRPr>
          </a:p>
          <a:p>
            <a:pPr marL="262255" lvl="1" indent="0" defTabSz="344677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endParaRPr sz="2124" dirty="0">
              <a:solidFill>
                <a:srgbClr val="26E9FF"/>
              </a:solidFill>
            </a:endParaRPr>
          </a:p>
        </p:txBody>
      </p:sp>
      <p:pic>
        <p:nvPicPr>
          <p:cNvPr id="42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83047" y="2493062"/>
            <a:ext cx="3681078" cy="2838269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3" name="Table 43"/>
          <p:cNvGraphicFramePr/>
          <p:nvPr/>
        </p:nvGraphicFramePr>
        <p:xfrm>
          <a:off x="7285177" y="6077012"/>
          <a:ext cx="5333997" cy="2577600"/>
        </p:xfrm>
        <a:graphic>
          <a:graphicData uri="http://schemas.openxmlformats.org/drawingml/2006/table">
            <a:tbl>
              <a:tblPr firstRow="1" firstCol="1" bandRow="1">
                <a:tableStyleId>{BBFC77FB-9ED0-4EC9-95AA-A1379042E648}</a:tableStyleId>
              </a:tblPr>
              <a:tblGrid>
                <a:gridCol w="1952637"/>
                <a:gridCol w="1127120"/>
                <a:gridCol w="1127120"/>
                <a:gridCol w="1127120"/>
              </a:tblGrid>
              <a:tr h="515520">
                <a:tc>
                  <a:txBody>
                    <a:bodyPr/>
                    <a:lstStyle/>
                    <a:p>
                      <a:pPr lvl="0" defTabSz="914400"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</a:rPr>
                        <a:t>|V|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</a:rPr>
                        <a:t>|E|</a:t>
                      </a:r>
                    </a:p>
                  </a:txBody>
                  <a:tcPr marL="50800" marR="50800" marT="50800" marB="50800" anchor="ctr" horzOverflow="overflow"/>
                </a:tc>
              </a:tr>
              <a:tr h="515520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</a:rPr>
                        <a:t>Dataset 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000"/>
                        <a:t>10</a:t>
                      </a:r>
                      <a:r>
                        <a:rPr sz="2000" baseline="31999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000"/>
                        <a:t>10</a:t>
                      </a:r>
                      <a:r>
                        <a:rPr sz="2000" baseline="31999"/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000"/>
                        <a:t>10</a:t>
                      </a:r>
                      <a:r>
                        <a:rPr sz="2000" baseline="31999"/>
                        <a:t>9</a:t>
                      </a:r>
                    </a:p>
                  </a:txBody>
                  <a:tcPr marL="50800" marR="50800" marT="50800" marB="50800" anchor="ctr" horzOverflow="overflow"/>
                </a:tc>
              </a:tr>
              <a:tr h="515520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</a:tr>
              <a:tr h="515520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</a:rPr>
                        <a:t>Dataset 10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000"/>
                        <a:t>10</a:t>
                      </a:r>
                      <a:r>
                        <a:rPr sz="2000" baseline="31999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000"/>
                        <a:t>10</a:t>
                      </a:r>
                      <a:r>
                        <a:rPr sz="2000" baseline="31999"/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000"/>
                        <a:t>10</a:t>
                      </a:r>
                      <a:r>
                        <a:rPr sz="2000" baseline="31999"/>
                        <a:t>9</a:t>
                      </a:r>
                    </a:p>
                  </a:txBody>
                  <a:tcPr marL="50800" marR="50800" marT="50800" marB="50800" anchor="ctr" horzOverflow="overflow"/>
                </a:tc>
              </a:tr>
              <a:tr h="515520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000"/>
                        <a:t>10</a:t>
                      </a:r>
                      <a:r>
                        <a:rPr sz="2000" baseline="31999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000"/>
                        <a:t>10</a:t>
                      </a:r>
                      <a:r>
                        <a:rPr sz="2000" baseline="31999"/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000"/>
                        <a:t>10</a:t>
                      </a:r>
                      <a:r>
                        <a:rPr sz="2000" baseline="31999"/>
                        <a:t>12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26E9FF"/>
                </a:solidFill>
              </a:rPr>
              <a:t>Key Technical Insights</a:t>
            </a:r>
          </a:p>
        </p:txBody>
      </p:sp>
      <p:graphicFrame>
        <p:nvGraphicFramePr>
          <p:cNvPr id="43" name="Table 43"/>
          <p:cNvGraphicFramePr/>
          <p:nvPr>
            <p:extLst>
              <p:ext uri="{D42A27DB-BD31-4B8C-83A1-F6EECF244321}">
                <p14:modId xmlns:p14="http://schemas.microsoft.com/office/powerpoint/2010/main" val="1186090428"/>
              </p:ext>
            </p:extLst>
          </p:nvPr>
        </p:nvGraphicFramePr>
        <p:xfrm>
          <a:off x="1286537" y="3702550"/>
          <a:ext cx="10431725" cy="2577600"/>
        </p:xfrm>
        <a:graphic>
          <a:graphicData uri="http://schemas.openxmlformats.org/drawingml/2006/table">
            <a:tbl>
              <a:tblPr firstRow="1" firstCol="1" bandRow="1">
                <a:tableStyleId>{BBFC77FB-9ED0-4EC9-95AA-A1379042E648}</a:tableStyleId>
              </a:tblPr>
              <a:tblGrid>
                <a:gridCol w="2830775"/>
                <a:gridCol w="7600950"/>
              </a:tblGrid>
              <a:tr h="515520">
                <a:tc>
                  <a:txBody>
                    <a:bodyPr/>
                    <a:lstStyle/>
                    <a:p>
                      <a:pPr lvl="0" defTabSz="914400">
                        <a:defRPr sz="2200"/>
                      </a:pPr>
                      <a:r>
                        <a:rPr lang="en-US" dirty="0" smtClean="0"/>
                        <a:t>Goals</a:t>
                      </a: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2200" b="1" dirty="0">
                        <a:solidFill>
                          <a:srgbClr val="FFFFFF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</a:tr>
              <a:tr h="515520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b="1" dirty="0" smtClean="0">
                          <a:solidFill>
                            <a:srgbClr val="FFFFFF"/>
                          </a:solidFill>
                        </a:rPr>
                        <a:t>Task 1</a:t>
                      </a:r>
                      <a:endParaRPr sz="2200" b="1" dirty="0">
                        <a:solidFill>
                          <a:srgbClr val="FFFFFF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2200" baseline="0" dirty="0" smtClean="0"/>
                        <a:t>Joint embedding of populations of graphs</a:t>
                      </a:r>
                      <a:endParaRPr sz="2200" baseline="0" dirty="0"/>
                    </a:p>
                  </a:txBody>
                  <a:tcPr marL="50800" marR="50800" marT="50800" marB="50800" anchor="ctr" horzOverflow="overflow"/>
                </a:tc>
              </a:tr>
              <a:tr h="515520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b="1" dirty="0" smtClean="0">
                          <a:solidFill>
                            <a:srgbClr val="FFFFFF"/>
                          </a:solidFill>
                        </a:rPr>
                        <a:t>Task 2</a:t>
                      </a:r>
                      <a:endParaRPr sz="2200" b="1" dirty="0">
                        <a:solidFill>
                          <a:srgbClr val="FFFFFF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200"/>
                      </a:pPr>
                      <a:r>
                        <a:rPr lang="en-US" sz="2200" baseline="0" dirty="0" smtClean="0"/>
                        <a:t>Extend image database to enable estimating RAGs</a:t>
                      </a:r>
                      <a:endParaRPr sz="2200" baseline="0" dirty="0"/>
                    </a:p>
                  </a:txBody>
                  <a:tcPr marL="50800" marR="50800" marT="50800" marB="50800" anchor="ctr" horzOverflow="overflow"/>
                </a:tc>
              </a:tr>
              <a:tr h="515520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b="1" dirty="0" smtClean="0">
                          <a:solidFill>
                            <a:srgbClr val="FFFFFF"/>
                          </a:solidFill>
                        </a:rPr>
                        <a:t>Task 3</a:t>
                      </a:r>
                      <a:endParaRPr sz="2200" b="1" dirty="0">
                        <a:solidFill>
                          <a:srgbClr val="FFFFFF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2200" baseline="0" dirty="0" smtClean="0"/>
                        <a:t>Ingest &amp; align multimodal data using optimized methods</a:t>
                      </a:r>
                      <a:endParaRPr sz="2200" baseline="0" dirty="0"/>
                    </a:p>
                  </a:txBody>
                  <a:tcPr marL="50800" marR="50800" marT="50800" marB="50800" anchor="ctr" horzOverflow="overflow"/>
                </a:tc>
              </a:tr>
              <a:tr h="515520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b="1" dirty="0" smtClean="0">
                          <a:solidFill>
                            <a:srgbClr val="FFFFFF"/>
                          </a:solidFill>
                        </a:rPr>
                        <a:t>Task 4</a:t>
                      </a:r>
                      <a:endParaRPr sz="2200" b="1" dirty="0">
                        <a:solidFill>
                          <a:srgbClr val="FFFFFF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2200" baseline="0" dirty="0" smtClean="0"/>
                        <a:t>Constructing, summarizing, and exploiting RAGs</a:t>
                      </a:r>
                      <a:endParaRPr sz="2200" baseline="0" dirty="0"/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26E9FF"/>
                </a:solidFill>
              </a:rPr>
              <a:t>Key Technical Insights</a:t>
            </a:r>
          </a:p>
        </p:txBody>
      </p:sp>
      <p:sp>
        <p:nvSpPr>
          <p:cNvPr id="48" name="Shape 48"/>
          <p:cNvSpPr/>
          <p:nvPr/>
        </p:nvSpPr>
        <p:spPr>
          <a:xfrm>
            <a:off x="1144180" y="2472088"/>
            <a:ext cx="10704920" cy="6562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marL="262254" lvl="0" indent="-262254" algn="l" defTabSz="344677">
              <a:buSzPct val="75000"/>
              <a:buChar char="•"/>
              <a:defRPr sz="1800"/>
            </a:pPr>
            <a:r>
              <a:rPr sz="2124" dirty="0">
                <a:solidFill>
                  <a:srgbClr val="26E9FF"/>
                </a:solidFill>
              </a:rPr>
              <a:t>TECHNICAL APPROACH</a:t>
            </a:r>
          </a:p>
          <a:p>
            <a:pPr marL="524509" lvl="1" indent="-262254" algn="l" defTabSz="344677">
              <a:buSzPct val="75000"/>
              <a:buChar char="•"/>
              <a:defRPr sz="1800"/>
            </a:pPr>
            <a:r>
              <a:rPr sz="2124" dirty="0">
                <a:solidFill>
                  <a:srgbClr val="26E9FF"/>
                </a:solidFill>
              </a:rPr>
              <a:t>Extend basic graph embedding theory &amp; methods to RAG embedding</a:t>
            </a:r>
          </a:p>
          <a:p>
            <a:pPr marL="524509" lvl="1" indent="-262254" algn="l" defTabSz="344677">
              <a:buSzPct val="75000"/>
              <a:buChar char="•"/>
              <a:defRPr sz="1800"/>
            </a:pPr>
            <a:r>
              <a:rPr sz="2124" dirty="0">
                <a:solidFill>
                  <a:srgbClr val="26E9FF"/>
                </a:solidFill>
              </a:rPr>
              <a:t>Extend FlashGraph to support matrix </a:t>
            </a:r>
            <a:r>
              <a:rPr sz="2124" dirty="0" smtClean="0">
                <a:solidFill>
                  <a:srgbClr val="26E9FF"/>
                </a:solidFill>
              </a:rPr>
              <a:t>operations </a:t>
            </a:r>
            <a:r>
              <a:rPr sz="2124" dirty="0">
                <a:solidFill>
                  <a:srgbClr val="26E9FF"/>
                </a:solidFill>
              </a:rPr>
              <a:t>such as eigs, svd, kmeans, etc</a:t>
            </a:r>
            <a:r>
              <a:rPr sz="2124" dirty="0" smtClean="0">
                <a:solidFill>
                  <a:srgbClr val="26E9FF"/>
                </a:solidFill>
              </a:rPr>
              <a:t>.</a:t>
            </a:r>
            <a:endParaRPr lang="en-US" sz="2124" dirty="0" smtClean="0">
              <a:solidFill>
                <a:srgbClr val="26E9FF"/>
              </a:solidFill>
            </a:endParaRPr>
          </a:p>
          <a:p>
            <a:pPr marL="524509" lvl="1" indent="-262254" algn="l" defTabSz="344677">
              <a:buSzPct val="75000"/>
              <a:buChar char="•"/>
              <a:defRPr sz="1800"/>
            </a:pPr>
            <a:r>
              <a:rPr lang="en-US" sz="2124" dirty="0" smtClean="0">
                <a:solidFill>
                  <a:srgbClr val="26E9FF"/>
                </a:solidFill>
              </a:rPr>
              <a:t>Extend Open </a:t>
            </a:r>
            <a:r>
              <a:rPr lang="en-US" sz="2124" dirty="0" err="1" smtClean="0">
                <a:solidFill>
                  <a:srgbClr val="26E9FF"/>
                </a:solidFill>
              </a:rPr>
              <a:t>Connectome</a:t>
            </a:r>
            <a:r>
              <a:rPr lang="en-US" sz="2124" dirty="0" smtClean="0">
                <a:solidFill>
                  <a:srgbClr val="26E9FF"/>
                </a:solidFill>
              </a:rPr>
              <a:t> to support </a:t>
            </a:r>
            <a:r>
              <a:rPr lang="en-US" sz="2124" dirty="0" err="1" smtClean="0">
                <a:solidFill>
                  <a:srgbClr val="26E9FF"/>
                </a:solidFill>
              </a:rPr>
              <a:t>multiscale</a:t>
            </a:r>
            <a:r>
              <a:rPr lang="en-US" sz="2124" dirty="0" smtClean="0">
                <a:solidFill>
                  <a:srgbClr val="26E9FF"/>
                </a:solidFill>
              </a:rPr>
              <a:t> data</a:t>
            </a:r>
          </a:p>
          <a:p>
            <a:pPr marL="262255" lvl="1" indent="0" algn="l" defTabSz="344677">
              <a:buSzPct val="75000"/>
              <a:defRPr sz="1800"/>
            </a:pPr>
            <a:endParaRPr sz="2124" dirty="0">
              <a:solidFill>
                <a:srgbClr val="26E9FF"/>
              </a:solidFill>
            </a:endParaRPr>
          </a:p>
          <a:p>
            <a:pPr marL="262254" lvl="0" indent="-262254" algn="l" defTabSz="344677">
              <a:buSzPct val="75000"/>
              <a:buChar char="•"/>
              <a:defRPr sz="1800"/>
            </a:pPr>
            <a:endParaRPr sz="2124" dirty="0">
              <a:solidFill>
                <a:srgbClr val="26E9FF"/>
              </a:solidFill>
            </a:endParaRPr>
          </a:p>
          <a:p>
            <a:pPr marL="262254" lvl="0" indent="-262254" algn="l" defTabSz="344677">
              <a:buSzPct val="75000"/>
              <a:buChar char="•"/>
              <a:defRPr sz="1800"/>
            </a:pPr>
            <a:r>
              <a:rPr sz="2124" dirty="0">
                <a:solidFill>
                  <a:srgbClr val="26E9FF"/>
                </a:solidFill>
              </a:rPr>
              <a:t>WHAT’S NEW?</a:t>
            </a:r>
          </a:p>
          <a:p>
            <a:pPr marL="524509" lvl="1" indent="-262254" algn="l" defTabSz="344677">
              <a:buSzPct val="75000"/>
              <a:buChar char="•"/>
              <a:defRPr sz="1800"/>
            </a:pPr>
            <a:r>
              <a:rPr sz="2124" dirty="0">
                <a:solidFill>
                  <a:srgbClr val="26E9FF"/>
                </a:solidFill>
              </a:rPr>
              <a:t>Statistical models of RAGs that admit inference algorithms with provable convergence properties</a:t>
            </a:r>
          </a:p>
          <a:p>
            <a:pPr marL="524509" lvl="1" indent="-262254" algn="l" defTabSz="344677">
              <a:buSzPct val="75000"/>
              <a:buChar char="•"/>
              <a:defRPr sz="1800"/>
            </a:pPr>
            <a:r>
              <a:rPr lang="en-US" sz="2124" dirty="0" smtClean="0">
                <a:solidFill>
                  <a:srgbClr val="26E9FF"/>
                </a:solidFill>
              </a:rPr>
              <a:t>Single machine scalable algorithms to implement such algorithms</a:t>
            </a:r>
          </a:p>
          <a:p>
            <a:pPr marL="524509" lvl="1" indent="-262254" algn="l" defTabSz="344677">
              <a:buSzPct val="75000"/>
              <a:buChar char="•"/>
              <a:defRPr sz="1800"/>
            </a:pPr>
            <a:r>
              <a:rPr lang="en-US" sz="2124" dirty="0" smtClean="0">
                <a:solidFill>
                  <a:srgbClr val="26E9FF"/>
                </a:solidFill>
              </a:rPr>
              <a:t>Big neuroscience data across scales</a:t>
            </a:r>
            <a:endParaRPr sz="2124" dirty="0">
              <a:solidFill>
                <a:srgbClr val="26E9FF"/>
              </a:solidFill>
            </a:endParaRPr>
          </a:p>
          <a:p>
            <a:pPr marL="524509" lvl="1" indent="-262254" algn="l" defTabSz="344677">
              <a:buSzPct val="75000"/>
              <a:buChar char="•"/>
              <a:defRPr sz="1800"/>
            </a:pPr>
            <a:endParaRPr sz="2124" dirty="0">
              <a:solidFill>
                <a:srgbClr val="26E9FF"/>
              </a:solidFill>
            </a:endParaRPr>
          </a:p>
          <a:p>
            <a:pPr marL="262254" lvl="0" indent="-262254" algn="l" defTabSz="344677">
              <a:buSzPct val="75000"/>
              <a:buChar char="•"/>
              <a:defRPr sz="1800"/>
            </a:pPr>
            <a:r>
              <a:rPr sz="2124" dirty="0">
                <a:solidFill>
                  <a:srgbClr val="26E9FF"/>
                </a:solidFill>
              </a:rPr>
              <a:t>WHY WILL THIS HAVE IMPACT?</a:t>
            </a:r>
          </a:p>
          <a:p>
            <a:pPr marL="524509" lvl="1" indent="-262254" algn="l" defTabSz="344677">
              <a:buSzPct val="75000"/>
              <a:buChar char="•"/>
              <a:defRPr sz="1800"/>
            </a:pPr>
            <a:r>
              <a:rPr sz="2124" dirty="0">
                <a:solidFill>
                  <a:srgbClr val="26E9FF"/>
                </a:solidFill>
              </a:rPr>
              <a:t>Dearth of existing tools</a:t>
            </a:r>
          </a:p>
          <a:p>
            <a:pPr marL="524509" lvl="1" indent="-262254" algn="l" defTabSz="344677">
              <a:buSzPct val="75000"/>
              <a:buChar char="•"/>
              <a:defRPr sz="1800"/>
            </a:pPr>
            <a:r>
              <a:rPr sz="2124" dirty="0">
                <a:solidFill>
                  <a:srgbClr val="26E9FF"/>
                </a:solidFill>
              </a:rPr>
              <a:t>Said tools </a:t>
            </a:r>
            <a:r>
              <a:rPr lang="en-US" sz="2124" dirty="0" smtClean="0">
                <a:solidFill>
                  <a:srgbClr val="26E9FF"/>
                </a:solidFill>
              </a:rPr>
              <a:t>currently </a:t>
            </a:r>
            <a:r>
              <a:rPr sz="2124" dirty="0" smtClean="0">
                <a:solidFill>
                  <a:srgbClr val="26E9FF"/>
                </a:solidFill>
              </a:rPr>
              <a:t>require </a:t>
            </a:r>
            <a:r>
              <a:rPr lang="en-US" sz="2124" dirty="0" smtClean="0">
                <a:solidFill>
                  <a:srgbClr val="26E9FF"/>
                </a:solidFill>
              </a:rPr>
              <a:t>compute </a:t>
            </a:r>
            <a:r>
              <a:rPr sz="2124" dirty="0" smtClean="0">
                <a:solidFill>
                  <a:srgbClr val="26E9FF"/>
                </a:solidFill>
              </a:rPr>
              <a:t>clusters</a:t>
            </a:r>
            <a:endParaRPr lang="en-US" sz="2124" dirty="0" smtClean="0">
              <a:solidFill>
                <a:srgbClr val="26E9FF"/>
              </a:solidFill>
            </a:endParaRPr>
          </a:p>
          <a:p>
            <a:pPr marL="524509" lvl="1" indent="-262254" algn="l" defTabSz="344677">
              <a:buSzPct val="75000"/>
              <a:buChar char="•"/>
              <a:defRPr sz="1800"/>
            </a:pPr>
            <a:r>
              <a:rPr lang="en-US" sz="2124" dirty="0" smtClean="0">
                <a:solidFill>
                  <a:srgbClr val="26E9FF"/>
                </a:solidFill>
              </a:rPr>
              <a:t>We make Web-services to eliminate this bottleneck</a:t>
            </a:r>
            <a:endParaRPr sz="2124" dirty="0">
              <a:solidFill>
                <a:srgbClr val="26E9FF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0" defTabSz="443991">
              <a:defRPr sz="1800">
                <a:solidFill>
                  <a:srgbClr val="000000"/>
                </a:solidFill>
              </a:defRPr>
            </a:pPr>
            <a:r>
              <a:rPr sz="6080">
                <a:solidFill>
                  <a:srgbClr val="26E9FF"/>
                </a:solidFill>
              </a:rPr>
              <a:t>Task 1: Mathematical Formalism</a:t>
            </a:r>
          </a:p>
          <a:p>
            <a:pPr lvl="0" defTabSz="443991">
              <a:defRPr sz="1800">
                <a:solidFill>
                  <a:srgbClr val="000000"/>
                </a:solidFill>
              </a:defRPr>
            </a:pPr>
            <a:r>
              <a:rPr sz="4560">
                <a:solidFill>
                  <a:srgbClr val="26E9FF"/>
                </a:solidFill>
              </a:rPr>
              <a:t>Overview &amp; Timeline</a:t>
            </a:r>
          </a:p>
        </p:txBody>
      </p:sp>
      <p:graphicFrame>
        <p:nvGraphicFramePr>
          <p:cNvPr id="54" name="Table 54"/>
          <p:cNvGraphicFramePr/>
          <p:nvPr/>
        </p:nvGraphicFramePr>
        <p:xfrm>
          <a:off x="1988572" y="3778782"/>
          <a:ext cx="9027654" cy="3948632"/>
        </p:xfrm>
        <a:graphic>
          <a:graphicData uri="http://schemas.openxmlformats.org/drawingml/2006/table">
            <a:tbl>
              <a:tblPr firstRow="1" firstCol="1" bandRow="1">
                <a:tableStyleId>{4A9BC294-FFE2-49D5-8D69-9E1BD2C41BD5}</a:tableStyleId>
              </a:tblPr>
              <a:tblGrid>
                <a:gridCol w="1614795"/>
                <a:gridCol w="7412859"/>
              </a:tblGrid>
              <a:tr h="987158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 dirty="0">
                          <a:solidFill>
                            <a:srgbClr val="FFFFFF"/>
                          </a:solidFill>
                        </a:rPr>
                        <a:t>Joint embedding of populations of graphs</a:t>
                      </a:r>
                    </a:p>
                  </a:txBody>
                  <a:tcPr marL="50800" marR="50800" marT="50800" marB="50800" anchor="ctr" horzOverflow="overflow"/>
                </a:tc>
              </a:tr>
              <a:tr h="987158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</a:rPr>
                        <a:t>Phase I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Theory &amp; methods</a:t>
                      </a:r>
                    </a:p>
                  </a:txBody>
                  <a:tcPr marL="50800" marR="50800" marT="50800" marB="50800" anchor="ctr" horzOverflow="overflow"/>
                </a:tc>
              </a:tr>
              <a:tr h="987158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</a:rPr>
                        <a:t>Phase II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Scalable implementations</a:t>
                      </a:r>
                    </a:p>
                  </a:txBody>
                  <a:tcPr marL="50800" marR="50800" marT="50800" marB="50800" anchor="ctr" horzOverflow="overflow"/>
                </a:tc>
              </a:tr>
              <a:tr h="987158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</a:rPr>
                        <a:t>Phase III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 dirty="0"/>
                        <a:t>Applications to statistical testing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952500" y="638146"/>
            <a:ext cx="11099800" cy="1965354"/>
          </a:xfrm>
          <a:prstGeom prst="rect">
            <a:avLst/>
          </a:prstGeom>
        </p:spPr>
        <p:txBody>
          <a:bodyPr/>
          <a:lstStyle>
            <a:lvl1pPr>
              <a:spcBef>
                <a:spcPts val="100"/>
              </a:spcBef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26E9FF"/>
                </a:solidFill>
              </a:rPr>
              <a:t>Task 1 Phase I: </a:t>
            </a:r>
          </a:p>
        </p:txBody>
      </p:sp>
      <p:graphicFrame>
        <p:nvGraphicFramePr>
          <p:cNvPr id="57" name="Table 57"/>
          <p:cNvGraphicFramePr/>
          <p:nvPr>
            <p:extLst>
              <p:ext uri="{D42A27DB-BD31-4B8C-83A1-F6EECF244321}">
                <p14:modId xmlns:p14="http://schemas.microsoft.com/office/powerpoint/2010/main" val="2310106918"/>
              </p:ext>
            </p:extLst>
          </p:nvPr>
        </p:nvGraphicFramePr>
        <p:xfrm>
          <a:off x="805521" y="3080537"/>
          <a:ext cx="11393756" cy="5715000"/>
        </p:xfrm>
        <a:graphic>
          <a:graphicData uri="http://schemas.openxmlformats.org/drawingml/2006/table">
            <a:tbl>
              <a:tblPr firstRow="1" firstCol="1" bandRow="1">
                <a:tableStyleId>{4A9BC294-FFE2-49D5-8D69-9E1BD2C41BD5}</a:tableStyleId>
              </a:tblPr>
              <a:tblGrid>
                <a:gridCol w="2299371"/>
                <a:gridCol w="9094385"/>
              </a:tblGrid>
              <a:tr h="1143000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</a:rPr>
                        <a:t>Theory and methods for joint graph embedding</a:t>
                      </a:r>
                    </a:p>
                  </a:txBody>
                  <a:tcPr marL="50800" marR="50800" marT="50800" marB="50800" anchor="ctr" horzOverflow="overflow"/>
                </a:tc>
              </a:tr>
              <a:tr h="1143000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</a:rPr>
                        <a:t>Opportunity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Lots of populations of attributed graphs available in neuroscience</a:t>
                      </a:r>
                    </a:p>
                  </a:txBody>
                  <a:tcPr marL="50800" marR="50800" marT="50800" marB="50800" anchor="ctr" horzOverflow="overflow"/>
                </a:tc>
              </a:tr>
              <a:tr h="1143000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</a:rPr>
                        <a:t>Challenge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Arrays constituting populations of graphs are high-dimensional, and non-Euclidean</a:t>
                      </a:r>
                    </a:p>
                  </a:txBody>
                  <a:tcPr marL="50800" marR="50800" marT="50800" marB="50800" anchor="ctr" horzOverflow="overflow"/>
                </a:tc>
              </a:tr>
              <a:tr h="1143000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</a:rPr>
                        <a:t>Action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 dirty="0"/>
                        <a:t>We develop several different approaches to joint embedding with different </a:t>
                      </a:r>
                      <a:r>
                        <a:rPr sz="2600" dirty="0" smtClean="0"/>
                        <a:t>pros </a:t>
                      </a:r>
                      <a:r>
                        <a:rPr sz="2600" dirty="0"/>
                        <a:t>and </a:t>
                      </a:r>
                      <a:r>
                        <a:rPr sz="2600" dirty="0" smtClean="0"/>
                        <a:t>cons</a:t>
                      </a:r>
                      <a:endParaRPr sz="2600" dirty="0"/>
                    </a:p>
                  </a:txBody>
                  <a:tcPr marL="50800" marR="50800" marT="50800" marB="50800" anchor="ctr" horzOverflow="overflow"/>
                </a:tc>
              </a:tr>
              <a:tr h="1143000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</a:rPr>
                        <a:t>Resolution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 dirty="0"/>
                        <a:t>Joint embedding yields more parsimonious models of populations of graphs than independent embedding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262329"/>
          </a:xfrm>
          <a:prstGeom prst="rect">
            <a:avLst/>
          </a:prstGeom>
        </p:spPr>
        <p:txBody>
          <a:bodyPr/>
          <a:lstStyle>
            <a:lvl1pPr defTabSz="274574">
              <a:defRPr sz="375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59">
                <a:solidFill>
                  <a:srgbClr val="26E9FF"/>
                </a:solidFill>
              </a:rPr>
              <a:t>1.I.A) Joint Omnibus Adjacency Matrix Embedding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952500" y="2714518"/>
            <a:ext cx="5334000" cy="406628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5722" lvl="0" indent="-345722"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2700" dirty="0">
                <a:solidFill>
                  <a:srgbClr val="26E9FF"/>
                </a:solidFill>
              </a:rPr>
              <a:t>Key Idea: jointly embed m </a:t>
            </a:r>
            <a:r>
              <a:rPr sz="2700" b="1" dirty="0">
                <a:solidFill>
                  <a:srgbClr val="26E9FF"/>
                </a:solidFill>
              </a:rPr>
              <a:t>sparse</a:t>
            </a:r>
            <a:r>
              <a:rPr sz="2700" dirty="0">
                <a:solidFill>
                  <a:srgbClr val="26E9FF"/>
                </a:solidFill>
              </a:rPr>
              <a:t> adjacency </a:t>
            </a:r>
            <a:r>
              <a:rPr sz="2700" dirty="0" smtClean="0">
                <a:solidFill>
                  <a:srgbClr val="26E9FF"/>
                </a:solidFill>
              </a:rPr>
              <a:t>matrices</a:t>
            </a:r>
            <a:endParaRPr lang="en-US" sz="2700" dirty="0" smtClean="0">
              <a:solidFill>
                <a:srgbClr val="26E9FF"/>
              </a:solidFill>
            </a:endParaRPr>
          </a:p>
          <a:p>
            <a:pPr marL="0" lvl="0" indent="0">
              <a:spcBef>
                <a:spcPts val="1200"/>
              </a:spcBef>
              <a:buNone/>
              <a:defRPr sz="1800">
                <a:solidFill>
                  <a:srgbClr val="000000"/>
                </a:solidFill>
              </a:defRPr>
            </a:pPr>
            <a:endParaRPr sz="2700" dirty="0">
              <a:solidFill>
                <a:srgbClr val="26E9FF"/>
              </a:solidFill>
            </a:endParaRPr>
          </a:p>
          <a:p>
            <a:pPr marL="345722" lvl="0" indent="-345722"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2700" dirty="0">
                <a:solidFill>
                  <a:srgbClr val="26E9FF"/>
                </a:solidFill>
              </a:rPr>
              <a:t>Pro: Computationally </a:t>
            </a:r>
            <a:r>
              <a:rPr sz="2700" b="1" dirty="0">
                <a:solidFill>
                  <a:srgbClr val="26E9FF"/>
                </a:solidFill>
              </a:rPr>
              <a:t>efficient</a:t>
            </a:r>
            <a:r>
              <a:rPr sz="2700" dirty="0">
                <a:solidFill>
                  <a:srgbClr val="26E9FF"/>
                </a:solidFill>
              </a:rPr>
              <a:t> and improved </a:t>
            </a:r>
            <a:r>
              <a:rPr sz="2700" b="1" dirty="0">
                <a:solidFill>
                  <a:srgbClr val="26E9FF"/>
                </a:solidFill>
              </a:rPr>
              <a:t>accuracy</a:t>
            </a:r>
            <a:r>
              <a:rPr sz="2700" dirty="0">
                <a:solidFill>
                  <a:srgbClr val="26E9FF"/>
                </a:solidFill>
              </a:rPr>
              <a:t> over independent embeddings </a:t>
            </a:r>
            <a:endParaRPr lang="en-US" sz="2700" dirty="0" smtClean="0">
              <a:solidFill>
                <a:srgbClr val="26E9FF"/>
              </a:solidFill>
            </a:endParaRPr>
          </a:p>
          <a:p>
            <a:pPr marL="0" lvl="0" indent="0">
              <a:spcBef>
                <a:spcPts val="1200"/>
              </a:spcBef>
              <a:buNone/>
              <a:defRPr sz="1800">
                <a:solidFill>
                  <a:srgbClr val="000000"/>
                </a:solidFill>
              </a:defRPr>
            </a:pPr>
            <a:endParaRPr sz="2700" dirty="0">
              <a:solidFill>
                <a:srgbClr val="26E9FF"/>
              </a:solidFill>
            </a:endParaRPr>
          </a:p>
          <a:p>
            <a:pPr marL="345722" lvl="0" indent="-345722"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2700" dirty="0">
                <a:solidFill>
                  <a:srgbClr val="26E9FF"/>
                </a:solidFill>
              </a:rPr>
              <a:t>Con: Must </a:t>
            </a:r>
            <a:r>
              <a:rPr sz="2700" b="1" dirty="0">
                <a:solidFill>
                  <a:srgbClr val="26E9FF"/>
                </a:solidFill>
              </a:rPr>
              <a:t>impute</a:t>
            </a:r>
            <a:r>
              <a:rPr sz="2700" dirty="0">
                <a:solidFill>
                  <a:srgbClr val="26E9FF"/>
                </a:solidFill>
              </a:rPr>
              <a:t> off-diagonal blocks</a:t>
            </a:r>
          </a:p>
        </p:txBody>
      </p:sp>
      <p:pic>
        <p:nvPicPr>
          <p:cNvPr id="61" name="Screenshot 2015-09-10 01.11.00.png"/>
          <p:cNvPicPr/>
          <p:nvPr/>
        </p:nvPicPr>
        <p:blipFill>
          <a:blip r:embed="rId2">
            <a:extLst/>
          </a:blip>
          <a:srcRect t="5017" r="53399" b="2595"/>
          <a:stretch>
            <a:fillRect/>
          </a:stretch>
        </p:blipFill>
        <p:spPr>
          <a:xfrm>
            <a:off x="6769488" y="4747659"/>
            <a:ext cx="5231726" cy="484579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Screenshot 2015-09-16 21.45.2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18300" y="1584614"/>
            <a:ext cx="5334000" cy="2977831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hape 63"/>
          <p:cNvSpPr/>
          <p:nvPr/>
        </p:nvSpPr>
        <p:spPr>
          <a:xfrm>
            <a:off x="185850" y="9077735"/>
            <a:ext cx="626717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spcBef>
                <a:spcPts val="1200"/>
              </a:spcBef>
              <a:defRPr sz="1800"/>
            </a:pPr>
            <a:r>
              <a:rPr sz="1400">
                <a:solidFill>
                  <a:srgbClr val="26E9FF"/>
                </a:solidFill>
              </a:rPr>
              <a:t>Reference: A Joint Graph Inference Case Study: the C.elegans Chemical and Electrical Connectomes. </a:t>
            </a:r>
            <a:r>
              <a:rPr sz="1400" u="sng">
                <a:solidFill>
                  <a:srgbClr val="26E9FF"/>
                </a:solidFill>
                <a:hlinkClick r:id="rId4"/>
              </a:rPr>
              <a:t>http://arxiv.org/abs/1507.08376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016645"/>
          </a:xfrm>
          <a:prstGeom prst="rect">
            <a:avLst/>
          </a:prstGeom>
        </p:spPr>
        <p:txBody>
          <a:bodyPr/>
          <a:lstStyle>
            <a:lvl1pPr defTabSz="239522">
              <a:defRPr sz="3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26E9FF"/>
                </a:solidFill>
              </a:rPr>
              <a:t>1.I.B) Joint Omnibus Dense Dissimilarity Matrix Embedding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952500" y="2567111"/>
            <a:ext cx="5334000" cy="39759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5722" lvl="0" indent="-345722"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2700" dirty="0">
                <a:solidFill>
                  <a:srgbClr val="26E9FF"/>
                </a:solidFill>
              </a:rPr>
              <a:t>Key idea: jointly embed </a:t>
            </a:r>
            <a:r>
              <a:rPr sz="2700" b="1" dirty="0">
                <a:solidFill>
                  <a:srgbClr val="26E9FF"/>
                </a:solidFill>
              </a:rPr>
              <a:t>dense</a:t>
            </a:r>
            <a:r>
              <a:rPr sz="2700" dirty="0">
                <a:solidFill>
                  <a:srgbClr val="26E9FF"/>
                </a:solidFill>
              </a:rPr>
              <a:t> dissimilarity matrices, </a:t>
            </a:r>
            <a:r>
              <a:rPr sz="2700" b="1" dirty="0">
                <a:solidFill>
                  <a:srgbClr val="26E9FF"/>
                </a:solidFill>
              </a:rPr>
              <a:t>ignoring</a:t>
            </a:r>
            <a:r>
              <a:rPr sz="2700" dirty="0">
                <a:solidFill>
                  <a:srgbClr val="26E9FF"/>
                </a:solidFill>
              </a:rPr>
              <a:t> missing </a:t>
            </a:r>
            <a:r>
              <a:rPr sz="2700" dirty="0" smtClean="0">
                <a:solidFill>
                  <a:srgbClr val="26E9FF"/>
                </a:solidFill>
              </a:rPr>
              <a:t>data</a:t>
            </a:r>
            <a:endParaRPr lang="en-US" sz="2700" dirty="0" smtClean="0">
              <a:solidFill>
                <a:srgbClr val="26E9FF"/>
              </a:solidFill>
            </a:endParaRPr>
          </a:p>
          <a:p>
            <a:pPr marL="0" lvl="0" indent="0">
              <a:spcBef>
                <a:spcPts val="1200"/>
              </a:spcBef>
              <a:buNone/>
              <a:defRPr sz="1800">
                <a:solidFill>
                  <a:srgbClr val="000000"/>
                </a:solidFill>
              </a:defRPr>
            </a:pPr>
            <a:endParaRPr sz="2700" dirty="0">
              <a:solidFill>
                <a:srgbClr val="26E9FF"/>
              </a:solidFill>
            </a:endParaRPr>
          </a:p>
          <a:p>
            <a:pPr marL="345722" lvl="0" indent="-345722"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2700" dirty="0">
                <a:solidFill>
                  <a:srgbClr val="26E9FF"/>
                </a:solidFill>
              </a:rPr>
              <a:t>Pros: Improved algorithmic </a:t>
            </a:r>
            <a:r>
              <a:rPr sz="2700" b="1" dirty="0">
                <a:solidFill>
                  <a:srgbClr val="26E9FF"/>
                </a:solidFill>
              </a:rPr>
              <a:t>efficiency</a:t>
            </a:r>
            <a:r>
              <a:rPr sz="2700" dirty="0">
                <a:solidFill>
                  <a:srgbClr val="26E9FF"/>
                </a:solidFill>
              </a:rPr>
              <a:t> over naive </a:t>
            </a:r>
            <a:r>
              <a:rPr sz="2700" dirty="0" smtClean="0">
                <a:solidFill>
                  <a:srgbClr val="26E9FF"/>
                </a:solidFill>
              </a:rPr>
              <a:t>implementation</a:t>
            </a:r>
            <a:endParaRPr lang="en-US" sz="2700" dirty="0" smtClean="0">
              <a:solidFill>
                <a:srgbClr val="26E9FF"/>
              </a:solidFill>
            </a:endParaRPr>
          </a:p>
          <a:p>
            <a:pPr marL="0" lvl="0" indent="0">
              <a:spcBef>
                <a:spcPts val="1200"/>
              </a:spcBef>
              <a:buNone/>
              <a:defRPr sz="1800">
                <a:solidFill>
                  <a:srgbClr val="000000"/>
                </a:solidFill>
              </a:defRPr>
            </a:pPr>
            <a:endParaRPr sz="2700" dirty="0">
              <a:solidFill>
                <a:srgbClr val="26E9FF"/>
              </a:solidFill>
            </a:endParaRPr>
          </a:p>
          <a:p>
            <a:pPr marL="345722" lvl="0" indent="-345722"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2700" dirty="0">
                <a:solidFill>
                  <a:srgbClr val="26E9FF"/>
                </a:solidFill>
              </a:rPr>
              <a:t>Cons: Still </a:t>
            </a:r>
            <a:r>
              <a:rPr sz="2700" b="1" dirty="0">
                <a:solidFill>
                  <a:srgbClr val="26E9FF"/>
                </a:solidFill>
              </a:rPr>
              <a:t>not scalable</a:t>
            </a:r>
            <a:r>
              <a:rPr sz="2700" dirty="0">
                <a:solidFill>
                  <a:srgbClr val="26E9FF"/>
                </a:solidFill>
              </a:rPr>
              <a:t> to massive data</a:t>
            </a:r>
          </a:p>
        </p:txBody>
      </p:sp>
      <p:pic>
        <p:nvPicPr>
          <p:cNvPr id="67" name="Screenshot 2015-09-16 21.45.2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18300" y="1987896"/>
            <a:ext cx="5334000" cy="2977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Screenshot 2015-09-10 01.08.39.png"/>
          <p:cNvPicPr/>
          <p:nvPr/>
        </p:nvPicPr>
        <p:blipFill>
          <a:blip r:embed="rId3">
            <a:extLst/>
          </a:blip>
          <a:srcRect l="2244" r="2244"/>
          <a:stretch>
            <a:fillRect/>
          </a:stretch>
        </p:blipFill>
        <p:spPr>
          <a:xfrm>
            <a:off x="6718299" y="5246858"/>
            <a:ext cx="5334001" cy="3723163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hape 69"/>
          <p:cNvSpPr/>
          <p:nvPr/>
        </p:nvSpPr>
        <p:spPr>
          <a:xfrm>
            <a:off x="187602" y="9121969"/>
            <a:ext cx="615818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spcBef>
                <a:spcPts val="1200"/>
              </a:spcBef>
              <a:defRPr sz="1800"/>
            </a:pPr>
            <a:r>
              <a:rPr sz="1400">
                <a:solidFill>
                  <a:srgbClr val="26E9FF"/>
                </a:solidFill>
              </a:rPr>
              <a:t>Reference: Fast Embedding for JOFC Using the Raw Stress Criterion. </a:t>
            </a:r>
            <a:r>
              <a:rPr sz="1400" u="sng">
                <a:solidFill>
                  <a:srgbClr val="26E9FF"/>
                </a:solidFill>
                <a:hlinkClick r:id="rId4"/>
              </a:rPr>
              <a:t>http://arxiv.org/abs/1502.03391</a:t>
            </a:r>
            <a:r>
              <a:rPr sz="1400">
                <a:solidFill>
                  <a:srgbClr val="26E9FF"/>
                </a:solidFill>
              </a:rPr>
              <a:t> 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theme1.xml><?xml version="1.0" encoding="utf-8"?>
<a:theme xmlns:a="http://schemas.openxmlformats.org/drawingml/2006/main" name="1_White">
  <a:themeElements>
    <a:clrScheme name="Custom 2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FEFF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739</Words>
  <Application>Microsoft Macintosh PowerPoint</Application>
  <PresentationFormat>Custom</PresentationFormat>
  <Paragraphs>140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Helvetica Light</vt:lpstr>
      <vt:lpstr>Helvetica Neue</vt:lpstr>
      <vt:lpstr>1_White</vt:lpstr>
      <vt:lpstr>SIMPLEX Project Overview – TA1</vt:lpstr>
      <vt:lpstr>Impact Slide</vt:lpstr>
      <vt:lpstr>Key Technical Insights</vt:lpstr>
      <vt:lpstr>Key Technical Insights</vt:lpstr>
      <vt:lpstr>Key Technical Insights</vt:lpstr>
      <vt:lpstr>Task 1: Mathematical Formalism Overview &amp; Timeline</vt:lpstr>
      <vt:lpstr>Task 1 Phase I: </vt:lpstr>
      <vt:lpstr>1.I.A) Joint Omnibus Adjacency Matrix Embedding</vt:lpstr>
      <vt:lpstr>1.I.B) Joint Omnibus Dense Dissimilarity Matrix Embedding</vt:lpstr>
      <vt:lpstr>1.I.C) Eigen-Graphs</vt:lpstr>
      <vt:lpstr>1.I.D) Benchmarking</vt:lpstr>
      <vt:lpstr>Task 1 Phase II: </vt:lpstr>
      <vt:lpstr>1.II.A) FlashMatrix Factorization</vt:lpstr>
      <vt:lpstr>1.II.A) FlashMatrix k-means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SIMPLEX Project Overview – TA1</dc:title>
  <cp:lastModifiedBy>jovo Vogelstein</cp:lastModifiedBy>
  <cp:revision>14</cp:revision>
  <dcterms:modified xsi:type="dcterms:W3CDTF">2015-10-04T23:36:41Z</dcterms:modified>
</cp:coreProperties>
</file>