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3F9B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36AE2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3F9B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36AE2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490342" y="0"/>
            <a:ext cx="8510994" cy="3284450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730065" y="4947577"/>
            <a:ext cx="8271271" cy="3973767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3200"/>
            </a:lvl1pPr>
            <a:lvl2pPr marL="0" indent="0" algn="r">
              <a:spcBef>
                <a:spcPts val="0"/>
              </a:spcBef>
              <a:buSzTx/>
              <a:buNone/>
              <a:defRPr sz="3200"/>
            </a:lvl2pPr>
            <a:lvl3pPr marL="0" indent="0" algn="r">
              <a:spcBef>
                <a:spcPts val="0"/>
              </a:spcBef>
              <a:buSzTx/>
              <a:buNone/>
              <a:defRPr sz="3200"/>
            </a:lvl3pPr>
            <a:lvl4pPr marL="0" indent="0" algn="r">
              <a:spcBef>
                <a:spcPts val="0"/>
              </a:spcBef>
              <a:buSzTx/>
              <a:buNone/>
              <a:defRPr sz="3200"/>
            </a:lvl4pPr>
            <a:lvl5pPr marL="0" indent="0" algn="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  <a:endParaRPr sz="32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  <a:endParaRPr sz="32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  <a:endParaRPr sz="32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  <a:endParaRPr sz="32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  <a:endParaRPr sz="32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  <a:endParaRPr sz="32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  <a:endParaRPr sz="32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  <a:endParaRPr sz="32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  <a:endParaRPr sz="32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  <a:endParaRPr sz="32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  <a:endParaRPr sz="32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  <a:endParaRPr sz="32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  <a:endParaRPr sz="36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  <a:endParaRPr sz="36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  <a:endParaRPr sz="36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  <a:endParaRPr sz="36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One</a:t>
            </a:r>
            <a:endParaRPr sz="28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Two</a:t>
            </a:r>
            <a:endParaRPr sz="28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Three</a:t>
            </a:r>
            <a:endParaRPr sz="28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Four</a:t>
            </a:r>
            <a:endParaRPr sz="28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  <a:endParaRPr sz="36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  <a:endParaRPr sz="36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  <a:endParaRPr sz="36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  <a:endParaRPr sz="36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44450"/>
            <a:ext cx="13004800" cy="9842500"/>
          </a:xfrm>
          <a:prstGeom prst="rect">
            <a:avLst/>
          </a:prstGeom>
          <a:solidFill>
            <a:srgbClr val="000000">
              <a:alpha val="3768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  <a:endParaRPr sz="3600">
              <a:solidFill>
                <a:srgbClr val="26E9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  <a:endParaRPr sz="3600">
              <a:solidFill>
                <a:srgbClr val="26E9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  <a:endParaRPr sz="3600">
              <a:solidFill>
                <a:srgbClr val="26E9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  <a:endParaRPr sz="3600">
              <a:solidFill>
                <a:srgbClr val="26E9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openconnectome/NeuroDataViz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707939" y="2188934"/>
            <a:ext cx="9144463" cy="10955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26E9FF"/>
                </a:solidFill>
              </a:rPr>
              <a:t>SIMPLEX </a:t>
            </a:r>
            <a:r>
              <a:rPr sz="4200">
                <a:solidFill>
                  <a:srgbClr val="26E9FF"/>
                </a:solidFill>
              </a:rPr>
              <a:t>Monthy Report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32192" y="4947577"/>
            <a:ext cx="12720209" cy="342095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October 2015</a:t>
            </a:r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endParaRPr sz="3100"/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From RAGs to Riches: </a:t>
            </a:r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Utilizing Richly Attributed Graphs to Reason from Heterogeneous Data</a:t>
            </a:r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endParaRPr sz="3100"/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Johns Hopkins University</a:t>
            </a:r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Joshua T. Vogelstein</a:t>
            </a:r>
          </a:p>
          <a:p>
            <a:pPr lvl="0">
              <a:lnSpc>
                <a:spcPct val="81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26E9FF"/>
                </a:solidFill>
              </a:rPr>
              <a:t>Carey Priebe &amp; Randal Burns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1.A) Eigen-Graphs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617677" y="2475907"/>
            <a:ext cx="6477744" cy="3206077"/>
          </a:xfrm>
          <a:prstGeom prst="rect">
            <a:avLst/>
          </a:prstGeom>
        </p:spPr>
        <p:txBody>
          <a:bodyPr/>
          <a:lstStyle/>
          <a:p>
            <a:pPr lvl="0" marL="540190" indent="-540190">
              <a:lnSpc>
                <a:spcPct val="90000"/>
              </a:lnSpc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6E9FF"/>
                </a:solidFill>
              </a:rPr>
              <a:t>Manuscript documenting eigendecomposition in progress</a:t>
            </a:r>
            <a:endParaRPr sz="2500">
              <a:solidFill>
                <a:srgbClr val="26E9FF"/>
              </a:solidFill>
            </a:endParaRPr>
          </a:p>
          <a:p>
            <a:pPr lvl="1" marL="883090" indent="-540190">
              <a:lnSpc>
                <a:spcPct val="90000"/>
              </a:lnSpc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6E9FF"/>
                </a:solidFill>
              </a:rPr>
              <a:t>should be submitted this month</a:t>
            </a:r>
            <a:endParaRPr sz="2500">
              <a:solidFill>
                <a:srgbClr val="26E9FF"/>
              </a:solidFill>
            </a:endParaRPr>
          </a:p>
          <a:p>
            <a:pPr lvl="1" marL="883090" indent="-540190">
              <a:lnSpc>
                <a:spcPct val="90000"/>
              </a:lnSpc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26E9FF"/>
                </a:solidFill>
              </a:rPr>
              <a:t>we will send manuscript when ready</a:t>
            </a:r>
          </a:p>
        </p:txBody>
      </p:sp>
      <p:sp>
        <p:nvSpPr>
          <p:cNvPr id="36" name="Shape 36"/>
          <p:cNvSpPr/>
          <p:nvPr/>
        </p:nvSpPr>
        <p:spPr>
          <a:xfrm>
            <a:off x="6671344" y="2384431"/>
            <a:ext cx="6477743" cy="4984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540190" indent="-540190" algn="l">
              <a:lnSpc>
                <a:spcPct val="90000"/>
              </a:lnSpc>
              <a:spcBef>
                <a:spcPts val="3200"/>
              </a:spcBef>
              <a:buClr>
                <a:srgbClr val="26E9FF"/>
              </a:buClr>
              <a:buSzPct val="75000"/>
              <a:buChar char="•"/>
              <a:defRPr sz="1800"/>
            </a:pPr>
            <a:r>
              <a:rPr sz="2500">
                <a:solidFill>
                  <a:srgbClr val="26E9FF"/>
                </a:solidFill>
              </a:rPr>
              <a:t>Non-negative matrix factorization</a:t>
            </a:r>
            <a:endParaRPr sz="2500">
              <a:solidFill>
                <a:srgbClr val="26E9FF"/>
              </a:solidFill>
            </a:endParaRPr>
          </a:p>
          <a:p>
            <a:pPr lvl="1" marL="883090" indent="-540190" algn="l">
              <a:lnSpc>
                <a:spcPct val="90000"/>
              </a:lnSpc>
              <a:spcBef>
                <a:spcPts val="3200"/>
              </a:spcBef>
              <a:buClr>
                <a:srgbClr val="26E9FF"/>
              </a:buClr>
              <a:buSzPct val="75000"/>
              <a:buChar char="•"/>
              <a:defRPr sz="1800"/>
            </a:pPr>
            <a:r>
              <a:rPr sz="2500">
                <a:solidFill>
                  <a:srgbClr val="26E9FF"/>
                </a:solidFill>
              </a:rPr>
              <a:t>work with columbia is a special case with a particular penalty</a:t>
            </a:r>
            <a:endParaRPr sz="2500">
              <a:solidFill>
                <a:srgbClr val="26E9FF"/>
              </a:solidFill>
            </a:endParaRPr>
          </a:p>
          <a:p>
            <a:pPr lvl="1" marL="883090" indent="-540190" algn="l">
              <a:lnSpc>
                <a:spcPct val="90000"/>
              </a:lnSpc>
              <a:spcBef>
                <a:spcPts val="3200"/>
              </a:spcBef>
              <a:buClr>
                <a:srgbClr val="26E9FF"/>
              </a:buClr>
              <a:buSzPct val="75000"/>
              <a:buChar char="•"/>
              <a:defRPr sz="1800"/>
            </a:pPr>
            <a:r>
              <a:rPr sz="2500">
                <a:solidFill>
                  <a:srgbClr val="26E9FF"/>
                </a:solidFill>
              </a:rPr>
              <a:t>we are investigating 2 different R packages, PMA vs. NMF, to determine which of those will be better to back-end</a:t>
            </a:r>
            <a:endParaRPr sz="2500">
              <a:solidFill>
                <a:srgbClr val="26E9FF"/>
              </a:solidFill>
            </a:endParaRPr>
          </a:p>
          <a:p>
            <a:pPr lvl="1" marL="883090" indent="-540190" algn="l">
              <a:lnSpc>
                <a:spcPct val="90000"/>
              </a:lnSpc>
              <a:spcBef>
                <a:spcPts val="3200"/>
              </a:spcBef>
              <a:buClr>
                <a:srgbClr val="26E9FF"/>
              </a:buClr>
              <a:buSzPct val="75000"/>
              <a:buChar char="•"/>
              <a:defRPr sz="1800"/>
            </a:pPr>
            <a:r>
              <a:rPr sz="2500">
                <a:solidFill>
                  <a:srgbClr val="26E9FF"/>
                </a:solidFill>
              </a:rPr>
              <a:t>both should enable penalized matrix decompositions at scale on a single machine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444500"/>
            <a:ext cx="11099800" cy="19497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2.A) Dense Arrays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02152" y="3122413"/>
            <a:ext cx="10587951" cy="5235974"/>
          </a:xfrm>
          <a:prstGeom prst="rect">
            <a:avLst/>
          </a:prstGeom>
        </p:spPr>
        <p:txBody>
          <a:bodyPr/>
          <a:lstStyle/>
          <a:p>
            <a:pPr lvl="0" marL="470533" indent="-470533" defTabSz="554990">
              <a:spcBef>
                <a:spcPts val="3000"/>
              </a:spcBef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6E9FF"/>
                </a:solidFill>
              </a:rPr>
              <a:t>Replacing previous compression with blosc, which is much faster </a:t>
            </a:r>
          </a:p>
          <a:p>
            <a:pPr lvl="0" marL="470533" indent="-470533" defTabSz="554990">
              <a:spcBef>
                <a:spcPts val="3000"/>
              </a:spcBef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6E9FF"/>
                </a:solidFill>
              </a:rPr>
              <a:t>Added preliminary versioning to backend to enable “undo”</a:t>
            </a:r>
            <a:endParaRPr sz="2600">
              <a:solidFill>
                <a:srgbClr val="26E9FF"/>
              </a:solidFill>
            </a:endParaRPr>
          </a:p>
          <a:p>
            <a:pPr lvl="0" marL="470533" indent="-470533" defTabSz="554990">
              <a:spcBef>
                <a:spcPts val="3000"/>
              </a:spcBef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26E9FF"/>
                </a:solidFill>
              </a:rPr>
              <a:t>Added auto-ingest so that anybody can now upload data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444499"/>
            <a:ext cx="11099800" cy="182737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2.B) Sparse Arrays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787399" y="3543300"/>
            <a:ext cx="11430003" cy="2667000"/>
          </a:xfrm>
          <a:prstGeom prst="rect">
            <a:avLst/>
          </a:prstGeom>
        </p:spPr>
        <p:txBody>
          <a:bodyPr/>
          <a:lstStyle/>
          <a:p>
            <a:pPr lvl="0" marL="533400" indent="-533400"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New repo: </a:t>
            </a:r>
            <a:r>
              <a:rPr u="sng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hlinkClick r:id="rId2" invalidUrl="" action="" tgtFrame="" tooltip="" history="1" highlightClick="0" endSnd="0"/>
              </a:rPr>
              <a:t>https://github.com/openconnectome/NeuroDataViz</a:t>
            </a:r>
            <a:endParaRPr sz="2800">
              <a:solidFill>
                <a:srgbClr val="26E9FF"/>
              </a:solidFill>
            </a:endParaRPr>
          </a:p>
          <a:p>
            <a:pPr lvl="0" marL="533400" indent="-533400"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Code now runs stand-alone</a:t>
            </a:r>
            <a:endParaRPr sz="2800">
              <a:solidFill>
                <a:srgbClr val="26E9FF"/>
              </a:solidFill>
            </a:endParaRPr>
          </a:p>
          <a:p>
            <a:pPr lvl="0" marL="533400" indent="-533400"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Added dataviews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444500"/>
            <a:ext cx="11099800" cy="19497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3.A) Diffusion MRI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61301" y="2603500"/>
            <a:ext cx="5347453" cy="6286500"/>
          </a:xfrm>
          <a:prstGeom prst="rect">
            <a:avLst/>
          </a:prstGeom>
        </p:spPr>
        <p:txBody>
          <a:bodyPr/>
          <a:lstStyle/>
          <a:p>
            <a:pPr lvl="0" marL="533400" indent="-533400"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Counted: we have access now to 9,000+ DTI scans</a:t>
            </a:r>
          </a:p>
          <a:p>
            <a:pPr lvl="0" marL="533400" indent="-533400">
              <a:buClr>
                <a:srgbClr val="26E9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Setting up AWS to run all of them</a:t>
            </a:r>
          </a:p>
        </p:txBody>
      </p:sp>
      <p:pic>
        <p:nvPicPr>
          <p:cNvPr id="46" name="Screen Shot 2015-11-02 at 8.04.1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9367" y="3143249"/>
            <a:ext cx="6781801" cy="520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444500"/>
            <a:ext cx="11099800" cy="19497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3.B) Functional MRI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1105014" y="2597150"/>
            <a:ext cx="5492787" cy="6286500"/>
          </a:xfrm>
          <a:prstGeom prst="rect">
            <a:avLst/>
          </a:prstGeom>
        </p:spPr>
        <p:txBody>
          <a:bodyPr/>
          <a:lstStyle>
            <a:lvl1pPr marL="533400" indent="-533400">
              <a:buClr>
                <a:srgbClr val="26E9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Finished processing 6 datasets, results are seeming to be consistent</a:t>
            </a:r>
          </a:p>
        </p:txBody>
      </p:sp>
      <p:pic>
        <p:nvPicPr>
          <p:cNvPr id="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1733" y="2577504"/>
            <a:ext cx="6041563" cy="604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444500"/>
            <a:ext cx="11099800" cy="194975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4.A) Graph Sparsification MRI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1105014" y="2597150"/>
            <a:ext cx="5492787" cy="6286500"/>
          </a:xfrm>
          <a:prstGeom prst="rect">
            <a:avLst/>
          </a:prstGeom>
        </p:spPr>
        <p:txBody>
          <a:bodyPr/>
          <a:lstStyle>
            <a:lvl1pPr marL="533400" indent="-533400">
              <a:buClr>
                <a:srgbClr val="26E9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locality is key, we can efficiently find the best sparsification, in both low &amp; high dimensional data</a:t>
            </a: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0027" y="3669171"/>
            <a:ext cx="6471616" cy="3188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