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4"/>
  </p:notesMasterIdLst>
  <p:handoutMasterIdLst>
    <p:handoutMasterId r:id="rId5"/>
  </p:handoutMasterIdLst>
  <p:sldIdLst>
    <p:sldId id="269" r:id="rId2"/>
    <p:sldId id="270" r:id="rId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2">
          <p15:clr>
            <a:srgbClr val="A4A3A4"/>
          </p15:clr>
        </p15:guide>
        <p15:guide id="2" pos="2881">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5" autoAdjust="0"/>
  </p:normalViewPr>
  <p:slideViewPr>
    <p:cSldViewPr snapToGrid="0" showGuides="1">
      <p:cViewPr varScale="1">
        <p:scale>
          <a:sx n="113" d="100"/>
          <a:sy n="113" d="100"/>
        </p:scale>
        <p:origin x="-930" y="-102"/>
      </p:cViewPr>
      <p:guideLst>
        <p:guide orient="horz" pos="2162"/>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4/6/2015</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solidFill>
                  <a:schemeClr val="bg1">
                    <a:lumMod val="65000"/>
                  </a:schemeClr>
                </a:solidFill>
                <a:latin typeface="Tahoma" pitchFamily="34" charset="0"/>
                <a:ea typeface="Tahoma" pitchFamily="34" charset="0"/>
                <a:cs typeface="Tahoma" pitchFamily="34" charset="0"/>
              </a:rPr>
              <a:t>Distribution Statement</a:t>
            </a:r>
            <a:endParaRPr lang="en-US" dirty="0">
              <a:solidFill>
                <a:schemeClr val="bg1">
                  <a:lumMod val="65000"/>
                </a:schemeClr>
              </a:solidFill>
              <a:latin typeface="Tahoma" pitchFamily="34" charset="0"/>
              <a:ea typeface="Tahoma" pitchFamily="34" charset="0"/>
              <a:cs typeface="Tahoma" pitchFamily="34" charset="0"/>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4/6/2015</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smtClean="0"/>
              <a:t>Distribution Statement</a:t>
            </a: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smtClean="0"/>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add briefer names</a:t>
            </a:r>
            <a:endParaRPr lang="en-US" dirty="0"/>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smtClean="0"/>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smtClean="0"/>
              <a:t>Click to edit Master text styles</a:t>
            </a:r>
          </a:p>
          <a:p>
            <a:pPr lvl="1"/>
            <a:r>
              <a:rPr lang="en-US" smtClean="0"/>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pPr lvl="0"/>
            <a:r>
              <a:rPr lang="en-US" dirty="0" smtClean="0">
                <a:latin typeface="Tahoma" pitchFamily="34" charset="0"/>
                <a:ea typeface="Tahoma" pitchFamily="34" charset="0"/>
                <a:cs typeface="Tahoma" pitchFamily="34" charset="0"/>
              </a:rPr>
              <a:t>www.darpa.mil</a:t>
            </a:r>
            <a:endParaRPr lang="en-US" dirty="0">
              <a:latin typeface="Tahoma" pitchFamily="34" charset="0"/>
              <a:ea typeface="Tahoma" pitchFamily="34" charset="0"/>
              <a:cs typeface="Tahoma"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Concept</a:t>
            </a:r>
            <a:endParaRPr lang="en-US" sz="1100" b="1" dirty="0">
              <a:latin typeface="Tahoma" pitchFamily="34" charset="0"/>
              <a:ea typeface="Tahoma" pitchFamily="34" charset="0"/>
              <a:cs typeface="Tahoma" pitchFamily="34" charset="0"/>
            </a:endParaRP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Prototype</a:t>
            </a:r>
            <a:endParaRPr lang="en-US" sz="1100" b="1" dirty="0">
              <a:latin typeface="Tahoma" pitchFamily="34" charset="0"/>
              <a:ea typeface="Tahoma" pitchFamily="34" charset="0"/>
              <a:cs typeface="Tahoma" pitchFamily="34" charset="0"/>
            </a:endParaRP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Field Demonstration</a:t>
            </a:r>
            <a:endParaRPr lang="en-US" sz="1100" b="1" dirty="0">
              <a:latin typeface="Tahoma" pitchFamily="34" charset="0"/>
              <a:ea typeface="Tahoma" pitchFamily="34" charset="0"/>
              <a:cs typeface="Tahoma" pitchFamily="34" charset="0"/>
            </a:endParaRP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FY16</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FY15</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FY14</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(Just include primes)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32" name="Content Placeholder 6"/>
          <p:cNvSpPr>
            <a:spLocks noGrp="1"/>
          </p:cNvSpPr>
          <p:nvPr>
            <p:ph sz="quarter" idx="24" hasCustomPrompt="1"/>
          </p:nvPr>
        </p:nvSpPr>
        <p:spPr>
          <a:xfrm>
            <a:off x="195263" y="1642361"/>
            <a:ext cx="4283604" cy="2155469"/>
          </a:xfrm>
        </p:spPr>
        <p:txBody>
          <a:bodyPr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000" kern="1200" baseline="0" dirty="0" smtClean="0">
                <a:solidFill>
                  <a:schemeClr val="tx1"/>
                </a:solidFill>
                <a:latin typeface="Tahoma" pitchFamily="34" charset="0"/>
                <a:ea typeface="+mn-ea"/>
                <a:cs typeface="Tahoma" pitchFamily="34" charset="0"/>
              </a:defRPr>
            </a:lvl1pPr>
            <a:lvl2pPr marL="347663" indent="-177800">
              <a:defRPr sz="1000"/>
            </a:lvl2pPr>
            <a:lvl3pPr marL="515938" indent="-168275">
              <a:defRPr sz="900"/>
            </a:lvl3pPr>
            <a:lvl4pPr marL="685800" indent="-169863">
              <a:defRPr sz="900"/>
            </a:lvl4pPr>
            <a:lvl5pPr marL="855663" indent="-169863">
              <a:defRPr sz="9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*Please provide a broad overview of the program*</a:t>
            </a:r>
          </a:p>
        </p:txBody>
      </p:sp>
      <p:sp>
        <p:nvSpPr>
          <p:cNvPr id="34" name="Content Placeholder 6"/>
          <p:cNvSpPr>
            <a:spLocks noGrp="1"/>
          </p:cNvSpPr>
          <p:nvPr>
            <p:ph sz="quarter" idx="25" hasCustomPrompt="1"/>
          </p:nvPr>
        </p:nvSpPr>
        <p:spPr>
          <a:xfrm>
            <a:off x="195263" y="4120863"/>
            <a:ext cx="4283604" cy="2432337"/>
          </a:xfrm>
        </p:spPr>
        <p:txBody>
          <a:bodyPr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000" kern="1200" baseline="0" dirty="0" smtClean="0">
                <a:solidFill>
                  <a:schemeClr val="tx1"/>
                </a:solidFill>
                <a:latin typeface="Tahoma" pitchFamily="34" charset="0"/>
                <a:ea typeface="+mn-ea"/>
                <a:cs typeface="Tahoma" pitchFamily="34" charset="0"/>
              </a:defRPr>
            </a:lvl1pPr>
            <a:lvl2pPr marL="347663" indent="-177800">
              <a:defRPr sz="1000"/>
            </a:lvl2pPr>
            <a:lvl3pPr marL="515938" indent="-168275">
              <a:defRPr sz="900"/>
            </a:lvl3pPr>
            <a:lvl4pPr marL="685800" indent="-169863">
              <a:defRPr sz="900"/>
            </a:lvl4pPr>
            <a:lvl5pPr marL="855663" indent="-169863">
              <a:defRPr sz="9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000" dirty="0" smtClean="0"/>
              <a:t>*What are you trying to accomplish and what is the desired end state*</a:t>
            </a:r>
          </a:p>
        </p:txBody>
      </p:sp>
      <p:sp>
        <p:nvSpPr>
          <p:cNvPr id="43" name="Content Placeholder 6"/>
          <p:cNvSpPr>
            <a:spLocks noGrp="1"/>
          </p:cNvSpPr>
          <p:nvPr>
            <p:ph sz="quarter" idx="26" hasCustomPrompt="1"/>
          </p:nvPr>
        </p:nvSpPr>
        <p:spPr>
          <a:xfrm>
            <a:off x="4707996" y="1642361"/>
            <a:ext cx="4283604" cy="2155469"/>
          </a:xfrm>
        </p:spPr>
        <p:txBody>
          <a:bodyPr anchor="t"/>
          <a:lstStyle>
            <a:lvl1pPr marL="0" indent="0">
              <a:buFont typeface="Arial" pitchFamily="34" charset="0"/>
              <a:buNone/>
              <a:defRPr lang="en-US" sz="1000" kern="1200" baseline="0" dirty="0" smtClean="0">
                <a:solidFill>
                  <a:schemeClr val="tx1"/>
                </a:solidFill>
                <a:latin typeface="Tahoma" pitchFamily="34" charset="0"/>
                <a:ea typeface="+mn-ea"/>
                <a:cs typeface="Tahoma" pitchFamily="34" charset="0"/>
              </a:defRPr>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Upcoming Key Decisions:                                                       Transition: *Define stages of transition- 6.1, 6.2, 6.3*              Technical Risk:</a:t>
            </a:r>
            <a:endParaRPr lang="en-US" dirty="0"/>
          </a:p>
        </p:txBody>
      </p:sp>
    </p:spTree>
    <p:extLst>
      <p:ext uri="{BB962C8B-B14F-4D97-AF65-F5344CB8AC3E}">
        <p14:creationId xmlns:p14="http://schemas.microsoft.com/office/powerpoint/2010/main" val="181089824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FY16</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FY15</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FY14</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(Just include primes)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24" hasCustomPrompt="1"/>
          </p:nvPr>
        </p:nvSpPr>
        <p:spPr>
          <a:xfrm>
            <a:off x="195263" y="1642361"/>
            <a:ext cx="4283604" cy="2155469"/>
          </a:xfrm>
        </p:spPr>
        <p:txBody>
          <a:bodyPr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000" kern="1200" baseline="0" dirty="0" smtClean="0">
                <a:solidFill>
                  <a:schemeClr val="tx1"/>
                </a:solidFill>
                <a:latin typeface="Tahoma" pitchFamily="34" charset="0"/>
                <a:ea typeface="+mn-ea"/>
                <a:cs typeface="Tahoma" pitchFamily="34" charset="0"/>
              </a:defRPr>
            </a:lvl1pPr>
            <a:lvl2pPr marL="347663" indent="-177800">
              <a:defRPr sz="1000"/>
            </a:lvl2pPr>
            <a:lvl3pPr marL="515938" indent="-168275">
              <a:defRPr sz="900"/>
            </a:lvl3pPr>
            <a:lvl4pPr marL="685800" indent="-169863">
              <a:defRPr sz="900"/>
            </a:lvl4pPr>
            <a:lvl5pPr marL="855663" indent="-169863">
              <a:defRPr sz="9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*Please provide a broad overview of the program*</a:t>
            </a:r>
          </a:p>
        </p:txBody>
      </p:sp>
      <p:sp>
        <p:nvSpPr>
          <p:cNvPr id="50" name="Content Placeholder 6"/>
          <p:cNvSpPr>
            <a:spLocks noGrp="1"/>
          </p:cNvSpPr>
          <p:nvPr>
            <p:ph sz="quarter" idx="25" hasCustomPrompt="1"/>
          </p:nvPr>
        </p:nvSpPr>
        <p:spPr>
          <a:xfrm>
            <a:off x="195263" y="4120863"/>
            <a:ext cx="4283604" cy="2432337"/>
          </a:xfrm>
        </p:spPr>
        <p:txBody>
          <a:bodyPr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000" kern="1200" baseline="0" dirty="0" smtClean="0">
                <a:solidFill>
                  <a:schemeClr val="tx1"/>
                </a:solidFill>
                <a:latin typeface="Tahoma" pitchFamily="34" charset="0"/>
                <a:ea typeface="+mn-ea"/>
                <a:cs typeface="Tahoma" pitchFamily="34" charset="0"/>
              </a:defRPr>
            </a:lvl1pPr>
            <a:lvl2pPr marL="347663" indent="-177800">
              <a:defRPr sz="1000"/>
            </a:lvl2pPr>
            <a:lvl3pPr marL="515938" indent="-168275">
              <a:defRPr sz="900"/>
            </a:lvl3pPr>
            <a:lvl4pPr marL="685800" indent="-169863">
              <a:defRPr sz="900"/>
            </a:lvl4pPr>
            <a:lvl5pPr marL="855663" indent="-169863">
              <a:defRPr sz="9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000" dirty="0" smtClean="0"/>
              <a:t>*What are you trying to accomplish and what is the desired end state*</a:t>
            </a:r>
          </a:p>
        </p:txBody>
      </p:sp>
      <p:sp>
        <p:nvSpPr>
          <p:cNvPr id="51" name="Content Placeholder 6"/>
          <p:cNvSpPr>
            <a:spLocks noGrp="1"/>
          </p:cNvSpPr>
          <p:nvPr>
            <p:ph sz="quarter" idx="26" hasCustomPrompt="1"/>
          </p:nvPr>
        </p:nvSpPr>
        <p:spPr>
          <a:xfrm>
            <a:off x="4707996" y="1642361"/>
            <a:ext cx="4283604" cy="2155469"/>
          </a:xfrm>
        </p:spPr>
        <p:txBody>
          <a:bodyPr anchor="t"/>
          <a:lstStyle>
            <a:lvl1pPr marL="0" indent="0">
              <a:buFont typeface="Arial" pitchFamily="34" charset="0"/>
              <a:buNone/>
              <a:defRPr lang="en-US" sz="1000" kern="1200" baseline="0" dirty="0" smtClean="0">
                <a:solidFill>
                  <a:schemeClr val="tx1"/>
                </a:solidFill>
                <a:latin typeface="Tahoma" pitchFamily="34" charset="0"/>
                <a:ea typeface="+mn-ea"/>
                <a:cs typeface="Tahoma" pitchFamily="34" charset="0"/>
              </a:defRPr>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Upcoming Key Decisions:                                                       Transition: *Define stages of transition- 6.1, 6.2, 6.3*              Technical Risk:</a:t>
            </a:r>
            <a:endParaRPr lang="en-US" dirty="0"/>
          </a:p>
        </p:txBody>
      </p:sp>
    </p:spTree>
    <p:extLst>
      <p:ext uri="{BB962C8B-B14F-4D97-AF65-F5344CB8AC3E}">
        <p14:creationId xmlns:p14="http://schemas.microsoft.com/office/powerpoint/2010/main" val="150511530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FY16</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FY15</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FY14</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(Just include primes)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24" hasCustomPrompt="1"/>
          </p:nvPr>
        </p:nvSpPr>
        <p:spPr>
          <a:xfrm>
            <a:off x="195263" y="1642361"/>
            <a:ext cx="4283604" cy="2155469"/>
          </a:xfrm>
        </p:spPr>
        <p:txBody>
          <a:bodyPr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000" kern="1200" baseline="0" dirty="0" smtClean="0">
                <a:solidFill>
                  <a:schemeClr val="tx1"/>
                </a:solidFill>
                <a:latin typeface="Tahoma" pitchFamily="34" charset="0"/>
                <a:ea typeface="+mn-ea"/>
                <a:cs typeface="Tahoma" pitchFamily="34" charset="0"/>
              </a:defRPr>
            </a:lvl1pPr>
            <a:lvl2pPr marL="347663" indent="-177800">
              <a:defRPr sz="1000"/>
            </a:lvl2pPr>
            <a:lvl3pPr marL="515938" indent="-168275">
              <a:defRPr sz="900"/>
            </a:lvl3pPr>
            <a:lvl4pPr marL="685800" indent="-169863">
              <a:defRPr sz="900"/>
            </a:lvl4pPr>
            <a:lvl5pPr marL="855663" indent="-169863">
              <a:defRPr sz="9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*Please provide a broad overview of the program*</a:t>
            </a:r>
          </a:p>
        </p:txBody>
      </p:sp>
      <p:sp>
        <p:nvSpPr>
          <p:cNvPr id="54" name="Content Placeholder 6"/>
          <p:cNvSpPr>
            <a:spLocks noGrp="1"/>
          </p:cNvSpPr>
          <p:nvPr>
            <p:ph sz="quarter" idx="25" hasCustomPrompt="1"/>
          </p:nvPr>
        </p:nvSpPr>
        <p:spPr>
          <a:xfrm>
            <a:off x="195263" y="4120863"/>
            <a:ext cx="4283604" cy="2432337"/>
          </a:xfrm>
        </p:spPr>
        <p:txBody>
          <a:bodyPr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000" kern="1200" baseline="0" dirty="0" smtClean="0">
                <a:solidFill>
                  <a:schemeClr val="tx1"/>
                </a:solidFill>
                <a:latin typeface="Tahoma" pitchFamily="34" charset="0"/>
                <a:ea typeface="+mn-ea"/>
                <a:cs typeface="Tahoma" pitchFamily="34" charset="0"/>
              </a:defRPr>
            </a:lvl1pPr>
            <a:lvl2pPr marL="347663" indent="-177800">
              <a:defRPr sz="1000"/>
            </a:lvl2pPr>
            <a:lvl3pPr marL="515938" indent="-168275">
              <a:defRPr sz="900"/>
            </a:lvl3pPr>
            <a:lvl4pPr marL="685800" indent="-169863">
              <a:defRPr sz="900"/>
            </a:lvl4pPr>
            <a:lvl5pPr marL="855663" indent="-169863">
              <a:defRPr sz="9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000" dirty="0" smtClean="0"/>
              <a:t>*What are you trying to accomplish and what is the desired end state*</a:t>
            </a:r>
          </a:p>
        </p:txBody>
      </p:sp>
      <p:sp>
        <p:nvSpPr>
          <p:cNvPr id="55" name="Content Placeholder 6"/>
          <p:cNvSpPr>
            <a:spLocks noGrp="1"/>
          </p:cNvSpPr>
          <p:nvPr>
            <p:ph sz="quarter" idx="26" hasCustomPrompt="1"/>
          </p:nvPr>
        </p:nvSpPr>
        <p:spPr>
          <a:xfrm>
            <a:off x="4707996" y="1642361"/>
            <a:ext cx="4283604" cy="2155469"/>
          </a:xfrm>
        </p:spPr>
        <p:txBody>
          <a:bodyPr anchor="t"/>
          <a:lstStyle>
            <a:lvl1pPr marL="0" indent="0">
              <a:buFont typeface="Arial" pitchFamily="34" charset="0"/>
              <a:buNone/>
              <a:defRPr lang="en-US" sz="1000" kern="1200" baseline="0" dirty="0" smtClean="0">
                <a:solidFill>
                  <a:schemeClr val="tx1"/>
                </a:solidFill>
                <a:latin typeface="Tahoma" pitchFamily="34" charset="0"/>
                <a:ea typeface="+mn-ea"/>
                <a:cs typeface="Tahoma" pitchFamily="34" charset="0"/>
              </a:defRPr>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Upcoming Key Decisions:                                                       Transition: *Define stages of transition- 6.1, 6.2, 6.3*              Technical Risk:</a:t>
            </a:r>
            <a:endParaRPr lang="en-US" dirty="0"/>
          </a:p>
        </p:txBody>
      </p:sp>
    </p:spTree>
    <p:extLst>
      <p:ext uri="{BB962C8B-B14F-4D97-AF65-F5344CB8AC3E}">
        <p14:creationId xmlns:p14="http://schemas.microsoft.com/office/powerpoint/2010/main" val="11559486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smtClean="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smtClean="0"/>
              <a:t>CLICK TO EDIT MASTER TITLE STYLE</a:t>
            </a:r>
            <a:endParaRPr lang="en-US" dirty="0"/>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smtClean="0"/>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dirty="0" smtClean="0"/>
              <a:t>Distribution Statement</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94E2C-28A1-4ACF-BE1C-DC6E3E3FF6B4}" type="datetimeFigureOut">
              <a:rPr lang="en-US" smtClean="0"/>
              <a:t>4/6/2015</a:t>
            </a:fld>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60" r:id="rId15"/>
    <p:sldLayoutId id="2147483761" r:id="rId16"/>
    <p:sldLayoutId id="2147483762" r:id="rId17"/>
    <p:sldLayoutId id="2147483754" r:id="rId18"/>
  </p:sldLayoutIdLst>
  <p:hf hdr="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Distribution Statement</a:t>
            </a:r>
            <a:endParaRPr lang="en-US" dirty="0"/>
          </a:p>
        </p:txBody>
      </p:sp>
      <p:sp>
        <p:nvSpPr>
          <p:cNvPr id="16" name="Title 15"/>
          <p:cNvSpPr>
            <a:spLocks noGrp="1"/>
          </p:cNvSpPr>
          <p:nvPr>
            <p:ph type="ctrTitle"/>
          </p:nvPr>
        </p:nvSpPr>
        <p:spPr/>
        <p:txBody>
          <a:bodyPr/>
          <a:lstStyle/>
          <a:p>
            <a:r>
              <a:rPr lang="en-US" dirty="0" smtClean="0"/>
              <a:t>SIMPLEX Kickoff Day 1 Presentation Template</a:t>
            </a:r>
            <a:endParaRPr lang="en-US" dirty="0"/>
          </a:p>
        </p:txBody>
      </p:sp>
      <p:sp>
        <p:nvSpPr>
          <p:cNvPr id="17" name="Subtitle 16"/>
          <p:cNvSpPr>
            <a:spLocks noGrp="1"/>
          </p:cNvSpPr>
          <p:nvPr>
            <p:ph type="subTitle" idx="1"/>
          </p:nvPr>
        </p:nvSpPr>
        <p:spPr/>
        <p:txBody>
          <a:bodyPr>
            <a:normAutofit/>
          </a:bodyPr>
          <a:lstStyle/>
          <a:p>
            <a:endParaRPr lang="en-US" dirty="0"/>
          </a:p>
        </p:txBody>
      </p:sp>
      <p:sp>
        <p:nvSpPr>
          <p:cNvPr id="19" name="Text Placeholder 18"/>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588806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Distribution Statement</a:t>
            </a:r>
            <a:endParaRPr lang="en-US" dirty="0"/>
          </a:p>
        </p:txBody>
      </p:sp>
      <p:sp>
        <p:nvSpPr>
          <p:cNvPr id="3" name="Slide Number Placeholder 2"/>
          <p:cNvSpPr>
            <a:spLocks noGrp="1"/>
          </p:cNvSpPr>
          <p:nvPr>
            <p:ph type="sldNum" sz="quarter" idx="11"/>
          </p:nvPr>
        </p:nvSpPr>
        <p:spPr/>
        <p:txBody>
          <a:bodyPr/>
          <a:lstStyle/>
          <a:p>
            <a:fld id="{231CC523-8BC6-4921-807A-66BD262F34AB}" type="slidenum">
              <a:rPr lang="en-US" smtClean="0"/>
              <a:pPr/>
              <a:t>2</a:t>
            </a:fld>
            <a:endParaRPr lang="en-US"/>
          </a:p>
        </p:txBody>
      </p:sp>
      <p:sp>
        <p:nvSpPr>
          <p:cNvPr id="35" name="Content Placeholder 34"/>
          <p:cNvSpPr>
            <a:spLocks noGrp="1"/>
          </p:cNvSpPr>
          <p:nvPr>
            <p:ph sz="quarter" idx="13"/>
          </p:nvPr>
        </p:nvSpPr>
        <p:spPr/>
        <p:txBody>
          <a:bodyPr/>
          <a:lstStyle/>
          <a:p>
            <a:pPr marL="0" indent="0">
              <a:buNone/>
            </a:pPr>
            <a:r>
              <a:rPr lang="en-US" dirty="0" smtClean="0"/>
              <a:t>Day 1</a:t>
            </a:r>
          </a:p>
          <a:p>
            <a:r>
              <a:rPr lang="en-US" dirty="0" smtClean="0"/>
              <a:t>Please </a:t>
            </a:r>
            <a:r>
              <a:rPr lang="en-US" dirty="0" smtClean="0"/>
              <a:t>gear this towards an audience that is not familiar with the field </a:t>
            </a:r>
          </a:p>
          <a:p>
            <a:pPr lvl="1"/>
            <a:r>
              <a:rPr lang="en-US" dirty="0" smtClean="0"/>
              <a:t>Day 2 events will allow for more opportunities to discuss topics in more detail</a:t>
            </a:r>
          </a:p>
          <a:p>
            <a:r>
              <a:rPr lang="en-US" dirty="0" smtClean="0"/>
              <a:t>Each presenter will have 20 minutes total to talk and answer questions </a:t>
            </a:r>
          </a:p>
          <a:p>
            <a:r>
              <a:rPr lang="en-US" dirty="0" smtClean="0"/>
              <a:t>Please include:</a:t>
            </a:r>
          </a:p>
          <a:p>
            <a:pPr lvl="1"/>
            <a:r>
              <a:rPr lang="en-US" dirty="0" smtClean="0"/>
              <a:t>Introduction of team member/program timeline slide</a:t>
            </a:r>
          </a:p>
          <a:p>
            <a:pPr lvl="1"/>
            <a:r>
              <a:rPr lang="en-US" dirty="0" smtClean="0"/>
              <a:t>Background slide(s)</a:t>
            </a:r>
          </a:p>
          <a:p>
            <a:pPr lvl="1"/>
            <a:r>
              <a:rPr lang="en-US" dirty="0" smtClean="0"/>
              <a:t>Description of efforts and methods slide(s)</a:t>
            </a:r>
          </a:p>
          <a:p>
            <a:pPr lvl="1"/>
            <a:r>
              <a:rPr lang="en-US" dirty="0" smtClean="0"/>
              <a:t>Milestone slide</a:t>
            </a:r>
          </a:p>
          <a:p>
            <a:pPr lvl="2"/>
            <a:r>
              <a:rPr lang="en-US" dirty="0" smtClean="0"/>
              <a:t>Please include 6 month and 12 month tangible milestones. These milestones should not be reports, PowerPoint slides, documents, etc… but a </a:t>
            </a:r>
            <a:r>
              <a:rPr lang="en-US" dirty="0" smtClean="0"/>
              <a:t>meaningful demonstration </a:t>
            </a:r>
            <a:r>
              <a:rPr lang="en-US" dirty="0" smtClean="0"/>
              <a:t>or </a:t>
            </a:r>
            <a:r>
              <a:rPr lang="en-US" dirty="0" smtClean="0"/>
              <a:t>validation of the relevant technology</a:t>
            </a:r>
            <a:endParaRPr lang="en-US" dirty="0" smtClean="0"/>
          </a:p>
          <a:p>
            <a:pPr lvl="2"/>
            <a:r>
              <a:rPr lang="en-US" dirty="0" smtClean="0"/>
              <a:t>The </a:t>
            </a:r>
            <a:r>
              <a:rPr lang="en-US" dirty="0"/>
              <a:t>6 month </a:t>
            </a:r>
            <a:r>
              <a:rPr lang="en-US" dirty="0" smtClean="0"/>
              <a:t>milestone(s) </a:t>
            </a:r>
            <a:r>
              <a:rPr lang="en-US" dirty="0"/>
              <a:t>should </a:t>
            </a:r>
            <a:r>
              <a:rPr lang="en-US" dirty="0" smtClean="0"/>
              <a:t>demonstrate to </a:t>
            </a:r>
            <a:r>
              <a:rPr lang="en-US" dirty="0" smtClean="0"/>
              <a:t>DARPA that </a:t>
            </a:r>
            <a:r>
              <a:rPr lang="en-US" dirty="0"/>
              <a:t>the effort is on track to reach the 12 month </a:t>
            </a:r>
            <a:r>
              <a:rPr lang="en-US" dirty="0" smtClean="0"/>
              <a:t>milestone(s) </a:t>
            </a:r>
            <a:r>
              <a:rPr lang="en-US" dirty="0"/>
              <a:t>and other Phase 1 </a:t>
            </a:r>
            <a:r>
              <a:rPr lang="en-US" dirty="0" smtClean="0"/>
              <a:t>deliverables</a:t>
            </a:r>
            <a:endParaRPr lang="en-US" dirty="0"/>
          </a:p>
          <a:p>
            <a:pPr lvl="2"/>
            <a:r>
              <a:rPr lang="en-US" dirty="0" smtClean="0"/>
              <a:t>The 12 month milestone(s) is an essential measure in determining </a:t>
            </a:r>
            <a:r>
              <a:rPr lang="en-US" dirty="0" smtClean="0"/>
              <a:t>the success of your effort in Phase 1</a:t>
            </a:r>
            <a:endParaRPr lang="en-US" dirty="0" smtClean="0"/>
          </a:p>
          <a:p>
            <a:pPr lvl="1"/>
            <a:endParaRPr lang="en-US" dirty="0" smtClean="0"/>
          </a:p>
          <a:p>
            <a:pPr lvl="1"/>
            <a:endParaRPr lang="en-US" dirty="0" smtClean="0"/>
          </a:p>
          <a:p>
            <a:pPr lvl="1"/>
            <a:endParaRPr lang="en-US" dirty="0" smtClean="0"/>
          </a:p>
          <a:p>
            <a:endParaRPr lang="en-US" dirty="0"/>
          </a:p>
        </p:txBody>
      </p:sp>
      <p:sp>
        <p:nvSpPr>
          <p:cNvPr id="34" name="Title 33"/>
          <p:cNvSpPr>
            <a:spLocks noGrp="1"/>
          </p:cNvSpPr>
          <p:nvPr>
            <p:ph type="ctrTitle"/>
          </p:nvPr>
        </p:nvSpPr>
        <p:spPr/>
        <p:txBody>
          <a:bodyPr/>
          <a:lstStyle/>
          <a:p>
            <a:r>
              <a:rPr lang="en-US" dirty="0" smtClean="0"/>
              <a:t>Presentation </a:t>
            </a:r>
            <a:r>
              <a:rPr lang="en-US" dirty="0" smtClean="0"/>
              <a:t>Overview/Contents for Day 1</a:t>
            </a:r>
            <a:endParaRPr lang="en-US" dirty="0"/>
          </a:p>
        </p:txBody>
      </p:sp>
    </p:spTree>
    <p:extLst>
      <p:ext uri="{BB962C8B-B14F-4D97-AF65-F5344CB8AC3E}">
        <p14:creationId xmlns:p14="http://schemas.microsoft.com/office/powerpoint/2010/main" val="3605454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extLst>
    <a:ext uri="{05A4C25C-085E-4340-85A3-A5531E510DB2}">
      <thm15:themeFamily xmlns="" xmlns:thm15="http://schemas.microsoft.com/office/thememl/2012/main" name="Presentation2" id="{2AC070A0-E907-40F9-BB72-0CD074CF5B41}" vid="{4B284452-9812-4476-9FE7-A45B801231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40</TotalTime>
  <Words>158</Words>
  <Application>Microsoft Office PowerPoint</Application>
  <PresentationFormat>On-screen Show (4:3)</PresentationFormat>
  <Paragraphs>19</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blank</vt:lpstr>
      <vt:lpstr>SIMPLEX Kickoff Day 1 Presentation Template</vt:lpstr>
      <vt:lpstr>Presentation Overview/Contents for Day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SIMPLEX Kickoff Day 1 Presentation Template</dc:title>
  <dc:creator>Ahn, Shin-Hyung (contr-dso)</dc:creator>
  <cp:lastModifiedBy>Ahn, Shin-Hyung (contr-dso)</cp:lastModifiedBy>
  <cp:revision>8</cp:revision>
  <cp:lastPrinted>2011-09-22T20:00:03Z</cp:lastPrinted>
  <dcterms:created xsi:type="dcterms:W3CDTF">2015-03-24T15:53:43Z</dcterms:created>
  <dcterms:modified xsi:type="dcterms:W3CDTF">2015-04-06T21:27:23Z</dcterms:modified>
</cp:coreProperties>
</file>