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84" r:id="rId3"/>
    <p:sldId id="293" r:id="rId4"/>
    <p:sldId id="292" r:id="rId5"/>
    <p:sldId id="294" r:id="rId6"/>
    <p:sldId id="29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6" autoAdjust="0"/>
    <p:restoredTop sz="98820" autoAdjust="0"/>
  </p:normalViewPr>
  <p:slideViewPr>
    <p:cSldViewPr>
      <p:cViewPr varScale="1">
        <p:scale>
          <a:sx n="104" d="100"/>
          <a:sy n="104" d="100"/>
        </p:scale>
        <p:origin x="8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9B2C-5584-4C53-817A-39F0EDD24D7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E79-6529-4AB5-A2A4-DC2DF1EF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-services categorized.  Read and write spatial data.</a:t>
            </a:r>
          </a:p>
          <a:p>
            <a:r>
              <a:rPr lang="en-US" baseline="0" dirty="0" smtClean="0"/>
              <a:t>Neuroscience ontology--to represent structures and their relationships. E.g., synapses, segments, neurons.</a:t>
            </a:r>
          </a:p>
          <a:p>
            <a:r>
              <a:rPr lang="en-US" baseline="0" dirty="0" smtClean="0"/>
              <a:t>All volumetric and spatial queries build on this </a:t>
            </a:r>
            <a:r>
              <a:rPr lang="en-US" baseline="0" dirty="0" err="1" smtClean="0"/>
              <a:t>capabaility</a:t>
            </a:r>
            <a:endParaRPr lang="en-US" baseline="0" dirty="0" smtClean="0"/>
          </a:p>
          <a:p>
            <a:r>
              <a:rPr lang="en-US" baseline="0" dirty="0" smtClean="0"/>
              <a:t>Designed for computer vision, not biology.   Is extensible.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5E79-6529-4AB5-A2A4-DC2DF1EFC1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-services categorized.  Read and write spatial data.</a:t>
            </a:r>
          </a:p>
          <a:p>
            <a:r>
              <a:rPr lang="en-US" baseline="0" dirty="0" smtClean="0"/>
              <a:t>Neuroscience ontology--to represent structures and their relationships. E.g., synapses, segments, neurons.</a:t>
            </a:r>
          </a:p>
          <a:p>
            <a:r>
              <a:rPr lang="en-US" baseline="0" dirty="0" smtClean="0"/>
              <a:t>All volumetric and spatial queries build on this </a:t>
            </a:r>
            <a:r>
              <a:rPr lang="en-US" baseline="0" dirty="0" err="1" smtClean="0"/>
              <a:t>capabaility</a:t>
            </a:r>
            <a:endParaRPr lang="en-US" baseline="0" dirty="0" smtClean="0"/>
          </a:p>
          <a:p>
            <a:r>
              <a:rPr lang="en-US" baseline="0" dirty="0" smtClean="0"/>
              <a:t>Designed for computer vision, not biology.   Is extensible.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5E79-6529-4AB5-A2A4-DC2DF1EFC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This is NOT</a:t>
            </a:r>
            <a:r>
              <a:rPr lang="en" baseline="0" dirty="0" smtClean="0"/>
              <a:t> direct performance comparison, but it gives you some sense what the performance number means.</a:t>
            </a:r>
          </a:p>
          <a:p>
            <a:pPr lvl="0" rtl="0">
              <a:spcBef>
                <a:spcPts val="0"/>
              </a:spcBef>
              <a:buNone/>
            </a:pPr>
            <a:endParaRPr lang="en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baseline="0" smtClean="0"/>
              <a:t>With this comparison, I think we can conclude that FlashGraph is a very promising technique for large-scale graph analysis.</a:t>
            </a:r>
          </a:p>
        </p:txBody>
      </p:sp>
    </p:spTree>
    <p:extLst>
      <p:ext uri="{BB962C8B-B14F-4D97-AF65-F5344CB8AC3E}">
        <p14:creationId xmlns:p14="http://schemas.microsoft.com/office/powerpoint/2010/main" val="138281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-services categorized.  Read and write spatial data.</a:t>
            </a:r>
          </a:p>
          <a:p>
            <a:r>
              <a:rPr lang="en-US" baseline="0" dirty="0" smtClean="0"/>
              <a:t>Neuroscience ontology--to represent structures and their relationships. E.g., synapses, segments, neurons.</a:t>
            </a:r>
          </a:p>
          <a:p>
            <a:r>
              <a:rPr lang="en-US" baseline="0" dirty="0" smtClean="0"/>
              <a:t>All volumetric and spatial queries build on this </a:t>
            </a:r>
            <a:r>
              <a:rPr lang="en-US" baseline="0" dirty="0" err="1" smtClean="0"/>
              <a:t>capabaility</a:t>
            </a:r>
            <a:endParaRPr lang="en-US" baseline="0" dirty="0" smtClean="0"/>
          </a:p>
          <a:p>
            <a:r>
              <a:rPr lang="en-US" baseline="0" dirty="0" smtClean="0"/>
              <a:t>Designed for computer vision, not biology.   Is extensible.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5E79-6529-4AB5-A2A4-DC2DF1EFC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-services categorized.  Read and write spatial data.</a:t>
            </a:r>
          </a:p>
          <a:p>
            <a:r>
              <a:rPr lang="en-US" baseline="0" dirty="0" smtClean="0"/>
              <a:t>Neuroscience ontology--to represent structures and their relationships. E.g., synapses, segments, neurons.</a:t>
            </a:r>
          </a:p>
          <a:p>
            <a:r>
              <a:rPr lang="en-US" baseline="0" dirty="0" smtClean="0"/>
              <a:t>All volumetric and spatial queries build on this </a:t>
            </a:r>
            <a:r>
              <a:rPr lang="en-US" baseline="0" dirty="0" err="1" smtClean="0"/>
              <a:t>capabaility</a:t>
            </a:r>
            <a:endParaRPr lang="en-US" baseline="0" dirty="0" smtClean="0"/>
          </a:p>
          <a:p>
            <a:r>
              <a:rPr lang="en-US" baseline="0" dirty="0" smtClean="0"/>
              <a:t>Designed for computer vision, not biology.   Is extensible.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5E79-6529-4AB5-A2A4-DC2DF1EFC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69900" y="-201613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latin typeface="+mj-lt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136650"/>
            <a:ext cx="8229600" cy="543112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228600">
              <a:spcBef>
                <a:spcPts val="0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742950" indent="-200025">
              <a:spcBef>
                <a:spcPts val="0"/>
              </a:spcBef>
              <a:buFont typeface="Courier New" panose="02070309020205020404" pitchFamily="49" charset="0"/>
              <a:buChar char="o"/>
              <a:defRPr>
                <a:latin typeface="+mn-lt"/>
              </a:defRPr>
            </a:lvl2pPr>
            <a:lvl3pPr>
              <a:spcBef>
                <a:spcPts val="0"/>
              </a:spcBef>
              <a:defRPr sz="1600">
                <a:latin typeface="+mn-lt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82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2136-0E12-4BEC-A935-33C74CA951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A52-238D-4966-821D-E8D66B20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921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DARPA SIMPLEX Report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Computation Engines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124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PI: Joshua Vogelstein</a:t>
            </a:r>
          </a:p>
          <a:p>
            <a:r>
              <a:rPr lang="en-US" dirty="0"/>
              <a:t>N66001-15-C-4041</a:t>
            </a:r>
          </a:p>
          <a:p>
            <a:r>
              <a:rPr lang="en-US" dirty="0" smtClean="0"/>
              <a:t>Presented by: Randal Burns (co-PI), Da Zheng,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Mhembere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3436"/>
            <a:ext cx="9220200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76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Semi-external memory compute engines</a:t>
            </a:r>
          </a:p>
          <a:p>
            <a:pPr lvl="1"/>
            <a:r>
              <a:rPr lang="en-US" sz="2000" b="1" dirty="0" smtClean="0"/>
              <a:t>Doing more (work) with less (hardware, energy)</a:t>
            </a:r>
          </a:p>
          <a:p>
            <a:pPr lvl="1"/>
            <a:r>
              <a:rPr lang="en-US" sz="2000" b="1" dirty="0" smtClean="0"/>
              <a:t>For graph algorithms = </a:t>
            </a:r>
            <a:r>
              <a:rPr lang="en-US" sz="2000" b="1" dirty="0" err="1" smtClean="0"/>
              <a:t>FlashGraph</a:t>
            </a:r>
            <a:r>
              <a:rPr lang="en-US" sz="2000" b="1" dirty="0" smtClean="0"/>
              <a:t> (GRAPHS)</a:t>
            </a:r>
          </a:p>
          <a:p>
            <a:r>
              <a:rPr lang="en-US" sz="2400" b="1" dirty="0" smtClean="0"/>
              <a:t>New formulation of semi-external</a:t>
            </a:r>
          </a:p>
          <a:p>
            <a:pPr lvl="1"/>
            <a:r>
              <a:rPr lang="en-US" sz="2000" b="1" dirty="0" smtClean="0"/>
              <a:t>From functional graph computations to algorithmic state</a:t>
            </a:r>
          </a:p>
          <a:p>
            <a:pPr lvl="1"/>
            <a:r>
              <a:rPr lang="en-US" sz="2000" b="1" dirty="0" smtClean="0"/>
              <a:t>For generalized matrix operations = </a:t>
            </a:r>
            <a:r>
              <a:rPr lang="en-US" sz="2000" b="1" dirty="0" err="1" smtClean="0"/>
              <a:t>FlashR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FlashEigen</a:t>
            </a:r>
            <a:r>
              <a:rPr lang="en-US" sz="2000" b="1" dirty="0" smtClean="0"/>
              <a:t>, Flash???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00" y="0"/>
            <a:ext cx="9591411" cy="12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37" y="381000"/>
            <a:ext cx="4087663" cy="3124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tx2"/>
                </a:solidFill>
              </a:rPr>
              <a:t>Semi-External Memory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295400"/>
            <a:ext cx="5029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Derivative from external memory (EM)</a:t>
            </a:r>
          </a:p>
          <a:p>
            <a:pPr lvl="1"/>
            <a:r>
              <a:rPr lang="en-US" sz="1600" dirty="0" smtClean="0"/>
              <a:t>EM is a cost model for algorithms based on the number of transfers of block aligned storage</a:t>
            </a:r>
          </a:p>
          <a:p>
            <a:pPr lvl="1"/>
            <a:r>
              <a:rPr lang="en-US" sz="1600" dirty="0" smtClean="0"/>
              <a:t>A better measure than algorithmic complexity big-O for all I/O bound problems</a:t>
            </a:r>
          </a:p>
          <a:p>
            <a:pPr lvl="1"/>
            <a:r>
              <a:rPr lang="en-US" sz="1600" dirty="0" smtClean="0"/>
              <a:t>Permutation lower bound: many linear problems take sort(n)=</a:t>
            </a:r>
            <a:r>
              <a:rPr lang="en-US" sz="1600" dirty="0" err="1" smtClean="0"/>
              <a:t>nlogn</a:t>
            </a:r>
            <a:r>
              <a:rPr lang="en-US" sz="1600" dirty="0" smtClean="0"/>
              <a:t> I/</a:t>
            </a:r>
            <a:r>
              <a:rPr lang="en-US" sz="1600" dirty="0" err="1" smtClean="0"/>
              <a:t>Os</a:t>
            </a: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5052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Semi-external memory (SEM) </a:t>
            </a:r>
          </a:p>
          <a:p>
            <a:pPr lvl="1"/>
            <a:r>
              <a:rPr lang="en-US" sz="1600" dirty="0" err="1" smtClean="0"/>
              <a:t>Abello</a:t>
            </a:r>
            <a:r>
              <a:rPr lang="en-US" sz="1600" dirty="0" smtClean="0"/>
              <a:t> et al. </a:t>
            </a:r>
            <a:r>
              <a:rPr lang="en-US" sz="1600" i="1" dirty="0" smtClean="0"/>
              <a:t>A Functional Approach to Graph Algorithms</a:t>
            </a:r>
            <a:r>
              <a:rPr lang="en-US" sz="1600" dirty="0" smtClean="0"/>
              <a:t>, 1998: “…semi-external </a:t>
            </a:r>
            <a:r>
              <a:rPr lang="en-US" sz="1600" dirty="0"/>
              <a:t>model for graph problems, in which the vertices but not the edges fit in </a:t>
            </a:r>
            <a:r>
              <a:rPr lang="en-US" sz="1600" dirty="0" smtClean="0"/>
              <a:t>memory”</a:t>
            </a:r>
          </a:p>
          <a:p>
            <a:pPr lvl="1"/>
            <a:r>
              <a:rPr lang="en-US" sz="1600" dirty="0" smtClean="0"/>
              <a:t>True for most graphs (including sparse, natural graphs)</a:t>
            </a:r>
          </a:p>
          <a:p>
            <a:r>
              <a:rPr lang="en-US" sz="2000" b="1" dirty="0" err="1" smtClean="0"/>
              <a:t>FlashGraph</a:t>
            </a:r>
            <a:r>
              <a:rPr lang="en-US" sz="2000" b="1" dirty="0" smtClean="0"/>
              <a:t> (GRAPHS)</a:t>
            </a:r>
          </a:p>
          <a:p>
            <a:pPr lvl="1"/>
            <a:r>
              <a:rPr lang="en-US" sz="1600" dirty="0" smtClean="0"/>
              <a:t>A semi-external memory graph processing engine</a:t>
            </a:r>
          </a:p>
          <a:p>
            <a:pPr lvl="1"/>
            <a:r>
              <a:rPr lang="en-US" sz="1600" dirty="0" smtClean="0"/>
              <a:t>Fast, compact, and power efficient</a:t>
            </a:r>
          </a:p>
          <a:p>
            <a:pPr lvl="1"/>
            <a:r>
              <a:rPr lang="en-US" sz="1600" dirty="0" smtClean="0"/>
              <a:t>In contrast to distributed, in-memory computing</a:t>
            </a:r>
          </a:p>
        </p:txBody>
      </p:sp>
    </p:spTree>
    <p:extLst>
      <p:ext uri="{BB962C8B-B14F-4D97-AF65-F5344CB8AC3E}">
        <p14:creationId xmlns:p14="http://schemas.microsoft.com/office/powerpoint/2010/main" val="4274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solidFill>
                  <a:schemeClr val="tx2"/>
                </a:solidFill>
              </a:rPr>
              <a:t>FlashGraph Scalability</a:t>
            </a:r>
            <a:endParaRPr lang="en" b="1" dirty="0">
              <a:solidFill>
                <a:schemeClr val="tx2"/>
              </a:solidFill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166001"/>
            <a:ext cx="8229600" cy="8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1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 Neue"/>
              <a:buChar char="●"/>
            </a:pPr>
            <a:r>
              <a:rPr lang="en" sz="2600" dirty="0">
                <a:ea typeface="ＭＳ Ｐゴシック" pitchFamily="-106" charset="-128"/>
                <a:cs typeface="ＭＳ Ｐゴシック" pitchFamily="-65" charset="-128"/>
              </a:rPr>
              <a:t>Largest graph </a:t>
            </a:r>
            <a:r>
              <a:rPr lang="en-US" sz="2600" dirty="0" smtClean="0">
                <a:ea typeface="ＭＳ Ｐゴシック" pitchFamily="-106" charset="-128"/>
                <a:cs typeface="ＭＳ Ｐゴシック" pitchFamily="-65" charset="-128"/>
              </a:rPr>
              <a:t>we found</a:t>
            </a:r>
            <a:r>
              <a:rPr lang="en" sz="2600" dirty="0" smtClean="0">
                <a:ea typeface="ＭＳ Ｐゴシック" pitchFamily="-106" charset="-128"/>
                <a:cs typeface="ＭＳ Ｐゴシック" pitchFamily="-65" charset="-128"/>
              </a:rPr>
              <a:t>: </a:t>
            </a:r>
            <a:r>
              <a:rPr lang="en" sz="2600" dirty="0">
                <a:ea typeface="ＭＳ Ｐゴシック" pitchFamily="-106" charset="-128"/>
                <a:cs typeface="ＭＳ Ｐゴシック" pitchFamily="-65" charset="-128"/>
              </a:rPr>
              <a:t>3.5B vertices and 129B </a:t>
            </a:r>
            <a:r>
              <a:rPr lang="en" sz="2600" dirty="0" smtClean="0">
                <a:ea typeface="ＭＳ Ｐゴシック" pitchFamily="-106" charset="-128"/>
                <a:cs typeface="ＭＳ Ｐゴシック" pitchFamily="-65" charset="-128"/>
              </a:rPr>
              <a:t>edges.</a:t>
            </a:r>
            <a:endParaRPr lang="en-US" sz="2600" dirty="0" smtClean="0">
              <a:ea typeface="ＭＳ Ｐゴシック" pitchFamily="-106" charset="-128"/>
              <a:cs typeface="ＭＳ Ｐゴシック" pitchFamily="-65" charset="-128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4294967295"/>
          </p:nvPr>
        </p:nvSpPr>
        <p:spPr>
          <a:xfrm>
            <a:off x="5094385" y="1981200"/>
            <a:ext cx="3852862" cy="27797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</a:pPr>
            <a:r>
              <a:rPr lang="en" sz="2000" dirty="0" smtClean="0">
                <a:latin typeface="+mn-lt"/>
                <a:ea typeface="ＭＳ Ｐゴシック" pitchFamily="-106" charset="-128"/>
                <a:cs typeface="ＭＳ Ｐゴシック" pitchFamily="-65" charset="-128"/>
              </a:rPr>
              <a:t>Previous Results:</a:t>
            </a:r>
            <a:endParaRPr lang="en" sz="2000" dirty="0">
              <a:latin typeface="+mn-lt"/>
              <a:ea typeface="ＭＳ Ｐゴシック" pitchFamily="-106" charset="-128"/>
              <a:cs typeface="ＭＳ Ｐゴシック" pitchFamily="-65" charset="-128"/>
            </a:endParaRPr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r>
              <a:rPr lang="en" sz="1800" dirty="0" smtClean="0">
                <a:latin typeface="+mn-lt"/>
                <a:ea typeface="ＭＳ Ｐゴシック" pitchFamily="-106" charset="-128"/>
                <a:cs typeface="ＭＳ Ｐゴシック" pitchFamily="-65" charset="-128"/>
              </a:rPr>
              <a:t>Google Pregel </a:t>
            </a:r>
            <a:r>
              <a:rPr lang="en" sz="1800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used </a:t>
            </a:r>
            <a:r>
              <a:rPr lang="en" sz="1800" b="1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300 multi-core </a:t>
            </a:r>
            <a:r>
              <a:rPr lang="en" sz="1800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machines for SSSP in +10 min on </a:t>
            </a:r>
            <a:r>
              <a:rPr lang="en" sz="1800" b="1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1B vertex and 127B edge </a:t>
            </a:r>
            <a:r>
              <a:rPr lang="en" sz="1800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graph.</a:t>
            </a:r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r>
              <a:rPr lang="en" sz="1800" dirty="0" smtClean="0">
                <a:latin typeface="+mn-lt"/>
                <a:ea typeface="ＭＳ Ｐゴシック" pitchFamily="-106" charset="-128"/>
                <a:cs typeface="ＭＳ Ｐゴシック" pitchFamily="-65" charset="-128"/>
              </a:rPr>
              <a:t>Microsoft Trinity </a:t>
            </a:r>
            <a:r>
              <a:rPr lang="en" sz="1800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used </a:t>
            </a:r>
            <a:r>
              <a:rPr lang="en" sz="1800" b="1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14 12-core machines</a:t>
            </a:r>
            <a:r>
              <a:rPr lang="en" sz="1800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 for BFS in +10 min on </a:t>
            </a:r>
            <a:r>
              <a:rPr lang="en" sz="1800" b="1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1B vertex and 13B </a:t>
            </a:r>
            <a:r>
              <a:rPr lang="en" sz="1800" dirty="0">
                <a:latin typeface="+mn-lt"/>
                <a:ea typeface="ＭＳ Ｐゴシック" pitchFamily="-106" charset="-128"/>
                <a:cs typeface="ＭＳ Ｐゴシック" pitchFamily="-65" charset="-128"/>
              </a:rPr>
              <a:t>edge graph.</a:t>
            </a:r>
          </a:p>
        </p:txBody>
      </p:sp>
      <p:graphicFrame>
        <p:nvGraphicFramePr>
          <p:cNvPr id="235" name="Shape 235"/>
          <p:cNvGraphicFramePr/>
          <p:nvPr>
            <p:extLst/>
          </p:nvPr>
        </p:nvGraphicFramePr>
        <p:xfrm>
          <a:off x="535831" y="2605121"/>
          <a:ext cx="4355424" cy="3508443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144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/>
                        <a:t>Algorithm</a:t>
                      </a:r>
                      <a:endParaRPr lang="en" sz="1500" b="1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/>
                        <a:t>Runtime (min)</a:t>
                      </a:r>
                      <a:endParaRPr lang="en" sz="1500" b="1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/>
                        <a:t>M</a:t>
                      </a:r>
                      <a:r>
                        <a:rPr lang="en" sz="1500" dirty="0" smtClean="0"/>
                        <a:t>emory (GB)</a:t>
                      </a:r>
                      <a:endParaRPr lang="en" sz="1500" b="1" dirty="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4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BFS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5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22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4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Betweenness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10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81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4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Triangle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130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55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4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/>
                        <a:t>WCC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8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47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85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/>
                        <a:t>PageRank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34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46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58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/>
                        <a:t>Scan </a:t>
                      </a:r>
                      <a:r>
                        <a:rPr lang="en" sz="1500" dirty="0" smtClean="0"/>
                        <a:t>statistic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6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dirty="0" smtClean="0"/>
                        <a:t>83</a:t>
                      </a:r>
                      <a:endParaRPr lang="en" sz="1500" dirty="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51230" y="4818185"/>
            <a:ext cx="343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68100"/>
                </a:solidFill>
                <a:latin typeface="+mn-lt"/>
              </a:rPr>
              <a:t>FlashGraph</a:t>
            </a:r>
            <a:r>
              <a:rPr lang="en-US" sz="1800" dirty="0" smtClean="0">
                <a:solidFill>
                  <a:srgbClr val="F68100"/>
                </a:solidFill>
                <a:latin typeface="+mn-lt"/>
              </a:rPr>
              <a:t> uses one machine with 32 CPU cores.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31" y="3120488"/>
            <a:ext cx="4248443" cy="407963"/>
          </a:xfrm>
          <a:prstGeom prst="rect">
            <a:avLst/>
          </a:prstGeom>
          <a:noFill/>
          <a:ln w="25400">
            <a:solidFill>
              <a:srgbClr val="F6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43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tx2"/>
                </a:solidFill>
              </a:rPr>
              <a:t>Why is SEM so effective?	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0283" y="990600"/>
            <a:ext cx="7458635" cy="466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Technology trends have made it more relevant</a:t>
            </a:r>
            <a:endParaRPr lang="en-US" sz="2400" b="1" dirty="0" smtClean="0"/>
          </a:p>
          <a:p>
            <a:pPr lvl="1"/>
            <a:r>
              <a:rPr lang="en-US" sz="1800" dirty="0" smtClean="0"/>
              <a:t>Processor speed increases have made memory access the bottleneck, i.e. no scaling from parallelism</a:t>
            </a:r>
          </a:p>
          <a:p>
            <a:pPr lvl="1"/>
            <a:r>
              <a:rPr lang="en-US" sz="1800" dirty="0" smtClean="0"/>
              <a:t>S</a:t>
            </a:r>
            <a:r>
              <a:rPr lang="en-US" sz="1800" dirty="0" smtClean="0"/>
              <a:t>olid-state storage devices has made it more realistic to do I/O:</a:t>
            </a:r>
          </a:p>
          <a:p>
            <a:pPr lvl="2"/>
            <a:r>
              <a:rPr lang="en-US" sz="1800" dirty="0" smtClean="0"/>
              <a:t>Faster than network messages (better to go SEM than distributed)</a:t>
            </a:r>
            <a:r>
              <a:rPr lang="en-US" sz="1800" dirty="0" smtClean="0"/>
              <a:t> </a:t>
            </a:r>
          </a:p>
          <a:p>
            <a:pPr lvl="2"/>
            <a:r>
              <a:rPr lang="en-US" sz="1800" dirty="0" smtClean="0"/>
              <a:t>Random I/O possible (when done asynchronously)</a:t>
            </a:r>
            <a:endParaRPr lang="en-US" sz="1800" b="1" dirty="0" smtClean="0"/>
          </a:p>
          <a:p>
            <a:r>
              <a:rPr lang="en-US" sz="2600" b="1" dirty="0" smtClean="0"/>
              <a:t>Many algorithms much faster in SEM than EM</a:t>
            </a:r>
            <a:endParaRPr lang="en-US" sz="2600" b="1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5052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358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tx2"/>
                </a:solidFill>
              </a:rPr>
              <a:t>Why is SEM so important?	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6482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Scalability of algorithms without</a:t>
            </a:r>
            <a:endParaRPr lang="en-US" sz="2400" b="1" dirty="0" smtClean="0"/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ower consumption: fewer processors, SSDs more efficient than RAM</a:t>
            </a:r>
          </a:p>
          <a:p>
            <a:pPr lvl="1"/>
            <a:r>
              <a:rPr lang="en-US" sz="1800" dirty="0" smtClean="0"/>
              <a:t>Resources: bigger problems on less hardware</a:t>
            </a:r>
          </a:p>
          <a:p>
            <a:r>
              <a:rPr lang="en-US" sz="2200" b="1" dirty="0" smtClean="0"/>
              <a:t>Must improve scale (particularly power) to realize </a:t>
            </a:r>
            <a:r>
              <a:rPr lang="en-US" sz="2200" b="1" dirty="0" err="1" smtClean="0"/>
              <a:t>exascale</a:t>
            </a:r>
            <a:endParaRPr lang="en-US" sz="2200" b="1" dirty="0" smtClean="0"/>
          </a:p>
          <a:p>
            <a:pPr lvl="1"/>
            <a:r>
              <a:rPr lang="en-US" sz="1800" dirty="0" smtClean="0"/>
              <a:t>Overcome Dennard scaling limitations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820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tx2"/>
                </a:solidFill>
              </a:rPr>
              <a:t>SEM Recast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295400"/>
            <a:ext cx="8382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Change formulation for semi-external memory</a:t>
            </a:r>
            <a:endParaRPr lang="en-US" sz="1600" dirty="0" smtClean="0"/>
          </a:p>
          <a:p>
            <a:pPr lvl="1"/>
            <a:r>
              <a:rPr lang="en-US" sz="1600" dirty="0"/>
              <a:t>From “the vertices but not the edges fit in </a:t>
            </a:r>
            <a:r>
              <a:rPr lang="en-US" sz="1600" dirty="0" smtClean="0"/>
              <a:t>memory” </a:t>
            </a:r>
          </a:p>
          <a:p>
            <a:pPr lvl="1"/>
            <a:r>
              <a:rPr lang="en-US" sz="1600" dirty="0" smtClean="0"/>
              <a:t>To “algorithmic state fits in memory, but the input data does not”</a:t>
            </a:r>
          </a:p>
          <a:p>
            <a:pPr lvl="1"/>
            <a:r>
              <a:rPr lang="en-US" sz="1600" dirty="0" smtClean="0"/>
              <a:t>Definition consistent with graph notion, but generalizes</a:t>
            </a:r>
          </a:p>
          <a:p>
            <a:r>
              <a:rPr lang="en-US" sz="2000" b="1" dirty="0" smtClean="0"/>
              <a:t>Sparse matrix multiplication</a:t>
            </a:r>
          </a:p>
          <a:p>
            <a:pPr lvl="1"/>
            <a:r>
              <a:rPr lang="en-US" sz="1600" dirty="0" smtClean="0"/>
              <a:t>Keep a small dense matrix and multiplication results in memory </a:t>
            </a:r>
          </a:p>
          <a:p>
            <a:pPr lvl="1"/>
            <a:r>
              <a:rPr lang="en-US" sz="1600" dirty="0" smtClean="0"/>
              <a:t>Access the large sparse matrix from SSD</a:t>
            </a:r>
          </a:p>
          <a:p>
            <a:r>
              <a:rPr lang="en-US" sz="2000" b="1" dirty="0" smtClean="0"/>
              <a:t>Other SEM algorithms</a:t>
            </a:r>
          </a:p>
          <a:p>
            <a:pPr lvl="1"/>
            <a:r>
              <a:rPr lang="en-US" sz="1600" dirty="0" smtClean="0"/>
              <a:t>K-means – keep the centroids (and pruning data in memory)</a:t>
            </a:r>
          </a:p>
          <a:p>
            <a:pPr lvl="1"/>
            <a:r>
              <a:rPr lang="en-US" sz="1600" dirty="0" smtClean="0"/>
              <a:t>Visualization: </a:t>
            </a:r>
            <a:r>
              <a:rPr lang="en-US" sz="1600" dirty="0" err="1" smtClean="0"/>
              <a:t>isosurfaces</a:t>
            </a:r>
            <a:r>
              <a:rPr lang="en-US" sz="1600" dirty="0" smtClean="0"/>
              <a:t>/</a:t>
            </a:r>
            <a:r>
              <a:rPr lang="en-US" sz="1600" dirty="0" err="1" smtClean="0"/>
              <a:t>isovolumes</a:t>
            </a:r>
            <a:r>
              <a:rPr lang="en-US" sz="1600" dirty="0" smtClean="0"/>
              <a:t>, streamlines, volume rendering</a:t>
            </a:r>
          </a:p>
          <a:p>
            <a:pPr lvl="1"/>
            <a:endParaRPr lang="en-US" sz="1600" dirty="0"/>
          </a:p>
          <a:p>
            <a:r>
              <a:rPr lang="en-US" sz="2000" b="1" dirty="0" smtClean="0"/>
              <a:t>Future directions – </a:t>
            </a:r>
            <a:r>
              <a:rPr lang="en-US" sz="2000" i="1" dirty="0" smtClean="0"/>
              <a:t>Is there a generalized cache-oblivious framework for semi-external memory algorithms?</a:t>
            </a:r>
          </a:p>
          <a:p>
            <a:pPr lvl="1"/>
            <a:r>
              <a:rPr lang="en-US" sz="1600" dirty="0" smtClean="0"/>
              <a:t>robust to </a:t>
            </a:r>
            <a:r>
              <a:rPr lang="en-US" sz="1600" dirty="0" err="1" smtClean="0"/>
              <a:t>mutli</a:t>
            </a:r>
            <a:r>
              <a:rPr lang="en-US" sz="1600" dirty="0" smtClean="0"/>
              <a:t>-level cache hierarchies and cache line size parameters?</a:t>
            </a:r>
          </a:p>
          <a:p>
            <a:pPr lvl="1"/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512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736</Words>
  <Application>Microsoft Office PowerPoint</Application>
  <PresentationFormat>On-screen Show (4:3)</PresentationFormat>
  <Paragraphs>100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Helvetica Neue</vt:lpstr>
      <vt:lpstr>ＭＳ Ｐゴシック</vt:lpstr>
      <vt:lpstr>Office Theme</vt:lpstr>
      <vt:lpstr>DARPA SIMPLEX Report Computation Engines</vt:lpstr>
      <vt:lpstr>PowerPoint Presentation</vt:lpstr>
      <vt:lpstr>PowerPoint Presentation</vt:lpstr>
      <vt:lpstr>FlashGraph Scalability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randal@cs.jhu.edu</dc:creator>
  <cp:lastModifiedBy>Randal Burns</cp:lastModifiedBy>
  <cp:revision>130</cp:revision>
  <dcterms:created xsi:type="dcterms:W3CDTF">2013-03-29T14:37:27Z</dcterms:created>
  <dcterms:modified xsi:type="dcterms:W3CDTF">2016-02-24T03:00:58Z</dcterms:modified>
</cp:coreProperties>
</file>