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captain?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f1d0385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f1d0385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Why would you want to understand the relationship between fMRI and eye movement? What neurological problem does this solve, or take steps towards solving?</a:t>
            </a:r>
            <a:endParaRPr/>
          </a:p>
          <a:p>
            <a:pPr indent="0" lvl="0" marL="0" rtl="0" algn="l">
              <a:lnSpc>
                <a:spcPct val="115000"/>
              </a:lnSpc>
              <a:spcBef>
                <a:spcPts val="1600"/>
              </a:spcBef>
              <a:spcAft>
                <a:spcPts val="1600"/>
              </a:spcAft>
              <a:buClr>
                <a:schemeClr val="dk1"/>
              </a:buClr>
              <a:buSzPts val="1100"/>
              <a:buFont typeface="Arial"/>
              <a:buNone/>
            </a:pPr>
            <a:r>
              <a:rPr lang="en">
                <a:highlight>
                  <a:srgbClr val="FFFF00"/>
                </a:highlight>
              </a:rPr>
              <a:t>Could you be a little more specific for your prediction tasks? For example, what diagnoses are you looking at?</a:t>
            </a:r>
            <a:endParaRPr>
              <a:highlight>
                <a:srgbClr val="FF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0e8d1c76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0e8d1c7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f1d0385c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f1d0385c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0f347b62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0f347b62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103b5143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103b5143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1d0385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1d0385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1d0385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1d0385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f1d0385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f1d0385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f1d0385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f1d0385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f1d0385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f1d0385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f1d0385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f1d0385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aim 1, i like you guys gettting really comfortable running the existing RerF code.  Gaining an understanding of the parameters, and each team member trying them on different modalities and prediction tasks</a:t>
            </a:r>
            <a:endParaRPr/>
          </a:p>
          <a:p>
            <a:pPr indent="0" lvl="0" marL="0" rtl="0" algn="l">
              <a:lnSpc>
                <a:spcPct val="115000"/>
              </a:lnSpc>
              <a:spcBef>
                <a:spcPts val="1600"/>
              </a:spcBef>
              <a:spcAft>
                <a:spcPts val="0"/>
              </a:spcAft>
              <a:buClr>
                <a:schemeClr val="dk1"/>
              </a:buClr>
              <a:buSzPts val="1100"/>
              <a:buFont typeface="Arial"/>
              <a:buNone/>
            </a:pPr>
            <a:r>
              <a:rPr lang="en"/>
              <a:t>Rather than modifying/improving RF, which should come only after getting comfortable with it.</a:t>
            </a:r>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f1d0385c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f1d0385c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 like this one, regardless of the status, i imagine there will be improvements/optimizations one can imagine for Py-RerF.</a:t>
            </a:r>
            <a:endParaRPr/>
          </a:p>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TEAMNAMEHERE</a:t>
            </a:r>
            <a:endParaRPr sz="2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 Kim, Sri Sankar, Nausheen Tickoo, Jack Wright, Yaqing 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3</a:t>
            </a:r>
            <a:endParaRPr/>
          </a:p>
        </p:txBody>
      </p:sp>
      <p:sp>
        <p:nvSpPr>
          <p:cNvPr id="118" name="Google Shape;118;p22"/>
          <p:cNvSpPr txBox="1"/>
          <p:nvPr>
            <p:ph idx="1" type="body"/>
          </p:nvPr>
        </p:nvSpPr>
        <p:spPr>
          <a:xfrm>
            <a:off x="311700" y="1163050"/>
            <a:ext cx="4128000" cy="3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Part 1: Optimization of Py-RerF</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Intro: </a:t>
            </a:r>
            <a:r>
              <a:rPr lang="en" sz="1200"/>
              <a:t>Perform parameter optimization/improvements for Py-RerF</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Methods: </a:t>
            </a:r>
            <a:endParaRPr sz="1200"/>
          </a:p>
          <a:p>
            <a:pPr indent="-304800" lvl="0" marL="457200" rtl="0" algn="l">
              <a:spcBef>
                <a:spcPts val="0"/>
              </a:spcBef>
              <a:spcAft>
                <a:spcPts val="0"/>
              </a:spcAft>
              <a:buSzPts val="1200"/>
              <a:buChar char="●"/>
            </a:pPr>
            <a:r>
              <a:rPr lang="en" sz="1200"/>
              <a:t>A matrix - different ways to create this random matrix</a:t>
            </a:r>
            <a:endParaRPr sz="1200"/>
          </a:p>
          <a:p>
            <a:pPr indent="-304800" lvl="0" marL="457200" rtl="0" algn="l">
              <a:spcBef>
                <a:spcPts val="0"/>
              </a:spcBef>
              <a:spcAft>
                <a:spcPts val="0"/>
              </a:spcAft>
              <a:buSzPts val="1200"/>
              <a:buChar char="●"/>
            </a:pPr>
            <a:r>
              <a:rPr lang="en" sz="1200"/>
              <a:t>Splitting criteria - different ways aside from inequality splits that might yield better results. </a:t>
            </a:r>
            <a:endParaRPr sz="1200"/>
          </a:p>
          <a:p>
            <a:pPr indent="-304800" lvl="1" marL="914400" rtl="0" algn="l">
              <a:spcBef>
                <a:spcPts val="0"/>
              </a:spcBef>
              <a:spcAft>
                <a:spcPts val="0"/>
              </a:spcAft>
              <a:buSzPts val="1200"/>
              <a:buChar char="○"/>
            </a:pPr>
            <a:r>
              <a:rPr lang="en" sz="1200"/>
              <a:t>Currently RerF utilizes maximizing Gini Impurity.</a:t>
            </a:r>
            <a:endParaRPr sz="1200"/>
          </a:p>
          <a:p>
            <a:pPr indent="-304800" lvl="0" marL="457200" rtl="0" algn="l">
              <a:spcBef>
                <a:spcPts val="0"/>
              </a:spcBef>
              <a:spcAft>
                <a:spcPts val="0"/>
              </a:spcAft>
              <a:buSzPts val="1200"/>
              <a:buChar char="●"/>
            </a:pPr>
            <a:r>
              <a:rPr lang="en" sz="1200"/>
              <a:t>Other python related performance optimizations/improvements as it comes up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Expected Outcome: </a:t>
            </a:r>
            <a:endParaRPr b="1" sz="1200"/>
          </a:p>
          <a:p>
            <a:pPr indent="0" lvl="0" marL="0" rtl="0" algn="l">
              <a:spcBef>
                <a:spcPts val="0"/>
              </a:spcBef>
              <a:spcAft>
                <a:spcPts val="0"/>
              </a:spcAft>
              <a:buNone/>
            </a:pPr>
            <a:r>
              <a:rPr lang="en" sz="1200"/>
              <a:t>An increased optimization of Py-RerF</a:t>
            </a:r>
            <a:endParaRPr b="1"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19" name="Google Shape;119;p22"/>
          <p:cNvSpPr txBox="1"/>
          <p:nvPr>
            <p:ph idx="1" type="body"/>
          </p:nvPr>
        </p:nvSpPr>
        <p:spPr>
          <a:xfrm>
            <a:off x="4572000" y="1163050"/>
            <a:ext cx="4335000" cy="3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Part 2: Prediction Tasks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Intro: </a:t>
            </a:r>
            <a:r>
              <a:rPr lang="en" sz="1200"/>
              <a:t>Run prediction tasks using data pre-processed by other groups. Mainly for differentiating between Healthy vs ADHD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Methods: </a:t>
            </a:r>
            <a:endParaRPr sz="1200"/>
          </a:p>
          <a:p>
            <a:pPr indent="-304800" lvl="0" marL="457200" rtl="0" algn="l">
              <a:spcBef>
                <a:spcPts val="0"/>
              </a:spcBef>
              <a:spcAft>
                <a:spcPts val="0"/>
              </a:spcAft>
              <a:buSzPts val="1200"/>
              <a:buChar char="●"/>
            </a:pPr>
            <a:r>
              <a:rPr lang="en" sz="1200"/>
              <a:t>Collect data processed by other group’s projects</a:t>
            </a:r>
            <a:endParaRPr sz="1200"/>
          </a:p>
          <a:p>
            <a:pPr indent="-304800" lvl="0" marL="457200" rtl="0" algn="l">
              <a:spcBef>
                <a:spcPts val="0"/>
              </a:spcBef>
              <a:spcAft>
                <a:spcPts val="0"/>
              </a:spcAft>
              <a:buSzPts val="1200"/>
              <a:buChar char="●"/>
            </a:pPr>
            <a:r>
              <a:rPr lang="en" sz="1200"/>
              <a:t>Utilize both R and Py-RerF to confirm code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Expected Outcome: </a:t>
            </a:r>
            <a:endParaRPr b="1" sz="1200"/>
          </a:p>
          <a:p>
            <a:pPr indent="0" lvl="0" marL="0" rtl="0" algn="l">
              <a:spcBef>
                <a:spcPts val="0"/>
              </a:spcBef>
              <a:spcAft>
                <a:spcPts val="0"/>
              </a:spcAft>
              <a:buNone/>
            </a:pPr>
            <a:r>
              <a:rPr lang="en" sz="1200"/>
              <a:t>Prediction tasks from pre-processed datasets from graph stats or etc that correctly determines diagnosis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SzPts val="1600"/>
              <a:buChar char="●"/>
            </a:pPr>
            <a:r>
              <a:rPr lang="en" sz="1600"/>
              <a:t>Unnecessarily increased time complexity with little improvement in performance</a:t>
            </a:r>
            <a:endParaRPr sz="1600"/>
          </a:p>
          <a:p>
            <a:pPr indent="-330200" lvl="0" marL="457200" rtl="0" algn="l">
              <a:lnSpc>
                <a:spcPct val="125000"/>
              </a:lnSpc>
              <a:spcBef>
                <a:spcPts val="0"/>
              </a:spcBef>
              <a:spcAft>
                <a:spcPts val="0"/>
              </a:spcAft>
              <a:buSzPts val="1600"/>
              <a:buChar char="●"/>
            </a:pPr>
            <a:r>
              <a:rPr lang="en" sz="1600"/>
              <a:t>Every ML model faces: overfitting? trapped in local optima? too dataset-dependent to generalize?</a:t>
            </a:r>
            <a:endParaRPr sz="1600"/>
          </a:p>
          <a:p>
            <a:pPr indent="-330200" lvl="0" marL="457200" rtl="0" algn="l">
              <a:lnSpc>
                <a:spcPct val="125000"/>
              </a:lnSpc>
              <a:spcBef>
                <a:spcPts val="0"/>
              </a:spcBef>
              <a:spcAft>
                <a:spcPts val="0"/>
              </a:spcAft>
              <a:buSzPts val="1600"/>
              <a:buChar char="●"/>
            </a:pPr>
            <a:r>
              <a:rPr lang="en" sz="1600"/>
              <a:t>A pure model optimization task seems not so innovative (we have to figure out a way to maintain its neurological significance); also, majority of optimization of RerF might have already been accomplished</a:t>
            </a:r>
            <a:endParaRPr sz="1600"/>
          </a:p>
          <a:p>
            <a:pPr indent="-330200" lvl="0" marL="457200" rtl="0" algn="l">
              <a:lnSpc>
                <a:spcPct val="125000"/>
              </a:lnSpc>
              <a:spcBef>
                <a:spcPts val="0"/>
              </a:spcBef>
              <a:spcAft>
                <a:spcPts val="0"/>
              </a:spcAft>
              <a:buSzPts val="1600"/>
              <a:buChar char="●"/>
            </a:pPr>
            <a:r>
              <a:rPr lang="en" sz="1600"/>
              <a:t>Performances of RerF may vary tremendously on different modality datasets, producing disagreement on diagnosis results (so we have to find a proper way to unite them)</a:t>
            </a:r>
            <a:endParaRPr sz="1600"/>
          </a:p>
          <a:p>
            <a:pPr indent="-330200" lvl="0" marL="457200" rtl="0" algn="l">
              <a:lnSpc>
                <a:spcPct val="125000"/>
              </a:lnSpc>
              <a:spcBef>
                <a:spcPts val="0"/>
              </a:spcBef>
              <a:spcAft>
                <a:spcPts val="0"/>
              </a:spcAft>
              <a:buSzPts val="1600"/>
              <a:buChar char="●"/>
            </a:pPr>
            <a:r>
              <a:rPr lang="en" sz="1600"/>
              <a:t>*Our progress may depend on other groups’ work (pre-processed data), but we’ll strive for maximal independence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Excited group members willing to learn!</a:t>
            </a:r>
            <a:endParaRPr/>
          </a:p>
          <a:p>
            <a:pPr indent="-342900" lvl="0" marL="457200" rtl="0" algn="l">
              <a:lnSpc>
                <a:spcPct val="150000"/>
              </a:lnSpc>
              <a:spcBef>
                <a:spcPts val="0"/>
              </a:spcBef>
              <a:spcAft>
                <a:spcPts val="0"/>
              </a:spcAft>
              <a:buSzPts val="1800"/>
              <a:buChar char="●"/>
            </a:pPr>
            <a:r>
              <a:rPr lang="en"/>
              <a:t>RF is a very flexible and efficient model with lots of variates</a:t>
            </a:r>
            <a:endParaRPr/>
          </a:p>
          <a:p>
            <a:pPr indent="-342900" lvl="0" marL="457200" rtl="0" algn="l">
              <a:lnSpc>
                <a:spcPct val="150000"/>
              </a:lnSpc>
              <a:spcBef>
                <a:spcPts val="0"/>
              </a:spcBef>
              <a:spcAft>
                <a:spcPts val="0"/>
              </a:spcAft>
              <a:buSzPts val="1800"/>
              <a:buChar char="●"/>
            </a:pPr>
            <a:r>
              <a:rPr lang="en"/>
              <a:t>Intuitively, ADHD samples should have some obvious features (especially in eye tracking data etc). As long as the sample space is separable, we can use RF to abstract some meaningful and accountable results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Jovo</a:t>
            </a:r>
            <a:endParaRPr/>
          </a:p>
          <a:p>
            <a:pPr indent="-342900" lvl="0" marL="457200" rtl="0" algn="l">
              <a:lnSpc>
                <a:spcPct val="150000"/>
              </a:lnSpc>
              <a:spcBef>
                <a:spcPts val="0"/>
              </a:spcBef>
              <a:spcAft>
                <a:spcPts val="0"/>
              </a:spcAft>
              <a:buSzPts val="1800"/>
              <a:buChar char="●"/>
            </a:pPr>
            <a:r>
              <a:rPr lang="en"/>
              <a:t>Vikram</a:t>
            </a:r>
            <a:endParaRPr/>
          </a:p>
          <a:p>
            <a:pPr indent="-342900" lvl="0" marL="457200" rtl="0" algn="l">
              <a:lnSpc>
                <a:spcPct val="150000"/>
              </a:lnSpc>
              <a:spcBef>
                <a:spcPts val="0"/>
              </a:spcBef>
              <a:spcAft>
                <a:spcPts val="0"/>
              </a:spcAft>
              <a:buSzPts val="1800"/>
              <a:buChar char="●"/>
            </a:pPr>
            <a:r>
              <a:rPr lang="en"/>
              <a:t>Classmates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Healthy Brain Network </a:t>
            </a:r>
            <a:endParaRPr/>
          </a:p>
          <a:p>
            <a:pPr indent="-317500" lvl="1" marL="914400" rtl="0" algn="l">
              <a:lnSpc>
                <a:spcPct val="150000"/>
              </a:lnSpc>
              <a:spcBef>
                <a:spcPts val="0"/>
              </a:spcBef>
              <a:spcAft>
                <a:spcPts val="0"/>
              </a:spcAft>
              <a:buSzPts val="1400"/>
              <a:buChar char="○"/>
            </a:pPr>
            <a:r>
              <a:rPr lang="en"/>
              <a:t>Abundance of unprocessed data. </a:t>
            </a:r>
            <a:endParaRPr/>
          </a:p>
          <a:p>
            <a:pPr indent="-317500" lvl="1" marL="914400" rtl="0" algn="l">
              <a:lnSpc>
                <a:spcPct val="150000"/>
              </a:lnSpc>
              <a:spcBef>
                <a:spcPts val="0"/>
              </a:spcBef>
              <a:spcAft>
                <a:spcPts val="0"/>
              </a:spcAft>
              <a:buSzPts val="1400"/>
              <a:buChar char="○"/>
            </a:pPr>
            <a:r>
              <a:rPr lang="en"/>
              <a:t>Multi-modality data for each subject, EEG, MRI, eye tracking, etc</a:t>
            </a:r>
            <a:endParaRPr/>
          </a:p>
          <a:p>
            <a:pPr indent="-342900" lvl="0" marL="457200" rtl="0" algn="l">
              <a:lnSpc>
                <a:spcPct val="150000"/>
              </a:lnSpc>
              <a:spcBef>
                <a:spcPts val="0"/>
              </a:spcBef>
              <a:spcAft>
                <a:spcPts val="0"/>
              </a:spcAft>
              <a:buSzPts val="1800"/>
              <a:buChar char="●"/>
            </a:pPr>
            <a:r>
              <a:rPr lang="en"/>
              <a:t>Previous Research Work</a:t>
            </a:r>
            <a:r>
              <a:rPr lang="en"/>
              <a:t> </a:t>
            </a:r>
            <a:endParaRPr/>
          </a:p>
          <a:p>
            <a:pPr indent="-317500" lvl="1" marL="914400" rtl="0" algn="l">
              <a:lnSpc>
                <a:spcPct val="150000"/>
              </a:lnSpc>
              <a:spcBef>
                <a:spcPts val="0"/>
              </a:spcBef>
              <a:spcAft>
                <a:spcPts val="0"/>
              </a:spcAft>
              <a:buSzPts val="1400"/>
              <a:buChar char="○"/>
            </a:pPr>
            <a:r>
              <a:rPr lang="en"/>
              <a:t>Existing R-Rerf Package</a:t>
            </a:r>
            <a:endParaRPr/>
          </a:p>
          <a:p>
            <a:pPr indent="-317500" lvl="1" marL="914400" rtl="0" algn="l">
              <a:lnSpc>
                <a:spcPct val="150000"/>
              </a:lnSpc>
              <a:spcBef>
                <a:spcPts val="0"/>
              </a:spcBef>
              <a:spcAft>
                <a:spcPts val="0"/>
              </a:spcAft>
              <a:buSzPts val="1400"/>
              <a:buChar char="○"/>
            </a:pPr>
            <a:r>
              <a:rPr lang="en"/>
              <a:t>Physiological &amp; psychiatric knowledge for feature selection &amp; model interpretation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SzPts val="1400"/>
              <a:buChar char="●"/>
            </a:pPr>
            <a:r>
              <a:rPr lang="en" sz="1400"/>
              <a:t>Random Forest is a robust meta learning algorithm capable of equally powerful prediction without the resource intensity of neural networks. </a:t>
            </a:r>
            <a:endParaRPr sz="1400"/>
          </a:p>
          <a:p>
            <a:pPr indent="-317500" lvl="0" marL="457200" rtl="0" algn="l">
              <a:lnSpc>
                <a:spcPct val="125000"/>
              </a:lnSpc>
              <a:spcBef>
                <a:spcPts val="0"/>
              </a:spcBef>
              <a:spcAft>
                <a:spcPts val="0"/>
              </a:spcAft>
              <a:buSzPts val="1400"/>
              <a:buChar char="●"/>
            </a:pPr>
            <a:r>
              <a:rPr lang="en" sz="1400"/>
              <a:t>RerF breaks away from the expected vertical and horizontal inequality node splits to create varying hyperplanes that may divide the dataset more effectively. </a:t>
            </a:r>
            <a:endParaRPr sz="1400"/>
          </a:p>
        </p:txBody>
      </p:sp>
      <p:sp>
        <p:nvSpPr>
          <p:cNvPr id="79" name="Google Shape;79;p16"/>
          <p:cNvSpPr txBox="1"/>
          <p:nvPr/>
        </p:nvSpPr>
        <p:spPr>
          <a:xfrm>
            <a:off x="0" y="4893000"/>
            <a:ext cx="7561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https://www.cdc.gov/ncbddd/adhd/index.html</a:t>
            </a:r>
            <a:endParaRPr sz="1200"/>
          </a:p>
        </p:txBody>
      </p:sp>
      <p:sp>
        <p:nvSpPr>
          <p:cNvPr id="80" name="Google Shape;80;p16"/>
          <p:cNvSpPr txBox="1"/>
          <p:nvPr/>
        </p:nvSpPr>
        <p:spPr>
          <a:xfrm>
            <a:off x="311700" y="2425125"/>
            <a:ext cx="7870800" cy="19431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2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ADHD is one of the most common neurodevelopmental disorders of childhood</a:t>
            </a:r>
            <a:endParaRPr>
              <a:solidFill>
                <a:schemeClr val="accent3"/>
              </a:solidFill>
              <a:latin typeface="Average"/>
              <a:ea typeface="Average"/>
              <a:cs typeface="Average"/>
              <a:sym typeface="Average"/>
            </a:endParaRPr>
          </a:p>
          <a:p>
            <a:pPr indent="-317500" lvl="0" marL="457200" marR="0" rtl="0" algn="l">
              <a:lnSpc>
                <a:spcPct val="12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ADHD affects children's ability to do well in school, pay attention, make and keep friends, and  function in society</a:t>
            </a:r>
            <a:endParaRPr>
              <a:solidFill>
                <a:schemeClr val="accent3"/>
              </a:solidFill>
              <a:latin typeface="Average"/>
              <a:ea typeface="Average"/>
              <a:cs typeface="Average"/>
              <a:sym typeface="Average"/>
            </a:endParaRPr>
          </a:p>
          <a:p>
            <a:pPr indent="-317500" lvl="0" marL="457200" marR="0" rtl="0" algn="l">
              <a:lnSpc>
                <a:spcPct val="12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These children often have difficulty controlling impulsive behaviors without considering the consequences and tend to be overly active</a:t>
            </a:r>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SzPts val="1800"/>
              <a:buChar char="●"/>
            </a:pPr>
            <a:r>
              <a:rPr lang="en"/>
              <a:t>No Py-RerF package</a:t>
            </a:r>
            <a:endParaRPr/>
          </a:p>
          <a:p>
            <a:pPr indent="-342900" lvl="0" marL="457200" rtl="0" algn="l">
              <a:lnSpc>
                <a:spcPct val="125000"/>
              </a:lnSpc>
              <a:spcBef>
                <a:spcPts val="0"/>
              </a:spcBef>
              <a:spcAft>
                <a:spcPts val="0"/>
              </a:spcAft>
              <a:buSzPts val="1800"/>
              <a:buChar char="●"/>
            </a:pPr>
            <a:r>
              <a:rPr lang="en"/>
              <a:t>ADHD currently </a:t>
            </a:r>
            <a:r>
              <a:rPr lang="en"/>
              <a:t>diagnosed through self reporting computerized tests</a:t>
            </a:r>
            <a:endParaRPr/>
          </a:p>
          <a:p>
            <a:pPr indent="-317500" lvl="1" marL="914400" rtl="0" algn="l">
              <a:lnSpc>
                <a:spcPct val="125000"/>
              </a:lnSpc>
              <a:spcBef>
                <a:spcPts val="0"/>
              </a:spcBef>
              <a:spcAft>
                <a:spcPts val="0"/>
              </a:spcAft>
              <a:buSzPts val="1400"/>
              <a:buChar char="○"/>
            </a:pPr>
            <a:r>
              <a:rPr lang="en"/>
              <a:t>Computerized Neurocognitive Battery and Quotient System are no longer administered </a:t>
            </a:r>
            <a:endParaRPr/>
          </a:p>
          <a:p>
            <a:pPr indent="-317500" lvl="1" marL="914400" rtl="0" algn="l">
              <a:lnSpc>
                <a:spcPct val="125000"/>
              </a:lnSpc>
              <a:spcBef>
                <a:spcPts val="0"/>
              </a:spcBef>
              <a:spcAft>
                <a:spcPts val="0"/>
              </a:spcAft>
              <a:buSzPts val="1400"/>
              <a:buChar char="○"/>
            </a:pPr>
            <a:r>
              <a:rPr lang="en"/>
              <a:t>Self reporting data can be highly subjective (*the above two are basically both data reliability)</a:t>
            </a:r>
            <a:endParaRPr/>
          </a:p>
          <a:p>
            <a:pPr indent="-317500" lvl="1" marL="914400" rtl="0" algn="l">
              <a:lnSpc>
                <a:spcPct val="125000"/>
              </a:lnSpc>
              <a:spcBef>
                <a:spcPts val="0"/>
              </a:spcBef>
              <a:spcAft>
                <a:spcPts val="0"/>
              </a:spcAft>
              <a:buSzPts val="1400"/>
              <a:buChar char="○"/>
            </a:pPr>
            <a:r>
              <a:rPr lang="en"/>
              <a:t>Can utilize: fMRI, Eye tracking, voice analysis</a:t>
            </a:r>
            <a:endParaRPr/>
          </a:p>
          <a:p>
            <a:pPr indent="-342900" lvl="0" marL="457200" rtl="0" algn="l">
              <a:lnSpc>
                <a:spcPct val="125000"/>
              </a:lnSpc>
              <a:spcBef>
                <a:spcPts val="0"/>
              </a:spcBef>
              <a:spcAft>
                <a:spcPts val="0"/>
              </a:spcAft>
              <a:buSzPts val="1800"/>
              <a:buChar char="●"/>
            </a:pPr>
            <a:r>
              <a:rPr lang="en"/>
              <a:t>Need a more objective and scientific way to quantify diagnostic results</a:t>
            </a:r>
            <a:endParaRPr/>
          </a:p>
          <a:p>
            <a:pPr indent="-317500" lvl="1" marL="914400" rtl="0" algn="l">
              <a:lnSpc>
                <a:spcPct val="125000"/>
              </a:lnSpc>
              <a:spcBef>
                <a:spcPts val="0"/>
              </a:spcBef>
              <a:spcAft>
                <a:spcPts val="0"/>
              </a:spcAft>
              <a:buSzPts val="1400"/>
              <a:buChar char="○"/>
            </a:pPr>
            <a:r>
              <a:rPr lang="en"/>
              <a:t>find biomarks (numeric, graphic, etc) not subject to individual variation (so this diagnosis method can be applied to general datasets)</a:t>
            </a:r>
            <a:endParaRPr/>
          </a:p>
          <a:p>
            <a:pPr indent="-317500" lvl="1" marL="914400" rtl="0" algn="l">
              <a:lnSpc>
                <a:spcPct val="125000"/>
              </a:lnSpc>
              <a:spcBef>
                <a:spcPts val="0"/>
              </a:spcBef>
              <a:spcAft>
                <a:spcPts val="0"/>
              </a:spcAft>
              <a:buSzPts val="1400"/>
              <a:buChar char="○"/>
            </a:pPr>
            <a:r>
              <a:rPr lang="en"/>
              <a:t>predict probability of ADHD for unlabeled samples (maybe include false-negative/ false-positive probability as well)</a:t>
            </a:r>
            <a:endParaRPr/>
          </a:p>
          <a:p>
            <a:pPr indent="-317500" lvl="1" marL="914400" rtl="0" algn="l">
              <a:lnSpc>
                <a:spcPct val="125000"/>
              </a:lnSpc>
              <a:spcBef>
                <a:spcPts val="0"/>
              </a:spcBef>
              <a:spcAft>
                <a:spcPts val="0"/>
              </a:spcAft>
              <a:buSzPts val="1400"/>
              <a:buChar char="○"/>
            </a:pPr>
            <a:r>
              <a:rPr lang="en"/>
              <a:t>scale of severity of diagnosed ADHD</a:t>
            </a:r>
            <a:endParaRPr/>
          </a:p>
        </p:txBody>
      </p:sp>
      <p:sp>
        <p:nvSpPr>
          <p:cNvPr id="87" name="Google Shape;87;p17"/>
          <p:cNvSpPr txBox="1"/>
          <p:nvPr>
            <p:ph idx="1" type="body"/>
          </p:nvPr>
        </p:nvSpPr>
        <p:spPr>
          <a:xfrm>
            <a:off x="92266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baseline for a healthy brain in Random Forest</a:t>
            </a:r>
            <a:endParaRPr/>
          </a:p>
          <a:p>
            <a:pPr indent="-317500" lvl="1" marL="914400" rtl="0" algn="l">
              <a:spcBef>
                <a:spcPts val="0"/>
              </a:spcBef>
              <a:spcAft>
                <a:spcPts val="0"/>
              </a:spcAft>
              <a:buSzPts val="1400"/>
              <a:buChar char="○"/>
            </a:pPr>
            <a:r>
              <a:rPr lang="en"/>
              <a:t>Based on fMRI, EEG </a:t>
            </a:r>
            <a:endParaRPr/>
          </a:p>
          <a:p>
            <a:pPr indent="-342900" lvl="0" marL="457200" rtl="0" algn="l">
              <a:spcBef>
                <a:spcPts val="0"/>
              </a:spcBef>
              <a:spcAft>
                <a:spcPts val="0"/>
              </a:spcAft>
              <a:buSzPts val="1800"/>
              <a:buChar char="●"/>
            </a:pPr>
            <a:r>
              <a:rPr lang="en"/>
              <a:t>ADHD currently diagnosed through self reporting forms and computerized tests</a:t>
            </a:r>
            <a:endParaRPr/>
          </a:p>
          <a:p>
            <a:pPr indent="-317500" lvl="1" marL="914400" rtl="0" algn="l">
              <a:spcBef>
                <a:spcPts val="0"/>
              </a:spcBef>
              <a:spcAft>
                <a:spcPts val="0"/>
              </a:spcAft>
              <a:buSzPts val="1400"/>
              <a:buChar char="○"/>
            </a:pPr>
            <a:r>
              <a:rPr lang="en"/>
              <a:t>However, Computerized Neurocognitive Battery (CNB) and Quotient ADHD System are no longer administered to patients in HBN</a:t>
            </a:r>
            <a:endParaRPr/>
          </a:p>
          <a:p>
            <a:pPr indent="-317500" lvl="1" marL="914400" rtl="0" algn="l">
              <a:spcBef>
                <a:spcPts val="0"/>
              </a:spcBef>
              <a:spcAft>
                <a:spcPts val="0"/>
              </a:spcAft>
              <a:buSzPts val="1400"/>
              <a:buChar char="○"/>
            </a:pPr>
            <a:r>
              <a:rPr lang="en"/>
              <a:t>Self reporting data can be highly subjective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Team </a:t>
            </a:r>
            <a:r>
              <a:rPr lang="en"/>
              <a:t>does not have a strong background in computer science (but we can learn!)</a:t>
            </a:r>
            <a:endParaRPr/>
          </a:p>
          <a:p>
            <a:pPr indent="-342900" lvl="0" marL="457200" rtl="0" algn="l">
              <a:lnSpc>
                <a:spcPct val="150000"/>
              </a:lnSpc>
              <a:spcBef>
                <a:spcPts val="0"/>
              </a:spcBef>
              <a:spcAft>
                <a:spcPts val="0"/>
              </a:spcAft>
              <a:buSzPts val="1800"/>
              <a:buChar char="●"/>
            </a:pPr>
            <a:r>
              <a:rPr lang="en"/>
              <a:t>To optimize RerF model, we will have </a:t>
            </a:r>
            <a:r>
              <a:rPr lang="en"/>
              <a:t>to go</a:t>
            </a:r>
            <a:r>
              <a:rPr lang="en"/>
              <a:t> into details of it/ analyse it in a more mathematical way</a:t>
            </a:r>
            <a:endParaRPr/>
          </a:p>
          <a:p>
            <a:pPr indent="-342900" lvl="0" marL="457200" rtl="0" algn="l">
              <a:lnSpc>
                <a:spcPct val="150000"/>
              </a:lnSpc>
              <a:spcBef>
                <a:spcPts val="0"/>
              </a:spcBef>
              <a:spcAft>
                <a:spcPts val="0"/>
              </a:spcAft>
              <a:buSzPts val="1800"/>
              <a:buChar char="●"/>
            </a:pPr>
            <a:r>
              <a:rPr lang="en"/>
              <a:t>Is it possible to find a physiological interpretation for model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Gain intuitive understanding of RerF &amp; get familiar with HBN data </a:t>
            </a:r>
            <a:endParaRPr/>
          </a:p>
          <a:p>
            <a:pPr indent="-342900" lvl="0" marL="457200" rtl="0" algn="l">
              <a:lnSpc>
                <a:spcPct val="150000"/>
              </a:lnSpc>
              <a:spcBef>
                <a:spcPts val="0"/>
              </a:spcBef>
              <a:spcAft>
                <a:spcPts val="0"/>
              </a:spcAft>
              <a:buSzPts val="1800"/>
              <a:buChar char="●"/>
            </a:pPr>
            <a:r>
              <a:rPr lang="en"/>
              <a:t>Create a Py-RerF package </a:t>
            </a:r>
            <a:endParaRPr/>
          </a:p>
          <a:p>
            <a:pPr indent="-342900" lvl="0" marL="457200" rtl="0" algn="l">
              <a:lnSpc>
                <a:spcPct val="150000"/>
              </a:lnSpc>
              <a:spcBef>
                <a:spcPts val="0"/>
              </a:spcBef>
              <a:spcAft>
                <a:spcPts val="0"/>
              </a:spcAft>
              <a:buSzPts val="1800"/>
              <a:buChar char="●"/>
            </a:pPr>
            <a:r>
              <a:rPr lang="en"/>
              <a:t>Optimize Py-RerF </a:t>
            </a:r>
            <a:r>
              <a:rPr lang="en" sz="1200"/>
              <a:t>(probably estimating model performance on HBN dataset or more general ones)</a:t>
            </a:r>
            <a:endParaRPr sz="1200"/>
          </a:p>
          <a:p>
            <a:pPr indent="-342900" lvl="0" marL="457200" rtl="0" algn="l">
              <a:lnSpc>
                <a:spcPct val="150000"/>
              </a:lnSpc>
              <a:spcBef>
                <a:spcPts val="0"/>
              </a:spcBef>
              <a:spcAft>
                <a:spcPts val="0"/>
              </a:spcAft>
              <a:buSzPts val="1800"/>
              <a:buChar char="●"/>
            </a:pPr>
            <a:r>
              <a:rPr lang="en"/>
              <a:t>Apply optimized model to EEG or fMRI from HBN for ADHD diagnosis</a:t>
            </a:r>
            <a:endParaRPr/>
          </a:p>
          <a:p>
            <a:pPr indent="-342900" lvl="0" marL="457200" rtl="0" algn="l">
              <a:lnSpc>
                <a:spcPct val="150000"/>
              </a:lnSpc>
              <a:spcBef>
                <a:spcPts val="0"/>
              </a:spcBef>
              <a:spcAft>
                <a:spcPts val="0"/>
              </a:spcAft>
              <a:buSzPts val="1800"/>
              <a:buChar char="●"/>
            </a:pPr>
            <a:r>
              <a:rPr lang="en"/>
              <a:t>Combine multi-modality data to see if diagnosis results can be improved</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1</a:t>
            </a:r>
            <a:endParaRPr/>
          </a:p>
        </p:txBody>
      </p:sp>
      <p:sp>
        <p:nvSpPr>
          <p:cNvPr id="105" name="Google Shape;105;p20"/>
          <p:cNvSpPr txBox="1"/>
          <p:nvPr>
            <p:ph idx="1" type="body"/>
          </p:nvPr>
        </p:nvSpPr>
        <p:spPr>
          <a:xfrm>
            <a:off x="9580975" y="588225"/>
            <a:ext cx="4353900" cy="3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Possible Part 2: </a:t>
            </a:r>
            <a:r>
              <a:rPr b="1" lang="en" sz="1200"/>
              <a:t>RF Ensemble</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Intro: </a:t>
            </a:r>
            <a:r>
              <a:rPr lang="en" sz="1200"/>
              <a:t>Use different RF algorithms and weights of each to improve overall accuracy.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Methods: </a:t>
            </a:r>
            <a:endParaRPr b="1" sz="1200"/>
          </a:p>
          <a:p>
            <a:pPr indent="0" lvl="0" marL="457200" rtl="0" algn="l">
              <a:spcBef>
                <a:spcPts val="0"/>
              </a:spcBef>
              <a:spcAft>
                <a:spcPts val="0"/>
              </a:spcAft>
              <a:buNone/>
            </a:pPr>
            <a:r>
              <a:rPr i="1" lang="en" sz="1200"/>
              <a:t>(RF</a:t>
            </a:r>
            <a:r>
              <a:rPr baseline="-25000" i="1" lang="en" sz="1200"/>
              <a:t>1</a:t>
            </a:r>
            <a:r>
              <a:rPr i="1" lang="en" sz="1200"/>
              <a:t>) W</a:t>
            </a:r>
            <a:r>
              <a:rPr baseline="-25000" i="1" lang="en" sz="1200"/>
              <a:t>1</a:t>
            </a:r>
            <a:r>
              <a:rPr i="1" lang="en" sz="1200"/>
              <a:t> + (RF</a:t>
            </a:r>
            <a:r>
              <a:rPr baseline="-25000" i="1" lang="en" sz="1200"/>
              <a:t>2</a:t>
            </a:r>
            <a:r>
              <a:rPr i="1" lang="en" sz="1200"/>
              <a:t>) W</a:t>
            </a:r>
            <a:r>
              <a:rPr baseline="-25000" i="1" lang="en" sz="1200"/>
              <a:t>2</a:t>
            </a:r>
            <a:r>
              <a:rPr i="1" lang="en" sz="1200"/>
              <a:t> </a:t>
            </a:r>
            <a:r>
              <a:rPr baseline="30000" i="1" lang="en" sz="1200"/>
              <a:t>……….</a:t>
            </a:r>
            <a:r>
              <a:rPr i="1" lang="en" sz="1200"/>
              <a:t> (RerF) W</a:t>
            </a:r>
            <a:r>
              <a:rPr baseline="-25000" i="1" lang="en" sz="1200"/>
              <a:t>RerF</a:t>
            </a:r>
            <a:endParaRPr sz="1200"/>
          </a:p>
          <a:p>
            <a:pPr indent="-304800" lvl="0" marL="457200" rtl="0" algn="l">
              <a:spcBef>
                <a:spcPts val="0"/>
              </a:spcBef>
              <a:spcAft>
                <a:spcPts val="0"/>
              </a:spcAft>
              <a:buSzPts val="1200"/>
              <a:buChar char="●"/>
            </a:pPr>
            <a:r>
              <a:rPr lang="en" sz="1200"/>
              <a:t>Weights could be based on:</a:t>
            </a:r>
            <a:endParaRPr sz="1200"/>
          </a:p>
          <a:p>
            <a:pPr indent="-304800" lvl="1" marL="914400" rtl="0" algn="l">
              <a:spcBef>
                <a:spcPts val="0"/>
              </a:spcBef>
              <a:spcAft>
                <a:spcPts val="0"/>
              </a:spcAft>
              <a:buSzPts val="1200"/>
              <a:buChar char="○"/>
            </a:pPr>
            <a:r>
              <a:rPr lang="en" sz="1200"/>
              <a:t>Each RF’s accuracy result</a:t>
            </a:r>
            <a:endParaRPr sz="1200"/>
          </a:p>
          <a:p>
            <a:pPr indent="-304800" lvl="1" marL="914400" rtl="0" algn="l">
              <a:spcBef>
                <a:spcPts val="0"/>
              </a:spcBef>
              <a:spcAft>
                <a:spcPts val="0"/>
              </a:spcAft>
              <a:buSzPts val="1200"/>
              <a:buChar char="○"/>
            </a:pPr>
            <a:r>
              <a:rPr lang="en" sz="1200"/>
              <a:t># of false positives/negatives</a:t>
            </a:r>
            <a:endParaRPr sz="1200"/>
          </a:p>
          <a:p>
            <a:pPr indent="-304800" lvl="0" marL="457200" rtl="0" algn="l">
              <a:spcBef>
                <a:spcPts val="0"/>
              </a:spcBef>
              <a:spcAft>
                <a:spcPts val="0"/>
              </a:spcAft>
              <a:buSzPts val="1200"/>
              <a:buChar char="●"/>
            </a:pPr>
            <a:r>
              <a:rPr lang="en" sz="1200"/>
              <a:t>Learn about/create/utilize other RF algorithms in 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Expected Outcome: </a:t>
            </a:r>
            <a:endParaRPr b="1" sz="1200"/>
          </a:p>
          <a:p>
            <a:pPr indent="0" lvl="0" marL="0" rtl="0" algn="l">
              <a:spcBef>
                <a:spcPts val="0"/>
              </a:spcBef>
              <a:spcAft>
                <a:spcPts val="0"/>
              </a:spcAft>
              <a:buNone/>
            </a:pPr>
            <a:r>
              <a:rPr lang="en" sz="1200"/>
              <a:t>RF ensembler algorithm that combines RFs to optimize accuracy. Should show increased outcome prediction of unlabeled test sets.</a:t>
            </a:r>
            <a:endParaRPr sz="1200"/>
          </a:p>
        </p:txBody>
      </p:sp>
      <p:sp>
        <p:nvSpPr>
          <p:cNvPr id="106" name="Google Shape;106;p20"/>
          <p:cNvSpPr txBox="1"/>
          <p:nvPr>
            <p:ph idx="1" type="body"/>
          </p:nvPr>
        </p:nvSpPr>
        <p:spPr>
          <a:xfrm>
            <a:off x="311700" y="1152475"/>
            <a:ext cx="809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Part 1: RerF</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Intro: </a:t>
            </a:r>
            <a:r>
              <a:rPr lang="en" sz="1400"/>
              <a:t>Gain expert understanding of RerF</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Methods: </a:t>
            </a:r>
            <a:endParaRPr b="1" sz="1400"/>
          </a:p>
          <a:p>
            <a:pPr indent="-317500" lvl="0" marL="457200" rtl="0" algn="l">
              <a:spcBef>
                <a:spcPts val="0"/>
              </a:spcBef>
              <a:spcAft>
                <a:spcPts val="0"/>
              </a:spcAft>
              <a:buSzPts val="1400"/>
              <a:buChar char="●"/>
            </a:pPr>
            <a:r>
              <a:rPr lang="en" sz="1400"/>
              <a:t>Theoretical concepts through RerF paper</a:t>
            </a:r>
            <a:endParaRPr sz="1400"/>
          </a:p>
          <a:p>
            <a:pPr indent="-317500" lvl="0" marL="457200" rtl="0" algn="l">
              <a:spcBef>
                <a:spcPts val="0"/>
              </a:spcBef>
              <a:spcAft>
                <a:spcPts val="0"/>
              </a:spcAft>
              <a:buSzPts val="1400"/>
              <a:buChar char="●"/>
            </a:pPr>
            <a:r>
              <a:rPr lang="en" sz="1400"/>
              <a:t>Each member will utilize a modality to explore RerF parameters and provide useful prediction tasks.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Expected Outcome: </a:t>
            </a:r>
            <a:endParaRPr sz="1400"/>
          </a:p>
          <a:p>
            <a:pPr indent="0" lvl="0" marL="0" rtl="0" algn="l">
              <a:spcBef>
                <a:spcPts val="0"/>
              </a:spcBef>
              <a:spcAft>
                <a:spcPts val="0"/>
              </a:spcAft>
              <a:buNone/>
            </a:pPr>
            <a:r>
              <a:rPr lang="en" sz="1400"/>
              <a:t>Each members will have a R markdown file predicting a specific condition using phenotypic data.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2</a:t>
            </a:r>
            <a:endParaRPr/>
          </a:p>
        </p:txBody>
      </p:sp>
      <p:sp>
        <p:nvSpPr>
          <p:cNvPr id="112" name="Google Shape;112;p21"/>
          <p:cNvSpPr txBox="1"/>
          <p:nvPr/>
        </p:nvSpPr>
        <p:spPr>
          <a:xfrm>
            <a:off x="339175" y="1230925"/>
            <a:ext cx="8520600" cy="297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accent3"/>
                </a:solidFill>
                <a:latin typeface="Average"/>
                <a:ea typeface="Average"/>
                <a:cs typeface="Average"/>
                <a:sym typeface="Average"/>
              </a:rPr>
              <a:t>Intro: </a:t>
            </a:r>
            <a:r>
              <a:rPr lang="en" sz="1600">
                <a:solidFill>
                  <a:schemeClr val="accent3"/>
                </a:solidFill>
                <a:latin typeface="Average"/>
                <a:ea typeface="Average"/>
                <a:cs typeface="Average"/>
                <a:sym typeface="Average"/>
              </a:rPr>
              <a:t>R-RerF into Py-RerF. </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b="1" lang="en" sz="1600">
                <a:solidFill>
                  <a:schemeClr val="accent3"/>
                </a:solidFill>
                <a:latin typeface="Average"/>
                <a:ea typeface="Average"/>
                <a:cs typeface="Average"/>
                <a:sym typeface="Average"/>
              </a:rPr>
              <a:t>Method: </a:t>
            </a:r>
            <a:endParaRPr b="1"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I</a:t>
            </a:r>
            <a:r>
              <a:rPr lang="en" sz="1600">
                <a:solidFill>
                  <a:schemeClr val="accent3"/>
                </a:solidFill>
                <a:latin typeface="Average"/>
                <a:ea typeface="Average"/>
                <a:cs typeface="Average"/>
                <a:sym typeface="Average"/>
              </a:rPr>
              <a:t>f C/C++ integration is completed, can integrate it into python package. </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Can still create Py-Rerf regardless of c/c++ integration status</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b="1" lang="en" sz="1600">
                <a:solidFill>
                  <a:schemeClr val="accent3"/>
                </a:solidFill>
                <a:latin typeface="Average"/>
                <a:ea typeface="Average"/>
                <a:cs typeface="Average"/>
                <a:sym typeface="Average"/>
              </a:rPr>
              <a:t>Expected Outcome: </a:t>
            </a:r>
            <a:endParaRPr b="1"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Github repository that is installable. </a:t>
            </a:r>
            <a:endParaRPr sz="13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