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b8bc714f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b8bc714f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b8bc714f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b8bc714f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b8bc714f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b8bc714f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b8bc714f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b8bc714f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b8bc714f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b8bc714f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b8bc714f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b8bc714f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b8bc714f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b8bc714f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b8bc714f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b8bc714f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b8bc714f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b8bc714f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b8bc714fa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b8bc714f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b8bc714f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b8bc714f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b8bc714f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b8bc714f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b8bc714fa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b8bc714fa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d9a0cb9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d9a0cb9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b8bc714f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b8bc714f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b8bc714f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b8bc714f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e43bbf8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e43bbf8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e43bbf8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e43bbf8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b8bc714f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b8bc714f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b8bc714f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b8bc714f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b8bc714f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b8bc714f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b8bc714f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b8bc714f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b8bc714f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b8bc714f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b8bc714f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b8bc714f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b8bc714f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b8bc714f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b8bc714f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b8bc714f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s://www.google.com/url?sa=i&amp;url=https%3A%2F%2Fcleanlab.ai%2Fblog%2Freliable-fewshot-prompts%2F&amp;psig=AOvVaw3japMRCS7Oz3y10erUk20x&amp;ust=1720803699373000&amp;source=images&amp;cd=vfe&amp;opi=89978449&amp;ved=0CBEQjRxqFwoTCKC_vry7n4cDFQAAAAAdAAAAABA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LoxLM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Augmented Generation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r>
              <a:rPr lang="en"/>
              <a:t> LLMs have a tendency to “hallucinate” i.e. </a:t>
            </a:r>
            <a:r>
              <a:rPr lang="en"/>
              <a:t>output</a:t>
            </a:r>
            <a:r>
              <a:rPr lang="en"/>
              <a:t> untrue gibberish</a:t>
            </a:r>
            <a:br>
              <a:rPr lang="en"/>
            </a:br>
            <a:br>
              <a:rPr lang="en"/>
            </a:br>
            <a:r>
              <a:rPr b="1" lang="en"/>
              <a:t>Solution:</a:t>
            </a:r>
            <a:r>
              <a:rPr lang="en"/>
              <a:t> Provide “context” to the prompt which ideally provides all of the information the LLM needs to pull from.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950" y="1288538"/>
            <a:ext cx="4267200" cy="256641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1445650" y="4063075"/>
            <a:ext cx="765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google.com/url?sa=i&amp;url=https%3A%2F%2Fblog.stackademic.com%2Fmastering-retrieval-augmented-generation-rag-architecture-unleash-the-power-of-large-language-a1d2be5f348c&amp;psig=AOvVaw1AkZ1-bpGzEb5lTqaR5W0r&amp;ust=1720800698407000&amp;source=images&amp;cd=vfe&amp;opi=89978449&amp;ved=0CBEQjRxqFwoTCJie0qywn4cDFQAAAAAdAAAAABAE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588425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Query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Support: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Requires one of </a:t>
            </a:r>
            <a:r>
              <a:rPr lang="en">
                <a:solidFill>
                  <a:srgbClr val="674EA7"/>
                </a:solidFill>
              </a:rPr>
              <a:t>SeriesDescription</a:t>
            </a:r>
            <a:r>
              <a:rPr lang="en"/>
              <a:t> and </a:t>
            </a:r>
            <a:r>
              <a:rPr lang="en">
                <a:solidFill>
                  <a:srgbClr val="674EA7"/>
                </a:solidFill>
              </a:rPr>
              <a:t>ProtocolName</a:t>
            </a:r>
            <a:endParaRPr>
              <a:solidFill>
                <a:srgbClr val="674EA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Other fields are optional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4376550" y="1117650"/>
            <a:ext cx="4455900" cy="29322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"SeriesDescription"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"t1_mprage_iso0.6_angulated"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"ProtocolName"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"t1_mprage_iso0.6_angulated"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"RepetitionTime"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3.1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"EchoTime"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0.00252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"InversionTime"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"PulseSequenceType"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"NA"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"FlipAngle"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"Manufacturer"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"Siemens"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"ManufacturersModelName"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"Investigational_Device_7T"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Model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Projects strings into vector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Ideally conserves semantic relationships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It an be difficult to get meaningful embeddings with some DICOM entries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Some embedding models perform </a:t>
            </a:r>
            <a:r>
              <a:rPr lang="en"/>
              <a:t>better than 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Expanding Series Descriptions improved performance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100" y="230883"/>
            <a:ext cx="4397348" cy="15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463" y="1849034"/>
            <a:ext cx="4264623" cy="308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700725" y="1567425"/>
            <a:ext cx="34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OpenAI : text-embedding-3-small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Example Prompting: Few Shot Prompts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assist the LLM, examples are added to the prompt using a </a:t>
            </a:r>
            <a:r>
              <a:rPr lang="en">
                <a:solidFill>
                  <a:srgbClr val="674EA7"/>
                </a:solidFill>
              </a:rPr>
              <a:t>FewShotPrompt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Examples demonstrate to the model how it should respond by giving some correct </a:t>
            </a:r>
            <a:r>
              <a:rPr lang="en"/>
              <a:t>question</a:t>
            </a:r>
            <a:r>
              <a:rPr lang="en"/>
              <a:t> and answer responses relevant to the input </a:t>
            </a:r>
            <a:r>
              <a:rPr lang="en"/>
              <a:t>query</a:t>
            </a:r>
            <a:r>
              <a:rPr lang="en"/>
              <a:t>.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81000"/>
            <a:ext cx="4267203" cy="312539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1618100" y="4568875"/>
            <a:ext cx="707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https://www.google.com/url?sa=i&amp;url=https%3A%2F%2Fcleanlab.ai%2Fblog%2Freliable-fewshot-prompts%2F&amp;psig=AOvVaw3japMRCS7Oz3y10erUk20x&amp;ust=1720803699373000&amp;source=images&amp;cd=vfe&amp;opi=89978449&amp;ved=0CBEQjRxqFwoTCKC_vry7n4cDFQAAAAAdAAAAABAE</a:t>
            </a:r>
            <a:r>
              <a:rPr lang="en" sz="800"/>
              <a:t> 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439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are constructed in the same way as input queries.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the addition of the BIDS suffix.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Internally they are stored as pydantic BaseModels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are composed of DICOM header information.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fields are strings and some are floats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5151350" y="1411500"/>
            <a:ext cx="3245700" cy="2320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"index"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"T1w"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"SeriesDescription"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"GIfMI_T1_MPRAGE"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"ProtocolName"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"NA"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"RepetitionTime"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2.25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"EchoTime"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0.00418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"InversionTime"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"PulseSequenceType"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"NA"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"FlipAngle"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"Manufacturer"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"SIEMENS"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"ManufacturersModelName"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"NA"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Example Selector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Find k most similar Examples in database to the input query.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Individual fields in the example are treated </a:t>
            </a:r>
            <a:r>
              <a:rPr lang="en"/>
              <a:t>separately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Comprised of: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"/>
              <a:t>SemanticExampleRanker</a:t>
            </a:r>
            <a:r>
              <a:rPr lang="en"/>
              <a:t>: for strings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"/>
              <a:t>FloatExampleRanker</a:t>
            </a:r>
            <a:r>
              <a:rPr lang="en"/>
              <a:t>: for floats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Extension: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Group some float fields together because they are not independent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 b="37027" l="26465" r="27532" t="9401"/>
          <a:stretch/>
        </p:blipFill>
        <p:spPr>
          <a:xfrm>
            <a:off x="5079636" y="1201500"/>
            <a:ext cx="3137789" cy="27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Example Ranker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String fields are embedded into vector space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Distance between embedded query string and examples in database is calculated using cosine similarity.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Distances are normalized [0,1]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Some examples in database may be missing a field. This distance in this case is returned np.nan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  Example Ranker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Distances between query float value and example database floats are calculated as the absolute value of the difference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Distances are normalized between [0,1]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Missing values return np.nan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3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distance between each example in the </a:t>
            </a:r>
            <a:r>
              <a:rPr lang="en"/>
              <a:t>database</a:t>
            </a:r>
            <a:r>
              <a:rPr lang="en"/>
              <a:t> is calculated with the input query.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done for each field of the input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resulting distance matrix shape (# of examples, #of fields in query)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scaled by weight matrix W (1, # fields examples) with values ∊ [0,1]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scaled distance matrix is summed yielding vector of shape (# examples,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divide by a vector that </a:t>
            </a:r>
            <a:r>
              <a:rPr lang="en"/>
              <a:t>corresponds</a:t>
            </a:r>
            <a:r>
              <a:rPr lang="en"/>
              <a:t> to the number of non nan values in each column of the distance matrix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k examples with the lowest distance are returned.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DICOM to BIDS conversion is hard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There exist no fully automatic tools to convert between the two standards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Conversion requires a technician with knowledge of the dataset and the conversion tool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Retriever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context retriever selects documents parsed from the </a:t>
            </a:r>
            <a:r>
              <a:rPr lang="en">
                <a:solidFill>
                  <a:srgbClr val="674EA7"/>
                </a:solidFill>
              </a:rPr>
              <a:t>BIDS</a:t>
            </a:r>
            <a:r>
              <a:rPr lang="en"/>
              <a:t> specification.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These documents are stored in a vector database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They are selected based off semantic </a:t>
            </a:r>
            <a:r>
              <a:rPr lang="en"/>
              <a:t>similarity</a:t>
            </a:r>
            <a:r>
              <a:rPr lang="en"/>
              <a:t> score between an embedded input query.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Prompt: many parts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76"/>
              <a:t>System Prompt: </a:t>
            </a:r>
            <a:endParaRPr sz="3676"/>
          </a:p>
          <a:p>
            <a:pPr indent="-3181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3526"/>
              <a:t>Instructs the LLM in what it is and how its response should be formatted. Format instructions are derived from pydantic BaseModel that Examples are stored as.</a:t>
            </a:r>
            <a:endParaRPr sz="35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76"/>
              <a:t>Few Shot Prompt:</a:t>
            </a:r>
            <a:endParaRPr sz="3676"/>
          </a:p>
          <a:p>
            <a:pPr indent="-3219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3676"/>
              <a:t>Example responses</a:t>
            </a:r>
            <a:endParaRPr sz="367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76"/>
              <a:t>Context:</a:t>
            </a:r>
            <a:endParaRPr sz="3676"/>
          </a:p>
          <a:p>
            <a:pPr indent="-3219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3676"/>
              <a:t>Retrieved BIDS context</a:t>
            </a:r>
            <a:endParaRPr sz="367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76"/>
              <a:t>Input Query:</a:t>
            </a:r>
            <a:endParaRPr sz="3676"/>
          </a:p>
          <a:p>
            <a:pPr indent="-3219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3676"/>
              <a:t>Finally the inputted DICOM query</a:t>
            </a:r>
            <a:endParaRPr sz="367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6200"/>
              <a:t>Using </a:t>
            </a:r>
            <a:r>
              <a:rPr lang="en" sz="6200">
                <a:solidFill>
                  <a:srgbClr val="674EA7"/>
                </a:solidFill>
              </a:rPr>
              <a:t>Ollama </a:t>
            </a:r>
            <a:r>
              <a:rPr lang="en" sz="6200"/>
              <a:t>it is very easy to run models locally (if you have the compute necessary)</a:t>
            </a:r>
            <a:endParaRPr sz="43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5600"/>
              <a:t>Popular models like Llama 3 and Gemma have distinct </a:t>
            </a:r>
            <a:r>
              <a:rPr i="1" lang="en" sz="5600"/>
              <a:t>personalities</a:t>
            </a:r>
            <a:endParaRPr i="1" sz="5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5600"/>
              <a:t>Output formats can be inconsistent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44"/>
          </a:p>
          <a:p>
            <a:pPr indent="-32714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6207">
                <a:solidFill>
                  <a:srgbClr val="674EA7"/>
                </a:solidFill>
              </a:rPr>
              <a:t>OpenAI</a:t>
            </a:r>
            <a:r>
              <a:rPr lang="en" sz="6207"/>
              <a:t> models</a:t>
            </a:r>
            <a:endParaRPr sz="43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5600"/>
              <a:t>With API key very easy to execute</a:t>
            </a:r>
            <a:endParaRPr sz="5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5600"/>
              <a:t>GPT3-turbo similar performance, with more consistent and coachable formatting</a:t>
            </a:r>
            <a:endParaRPr sz="5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5600">
                <a:solidFill>
                  <a:srgbClr val="674EA7"/>
                </a:solidFill>
              </a:rPr>
              <a:t>GPT4o</a:t>
            </a:r>
            <a:r>
              <a:rPr lang="en" sz="5600"/>
              <a:t> is WAY better than all other models I tested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Parser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LLM outputs can be variable and frustrating to deal with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Langchain provides some output parsers that expect JSON or pydantic output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These are often unreliable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Difficulties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Initial results were very promising.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It is hard to wrangle LLMs to be consistent.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Its like trying to get a child to complete a task. Often it works well, but sometimes they misbehave very unpredictably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>
                <a:solidFill>
                  <a:srgbClr val="674EA7"/>
                </a:solidFill>
              </a:rPr>
              <a:t>GPT4o</a:t>
            </a:r>
            <a:r>
              <a:rPr lang="en">
                <a:solidFill>
                  <a:srgbClr val="674EA7"/>
                </a:solidFill>
              </a:rPr>
              <a:t> </a:t>
            </a:r>
            <a:r>
              <a:rPr lang="en"/>
              <a:t>saved this project.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Achieves</a:t>
            </a:r>
            <a:r>
              <a:rPr lang="en"/>
              <a:t> ~97% correct classification on test set of ~1450 examples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It is possible this would be higher in practice, because some examples are very poor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7"/>
          <p:cNvPicPr preferRelativeResize="0"/>
          <p:nvPr/>
        </p:nvPicPr>
        <p:blipFill rotWithShape="1">
          <a:blip r:embed="rId3">
            <a:alphaModFix/>
          </a:blip>
          <a:srcRect b="13941" l="0" r="18500" t="0"/>
          <a:stretch/>
        </p:blipFill>
        <p:spPr>
          <a:xfrm>
            <a:off x="1339300" y="499925"/>
            <a:ext cx="5589350" cy="4426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2310450" y="38225"/>
            <a:ext cx="452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Final Architecture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for improvement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Expand testing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So far I have only tested the performance on datasets extracted from openneuro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It would be good to test on large datasets like ppmi, etc.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It would be difficult to test accuracy on these datasets that have not been converted to bids already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Develop </a:t>
            </a:r>
            <a:r>
              <a:rPr lang="en"/>
              <a:t>integration with conversion tools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Currently LoxLM can ingest dicom files and output json files associating the corresponding bids suffix with the file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tool would be more useful if it is integrated in the pipeline of other tools such as nipoppy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about LLM development tools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3169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928"/>
              <a:t>Ollama</a:t>
            </a:r>
            <a:endParaRPr sz="2928"/>
          </a:p>
          <a:p>
            <a:pPr indent="-3048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528"/>
              <a:t>Convenient for rapid prototyping, free, and containerizable</a:t>
            </a:r>
            <a:endParaRPr sz="2528"/>
          </a:p>
          <a:p>
            <a:pPr indent="-3048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528"/>
              <a:t>Open source models are not as performanent as </a:t>
            </a:r>
            <a:r>
              <a:rPr lang="en" sz="2528"/>
              <a:t>proprietary</a:t>
            </a:r>
            <a:r>
              <a:rPr lang="en" sz="2528"/>
              <a:t> models</a:t>
            </a:r>
            <a:endParaRPr sz="2528"/>
          </a:p>
          <a:p>
            <a:pPr indent="-3169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928"/>
              <a:t>LangChain</a:t>
            </a:r>
            <a:endParaRPr sz="2928"/>
          </a:p>
          <a:p>
            <a:pPr indent="-3048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528"/>
              <a:t>Easy to get started, many integrations with other software e.g. vector stores, etc.</a:t>
            </a:r>
            <a:endParaRPr sz="2528"/>
          </a:p>
          <a:p>
            <a:pPr indent="-3048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528"/>
              <a:t>Many of their implementations seem underdeveloped, documentation is a little all over the place</a:t>
            </a:r>
            <a:endParaRPr sz="2528"/>
          </a:p>
          <a:p>
            <a:pPr indent="-3048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528"/>
              <a:t>It is possible to write custom classes for most things</a:t>
            </a:r>
            <a:endParaRPr sz="2528"/>
          </a:p>
          <a:p>
            <a:pPr indent="-31693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928"/>
              <a:t>Milvus</a:t>
            </a:r>
            <a:endParaRPr sz="2928"/>
          </a:p>
          <a:p>
            <a:pPr indent="-3048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528"/>
              <a:t>Pretty straightforward vector database, runs in docker, integrated with LangChain</a:t>
            </a:r>
            <a:endParaRPr sz="2528"/>
          </a:p>
          <a:p>
            <a:pPr indent="-3048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528"/>
              <a:t>Some periodic issues where I have to completely remove and recreate the database</a:t>
            </a:r>
            <a:endParaRPr sz="2528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6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DICOM format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Header information describes the raw data elements.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0523" l="24710" r="26016" t="8896"/>
          <a:stretch/>
        </p:blipFill>
        <p:spPr>
          <a:xfrm>
            <a:off x="4524650" y="845575"/>
            <a:ext cx="4047900" cy="3723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DICOM Headers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7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DICOM tags exist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values for these tags are frequently entered manually by scanning technician. (INCONSISTENCY)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075" y="1307513"/>
            <a:ext cx="4775999" cy="252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BIDS format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Widely adopted neuroimaging data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Used for most processing pipelines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Standardized file storage structure and naming scheme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Mapping from DICOM header information to bids naming scheme is non trivial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3025"/>
            <a:ext cx="3901850" cy="22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Approaches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HeudiConv, dcm2bids, </a:t>
            </a:r>
            <a:r>
              <a:rPr lang="en"/>
              <a:t>bidscoin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There is no existing approach eliminates the need for the researcher to manually create mappings between DICOM and BIDS formats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tool that automatically creates mappings from DICOM data to BIDS file naming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mappings can be inputted into existing converters to conduct the data </a:t>
            </a:r>
            <a:r>
              <a:rPr lang="en"/>
              <a:t>conversion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</a:t>
            </a:r>
            <a:r>
              <a:rPr b="1" lang="en"/>
              <a:t>R</a:t>
            </a:r>
            <a:r>
              <a:rPr lang="en"/>
              <a:t>etrieval </a:t>
            </a:r>
            <a:r>
              <a:rPr b="1" lang="en"/>
              <a:t>A</a:t>
            </a:r>
            <a:r>
              <a:rPr lang="en"/>
              <a:t>ugmented </a:t>
            </a:r>
            <a:r>
              <a:rPr b="1" lang="en"/>
              <a:t>G</a:t>
            </a:r>
            <a:r>
              <a:rPr lang="en"/>
              <a:t>enerators an extension  of </a:t>
            </a:r>
            <a:r>
              <a:rPr b="1" lang="en"/>
              <a:t>L</a:t>
            </a:r>
            <a:r>
              <a:rPr lang="en"/>
              <a:t>arge </a:t>
            </a:r>
            <a:r>
              <a:rPr b="1" lang="en"/>
              <a:t>L</a:t>
            </a:r>
            <a:r>
              <a:rPr lang="en"/>
              <a:t>anguage </a:t>
            </a:r>
            <a:r>
              <a:rPr b="1" lang="en"/>
              <a:t>M</a:t>
            </a:r>
            <a:r>
              <a:rPr lang="en"/>
              <a:t>odels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Language Models (LLM)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Extremely trendy, LLMs like </a:t>
            </a:r>
            <a:r>
              <a:rPr lang="en">
                <a:solidFill>
                  <a:srgbClr val="674EA7"/>
                </a:solidFill>
              </a:rPr>
              <a:t>ChatGPT</a:t>
            </a:r>
            <a:r>
              <a:rPr lang="en"/>
              <a:t>, </a:t>
            </a:r>
            <a:r>
              <a:rPr lang="en">
                <a:solidFill>
                  <a:srgbClr val="674EA7"/>
                </a:solidFill>
              </a:rPr>
              <a:t>Gemma</a:t>
            </a:r>
            <a:r>
              <a:rPr lang="en"/>
              <a:t>, and </a:t>
            </a:r>
            <a:r>
              <a:rPr lang="en">
                <a:solidFill>
                  <a:srgbClr val="674EA7"/>
                </a:solidFill>
              </a:rPr>
              <a:t>Llama</a:t>
            </a:r>
            <a:r>
              <a:rPr lang="en"/>
              <a:t> are large neural networks based on the transformer architecture.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They are trained on enormous amount of natural language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They take in a “</a:t>
            </a:r>
            <a:r>
              <a:rPr lang="en">
                <a:solidFill>
                  <a:srgbClr val="674EA7"/>
                </a:solidFill>
              </a:rPr>
              <a:t>prompt</a:t>
            </a:r>
            <a:r>
              <a:rPr lang="en"/>
              <a:t>” </a:t>
            </a:r>
            <a:r>
              <a:rPr lang="en"/>
              <a:t>written</a:t>
            </a:r>
            <a:r>
              <a:rPr lang="en"/>
              <a:t> and natural language and </a:t>
            </a:r>
            <a:r>
              <a:rPr lang="en"/>
              <a:t>output</a:t>
            </a:r>
            <a:r>
              <a:rPr lang="en"/>
              <a:t> a chain of natural language tokens to form a response.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