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7" r:id="rId6"/>
    <p:sldId id="268" r:id="rId7"/>
    <p:sldId id="265" r:id="rId8"/>
    <p:sldId id="258" r:id="rId9"/>
    <p:sldId id="260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4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CF54-1318-A840-A58F-3EF9A0F0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89C9E-E402-20D4-CA99-3C829503D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FBAA-934C-2E72-E417-51D7FAA5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C45-B679-451A-B1B5-3BBE01FA8CD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38713-E32A-F445-8573-5818B140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5588-AADE-DBAC-EFA7-270AFCC4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8472-AA1B-463C-83BA-09B4CFFC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8980-A8EE-A0A1-06A1-081A7752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99E24-EB8C-A816-8C21-744D1C13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F397-452A-0E2A-8D76-CDCEBC20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C45-B679-451A-B1B5-3BBE01FA8CD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E2B3-58A0-816E-E2C6-D9D1E59C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35E72-4F1A-DD9F-928C-48EA348C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8472-AA1B-463C-83BA-09B4CFFC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4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EAF35-3CC7-115C-9AD9-0374632A3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FAE6F-26EE-52FD-7725-7BA1FC050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2760-51C1-0E08-1635-CAEFA30A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C45-B679-451A-B1B5-3BBE01FA8CD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7CDD-BF2C-CE7D-2624-C8297074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FFF6-DD34-ED43-EC2D-AC19B340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8472-AA1B-463C-83BA-09B4CFFC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CB06-24FF-4E38-DA2E-7A225682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1320-4E49-3E10-5001-9312FC16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6123-E968-563F-63EA-B4B19ECC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C45-B679-451A-B1B5-3BBE01FA8CD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2F9D-18F2-2D3D-8EE8-7D588E31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DB341-579A-A592-C6C1-F447F4AC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8472-AA1B-463C-83BA-09B4CFFC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DEA5-F247-143F-9E00-3D66C26A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13910-2E88-774C-6222-8EAB473A5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9A67-21E4-A83E-3F90-20F18409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C45-B679-451A-B1B5-3BBE01FA8CD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B1CAD-562D-0A72-732D-58A81C99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E9E9-EFB7-F001-DA04-D7A90E2F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8472-AA1B-463C-83BA-09B4CFFC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8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8B3E-AAEA-32E2-859B-2349C14D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8F7C-721E-91AC-E644-B1138D8D5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AAF7C-BDD7-7F9E-DFA8-7BB0E072E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07553-C5FC-D979-B3DD-60BABE5A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C45-B679-451A-B1B5-3BBE01FA8CD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1F38-8E91-101D-8C83-AFD5E935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DB02-2346-773A-45F1-996E8C03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8472-AA1B-463C-83BA-09B4CFFC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2109-F9B6-AE5D-6675-AFB58A09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48BF-A85A-70D7-7799-2A27857E6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71CFC-8B77-EAFF-0987-AC0FC3137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901FC-3EA2-30CE-991D-17EADEB0E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1DD89-9195-8A4E-D506-8EE01AFCD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13E01-4531-2BB1-D1C4-A10B800F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C45-B679-451A-B1B5-3BBE01FA8CD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270CF-F6F9-6FC9-4CC6-0E802946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D9D8C-E0EF-A814-F2BE-DFEA6C7A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8472-AA1B-463C-83BA-09B4CFFC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5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9F11-35BB-68F4-9414-B071A672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5B467-4D37-2218-3E0F-BF6B29BB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C45-B679-451A-B1B5-3BBE01FA8CD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28758-4D05-26E7-2AA5-E5E59A23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08786-52CB-EE90-188D-5ACADE59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8472-AA1B-463C-83BA-09B4CFFC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2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4D654-224B-6737-2A9C-8673705C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C45-B679-451A-B1B5-3BBE01FA8CD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CE037-6120-E599-B8E3-61B65FE6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74B77-0294-5786-2736-ED9F5538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8472-AA1B-463C-83BA-09B4CFFC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3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8A6C-D768-37BF-B7B6-1BE9E140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3A3C-8F8F-313C-075F-A1F477BA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6DD89-B3DA-AF60-5C62-8F110F99F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B7B68-224D-ABF1-CBB9-AF17D729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C45-B679-451A-B1B5-3BBE01FA8CD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83F4A-CA08-52EB-8232-FC59BA2F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3A9E7-4527-EA0C-2698-CD5283D9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8472-AA1B-463C-83BA-09B4CFFC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6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1BBB-E1E4-7BF1-16BA-2238824B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8549D-27AC-A12E-A2C3-4FB4C150D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ECFF2-5A50-0975-AEB2-06EC7FEB9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01A9B-32E2-9C68-A8AA-B4A45787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C45-B679-451A-B1B5-3BBE01FA8CD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6D1D6-EB96-F8FC-B0E5-73FD70BA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17873-A056-79DA-55B5-B2BCC2B6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8472-AA1B-463C-83BA-09B4CFFC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2E6AD-143C-188A-AE9B-8854BD06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5F89-103A-801B-3807-EE690E58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BD42-15A3-8847-CF60-AD5CA4C3B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03C45-B679-451A-B1B5-3BBE01FA8CD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43CA-532F-3293-394E-85EF1BFBE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6F53-1D96-5F3F-EC3A-0EE7948F0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B8472-AA1B-463C-83BA-09B4CFFC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11.0535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FAA6-E7D6-15AE-3CB6-99EF587C2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interim NBM sim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4FEA0-CF18-5F3C-51D4-5840F6705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24-06-13</a:t>
            </a:r>
          </a:p>
        </p:txBody>
      </p:sp>
    </p:spTree>
    <p:extLst>
      <p:ext uri="{BB962C8B-B14F-4D97-AF65-F5344CB8AC3E}">
        <p14:creationId xmlns:p14="http://schemas.microsoft.com/office/powerpoint/2010/main" val="37714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2203-CFCE-838A-B6E2-E9D0487D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C868-D1AF-DDDC-8BF3-27EE8F1F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834" y="461962"/>
            <a:ext cx="3737966" cy="23002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F4AA54-A868-EEC6-3503-5801E64B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free water intensity confirmation</a:t>
            </a:r>
          </a:p>
          <a:p>
            <a:pPr lvl="1"/>
            <a:r>
              <a:rPr lang="en-US" dirty="0"/>
              <a:t>adapt </a:t>
            </a:r>
            <a:r>
              <a:rPr lang="en-US" dirty="0" err="1"/>
              <a:t>source_amp</a:t>
            </a:r>
            <a:r>
              <a:rPr lang="en-US" dirty="0"/>
              <a:t> for at least 30 W/m²</a:t>
            </a:r>
          </a:p>
          <a:p>
            <a:r>
              <a:rPr lang="en-US" dirty="0"/>
              <a:t>ask Matthias for: (3 things)</a:t>
            </a:r>
          </a:p>
          <a:p>
            <a:pPr lvl="1"/>
            <a:r>
              <a:rPr lang="en-US" dirty="0" err="1"/>
              <a:t>expected_focal_distance</a:t>
            </a:r>
            <a:r>
              <a:rPr lang="en-US" dirty="0"/>
              <a:t>: computed on the fly?</a:t>
            </a:r>
          </a:p>
          <a:p>
            <a:pPr lvl="1"/>
            <a:r>
              <a:rPr lang="en-US" dirty="0"/>
              <a:t>correct profile chosen?</a:t>
            </a:r>
          </a:p>
          <a:p>
            <a:pPr lvl="1"/>
            <a:r>
              <a:rPr lang="en-US" dirty="0" err="1"/>
              <a:t>source_phase_deg</a:t>
            </a:r>
            <a:r>
              <a:rPr lang="en-US" dirty="0"/>
              <a:t> ok to set to all 0?</a:t>
            </a:r>
          </a:p>
          <a:p>
            <a:r>
              <a:rPr lang="en-US" dirty="0"/>
              <a:t>targeting</a:t>
            </a:r>
          </a:p>
          <a:p>
            <a:pPr lvl="1"/>
            <a:r>
              <a:rPr lang="en-US" dirty="0"/>
              <a:t>iterate until mostly correct</a:t>
            </a:r>
          </a:p>
          <a:p>
            <a:r>
              <a:rPr lang="en-US" dirty="0"/>
              <a:t>near-field only – optimization attempt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8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E95B-2B4C-EAF4-BAC7-33BC4E75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problems/bottlenecks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78A3-A3A7-057B-0F68-98662223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– meetings with Martin in future</a:t>
            </a:r>
          </a:p>
          <a:p>
            <a:endParaRPr lang="en-US" dirty="0"/>
          </a:p>
          <a:p>
            <a:r>
              <a:rPr lang="en-US" dirty="0"/>
              <a:t>roadmap to regaining trust in community?</a:t>
            </a:r>
          </a:p>
        </p:txBody>
      </p:sp>
    </p:spTree>
    <p:extLst>
      <p:ext uri="{BB962C8B-B14F-4D97-AF65-F5344CB8AC3E}">
        <p14:creationId xmlns:p14="http://schemas.microsoft.com/office/powerpoint/2010/main" val="307126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17F5-9898-E7B3-90D9-7C561801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8791-88F5-78F6-FC0D-8D2172A8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  <a:p>
            <a:r>
              <a:rPr lang="en-US" dirty="0"/>
              <a:t>safety indices</a:t>
            </a:r>
          </a:p>
          <a:p>
            <a:r>
              <a:rPr lang="en-US" dirty="0"/>
              <a:t>uncertainties in code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1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6A50-FAC3-DBE3-31A4-E5EEA496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3F94-1359-01D1-6040-AB6858F6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resolved “heating timeline bug”: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integration of </a:t>
            </a:r>
            <a:r>
              <a:rPr lang="en-US" dirty="0" err="1"/>
              <a:t>Imasonic</a:t>
            </a:r>
            <a:r>
              <a:rPr lang="en-US" dirty="0"/>
              <a:t> transducers into configs</a:t>
            </a:r>
          </a:p>
          <a:p>
            <a:pPr marL="457200" lvl="1" indent="0">
              <a:buNone/>
            </a:pPr>
            <a:r>
              <a:rPr lang="en-US" dirty="0"/>
              <a:t>(chose 100 mm </a:t>
            </a:r>
            <a:r>
              <a:rPr lang="en-US" dirty="0" err="1"/>
              <a:t>RoC</a:t>
            </a:r>
            <a:r>
              <a:rPr lang="en-US" dirty="0"/>
              <a:t> for deeper geometric focus)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 sim results with </a:t>
            </a:r>
            <a:r>
              <a:rPr lang="en-US" dirty="0" err="1"/>
              <a:t>Imasonic</a:t>
            </a:r>
            <a:r>
              <a:rPr lang="en-US" dirty="0"/>
              <a:t> on NBM in one </a:t>
            </a:r>
            <a:r>
              <a:rPr lang="en-US" dirty="0" err="1"/>
              <a:t>sbj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7D623-B936-D690-0713-F7A467366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531" y="3852004"/>
            <a:ext cx="2237792" cy="1454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155F6-1575-46A8-355C-5ED1D994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17" y="1093447"/>
            <a:ext cx="1539554" cy="2397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7446D0-A4C2-7F98-27FD-648C78B43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184" y="1027906"/>
            <a:ext cx="2954694" cy="24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3306B3-948D-BB40-539A-7494CAB6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82" y="1525843"/>
            <a:ext cx="3648698" cy="4089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3CAC7-2B20-44F0-F21E-934D771D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Isppa</a:t>
            </a:r>
            <a:r>
              <a:rPr lang="en-US" dirty="0"/>
              <a:t> pattern CTX500 vs. </a:t>
            </a:r>
            <a:r>
              <a:rPr lang="en-US" dirty="0" err="1"/>
              <a:t>Imasonic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DC3B3-CCB2-BB45-1F7C-FD5FF5C8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04" y="1525843"/>
            <a:ext cx="3815470" cy="39986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51B0FE-0520-6A7A-EFA1-0D62F01D66A0}"/>
              </a:ext>
            </a:extLst>
          </p:cNvPr>
          <p:cNvSpPr/>
          <p:nvPr/>
        </p:nvSpPr>
        <p:spPr>
          <a:xfrm>
            <a:off x="2581875" y="4771253"/>
            <a:ext cx="14050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CTX500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52273-D6C4-ED92-1F49-46EF0529EE96}"/>
              </a:ext>
            </a:extLst>
          </p:cNvPr>
          <p:cNvSpPr/>
          <p:nvPr/>
        </p:nvSpPr>
        <p:spPr>
          <a:xfrm>
            <a:off x="7117779" y="4771253"/>
            <a:ext cx="17011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Imasonic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9A197-8AE2-4BAF-1C57-CC684715F102}"/>
              </a:ext>
            </a:extLst>
          </p:cNvPr>
          <p:cNvSpPr txBox="1"/>
          <p:nvPr/>
        </p:nvSpPr>
        <p:spPr>
          <a:xfrm>
            <a:off x="9892104" y="1811601"/>
            <a:ext cx="15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(TODO:</a:t>
            </a:r>
          </a:p>
          <a:p>
            <a:r>
              <a:rPr lang="en-US" sz="1200" i="1" dirty="0"/>
              <a:t>bowls should be differently sized)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559E56A-E1F9-2F52-BEAF-D99711880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51752"/>
              </p:ext>
            </p:extLst>
          </p:nvPr>
        </p:nvGraphicFramePr>
        <p:xfrm>
          <a:off x="5852696" y="5746106"/>
          <a:ext cx="4579627" cy="822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808">
                  <a:extLst>
                    <a:ext uri="{9D8B030D-6E8A-4147-A177-3AD203B41FA5}">
                      <a16:colId xmlns:a16="http://schemas.microsoft.com/office/drawing/2014/main" val="1115585372"/>
                    </a:ext>
                  </a:extLst>
                </a:gridCol>
                <a:gridCol w="1468023">
                  <a:extLst>
                    <a:ext uri="{9D8B030D-6E8A-4147-A177-3AD203B41FA5}">
                      <a16:colId xmlns:a16="http://schemas.microsoft.com/office/drawing/2014/main" val="638875715"/>
                    </a:ext>
                  </a:extLst>
                </a:gridCol>
                <a:gridCol w="1461796">
                  <a:extLst>
                    <a:ext uri="{9D8B030D-6E8A-4147-A177-3AD203B41FA5}">
                      <a16:colId xmlns:a16="http://schemas.microsoft.com/office/drawing/2014/main" val="248757725"/>
                    </a:ext>
                  </a:extLst>
                </a:gridCol>
              </a:tblGrid>
              <a:tr h="411181">
                <a:tc>
                  <a:txBody>
                    <a:bodyPr/>
                    <a:lstStyle/>
                    <a:p>
                      <a:r>
                        <a:rPr lang="en-US" sz="1200" b="1" dirty="0"/>
                        <a:t>free water intensity: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62.2421 W/cm^2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62.2421 W/cm^2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74417"/>
                  </a:ext>
                </a:extLst>
              </a:tr>
              <a:tr h="411181">
                <a:tc>
                  <a:txBody>
                    <a:bodyPr/>
                    <a:lstStyle/>
                    <a:p>
                      <a:r>
                        <a:rPr lang="en-US" sz="1200" b="1" dirty="0"/>
                        <a:t>max </a:t>
                      </a:r>
                      <a:r>
                        <a:rPr lang="en-US" sz="1200" b="1" dirty="0" err="1"/>
                        <a:t>Isppa</a:t>
                      </a:r>
                      <a:r>
                        <a:rPr lang="en-US" sz="1200" b="1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1.3104 W/cm^2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2.0302 W/cm^2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371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5315A88-867A-8572-8EF4-250986D8EDD1}"/>
              </a:ext>
            </a:extLst>
          </p:cNvPr>
          <p:cNvSpPr txBox="1"/>
          <p:nvPr/>
        </p:nvSpPr>
        <p:spPr>
          <a:xfrm>
            <a:off x="4842994" y="3667913"/>
            <a:ext cx="1660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80s</a:t>
            </a:r>
          </a:p>
          <a:p>
            <a:pPr algn="ctr"/>
            <a:r>
              <a:rPr lang="en-US" dirty="0"/>
              <a:t>45% DC</a:t>
            </a:r>
          </a:p>
          <a:p>
            <a:pPr algn="ctr"/>
            <a:r>
              <a:rPr lang="en-US" dirty="0"/>
              <a:t>5 Hz PRF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F9B72-5124-1494-409F-5711146DA75C}"/>
              </a:ext>
            </a:extLst>
          </p:cNvPr>
          <p:cNvSpPr txBox="1"/>
          <p:nvPr/>
        </p:nvSpPr>
        <p:spPr>
          <a:xfrm>
            <a:off x="2339278" y="5270985"/>
            <a:ext cx="189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(see </a:t>
            </a:r>
            <a:r>
              <a:rPr lang="en-US" sz="1200" dirty="0" err="1"/>
              <a:t>matlab</a:t>
            </a:r>
            <a:r>
              <a:rPr lang="en-US" sz="1200" dirty="0"/>
              <a:t> Figure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3C951-3EAC-1704-110D-548B2DEA22E9}"/>
              </a:ext>
            </a:extLst>
          </p:cNvPr>
          <p:cNvSpPr txBox="1"/>
          <p:nvPr/>
        </p:nvSpPr>
        <p:spPr>
          <a:xfrm>
            <a:off x="7197414" y="5270985"/>
            <a:ext cx="189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(see </a:t>
            </a:r>
            <a:r>
              <a:rPr lang="en-US" sz="1200" dirty="0" err="1"/>
              <a:t>matlab</a:t>
            </a:r>
            <a:r>
              <a:rPr lang="en-US" sz="1200" dirty="0"/>
              <a:t> Figure 2)</a:t>
            </a:r>
          </a:p>
        </p:txBody>
      </p:sp>
    </p:spTree>
    <p:extLst>
      <p:ext uri="{BB962C8B-B14F-4D97-AF65-F5344CB8AC3E}">
        <p14:creationId xmlns:p14="http://schemas.microsoft.com/office/powerpoint/2010/main" val="191868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2832-3BA8-5CE1-8136-97B85FF4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heating timelines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B4EE4-2113-4B7C-D061-C4C07A50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4" y="1504076"/>
            <a:ext cx="3215951" cy="2519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89667-FD48-0B29-D097-3BFD6459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25" y="2474565"/>
            <a:ext cx="2009982" cy="2252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96A79-AF96-C5AF-591F-F8CA39191A4E}"/>
              </a:ext>
            </a:extLst>
          </p:cNvPr>
          <p:cNvSpPr/>
          <p:nvPr/>
        </p:nvSpPr>
        <p:spPr>
          <a:xfrm>
            <a:off x="1040440" y="4118110"/>
            <a:ext cx="17011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Imasonic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762FBA5-57E9-998A-6C83-1D0491055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76" y="1386221"/>
            <a:ext cx="3585219" cy="26881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AD2972-2964-7732-0D02-21E32F4E979B}"/>
              </a:ext>
            </a:extLst>
          </p:cNvPr>
          <p:cNvSpPr/>
          <p:nvPr/>
        </p:nvSpPr>
        <p:spPr>
          <a:xfrm>
            <a:off x="6295043" y="1165522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13D50-9487-972A-5BC2-D66A83351BE5}"/>
              </a:ext>
            </a:extLst>
          </p:cNvPr>
          <p:cNvSpPr/>
          <p:nvPr/>
        </p:nvSpPr>
        <p:spPr>
          <a:xfrm>
            <a:off x="9209538" y="1165522"/>
            <a:ext cx="10534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CEM43°C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90B4EA-0A85-18D3-A31E-32D6DF388859}"/>
              </a:ext>
            </a:extLst>
          </p:cNvPr>
          <p:cNvSpPr/>
          <p:nvPr/>
        </p:nvSpPr>
        <p:spPr>
          <a:xfrm>
            <a:off x="8329128" y="1455576"/>
            <a:ext cx="279919" cy="16795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6" name="Picture 1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EC7E3E6-BDF0-A37C-91B8-90DEAB478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04" y="4029895"/>
            <a:ext cx="3585219" cy="2688146"/>
          </a:xfrm>
          <a:prstGeom prst="rect">
            <a:avLst/>
          </a:prstGeom>
        </p:spPr>
      </p:pic>
      <p:pic>
        <p:nvPicPr>
          <p:cNvPr id="14" name="Picture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229589C-8D03-8689-54A2-BC82134FD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32" y="4029894"/>
            <a:ext cx="3585219" cy="268814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729D74-305A-9A21-4766-C02925D2E148}"/>
              </a:ext>
            </a:extLst>
          </p:cNvPr>
          <p:cNvCxnSpPr/>
          <p:nvPr/>
        </p:nvCxnSpPr>
        <p:spPr>
          <a:xfrm flipV="1">
            <a:off x="2264229" y="2649894"/>
            <a:ext cx="2341475" cy="49141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31A3EB-76C5-B940-CDA7-C161BF2A0BE3}"/>
              </a:ext>
            </a:extLst>
          </p:cNvPr>
          <p:cNvCxnSpPr/>
          <p:nvPr/>
        </p:nvCxnSpPr>
        <p:spPr>
          <a:xfrm>
            <a:off x="2264229" y="3315478"/>
            <a:ext cx="2276669" cy="15986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78407B0-E55B-DE87-86BE-E5ABB47BA666}"/>
              </a:ext>
            </a:extLst>
          </p:cNvPr>
          <p:cNvSpPr/>
          <p:nvPr/>
        </p:nvSpPr>
        <p:spPr>
          <a:xfrm>
            <a:off x="8329127" y="4108247"/>
            <a:ext cx="279919" cy="16795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614B494-0D17-2AAE-5091-7A6756E39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69187"/>
              </p:ext>
            </p:extLst>
          </p:nvPr>
        </p:nvGraphicFramePr>
        <p:xfrm>
          <a:off x="1040440" y="4882703"/>
          <a:ext cx="3366640" cy="411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808">
                  <a:extLst>
                    <a:ext uri="{9D8B030D-6E8A-4147-A177-3AD203B41FA5}">
                      <a16:colId xmlns:a16="http://schemas.microsoft.com/office/drawing/2014/main" val="1483336480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1639993069"/>
                    </a:ext>
                  </a:extLst>
                </a:gridCol>
              </a:tblGrid>
              <a:tr h="411181">
                <a:tc>
                  <a:txBody>
                    <a:bodyPr/>
                    <a:lstStyle/>
                    <a:p>
                      <a:r>
                        <a:rPr lang="en-US" sz="1200" b="1" dirty="0"/>
                        <a:t>free water intensity: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62.2421 W/cm^2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61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5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2832-3BA8-5CE1-8136-97B85FF4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indices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89667-FD48-0B29-D097-3BFD6459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365125"/>
            <a:ext cx="3366640" cy="3773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96A79-AF96-C5AF-591F-F8CA39191A4E}"/>
              </a:ext>
            </a:extLst>
          </p:cNvPr>
          <p:cNvSpPr/>
          <p:nvPr/>
        </p:nvSpPr>
        <p:spPr>
          <a:xfrm>
            <a:off x="7561255" y="2825950"/>
            <a:ext cx="17011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Imasonic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614B494-0D17-2AAE-5091-7A6756E39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88337"/>
              </p:ext>
            </p:extLst>
          </p:nvPr>
        </p:nvGraphicFramePr>
        <p:xfrm>
          <a:off x="7561255" y="3590543"/>
          <a:ext cx="3366640" cy="411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808">
                  <a:extLst>
                    <a:ext uri="{9D8B030D-6E8A-4147-A177-3AD203B41FA5}">
                      <a16:colId xmlns:a16="http://schemas.microsoft.com/office/drawing/2014/main" val="1483336480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1639993069"/>
                    </a:ext>
                  </a:extLst>
                </a:gridCol>
              </a:tblGrid>
              <a:tr h="411181">
                <a:tc>
                  <a:txBody>
                    <a:bodyPr/>
                    <a:lstStyle/>
                    <a:p>
                      <a:r>
                        <a:rPr lang="en-US" sz="1200" b="1" dirty="0"/>
                        <a:t>free water intensity: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62.2421 W/cm^2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615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A7D06A-D8C5-A3C6-67AD-342CB09D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1290"/>
              </p:ext>
            </p:extLst>
          </p:nvPr>
        </p:nvGraphicFramePr>
        <p:xfrm>
          <a:off x="520700" y="4098825"/>
          <a:ext cx="11547787" cy="1557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545">
                  <a:extLst>
                    <a:ext uri="{9D8B030D-6E8A-4147-A177-3AD203B41FA5}">
                      <a16:colId xmlns:a16="http://schemas.microsoft.com/office/drawing/2014/main" val="1181992657"/>
                    </a:ext>
                  </a:extLst>
                </a:gridCol>
                <a:gridCol w="964728">
                  <a:extLst>
                    <a:ext uri="{9D8B030D-6E8A-4147-A177-3AD203B41FA5}">
                      <a16:colId xmlns:a16="http://schemas.microsoft.com/office/drawing/2014/main" val="612738315"/>
                    </a:ext>
                  </a:extLst>
                </a:gridCol>
                <a:gridCol w="1048949">
                  <a:extLst>
                    <a:ext uri="{9D8B030D-6E8A-4147-A177-3AD203B41FA5}">
                      <a16:colId xmlns:a16="http://schemas.microsoft.com/office/drawing/2014/main" val="1223596172"/>
                    </a:ext>
                  </a:extLst>
                </a:gridCol>
                <a:gridCol w="1190178">
                  <a:extLst>
                    <a:ext uri="{9D8B030D-6E8A-4147-A177-3AD203B41FA5}">
                      <a16:colId xmlns:a16="http://schemas.microsoft.com/office/drawing/2014/main" val="23116449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01057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27743785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11451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517475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5455285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04463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27177466"/>
                    </a:ext>
                  </a:extLst>
                </a:gridCol>
                <a:gridCol w="867087">
                  <a:extLst>
                    <a:ext uri="{9D8B030D-6E8A-4147-A177-3AD203B41FA5}">
                      <a16:colId xmlns:a16="http://schemas.microsoft.com/office/drawing/2014/main" val="797007106"/>
                    </a:ext>
                  </a:extLst>
                </a:gridCol>
              </a:tblGrid>
              <a:tr h="51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max </a:t>
                      </a:r>
                      <a:r>
                        <a:rPr lang="en-US" sz="1400" b="1" u="none" strike="noStrike" dirty="0" err="1">
                          <a:effectLst/>
                        </a:rPr>
                        <a:t>Isppa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max_Isppa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skull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max_Isppa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brain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max_pressure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skull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max_pressure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brain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max_MI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skull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max_MI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brain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isppa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at_target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avg_isppa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around_target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maxT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maxT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brain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maxT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skull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extLst>
                  <a:ext uri="{0D108BD9-81ED-4DB2-BD59-A6C34878D82A}">
                    <a16:rowId xmlns:a16="http://schemas.microsoft.com/office/drawing/2014/main" val="333847532"/>
                  </a:ext>
                </a:extLst>
              </a:tr>
              <a:tr h="51923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13.43416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3.797333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1.303077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627219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205291.3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1.14514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0.374809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0.7191563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0.3278622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37.99302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37.32696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37.94737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extLst>
                  <a:ext uri="{0D108BD9-81ED-4DB2-BD59-A6C34878D82A}">
                    <a16:rowId xmlns:a16="http://schemas.microsoft.com/office/drawing/2014/main" val="2338518958"/>
                  </a:ext>
                </a:extLst>
              </a:tr>
              <a:tr h="51923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8.619675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4.125885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2.079949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653790.2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259365.4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1.193652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0.4735342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1.416319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0.5046679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38.0135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37.48237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37.98834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43" marR="7343" marT="7343" marB="0" anchor="b"/>
                </a:tc>
                <a:extLst>
                  <a:ext uri="{0D108BD9-81ED-4DB2-BD59-A6C34878D82A}">
                    <a16:rowId xmlns:a16="http://schemas.microsoft.com/office/drawing/2014/main" val="37132373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51B5E88-CCC6-2EDC-8237-8168E9344449}"/>
              </a:ext>
            </a:extLst>
          </p:cNvPr>
          <p:cNvSpPr/>
          <p:nvPr/>
        </p:nvSpPr>
        <p:spPr>
          <a:xfrm>
            <a:off x="123514" y="5239337"/>
            <a:ext cx="251460" cy="327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DDA753-EBBB-DAD1-1892-A0A41EE0A3E3}"/>
              </a:ext>
            </a:extLst>
          </p:cNvPr>
          <p:cNvSpPr/>
          <p:nvPr/>
        </p:nvSpPr>
        <p:spPr>
          <a:xfrm>
            <a:off x="108274" y="4717549"/>
            <a:ext cx="251460" cy="3276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6AD970-F91D-620B-D91F-E0B0CB5C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according to </a:t>
            </a:r>
            <a:r>
              <a:rPr lang="en-US" dirty="0">
                <a:hlinkClick r:id="rId3"/>
              </a:rPr>
              <a:t>ITRUSST consensus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E362A6-429A-05E0-3161-6F787AD54C27}"/>
              </a:ext>
            </a:extLst>
          </p:cNvPr>
          <p:cNvSpPr txBox="1"/>
          <p:nvPr/>
        </p:nvSpPr>
        <p:spPr>
          <a:xfrm>
            <a:off x="10057156" y="2239116"/>
            <a:ext cx="2011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(currently still running: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deeper steering AND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free water I: 225 W/cm²</a:t>
            </a:r>
          </a:p>
          <a:p>
            <a:r>
              <a:rPr lang="en-US" sz="1200" i="1" dirty="0"/>
              <a:t>eta: 1 hour)</a:t>
            </a:r>
          </a:p>
        </p:txBody>
      </p:sp>
    </p:spTree>
    <p:extLst>
      <p:ext uri="{BB962C8B-B14F-4D97-AF65-F5344CB8AC3E}">
        <p14:creationId xmlns:p14="http://schemas.microsoft.com/office/powerpoint/2010/main" val="116452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3306B3-948D-BB40-539A-7494CAB6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82" y="1525843"/>
            <a:ext cx="3648698" cy="4089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3CAC7-2B20-44F0-F21E-934D771D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Imasonic</a:t>
            </a:r>
            <a:r>
              <a:rPr lang="en-US" dirty="0"/>
              <a:t> position variations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52273-D6C4-ED92-1F49-46EF0529EE96}"/>
              </a:ext>
            </a:extLst>
          </p:cNvPr>
          <p:cNvSpPr/>
          <p:nvPr/>
        </p:nvSpPr>
        <p:spPr>
          <a:xfrm>
            <a:off x="7117779" y="4771253"/>
            <a:ext cx="17011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Imasonic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9A197-8AE2-4BAF-1C57-CC684715F102}"/>
              </a:ext>
            </a:extLst>
          </p:cNvPr>
          <p:cNvSpPr txBox="1"/>
          <p:nvPr/>
        </p:nvSpPr>
        <p:spPr>
          <a:xfrm>
            <a:off x="9943743" y="1870362"/>
            <a:ext cx="15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(TODO:</a:t>
            </a:r>
          </a:p>
          <a:p>
            <a:r>
              <a:rPr lang="en-US" sz="1400" i="1" dirty="0"/>
              <a:t>bowl should be larger)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559E56A-E1F9-2F52-BEAF-D99711880F4C}"/>
              </a:ext>
            </a:extLst>
          </p:cNvPr>
          <p:cNvGraphicFramePr>
            <a:graphicFrameLocks noGrp="1"/>
          </p:cNvGraphicFramePr>
          <p:nvPr/>
        </p:nvGraphicFramePr>
        <p:xfrm>
          <a:off x="5982626" y="5854506"/>
          <a:ext cx="5518901" cy="822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808">
                  <a:extLst>
                    <a:ext uri="{9D8B030D-6E8A-4147-A177-3AD203B41FA5}">
                      <a16:colId xmlns:a16="http://schemas.microsoft.com/office/drawing/2014/main" val="1115585372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638875715"/>
                    </a:ext>
                  </a:extLst>
                </a:gridCol>
                <a:gridCol w="2152261">
                  <a:extLst>
                    <a:ext uri="{9D8B030D-6E8A-4147-A177-3AD203B41FA5}">
                      <a16:colId xmlns:a16="http://schemas.microsoft.com/office/drawing/2014/main" val="248757725"/>
                    </a:ext>
                  </a:extLst>
                </a:gridCol>
              </a:tblGrid>
              <a:tr h="411181">
                <a:tc>
                  <a:txBody>
                    <a:bodyPr/>
                    <a:lstStyle/>
                    <a:p>
                      <a:r>
                        <a:rPr lang="en-US" sz="1200" b="1" dirty="0"/>
                        <a:t>free water intensity: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62.2421 W/cm^2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62.2421 W/cm^2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74417"/>
                  </a:ext>
                </a:extLst>
              </a:tr>
              <a:tr h="411181">
                <a:tc>
                  <a:txBody>
                    <a:bodyPr/>
                    <a:lstStyle/>
                    <a:p>
                      <a:r>
                        <a:rPr lang="en-US" sz="1200" b="1" dirty="0"/>
                        <a:t>max </a:t>
                      </a:r>
                      <a:r>
                        <a:rPr lang="en-US" sz="1200" b="1" dirty="0" err="1"/>
                        <a:t>Isppa</a:t>
                      </a:r>
                      <a:r>
                        <a:rPr lang="en-US" sz="1200" b="1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1.3104 W/cm^2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2.0302 W/cm^2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37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88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E64E-04FD-6957-686F-1EF25EAE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uncertainties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012B-70D1-34F7-A686-0C4A5C05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</a:t>
            </a:r>
            <a:r>
              <a:rPr lang="en-US" dirty="0" err="1"/>
              <a:t>expected_focal_distance_mm</a:t>
            </a:r>
            <a:r>
              <a:rPr lang="en-US" dirty="0"/>
              <a:t>”?</a:t>
            </a:r>
          </a:p>
          <a:p>
            <a:pPr lvl="1"/>
            <a:r>
              <a:rPr lang="en-US" dirty="0"/>
              <a:t>transducer-target-</a:t>
            </a:r>
            <a:r>
              <a:rPr lang="en-US" dirty="0" err="1"/>
              <a:t>dist</a:t>
            </a:r>
            <a:r>
              <a:rPr lang="en-US" dirty="0"/>
              <a:t>? value in profiles?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calculation pressure to intensity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(from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source_amp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correct?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does center PCD need modeling?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- NO</a:t>
            </a:r>
          </a:p>
          <a:p>
            <a:endParaRPr lang="en-US" dirty="0"/>
          </a:p>
          <a:p>
            <a:r>
              <a:rPr lang="en-US" dirty="0"/>
              <a:t>correct profile chosen?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source_phase_deg</a:t>
            </a:r>
            <a:r>
              <a:rPr lang="en-US" dirty="0"/>
              <a:t>” in configs?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0D643-4437-4F93-7FEF-7E5C1378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73" y="909638"/>
            <a:ext cx="2409825" cy="156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9BAFA-69BC-3CB6-8C99-8326D971F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873" y="2735059"/>
            <a:ext cx="449580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4FD887-81F5-BD34-0BFE-85A50819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873" y="4598886"/>
            <a:ext cx="24574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4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4E77-2452-8814-DDEF-C6FF98D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7C2E-B866-6A18-9D58-0BF2F26B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sims of </a:t>
            </a:r>
            <a:r>
              <a:rPr lang="en-US" b="1" dirty="0"/>
              <a:t>control region</a:t>
            </a:r>
            <a:r>
              <a:rPr lang="en-US" dirty="0"/>
              <a:t> (shallow steering) !!!</a:t>
            </a:r>
          </a:p>
          <a:p>
            <a:pPr lvl="1"/>
            <a:r>
              <a:rPr lang="en-US" dirty="0"/>
              <a:t>currently running in HPC (eta 5 hours)</a:t>
            </a:r>
          </a:p>
          <a:p>
            <a:r>
              <a:rPr lang="en-US" dirty="0"/>
              <a:t>resolve uncertainties in code</a:t>
            </a:r>
          </a:p>
          <a:p>
            <a:r>
              <a:rPr lang="en-US" b="1" dirty="0"/>
              <a:t>optimize spatial intensity</a:t>
            </a:r>
            <a:r>
              <a:rPr lang="en-US" dirty="0"/>
              <a:t> pattern for NBM</a:t>
            </a:r>
            <a:br>
              <a:rPr lang="en-US" dirty="0"/>
            </a:br>
            <a:r>
              <a:rPr lang="en-US" dirty="0"/>
              <a:t>via target-transducer coords adjustments</a:t>
            </a:r>
          </a:p>
          <a:p>
            <a:pPr lvl="1"/>
            <a:r>
              <a:rPr lang="en-US" dirty="0"/>
              <a:t>requires few small script adjustments for quick iteration cycles</a:t>
            </a:r>
          </a:p>
          <a:p>
            <a:r>
              <a:rPr lang="en-US" dirty="0"/>
              <a:t>sims of </a:t>
            </a:r>
            <a:r>
              <a:rPr lang="en-US" b="1" dirty="0"/>
              <a:t>more subjects </a:t>
            </a:r>
            <a:r>
              <a:rPr lang="en-US" dirty="0"/>
              <a:t>for control </a:t>
            </a:r>
            <a:r>
              <a:rPr lang="en-US" b="1" dirty="0"/>
              <a:t>region variability </a:t>
            </a:r>
            <a:r>
              <a:rPr lang="en-US" dirty="0"/>
              <a:t>estimates</a:t>
            </a:r>
          </a:p>
          <a:p>
            <a:r>
              <a:rPr lang="en-US" dirty="0"/>
              <a:t>apply probabilistic NBM mask for more useful visualization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DF8D3B-9968-B638-A20C-17774069D64F}"/>
              </a:ext>
            </a:extLst>
          </p:cNvPr>
          <p:cNvGrpSpPr/>
          <p:nvPr/>
        </p:nvGrpSpPr>
        <p:grpSpPr>
          <a:xfrm>
            <a:off x="8633564" y="1315891"/>
            <a:ext cx="1230880" cy="1694895"/>
            <a:chOff x="8684084" y="432593"/>
            <a:chExt cx="1230880" cy="16948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DB77E6-B254-110E-01C8-989E0E3EE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4084" y="432593"/>
              <a:ext cx="1230880" cy="132556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633846-4D2F-003D-59F3-E08D3C58E8B8}"/>
                </a:ext>
              </a:extLst>
            </p:cNvPr>
            <p:cNvSpPr/>
            <p:nvPr/>
          </p:nvSpPr>
          <p:spPr>
            <a:xfrm>
              <a:off x="8877042" y="1758156"/>
              <a:ext cx="68320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NBM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BE7121-C96A-0493-7CAD-A057EC4D5780}"/>
              </a:ext>
            </a:extLst>
          </p:cNvPr>
          <p:cNvGrpSpPr/>
          <p:nvPr/>
        </p:nvGrpSpPr>
        <p:grpSpPr>
          <a:xfrm>
            <a:off x="10153262" y="1306645"/>
            <a:ext cx="1200538" cy="1704141"/>
            <a:chOff x="10203782" y="423347"/>
            <a:chExt cx="1200538" cy="17041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ABEEE2-035E-9869-F796-2165A3D4B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03782" y="423347"/>
              <a:ext cx="1200538" cy="133480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83D772-176C-80F3-DE5A-A3B5E8D81CFC}"/>
                </a:ext>
              </a:extLst>
            </p:cNvPr>
            <p:cNvSpPr/>
            <p:nvPr/>
          </p:nvSpPr>
          <p:spPr>
            <a:xfrm>
              <a:off x="10260660" y="1758156"/>
              <a:ext cx="94352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6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Widescreen</PresentationFormat>
  <Paragraphs>139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Office Theme</vt:lpstr>
      <vt:lpstr>interim NBM sim results</vt:lpstr>
      <vt:lpstr>contents</vt:lpstr>
      <vt:lpstr>updates</vt:lpstr>
      <vt:lpstr>Isppa pattern CTX500 vs. Imasonic</vt:lpstr>
      <vt:lpstr>heating timelines</vt:lpstr>
      <vt:lpstr>safety indices</vt:lpstr>
      <vt:lpstr>Imasonic position variations</vt:lpstr>
      <vt:lpstr>uncertainties in code</vt:lpstr>
      <vt:lpstr>next steps</vt:lpstr>
      <vt:lpstr>updated next steps</vt:lpstr>
      <vt:lpstr>problems/bottlenecks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NBM interim sim results</dc:title>
  <dc:creator>Nico Adelhöfer</dc:creator>
  <cp:lastModifiedBy>Nico Adelhöfer</cp:lastModifiedBy>
  <cp:revision>51</cp:revision>
  <dcterms:created xsi:type="dcterms:W3CDTF">2024-06-13T07:24:02Z</dcterms:created>
  <dcterms:modified xsi:type="dcterms:W3CDTF">2024-06-13T13:53:45Z</dcterms:modified>
</cp:coreProperties>
</file>