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 autoAdjust="0"/>
    <p:restoredTop sz="88819" autoAdjust="0"/>
  </p:normalViewPr>
  <p:slideViewPr>
    <p:cSldViewPr snapToGrid="0">
      <p:cViewPr varScale="1">
        <p:scale>
          <a:sx n="76" d="100"/>
          <a:sy n="76" d="100"/>
        </p:scale>
        <p:origin x="941" y="43"/>
      </p:cViewPr>
      <p:guideLst/>
    </p:cSldViewPr>
  </p:slideViewPr>
  <p:notesTextViewPr>
    <p:cViewPr>
      <p:scale>
        <a:sx n="1" d="1"/>
        <a:sy n="1" d="1"/>
      </p:scale>
      <p:origin x="0" y="-18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A984F-0CF6-47E4-8346-92D00D62C66A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BE4C8-B75C-4AF3-9385-B5BA8D5FC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59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N.b.</a:t>
            </a:r>
            <a:r>
              <a:rPr lang="en-GB" dirty="0"/>
              <a:t> don’t necessarily need separate power lines for e.g. 24 vs. 12 vs 5, could pass 24 and regulate to different voltages</a:t>
            </a:r>
          </a:p>
          <a:p>
            <a:r>
              <a:rPr lang="en-GB" dirty="0"/>
              <a:t>2 extra sensors to factor in, hall effect sensor, incremental encoder on the motor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BE4C8-B75C-4AF3-9385-B5BA8D5FCB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87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use the optical flow sensors vs. USB mouse, we need to use this solution (due to I2C / SPI communication problem through rotary joint).</a:t>
            </a:r>
          </a:p>
          <a:p>
            <a:endParaRPr lang="en-GB" dirty="0"/>
          </a:p>
          <a:p>
            <a:r>
              <a:rPr lang="en-GB" dirty="0"/>
              <a:t>Motor controller will have to be outside rotary platform so we may end up with 2 harp boards, one on platform, one off platform.</a:t>
            </a:r>
          </a:p>
          <a:p>
            <a:endParaRPr lang="en-GB" dirty="0"/>
          </a:p>
          <a:p>
            <a:r>
              <a:rPr lang="en-GB" dirty="0"/>
              <a:t>Slave </a:t>
            </a:r>
            <a:r>
              <a:rPr lang="en-GB" dirty="0">
                <a:sym typeface="Wingdings" panose="05000000000000000000" pitchFamily="2" charset="2"/>
              </a:rPr>
              <a:t> Master via serial comm, Master  Bonsai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Need to check, are USB power lines shared in rotary joint? If so would make serial comm approach between devices tricky.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BE4C8-B75C-4AF3-9385-B5BA8D5FCB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93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clearer diagram for </a:t>
            </a:r>
            <a:r>
              <a:rPr lang="en-GB" dirty="0" err="1"/>
              <a:t>headstage</a:t>
            </a:r>
            <a:endParaRPr lang="en-GB" dirty="0"/>
          </a:p>
          <a:p>
            <a:endParaRPr lang="en-GB" dirty="0"/>
          </a:p>
          <a:p>
            <a:r>
              <a:rPr lang="en-GB" dirty="0"/>
              <a:t>Extra board off platform for motor encoder</a:t>
            </a:r>
          </a:p>
          <a:p>
            <a:endParaRPr lang="en-GB" dirty="0"/>
          </a:p>
          <a:p>
            <a:r>
              <a:rPr lang="en-GB" dirty="0"/>
              <a:t>Need to add trigger for camera to all designs – coming from HARP, more detailed electrical schema for all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BE4C8-B75C-4AF3-9385-B5BA8D5FCB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1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F92A-CFAD-5ED2-534F-B9EC9F439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9063-D8AA-5216-0BB5-883DFC454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4D0D-6481-179A-5A67-4FB24A05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E32-92C1-4C3C-AB6A-A2AB8F7C8C8A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82EB-129C-C187-44B6-DC0E393F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4D999-68D3-C222-302E-4405173C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276C-BDB2-4C36-9CB0-98AD06577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15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5F10-8632-E1A7-CD0B-73F142EE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DA2BC-63E9-0518-99BA-A860F81B0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74E4-3494-A4E2-1283-49457E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E32-92C1-4C3C-AB6A-A2AB8F7C8C8A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E4E1-0AD2-6072-CC84-8B95BC65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EBC6-92A7-F5CC-A463-892231CF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276C-BDB2-4C36-9CB0-98AD06577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EB22B-0FA8-FC4C-54D5-2F24C7059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FBC4C-51C0-994D-2669-E5F61A6E6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C5BE0-68A3-8187-C698-280F24CA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E32-92C1-4C3C-AB6A-A2AB8F7C8C8A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F20A-EE4E-E5B5-A12D-9C15AC71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01AF-1E90-27DF-4548-E775E3A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276C-BDB2-4C36-9CB0-98AD06577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79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FFB9-2A0A-7105-E85F-4B27AD57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D382-F37B-66B0-322F-8C889543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2221-888A-F97F-E505-FC3A5C38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E32-92C1-4C3C-AB6A-A2AB8F7C8C8A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EED3C-6025-F8B2-904F-4A31129A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5B6E-81A3-49CB-8EDD-68CAE73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276C-BDB2-4C36-9CB0-98AD06577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42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32D-95E2-CCC2-6E2C-9535B37F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70552-5EE3-F067-1DFA-395F6CBE4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016C-02B0-33A5-338C-358C2743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E32-92C1-4C3C-AB6A-A2AB8F7C8C8A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8D0E-C8A1-2415-02DE-E58FE922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76627-D845-A9D9-7C63-9FEC2B72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276C-BDB2-4C36-9CB0-98AD06577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55E0-90CE-9639-2FDA-E7F753FD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C387-2A47-B49C-76D2-A833A366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D7FA-C849-72EF-0D0E-AD083E1B4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F0FA3-8D58-9AC4-8B5C-374B86FB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E32-92C1-4C3C-AB6A-A2AB8F7C8C8A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E20E8-887A-107A-B622-D5800156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F07D-F876-45AE-949B-3145D372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276C-BDB2-4C36-9CB0-98AD06577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85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B2A4-5B08-0715-2046-5E62221F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AEA43-E738-52CD-82E1-A62830198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76935-E645-8EFB-C73B-4DDDCF99E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EF79C-94AF-C167-943D-1D97A186B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F06B1-4F7E-AB6C-3A36-C290108C8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1D1DD-CD3D-FE0A-1C3D-10FC7223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E32-92C1-4C3C-AB6A-A2AB8F7C8C8A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954A2-81AB-FD14-ACB2-1DA6C37B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062A7-482F-535C-8E34-7D597EDA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276C-BDB2-4C36-9CB0-98AD06577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05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6234-6AFC-22E3-6AA0-C9806973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B6E94-27C2-83D9-CF6D-7EA9A6D2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E32-92C1-4C3C-AB6A-A2AB8F7C8C8A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AD29B-70C3-6DC8-4465-CFBF992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81FCC-9076-2102-A8E8-9C2415F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276C-BDB2-4C36-9CB0-98AD06577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149F8-7A8D-BFB9-D5BE-4949837F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E32-92C1-4C3C-AB6A-A2AB8F7C8C8A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DD0AD-3B7D-D25E-1BCD-B250EE76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607FC-20EE-60FC-8BAB-7E907D64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276C-BDB2-4C36-9CB0-98AD06577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6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07D-157C-A87F-40B4-7187811F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4CBF-AC9E-AA1C-6703-808D2D51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F1411-21E4-1EF7-13CF-89B7A73A5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FB6D7-D5A5-95A1-7016-4805F069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E32-92C1-4C3C-AB6A-A2AB8F7C8C8A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E042C-EDCD-EC5B-1AA8-967D1D40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E72D0-4F4C-7362-90CB-2D5A3E61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276C-BDB2-4C36-9CB0-98AD06577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4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CDF1-3A59-EB37-1846-241270BF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624B7-7974-5574-A9FA-4904060B5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CE2C0-73F9-EEA2-3450-62B2D3D47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ABD18-F60A-02AD-E7CF-05BFF34D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E32-92C1-4C3C-AB6A-A2AB8F7C8C8A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0B4AC-FD89-F7FF-FA45-7DEC690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3FEAB-0997-2C5B-8DD2-9D25060F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276C-BDB2-4C36-9CB0-98AD06577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8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999F7-1AE9-D7BD-F5C6-07E564FA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2D1AC-5997-40A9-AF56-A8783BCF6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179BB-300B-6839-03B9-EB26645F8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5E32-92C1-4C3C-AB6A-A2AB8F7C8C8A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0A59-28B1-8CD1-EDE7-F625EDC9C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901E-46C2-4131-CC90-AB16AF542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276C-BDB2-4C36-9CB0-98AD06577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0B3A0DF-9C65-1348-438F-5F4451CFE8E3}"/>
              </a:ext>
            </a:extLst>
          </p:cNvPr>
          <p:cNvSpPr/>
          <p:nvPr/>
        </p:nvSpPr>
        <p:spPr>
          <a:xfrm>
            <a:off x="1750035" y="783769"/>
            <a:ext cx="3993503" cy="3337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56F9CA62-40CF-0788-CA41-F7C8C5A6272D}"/>
              </a:ext>
            </a:extLst>
          </p:cNvPr>
          <p:cNvSpPr/>
          <p:nvPr/>
        </p:nvSpPr>
        <p:spPr>
          <a:xfrm>
            <a:off x="2978286" y="4721729"/>
            <a:ext cx="1401077" cy="1143000"/>
          </a:xfrm>
          <a:prstGeom prst="can">
            <a:avLst>
              <a:gd name="adj" fmla="val 1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B7A2EE4C-5666-F5AF-538F-132C5ACCA828}"/>
              </a:ext>
            </a:extLst>
          </p:cNvPr>
          <p:cNvSpPr/>
          <p:nvPr/>
        </p:nvSpPr>
        <p:spPr>
          <a:xfrm>
            <a:off x="3637463" y="3883136"/>
            <a:ext cx="63673" cy="905606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5C0D59-8080-0D10-1666-E807540B6C9A}"/>
              </a:ext>
            </a:extLst>
          </p:cNvPr>
          <p:cNvGrpSpPr/>
          <p:nvPr/>
        </p:nvGrpSpPr>
        <p:grpSpPr>
          <a:xfrm>
            <a:off x="2118413" y="1613623"/>
            <a:ext cx="3187817" cy="2564003"/>
            <a:chOff x="2388066" y="1511181"/>
            <a:chExt cx="3187817" cy="25640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E97985-571C-CCF4-15AA-796969026363}"/>
                </a:ext>
              </a:extLst>
            </p:cNvPr>
            <p:cNvSpPr/>
            <p:nvPr/>
          </p:nvSpPr>
          <p:spPr>
            <a:xfrm>
              <a:off x="4672783" y="3489820"/>
              <a:ext cx="184557" cy="4660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CB3E95-F0C5-E1CF-4372-F498BD1A01BF}"/>
                </a:ext>
              </a:extLst>
            </p:cNvPr>
            <p:cNvSpPr/>
            <p:nvPr/>
          </p:nvSpPr>
          <p:spPr>
            <a:xfrm>
              <a:off x="3087149" y="3489820"/>
              <a:ext cx="184557" cy="4660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E14EBF-4391-C922-D964-5FE9C550B3C5}"/>
                </a:ext>
              </a:extLst>
            </p:cNvPr>
            <p:cNvSpPr/>
            <p:nvPr/>
          </p:nvSpPr>
          <p:spPr>
            <a:xfrm>
              <a:off x="2955608" y="1613340"/>
              <a:ext cx="2052734" cy="2052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0FF7B7A1-916A-0832-91B7-D8C64127F687}"/>
                </a:ext>
              </a:extLst>
            </p:cNvPr>
            <p:cNvSpPr/>
            <p:nvPr/>
          </p:nvSpPr>
          <p:spPr>
            <a:xfrm rot="15856884">
              <a:off x="2870226" y="1270431"/>
              <a:ext cx="2257054" cy="2738554"/>
            </a:xfrm>
            <a:prstGeom prst="chord">
              <a:avLst>
                <a:gd name="adj1" fmla="val 6105812"/>
                <a:gd name="adj2" fmla="val 1620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B1D369-2245-005F-89A1-C7AAC65BCD90}"/>
                </a:ext>
              </a:extLst>
            </p:cNvPr>
            <p:cNvSpPr/>
            <p:nvPr/>
          </p:nvSpPr>
          <p:spPr>
            <a:xfrm>
              <a:off x="2388066" y="3955915"/>
              <a:ext cx="3187817" cy="119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C369FD12-38F6-3C12-3158-AE30672E2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90" y="1492091"/>
            <a:ext cx="396095" cy="390525"/>
          </a:xfrm>
          <a:prstGeom prst="rect">
            <a:avLst/>
          </a:prstGeom>
        </p:spPr>
      </p:pic>
      <p:pic>
        <p:nvPicPr>
          <p:cNvPr id="48" name="Picture 47" descr="A picture containing text&#10;&#10;Description automatically generated">
            <a:extLst>
              <a:ext uri="{FF2B5EF4-FFF2-40B4-BE49-F238E27FC236}">
                <a16:creationId xmlns:a16="http://schemas.microsoft.com/office/drawing/2014/main" id="{FA9E6CCF-56FF-4252-DDBA-63777845C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904602" y="1192580"/>
            <a:ext cx="466725" cy="466725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4F9FAC5E-8CE7-80E5-B441-C49E9A150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13" y="2340816"/>
            <a:ext cx="520065" cy="520065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AD947C4E-F7E1-3DA7-1117-307FDCEF6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86165" y="2340816"/>
            <a:ext cx="520065" cy="520065"/>
          </a:xfrm>
          <a:prstGeom prst="rect">
            <a:avLst/>
          </a:prstGeom>
        </p:spPr>
      </p:pic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9D9FF1FC-78B9-98B1-B785-FC7521B6844F}"/>
              </a:ext>
            </a:extLst>
          </p:cNvPr>
          <p:cNvSpPr/>
          <p:nvPr/>
        </p:nvSpPr>
        <p:spPr>
          <a:xfrm>
            <a:off x="3452288" y="81478"/>
            <a:ext cx="520065" cy="348444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96E174-EE84-825A-B2FD-039B29563CF9}"/>
              </a:ext>
            </a:extLst>
          </p:cNvPr>
          <p:cNvSpPr txBox="1"/>
          <p:nvPr/>
        </p:nvSpPr>
        <p:spPr>
          <a:xfrm>
            <a:off x="1765307" y="815586"/>
            <a:ext cx="1212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On rotary platform 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CCBAE42-02FA-45AC-5EAF-FEC9C172D2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63109" y="979132"/>
            <a:ext cx="1285861" cy="187440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AECE5F5-8041-5A99-14C2-D1624E0FC35B}"/>
              </a:ext>
            </a:extLst>
          </p:cNvPr>
          <p:cNvCxnSpPr>
            <a:stCxn id="50" idx="1"/>
          </p:cNvCxnSpPr>
          <p:nvPr/>
        </p:nvCxnSpPr>
        <p:spPr>
          <a:xfrm rot="10800000" flipH="1" flipV="1">
            <a:off x="2118412" y="2600848"/>
            <a:ext cx="1152513" cy="2187893"/>
          </a:xfrm>
          <a:prstGeom prst="bentConnector4">
            <a:avLst>
              <a:gd name="adj1" fmla="val -19835"/>
              <a:gd name="adj2" fmla="val 5892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C591EE2-EF09-D3EC-83C6-70EDF5471973}"/>
              </a:ext>
            </a:extLst>
          </p:cNvPr>
          <p:cNvCxnSpPr>
            <a:cxnSpLocks/>
            <a:stCxn id="48" idx="2"/>
          </p:cNvCxnSpPr>
          <p:nvPr/>
        </p:nvCxnSpPr>
        <p:spPr>
          <a:xfrm rot="10800000" flipH="1" flipV="1">
            <a:off x="2972953" y="1590955"/>
            <a:ext cx="381948" cy="3197786"/>
          </a:xfrm>
          <a:prstGeom prst="bentConnector4">
            <a:avLst>
              <a:gd name="adj1" fmla="val -59851"/>
              <a:gd name="adj2" fmla="val 5106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F832E27-4272-49B4-130C-7C08782E5564}"/>
              </a:ext>
            </a:extLst>
          </p:cNvPr>
          <p:cNvCxnSpPr>
            <a:stCxn id="51" idx="1"/>
          </p:cNvCxnSpPr>
          <p:nvPr/>
        </p:nvCxnSpPr>
        <p:spPr>
          <a:xfrm flipH="1">
            <a:off x="4129342" y="2600848"/>
            <a:ext cx="1176888" cy="2187893"/>
          </a:xfrm>
          <a:prstGeom prst="bentConnector4">
            <a:avLst>
              <a:gd name="adj1" fmla="val -19424"/>
              <a:gd name="adj2" fmla="val 6020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E66A4D0-F0A6-A20C-D735-2C60E07B0F08}"/>
              </a:ext>
            </a:extLst>
          </p:cNvPr>
          <p:cNvGrpSpPr/>
          <p:nvPr/>
        </p:nvGrpSpPr>
        <p:grpSpPr>
          <a:xfrm>
            <a:off x="3506591" y="1931448"/>
            <a:ext cx="445018" cy="166654"/>
            <a:chOff x="7492482" y="2341984"/>
            <a:chExt cx="942391" cy="26942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3B30AB5-FC58-3FAE-2DDA-74EF9AE77FF0}"/>
                </a:ext>
              </a:extLst>
            </p:cNvPr>
            <p:cNvSpPr/>
            <p:nvPr/>
          </p:nvSpPr>
          <p:spPr>
            <a:xfrm>
              <a:off x="7492482" y="2341984"/>
              <a:ext cx="942391" cy="269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D90065-EDDE-55F4-6D04-2F56893D90D9}"/>
                </a:ext>
              </a:extLst>
            </p:cNvPr>
            <p:cNvSpPr/>
            <p:nvPr/>
          </p:nvSpPr>
          <p:spPr>
            <a:xfrm>
              <a:off x="7567126" y="2411842"/>
              <a:ext cx="143576" cy="143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8D9AD84-E60D-0570-00D1-13A767E54B6B}"/>
                </a:ext>
              </a:extLst>
            </p:cNvPr>
            <p:cNvSpPr/>
            <p:nvPr/>
          </p:nvSpPr>
          <p:spPr>
            <a:xfrm>
              <a:off x="7713558" y="2411842"/>
              <a:ext cx="143576" cy="14357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6CDC601-38B0-B499-BE5B-6318BF13F685}"/>
                </a:ext>
              </a:extLst>
            </p:cNvPr>
            <p:cNvSpPr/>
            <p:nvPr/>
          </p:nvSpPr>
          <p:spPr>
            <a:xfrm>
              <a:off x="8056076" y="2411842"/>
              <a:ext cx="143576" cy="143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E63B43B-508C-1AE1-C498-A5525C5747F9}"/>
                </a:ext>
              </a:extLst>
            </p:cNvPr>
            <p:cNvSpPr/>
            <p:nvPr/>
          </p:nvSpPr>
          <p:spPr>
            <a:xfrm>
              <a:off x="8202508" y="2411842"/>
              <a:ext cx="143576" cy="14357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9D8DC97-CF6B-14FF-C975-A76620EEBC05}"/>
              </a:ext>
            </a:extLst>
          </p:cNvPr>
          <p:cNvCxnSpPr>
            <a:cxnSpLocks/>
            <a:stCxn id="70" idx="2"/>
          </p:cNvCxnSpPr>
          <p:nvPr/>
        </p:nvCxnSpPr>
        <p:spPr>
          <a:xfrm rot="16200000" flipH="1">
            <a:off x="2526270" y="3300932"/>
            <a:ext cx="2690639" cy="284978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63EE6BD-482D-3D79-9426-19516BC819DC}"/>
              </a:ext>
            </a:extLst>
          </p:cNvPr>
          <p:cNvSpPr/>
          <p:nvPr/>
        </p:nvSpPr>
        <p:spPr>
          <a:xfrm>
            <a:off x="810902" y="4980879"/>
            <a:ext cx="1567543" cy="679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HARP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F7BCA1F-7E37-BAEF-B97F-0D196C5DAB6F}"/>
              </a:ext>
            </a:extLst>
          </p:cNvPr>
          <p:cNvCxnSpPr/>
          <p:nvPr/>
        </p:nvCxnSpPr>
        <p:spPr>
          <a:xfrm flipH="1">
            <a:off x="2371796" y="5113176"/>
            <a:ext cx="60115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EE875E-796B-C51B-CD9B-DE7E28E223E0}"/>
              </a:ext>
            </a:extLst>
          </p:cNvPr>
          <p:cNvCxnSpPr/>
          <p:nvPr/>
        </p:nvCxnSpPr>
        <p:spPr>
          <a:xfrm flipH="1">
            <a:off x="2371796" y="5206482"/>
            <a:ext cx="60115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3A9E229-96BB-0755-9734-F2F7A007D04B}"/>
              </a:ext>
            </a:extLst>
          </p:cNvPr>
          <p:cNvCxnSpPr/>
          <p:nvPr/>
        </p:nvCxnSpPr>
        <p:spPr>
          <a:xfrm flipH="1">
            <a:off x="2371796" y="5439748"/>
            <a:ext cx="60115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620D68D-8C99-F3DB-41A1-E4F19050FEFD}"/>
              </a:ext>
            </a:extLst>
          </p:cNvPr>
          <p:cNvCxnSpPr/>
          <p:nvPr/>
        </p:nvCxnSpPr>
        <p:spPr>
          <a:xfrm flipH="1">
            <a:off x="2371796" y="5542384"/>
            <a:ext cx="60115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BBA7A12-2716-170C-C407-E1E386F66572}"/>
              </a:ext>
            </a:extLst>
          </p:cNvPr>
          <p:cNvSpPr txBox="1"/>
          <p:nvPr/>
        </p:nvSpPr>
        <p:spPr>
          <a:xfrm>
            <a:off x="6477571" y="738641"/>
            <a:ext cx="495455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Standard Configuration – raw signal through rotary joint</a:t>
            </a:r>
          </a:p>
          <a:p>
            <a:endParaRPr lang="en-GB" sz="1000" b="1" dirty="0"/>
          </a:p>
          <a:p>
            <a:r>
              <a:rPr lang="en-GB" sz="1000" b="1" dirty="0"/>
              <a:t>Required signal transmission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USB 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2x optical sensor (7 lines, 5(?) signal, 2 power, ) OR 2x USB mouse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2x lick 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2x reward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1x GND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Separate commutator for </a:t>
            </a:r>
            <a:r>
              <a:rPr lang="en-GB" sz="1000" b="1" dirty="0" err="1"/>
              <a:t>ephys</a:t>
            </a:r>
            <a:r>
              <a:rPr lang="en-GB" sz="1000" b="1" dirty="0"/>
              <a:t> (can be above or below stage)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dirty="0"/>
          </a:p>
          <a:p>
            <a:r>
              <a:rPr lang="en-GB" sz="1000" b="1" dirty="0"/>
              <a:t>Harp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Optical sensor integration x2 (optional with USB mouse)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Lick port signal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Reward signal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dirty="0"/>
          </a:p>
          <a:p>
            <a:r>
              <a:rPr lang="en-GB" sz="1000" b="1" dirty="0"/>
              <a:t>Rotary joint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19 signal / power lines, 1 USB – OR (flow sensor)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b="1" dirty="0"/>
              <a:t>+12V, +5V, GND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5 signal / power lines, 3 USB (gaming mouse)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00" b="1" dirty="0"/>
              <a:t>+12V, +5V, GND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Through hole for air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dirty="0"/>
          </a:p>
          <a:p>
            <a:r>
              <a:rPr lang="en-GB" sz="1000" b="1" dirty="0"/>
              <a:t>Pros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Minimal electrical components on board rotary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Least additional testing / development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Simple signal transmission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Existing off-the-shelf rotary joints with through-hole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Power on board rotary platform not required</a:t>
            </a:r>
          </a:p>
          <a:p>
            <a:endParaRPr lang="en-GB" sz="1000" b="1" dirty="0"/>
          </a:p>
          <a:p>
            <a:r>
              <a:rPr lang="en-GB" sz="1000" b="1" dirty="0"/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A lot of separate lines being passed through rotary joint (though check how many lines can be shared between flow sensors, e.g. CLK)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Concerns about reliability of USB signal transmission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Might require new rotary joint to scale up signal transmission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Concerns about I2C protocol being reliably read through rotary joint (for optical flow sensor), issue with long wires.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Concern about power stability over rotary joint, regulator on platform side?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DCFB559E-5030-9DA1-8CD2-1DF462F347D3}"/>
              </a:ext>
            </a:extLst>
          </p:cNvPr>
          <p:cNvSpPr/>
          <p:nvPr/>
        </p:nvSpPr>
        <p:spPr>
          <a:xfrm>
            <a:off x="1953081" y="4237609"/>
            <a:ext cx="341644" cy="3416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DBEEE1-6BD2-C090-A80F-4AA7B74F1C8F}"/>
              </a:ext>
            </a:extLst>
          </p:cNvPr>
          <p:cNvCxnSpPr/>
          <p:nvPr/>
        </p:nvCxnSpPr>
        <p:spPr>
          <a:xfrm>
            <a:off x="1045029" y="4117991"/>
            <a:ext cx="720278" cy="21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A7B692-1DFB-9DF1-9D5F-13962EF9A2A5}"/>
              </a:ext>
            </a:extLst>
          </p:cNvPr>
          <p:cNvSpPr txBox="1"/>
          <p:nvPr/>
        </p:nvSpPr>
        <p:spPr>
          <a:xfrm>
            <a:off x="304599" y="3871770"/>
            <a:ext cx="1435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Hall effect sensor 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C782840D-7295-46DB-C675-8DCD1A62086D}"/>
              </a:ext>
            </a:extLst>
          </p:cNvPr>
          <p:cNvSpPr/>
          <p:nvPr/>
        </p:nvSpPr>
        <p:spPr>
          <a:xfrm>
            <a:off x="5683857" y="4308379"/>
            <a:ext cx="331536" cy="2849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A7387D-59E6-9B66-3E3E-2A7D17317C84}"/>
              </a:ext>
            </a:extLst>
          </p:cNvPr>
          <p:cNvSpPr txBox="1"/>
          <p:nvPr/>
        </p:nvSpPr>
        <p:spPr>
          <a:xfrm>
            <a:off x="5185420" y="4579253"/>
            <a:ext cx="1435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Incremental encoder</a:t>
            </a:r>
          </a:p>
        </p:txBody>
      </p:sp>
    </p:spTree>
    <p:extLst>
      <p:ext uri="{BB962C8B-B14F-4D97-AF65-F5344CB8AC3E}">
        <p14:creationId xmlns:p14="http://schemas.microsoft.com/office/powerpoint/2010/main" val="175297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0B3A0DF-9C65-1348-438F-5F4451CFE8E3}"/>
              </a:ext>
            </a:extLst>
          </p:cNvPr>
          <p:cNvSpPr/>
          <p:nvPr/>
        </p:nvSpPr>
        <p:spPr>
          <a:xfrm>
            <a:off x="1750035" y="783769"/>
            <a:ext cx="3993503" cy="3337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56F9CA62-40CF-0788-CA41-F7C8C5A6272D}"/>
              </a:ext>
            </a:extLst>
          </p:cNvPr>
          <p:cNvSpPr/>
          <p:nvPr/>
        </p:nvSpPr>
        <p:spPr>
          <a:xfrm>
            <a:off x="2978286" y="4721729"/>
            <a:ext cx="1401077" cy="1143000"/>
          </a:xfrm>
          <a:prstGeom prst="can">
            <a:avLst>
              <a:gd name="adj" fmla="val 1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B7A2EE4C-5666-F5AF-538F-132C5ACCA828}"/>
              </a:ext>
            </a:extLst>
          </p:cNvPr>
          <p:cNvSpPr/>
          <p:nvPr/>
        </p:nvSpPr>
        <p:spPr>
          <a:xfrm>
            <a:off x="3637463" y="3883136"/>
            <a:ext cx="63673" cy="905606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5C0D59-8080-0D10-1666-E807540B6C9A}"/>
              </a:ext>
            </a:extLst>
          </p:cNvPr>
          <p:cNvGrpSpPr/>
          <p:nvPr/>
        </p:nvGrpSpPr>
        <p:grpSpPr>
          <a:xfrm>
            <a:off x="2118413" y="1613623"/>
            <a:ext cx="3187817" cy="2564003"/>
            <a:chOff x="2388066" y="1511181"/>
            <a:chExt cx="3187817" cy="25640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E97985-571C-CCF4-15AA-796969026363}"/>
                </a:ext>
              </a:extLst>
            </p:cNvPr>
            <p:cNvSpPr/>
            <p:nvPr/>
          </p:nvSpPr>
          <p:spPr>
            <a:xfrm>
              <a:off x="4672783" y="3489820"/>
              <a:ext cx="184557" cy="4660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CB3E95-F0C5-E1CF-4372-F498BD1A01BF}"/>
                </a:ext>
              </a:extLst>
            </p:cNvPr>
            <p:cNvSpPr/>
            <p:nvPr/>
          </p:nvSpPr>
          <p:spPr>
            <a:xfrm>
              <a:off x="3087149" y="3489820"/>
              <a:ext cx="184557" cy="4660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E14EBF-4391-C922-D964-5FE9C550B3C5}"/>
                </a:ext>
              </a:extLst>
            </p:cNvPr>
            <p:cNvSpPr/>
            <p:nvPr/>
          </p:nvSpPr>
          <p:spPr>
            <a:xfrm>
              <a:off x="2955608" y="1613340"/>
              <a:ext cx="2052734" cy="2052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0FF7B7A1-916A-0832-91B7-D8C64127F687}"/>
                </a:ext>
              </a:extLst>
            </p:cNvPr>
            <p:cNvSpPr/>
            <p:nvPr/>
          </p:nvSpPr>
          <p:spPr>
            <a:xfrm rot="15856884">
              <a:off x="2870226" y="1270431"/>
              <a:ext cx="2257054" cy="2738554"/>
            </a:xfrm>
            <a:prstGeom prst="chord">
              <a:avLst>
                <a:gd name="adj1" fmla="val 6105812"/>
                <a:gd name="adj2" fmla="val 1620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B1D369-2245-005F-89A1-C7AAC65BCD90}"/>
                </a:ext>
              </a:extLst>
            </p:cNvPr>
            <p:cNvSpPr/>
            <p:nvPr/>
          </p:nvSpPr>
          <p:spPr>
            <a:xfrm>
              <a:off x="2388066" y="3955915"/>
              <a:ext cx="3187817" cy="119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C369FD12-38F6-3C12-3158-AE30672E2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90" y="1492091"/>
            <a:ext cx="396095" cy="390525"/>
          </a:xfrm>
          <a:prstGeom prst="rect">
            <a:avLst/>
          </a:prstGeom>
        </p:spPr>
      </p:pic>
      <p:pic>
        <p:nvPicPr>
          <p:cNvPr id="48" name="Picture 47" descr="A picture containing text&#10;&#10;Description automatically generated">
            <a:extLst>
              <a:ext uri="{FF2B5EF4-FFF2-40B4-BE49-F238E27FC236}">
                <a16:creationId xmlns:a16="http://schemas.microsoft.com/office/drawing/2014/main" id="{FA9E6CCF-56FF-4252-DDBA-63777845C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904602" y="1192580"/>
            <a:ext cx="466725" cy="466725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4F9FAC5E-8CE7-80E5-B441-C49E9A150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13" y="2340816"/>
            <a:ext cx="520065" cy="520065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AD947C4E-F7E1-3DA7-1117-307FDCEF6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86165" y="2340816"/>
            <a:ext cx="520065" cy="520065"/>
          </a:xfrm>
          <a:prstGeom prst="rect">
            <a:avLst/>
          </a:prstGeom>
        </p:spPr>
      </p:pic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9D9FF1FC-78B9-98B1-B785-FC7521B6844F}"/>
              </a:ext>
            </a:extLst>
          </p:cNvPr>
          <p:cNvSpPr/>
          <p:nvPr/>
        </p:nvSpPr>
        <p:spPr>
          <a:xfrm>
            <a:off x="3452288" y="81478"/>
            <a:ext cx="520065" cy="348444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96E174-EE84-825A-B2FD-039B29563CF9}"/>
              </a:ext>
            </a:extLst>
          </p:cNvPr>
          <p:cNvSpPr txBox="1"/>
          <p:nvPr/>
        </p:nvSpPr>
        <p:spPr>
          <a:xfrm>
            <a:off x="1765307" y="815586"/>
            <a:ext cx="1212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On rotary platform 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CCBAE42-02FA-45AC-5EAF-FEC9C172D2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63109" y="979132"/>
            <a:ext cx="1285861" cy="187440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AECE5F5-8041-5A99-14C2-D1624E0FC35B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H="1">
            <a:off x="2118412" y="1072853"/>
            <a:ext cx="1970521" cy="1527997"/>
          </a:xfrm>
          <a:prstGeom prst="bentConnector3">
            <a:avLst>
              <a:gd name="adj1" fmla="val -1160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C591EE2-EF09-D3EC-83C6-70EDF5471973}"/>
              </a:ext>
            </a:extLst>
          </p:cNvPr>
          <p:cNvCxnSpPr>
            <a:cxnSpLocks/>
            <a:stCxn id="48" idx="2"/>
          </p:cNvCxnSpPr>
          <p:nvPr/>
        </p:nvCxnSpPr>
        <p:spPr>
          <a:xfrm rot="10800000" flipH="1" flipV="1">
            <a:off x="2972952" y="1590954"/>
            <a:ext cx="373709" cy="3197787"/>
          </a:xfrm>
          <a:prstGeom prst="bentConnector4">
            <a:avLst>
              <a:gd name="adj1" fmla="val -61171"/>
              <a:gd name="adj2" fmla="val 5106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F832E27-4272-49B4-130C-7C08782E5564}"/>
              </a:ext>
            </a:extLst>
          </p:cNvPr>
          <p:cNvCxnSpPr>
            <a:cxnSpLocks/>
            <a:stCxn id="51" idx="1"/>
            <a:endCxn id="79" idx="3"/>
          </p:cNvCxnSpPr>
          <p:nvPr/>
        </p:nvCxnSpPr>
        <p:spPr>
          <a:xfrm flipV="1">
            <a:off x="5306230" y="1210749"/>
            <a:ext cx="335085" cy="1390099"/>
          </a:xfrm>
          <a:prstGeom prst="bentConnector3">
            <a:avLst>
              <a:gd name="adj1" fmla="val 11809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E66A4D0-F0A6-A20C-D735-2C60E07B0F08}"/>
              </a:ext>
            </a:extLst>
          </p:cNvPr>
          <p:cNvGrpSpPr/>
          <p:nvPr/>
        </p:nvGrpSpPr>
        <p:grpSpPr>
          <a:xfrm>
            <a:off x="3506591" y="1931448"/>
            <a:ext cx="445018" cy="166654"/>
            <a:chOff x="7492482" y="2341984"/>
            <a:chExt cx="942391" cy="26942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3B30AB5-FC58-3FAE-2DDA-74EF9AE77FF0}"/>
                </a:ext>
              </a:extLst>
            </p:cNvPr>
            <p:cNvSpPr/>
            <p:nvPr/>
          </p:nvSpPr>
          <p:spPr>
            <a:xfrm>
              <a:off x="7492482" y="2341984"/>
              <a:ext cx="942391" cy="269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D90065-EDDE-55F4-6D04-2F56893D90D9}"/>
                </a:ext>
              </a:extLst>
            </p:cNvPr>
            <p:cNvSpPr/>
            <p:nvPr/>
          </p:nvSpPr>
          <p:spPr>
            <a:xfrm>
              <a:off x="7567126" y="2411842"/>
              <a:ext cx="143576" cy="143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8D9AD84-E60D-0570-00D1-13A767E54B6B}"/>
                </a:ext>
              </a:extLst>
            </p:cNvPr>
            <p:cNvSpPr/>
            <p:nvPr/>
          </p:nvSpPr>
          <p:spPr>
            <a:xfrm>
              <a:off x="7713558" y="2411842"/>
              <a:ext cx="143576" cy="14357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6CDC601-38B0-B499-BE5B-6318BF13F685}"/>
                </a:ext>
              </a:extLst>
            </p:cNvPr>
            <p:cNvSpPr/>
            <p:nvPr/>
          </p:nvSpPr>
          <p:spPr>
            <a:xfrm>
              <a:off x="8056076" y="2411842"/>
              <a:ext cx="143576" cy="143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E63B43B-508C-1AE1-C498-A5525C5747F9}"/>
                </a:ext>
              </a:extLst>
            </p:cNvPr>
            <p:cNvSpPr/>
            <p:nvPr/>
          </p:nvSpPr>
          <p:spPr>
            <a:xfrm>
              <a:off x="8202508" y="2411842"/>
              <a:ext cx="143576" cy="14357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9D8DC97-CF6B-14FF-C975-A76620EEBC05}"/>
              </a:ext>
            </a:extLst>
          </p:cNvPr>
          <p:cNvCxnSpPr>
            <a:cxnSpLocks/>
            <a:stCxn id="70" idx="2"/>
            <a:endCxn id="79" idx="1"/>
          </p:cNvCxnSpPr>
          <p:nvPr/>
        </p:nvCxnSpPr>
        <p:spPr>
          <a:xfrm rot="5400000" flipH="1" flipV="1">
            <a:off x="3457759" y="1482090"/>
            <a:ext cx="887353" cy="344672"/>
          </a:xfrm>
          <a:prstGeom prst="bentConnector4">
            <a:avLst>
              <a:gd name="adj1" fmla="val -25762"/>
              <a:gd name="adj2" fmla="val 8227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63EE6BD-482D-3D79-9426-19516BC819DC}"/>
              </a:ext>
            </a:extLst>
          </p:cNvPr>
          <p:cNvSpPr/>
          <p:nvPr/>
        </p:nvSpPr>
        <p:spPr>
          <a:xfrm>
            <a:off x="4073772" y="870848"/>
            <a:ext cx="1567543" cy="679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HARP (Slave)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BA7A12-2716-170C-C407-E1E386F66572}"/>
              </a:ext>
            </a:extLst>
          </p:cNvPr>
          <p:cNvSpPr txBox="1"/>
          <p:nvPr/>
        </p:nvSpPr>
        <p:spPr>
          <a:xfrm>
            <a:off x="6477571" y="738641"/>
            <a:ext cx="495455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Standard Configuration – signal processed on board harp device</a:t>
            </a:r>
          </a:p>
          <a:p>
            <a:endParaRPr lang="en-GB" sz="1000" b="1" dirty="0"/>
          </a:p>
          <a:p>
            <a:r>
              <a:rPr lang="en-GB" sz="1000" b="1" dirty="0"/>
              <a:t>Required signal transmission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USB 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2x optical sensor (7 lines) OR 2x USB mouse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2x lick 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2x reward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1x GND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Separate commutator for </a:t>
            </a:r>
            <a:r>
              <a:rPr lang="en-GB" sz="1000" b="1" dirty="0" err="1"/>
              <a:t>ephys</a:t>
            </a:r>
            <a:r>
              <a:rPr lang="en-GB" sz="1000" b="1" dirty="0"/>
              <a:t> (can be above or below stage)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Synchronisation signal between two harp boards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dirty="0"/>
          </a:p>
          <a:p>
            <a:r>
              <a:rPr lang="en-GB" sz="1000" b="1" dirty="0"/>
              <a:t>Harp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Optical sensor integration x2 (optional with USB mouse)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Lick port signal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Reward signal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dirty="0"/>
          </a:p>
          <a:p>
            <a:r>
              <a:rPr lang="en-GB" sz="1000" b="1" dirty="0"/>
              <a:t>Rotary joint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2 USB, through hole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Optional 4 power lines e.g. for valve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dirty="0"/>
          </a:p>
          <a:p>
            <a:r>
              <a:rPr lang="en-GB" sz="1000" b="1" dirty="0"/>
              <a:t>Pros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Also minimal additional testing /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Readily available rotary joint with through-hole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Simplification of signals leaving platform via rotary joint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Easy to scale up signals leaving platform since integrated on board harp, limited only by USB bandwidth</a:t>
            </a:r>
          </a:p>
          <a:p>
            <a:endParaRPr lang="en-GB" sz="1000" b="1" dirty="0"/>
          </a:p>
          <a:p>
            <a:r>
              <a:rPr lang="en-GB" sz="1000" b="1" dirty="0"/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Extra electrical component on rotary platform, close to </a:t>
            </a:r>
            <a:r>
              <a:rPr lang="en-GB" sz="1000" b="1" dirty="0" err="1"/>
              <a:t>ephys</a:t>
            </a:r>
            <a:r>
              <a:rPr lang="en-GB" sz="1000" b="1" dirty="0"/>
              <a:t>, extra 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Cannot power valves through harp USB. Solution could be to use hybrid joint with 4 power lines, or use battery pack for valve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Concerns about reliability of USB transmission via rotary joint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Would need a separate device outside rotary platform to integrate incremental encoder and hall effect sensors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HARP signals must leave platform via USB, can’t interface directly with motor driver (without hybrid rotary joint)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Incremental encoder cannot be on rotary platform, so at least 1 USB signal must pass through rotary joint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CE08800-1B7C-BF61-F32A-3D3C21643E62}"/>
              </a:ext>
            </a:extLst>
          </p:cNvPr>
          <p:cNvCxnSpPr>
            <a:stCxn id="79" idx="2"/>
          </p:cNvCxnSpPr>
          <p:nvPr/>
        </p:nvCxnSpPr>
        <p:spPr>
          <a:xfrm rot="5400000">
            <a:off x="2795904" y="2727100"/>
            <a:ext cx="3238091" cy="885191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4663586C-31FF-643F-C0FE-B60E4AE45717}"/>
              </a:ext>
            </a:extLst>
          </p:cNvPr>
          <p:cNvSpPr/>
          <p:nvPr/>
        </p:nvSpPr>
        <p:spPr>
          <a:xfrm>
            <a:off x="1971168" y="3578166"/>
            <a:ext cx="341644" cy="3416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348307-C034-1D42-3C0A-D8F8A5C46090}"/>
              </a:ext>
            </a:extLst>
          </p:cNvPr>
          <p:cNvCxnSpPr/>
          <p:nvPr/>
        </p:nvCxnSpPr>
        <p:spPr>
          <a:xfrm>
            <a:off x="1063116" y="3458548"/>
            <a:ext cx="720278" cy="21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3733F3-1324-EC0C-8282-2BA60DB768BB}"/>
              </a:ext>
            </a:extLst>
          </p:cNvPr>
          <p:cNvSpPr txBox="1"/>
          <p:nvPr/>
        </p:nvSpPr>
        <p:spPr>
          <a:xfrm>
            <a:off x="322686" y="3212327"/>
            <a:ext cx="1435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Hall effect sensor 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7DFAB73-B500-AF50-00E6-82F274DE1E2D}"/>
              </a:ext>
            </a:extLst>
          </p:cNvPr>
          <p:cNvCxnSpPr>
            <a:stCxn id="31" idx="4"/>
          </p:cNvCxnSpPr>
          <p:nvPr/>
        </p:nvCxnSpPr>
        <p:spPr>
          <a:xfrm flipV="1">
            <a:off x="2312812" y="1550650"/>
            <a:ext cx="1977834" cy="2158012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C17B1DA6-8FA6-132B-19F8-B4A53DB88D2B}"/>
              </a:ext>
            </a:extLst>
          </p:cNvPr>
          <p:cNvSpPr/>
          <p:nvPr/>
        </p:nvSpPr>
        <p:spPr>
          <a:xfrm>
            <a:off x="5683857" y="4308379"/>
            <a:ext cx="331536" cy="2849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000CE7-84D2-A548-BAD4-C08089F4C525}"/>
              </a:ext>
            </a:extLst>
          </p:cNvPr>
          <p:cNvSpPr txBox="1"/>
          <p:nvPr/>
        </p:nvSpPr>
        <p:spPr>
          <a:xfrm>
            <a:off x="5185420" y="4579253"/>
            <a:ext cx="1435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Incremental encoder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662FC2-76B6-2CF2-999B-D1FD3B8BCE1C}"/>
              </a:ext>
            </a:extLst>
          </p:cNvPr>
          <p:cNvSpPr/>
          <p:nvPr/>
        </p:nvSpPr>
        <p:spPr>
          <a:xfrm>
            <a:off x="259955" y="5184927"/>
            <a:ext cx="1567543" cy="679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HARP (Master)</a:t>
            </a:r>
          </a:p>
        </p:txBody>
      </p:sp>
    </p:spTree>
    <p:extLst>
      <p:ext uri="{BB962C8B-B14F-4D97-AF65-F5344CB8AC3E}">
        <p14:creationId xmlns:p14="http://schemas.microsoft.com/office/powerpoint/2010/main" val="222269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0B3A0DF-9C65-1348-438F-5F4451CFE8E3}"/>
              </a:ext>
            </a:extLst>
          </p:cNvPr>
          <p:cNvSpPr/>
          <p:nvPr/>
        </p:nvSpPr>
        <p:spPr>
          <a:xfrm>
            <a:off x="1750035" y="783769"/>
            <a:ext cx="3993503" cy="3337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56F9CA62-40CF-0788-CA41-F7C8C5A6272D}"/>
              </a:ext>
            </a:extLst>
          </p:cNvPr>
          <p:cNvSpPr/>
          <p:nvPr/>
        </p:nvSpPr>
        <p:spPr>
          <a:xfrm>
            <a:off x="2978286" y="4721729"/>
            <a:ext cx="1401077" cy="1143000"/>
          </a:xfrm>
          <a:prstGeom prst="can">
            <a:avLst>
              <a:gd name="adj" fmla="val 1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5C0D59-8080-0D10-1666-E807540B6C9A}"/>
              </a:ext>
            </a:extLst>
          </p:cNvPr>
          <p:cNvGrpSpPr/>
          <p:nvPr/>
        </p:nvGrpSpPr>
        <p:grpSpPr>
          <a:xfrm>
            <a:off x="2118413" y="1613623"/>
            <a:ext cx="3187817" cy="2564003"/>
            <a:chOff x="2388066" y="1511181"/>
            <a:chExt cx="3187817" cy="25640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E97985-571C-CCF4-15AA-796969026363}"/>
                </a:ext>
              </a:extLst>
            </p:cNvPr>
            <p:cNvSpPr/>
            <p:nvPr/>
          </p:nvSpPr>
          <p:spPr>
            <a:xfrm>
              <a:off x="4672783" y="3489820"/>
              <a:ext cx="184557" cy="4660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CB3E95-F0C5-E1CF-4372-F498BD1A01BF}"/>
                </a:ext>
              </a:extLst>
            </p:cNvPr>
            <p:cNvSpPr/>
            <p:nvPr/>
          </p:nvSpPr>
          <p:spPr>
            <a:xfrm>
              <a:off x="3087149" y="3489820"/>
              <a:ext cx="184557" cy="4660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E14EBF-4391-C922-D964-5FE9C550B3C5}"/>
                </a:ext>
              </a:extLst>
            </p:cNvPr>
            <p:cNvSpPr/>
            <p:nvPr/>
          </p:nvSpPr>
          <p:spPr>
            <a:xfrm>
              <a:off x="2955608" y="1613340"/>
              <a:ext cx="2052734" cy="20527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0FF7B7A1-916A-0832-91B7-D8C64127F687}"/>
                </a:ext>
              </a:extLst>
            </p:cNvPr>
            <p:cNvSpPr/>
            <p:nvPr/>
          </p:nvSpPr>
          <p:spPr>
            <a:xfrm rot="15856884">
              <a:off x="2870226" y="1270431"/>
              <a:ext cx="2257054" cy="2738554"/>
            </a:xfrm>
            <a:prstGeom prst="chord">
              <a:avLst>
                <a:gd name="adj1" fmla="val 6105812"/>
                <a:gd name="adj2" fmla="val 1620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B1D369-2245-005F-89A1-C7AAC65BCD90}"/>
                </a:ext>
              </a:extLst>
            </p:cNvPr>
            <p:cNvSpPr/>
            <p:nvPr/>
          </p:nvSpPr>
          <p:spPr>
            <a:xfrm>
              <a:off x="2388066" y="3955915"/>
              <a:ext cx="3187817" cy="119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C369FD12-38F6-3C12-3158-AE30672E2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90" y="1492091"/>
            <a:ext cx="396095" cy="390525"/>
          </a:xfrm>
          <a:prstGeom prst="rect">
            <a:avLst/>
          </a:prstGeom>
        </p:spPr>
      </p:pic>
      <p:pic>
        <p:nvPicPr>
          <p:cNvPr id="48" name="Picture 47" descr="A picture containing text&#10;&#10;Description automatically generated">
            <a:extLst>
              <a:ext uri="{FF2B5EF4-FFF2-40B4-BE49-F238E27FC236}">
                <a16:creationId xmlns:a16="http://schemas.microsoft.com/office/drawing/2014/main" id="{FA9E6CCF-56FF-4252-DDBA-63777845C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904602" y="1192580"/>
            <a:ext cx="466725" cy="466725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4F9FAC5E-8CE7-80E5-B441-C49E9A150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13" y="2340816"/>
            <a:ext cx="520065" cy="520065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AD947C4E-F7E1-3DA7-1117-307FDCEF6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86165" y="2340816"/>
            <a:ext cx="520065" cy="52006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796E174-EE84-825A-B2FD-039B29563CF9}"/>
              </a:ext>
            </a:extLst>
          </p:cNvPr>
          <p:cNvSpPr txBox="1"/>
          <p:nvPr/>
        </p:nvSpPr>
        <p:spPr>
          <a:xfrm>
            <a:off x="1765307" y="815586"/>
            <a:ext cx="1212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On rotary platform 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CCBAE42-02FA-45AC-5EAF-FEC9C172D237}"/>
              </a:ext>
            </a:extLst>
          </p:cNvPr>
          <p:cNvCxnSpPr>
            <a:cxnSpLocks/>
          </p:cNvCxnSpPr>
          <p:nvPr/>
        </p:nvCxnSpPr>
        <p:spPr>
          <a:xfrm rot="5400000">
            <a:off x="1948109" y="2995687"/>
            <a:ext cx="3044115" cy="484306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AECE5F5-8041-5A99-14C2-D1624E0FC35B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H="1">
            <a:off x="2118412" y="1072853"/>
            <a:ext cx="1970521" cy="1527997"/>
          </a:xfrm>
          <a:prstGeom prst="bentConnector3">
            <a:avLst>
              <a:gd name="adj1" fmla="val -1160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F832E27-4272-49B4-130C-7C08782E5564}"/>
              </a:ext>
            </a:extLst>
          </p:cNvPr>
          <p:cNvCxnSpPr>
            <a:cxnSpLocks/>
            <a:stCxn id="51" idx="1"/>
            <a:endCxn id="79" idx="3"/>
          </p:cNvCxnSpPr>
          <p:nvPr/>
        </p:nvCxnSpPr>
        <p:spPr>
          <a:xfrm flipV="1">
            <a:off x="5306230" y="1210749"/>
            <a:ext cx="335085" cy="1390099"/>
          </a:xfrm>
          <a:prstGeom prst="bentConnector3">
            <a:avLst>
              <a:gd name="adj1" fmla="val 11809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E66A4D0-F0A6-A20C-D735-2C60E07B0F08}"/>
              </a:ext>
            </a:extLst>
          </p:cNvPr>
          <p:cNvGrpSpPr/>
          <p:nvPr/>
        </p:nvGrpSpPr>
        <p:grpSpPr>
          <a:xfrm>
            <a:off x="3506591" y="1931448"/>
            <a:ext cx="445018" cy="166654"/>
            <a:chOff x="7492482" y="2341984"/>
            <a:chExt cx="942391" cy="26942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3B30AB5-FC58-3FAE-2DDA-74EF9AE77FF0}"/>
                </a:ext>
              </a:extLst>
            </p:cNvPr>
            <p:cNvSpPr/>
            <p:nvPr/>
          </p:nvSpPr>
          <p:spPr>
            <a:xfrm>
              <a:off x="7492482" y="2341984"/>
              <a:ext cx="942391" cy="269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D90065-EDDE-55F4-6D04-2F56893D90D9}"/>
                </a:ext>
              </a:extLst>
            </p:cNvPr>
            <p:cNvSpPr/>
            <p:nvPr/>
          </p:nvSpPr>
          <p:spPr>
            <a:xfrm>
              <a:off x="7567126" y="2411842"/>
              <a:ext cx="143576" cy="143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8D9AD84-E60D-0570-00D1-13A767E54B6B}"/>
                </a:ext>
              </a:extLst>
            </p:cNvPr>
            <p:cNvSpPr/>
            <p:nvPr/>
          </p:nvSpPr>
          <p:spPr>
            <a:xfrm>
              <a:off x="7713558" y="2411842"/>
              <a:ext cx="143576" cy="14357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6CDC601-38B0-B499-BE5B-6318BF13F685}"/>
                </a:ext>
              </a:extLst>
            </p:cNvPr>
            <p:cNvSpPr/>
            <p:nvPr/>
          </p:nvSpPr>
          <p:spPr>
            <a:xfrm>
              <a:off x="8056076" y="2411842"/>
              <a:ext cx="143576" cy="1435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E63B43B-508C-1AE1-C498-A5525C5747F9}"/>
                </a:ext>
              </a:extLst>
            </p:cNvPr>
            <p:cNvSpPr/>
            <p:nvPr/>
          </p:nvSpPr>
          <p:spPr>
            <a:xfrm>
              <a:off x="8202508" y="2411842"/>
              <a:ext cx="143576" cy="14357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9D8DC97-CF6B-14FF-C975-A76620EEBC05}"/>
              </a:ext>
            </a:extLst>
          </p:cNvPr>
          <p:cNvCxnSpPr>
            <a:cxnSpLocks/>
            <a:stCxn id="70" idx="2"/>
            <a:endCxn id="79" idx="1"/>
          </p:cNvCxnSpPr>
          <p:nvPr/>
        </p:nvCxnSpPr>
        <p:spPr>
          <a:xfrm rot="5400000" flipH="1" flipV="1">
            <a:off x="3457759" y="1482090"/>
            <a:ext cx="887353" cy="344672"/>
          </a:xfrm>
          <a:prstGeom prst="bentConnector4">
            <a:avLst>
              <a:gd name="adj1" fmla="val -25762"/>
              <a:gd name="adj2" fmla="val 8227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63EE6BD-482D-3D79-9426-19516BC819DC}"/>
              </a:ext>
            </a:extLst>
          </p:cNvPr>
          <p:cNvSpPr/>
          <p:nvPr/>
        </p:nvSpPr>
        <p:spPr>
          <a:xfrm>
            <a:off x="4073772" y="870848"/>
            <a:ext cx="1567543" cy="679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HARP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BA7A12-2716-170C-C407-E1E386F66572}"/>
              </a:ext>
            </a:extLst>
          </p:cNvPr>
          <p:cNvSpPr txBox="1"/>
          <p:nvPr/>
        </p:nvSpPr>
        <p:spPr>
          <a:xfrm>
            <a:off x="6477571" y="738641"/>
            <a:ext cx="495455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ONIX Adapter configuration</a:t>
            </a:r>
          </a:p>
          <a:p>
            <a:endParaRPr lang="en-GB" sz="1000" b="1" dirty="0"/>
          </a:p>
          <a:p>
            <a:r>
              <a:rPr lang="en-GB" sz="1000" b="1" dirty="0"/>
              <a:t>Required signal transmission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USB 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2x optical sensor (7 lines) OR 2x USB mouse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2x lick 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2x reward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1x GND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 err="1"/>
              <a:t>Ephys</a:t>
            </a:r>
            <a:r>
              <a:rPr lang="en-GB" sz="10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dirty="0"/>
          </a:p>
          <a:p>
            <a:r>
              <a:rPr lang="en-GB" sz="1000" b="1" dirty="0"/>
              <a:t>Harp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Optical sensor integration x2 (optional with USB mouse)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Lick port signal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Reward signal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Adapter USB -- &gt; COAX, communication with ONIX 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dirty="0"/>
          </a:p>
          <a:p>
            <a:r>
              <a:rPr lang="en-GB" sz="1000" b="1" dirty="0"/>
              <a:t>Rotary joint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2-3 Coax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dirty="0"/>
          </a:p>
          <a:p>
            <a:r>
              <a:rPr lang="en-GB" sz="1000" b="1" dirty="0"/>
              <a:t>Pros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No hybrid rotary joints needed, use 2-3Ch high frequency RF coax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Easy to scale up signals leaving the platform, limited by </a:t>
            </a:r>
            <a:r>
              <a:rPr lang="en-GB" sz="1000" b="1" dirty="0" err="1"/>
              <a:t>USB</a:t>
            </a:r>
            <a:r>
              <a:rPr lang="en-GB" sz="1000" b="1" dirty="0" err="1">
                <a:sym typeface="Wingdings" panose="05000000000000000000" pitchFamily="2" charset="2"/>
              </a:rPr>
              <a:t>coax</a:t>
            </a:r>
            <a:r>
              <a:rPr lang="en-GB" sz="1000" b="1" dirty="0">
                <a:sym typeface="Wingdings" panose="05000000000000000000" pitchFamily="2" charset="2"/>
              </a:rPr>
              <a:t> bandwidth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sym typeface="Wingdings" panose="05000000000000000000" pitchFamily="2" charset="2"/>
              </a:rPr>
              <a:t>More reliable signal transmission through RF coax (vs. USB)</a:t>
            </a:r>
          </a:p>
          <a:p>
            <a:endParaRPr lang="en-GB" sz="1000" b="1" dirty="0"/>
          </a:p>
          <a:p>
            <a:r>
              <a:rPr lang="en-GB" sz="1000" b="1" dirty="0"/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HARP likely has to be on board rotary platform, hybrid coax USB not readily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Similarly, camera communication not as trivial as can’t use USB.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Coax rotary joints tend to not have through hole, might require custom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Significant development required to develop appropriate Harp </a:t>
            </a:r>
            <a:r>
              <a:rPr lang="en-GB" sz="1000" b="1" dirty="0">
                <a:sym typeface="Wingdings" panose="05000000000000000000" pitchFamily="2" charset="2"/>
              </a:rPr>
              <a:t> ONIX communication.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sym typeface="Wingdings" panose="05000000000000000000" pitchFamily="2" charset="2"/>
              </a:rPr>
              <a:t>If coax through hole rotary joint not available need a different solution for floating treadmill (e.g. bowl ball bearings)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Would need a separate device outside rotary platform to integrate incremental encoder and hall effect sensors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More dependent on custom designs vs. off-the-shelf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/>
              <a:t>HARP signals must leave platform via USB, can’t interface directly with motor driver (without hybrid rotary joint)</a:t>
            </a:r>
          </a:p>
          <a:p>
            <a:endParaRPr lang="en-GB" sz="1000" b="1" dirty="0"/>
          </a:p>
          <a:p>
            <a:endParaRPr lang="en-GB" sz="10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0A1723-AFAB-3098-2409-CEE7AE5F1FD7}"/>
              </a:ext>
            </a:extLst>
          </p:cNvPr>
          <p:cNvSpPr/>
          <p:nvPr/>
        </p:nvSpPr>
        <p:spPr>
          <a:xfrm>
            <a:off x="4813462" y="3446369"/>
            <a:ext cx="850321" cy="468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COAX ADAPTER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A110D32-4D7D-7E02-806D-B376432FB2AC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3972354" y="3680790"/>
            <a:ext cx="841109" cy="1107951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48F3DFD-BD56-DBEB-5320-0D5DB4330B2A}"/>
              </a:ext>
            </a:extLst>
          </p:cNvPr>
          <p:cNvCxnSpPr>
            <a:stCxn id="79" idx="2"/>
            <a:endCxn id="32" idx="0"/>
          </p:cNvCxnSpPr>
          <p:nvPr/>
        </p:nvCxnSpPr>
        <p:spPr>
          <a:xfrm rot="16200000" flipH="1">
            <a:off x="4100224" y="2307969"/>
            <a:ext cx="1895719" cy="381079"/>
          </a:xfrm>
          <a:prstGeom prst="bentConnector3">
            <a:avLst>
              <a:gd name="adj1" fmla="val 8100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52E45AB-D032-5963-444A-D9F774A7E731}"/>
              </a:ext>
            </a:extLst>
          </p:cNvPr>
          <p:cNvCxnSpPr>
            <a:cxnSpLocks/>
            <a:stCxn id="48" idx="1"/>
          </p:cNvCxnSpPr>
          <p:nvPr/>
        </p:nvCxnSpPr>
        <p:spPr>
          <a:xfrm rot="16200000" flipH="1">
            <a:off x="1475866" y="2758017"/>
            <a:ext cx="3527810" cy="533639"/>
          </a:xfrm>
          <a:prstGeom prst="bentConnector3">
            <a:avLst>
              <a:gd name="adj1" fmla="val -841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3AE85BB-5556-CC9E-048A-04F35A873374}"/>
              </a:ext>
            </a:extLst>
          </p:cNvPr>
          <p:cNvSpPr/>
          <p:nvPr/>
        </p:nvSpPr>
        <p:spPr>
          <a:xfrm>
            <a:off x="210414" y="5184927"/>
            <a:ext cx="1567543" cy="679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HARP</a:t>
            </a:r>
          </a:p>
        </p:txBody>
      </p:sp>
    </p:spTree>
    <p:extLst>
      <p:ext uri="{BB962C8B-B14F-4D97-AF65-F5344CB8AC3E}">
        <p14:creationId xmlns:p14="http://schemas.microsoft.com/office/powerpoint/2010/main" val="192315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891</Words>
  <Application>Microsoft Office PowerPoint</Application>
  <PresentationFormat>Widescreen</PresentationFormat>
  <Paragraphs>132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Erskine</dc:creator>
  <cp:lastModifiedBy>Andrew Erskine</cp:lastModifiedBy>
  <cp:revision>6</cp:revision>
  <dcterms:created xsi:type="dcterms:W3CDTF">2022-07-22T16:22:27Z</dcterms:created>
  <dcterms:modified xsi:type="dcterms:W3CDTF">2022-08-01T22:16:13Z</dcterms:modified>
</cp:coreProperties>
</file>