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AAC3"/>
    <a:srgbClr val="5ECC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–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0"/>
  </p:normalViewPr>
  <p:slideViewPr>
    <p:cSldViewPr snapToGrid="0">
      <p:cViewPr>
        <p:scale>
          <a:sx n="125" d="100"/>
          <a:sy n="125" d="100"/>
        </p:scale>
        <p:origin x="584" y="-2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X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trendline>
            <c:spPr>
              <a:ln w="22225" cap="rnd">
                <a:solidFill>
                  <a:schemeClr val="bg1">
                    <a:alpha val="51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0.5</c:v>
                </c:pt>
                <c:pt idx="4">
                  <c:v>0.6</c:v>
                </c:pt>
                <c:pt idx="5">
                  <c:v>0.8</c:v>
                </c:pt>
                <c:pt idx="6">
                  <c:v>0.99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Y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0.9</c:v>
                </c:pt>
                <c:pt idx="2">
                  <c:v>0.2</c:v>
                </c:pt>
                <c:pt idx="3">
                  <c:v>0</c:v>
                </c:pt>
                <c:pt idx="4">
                  <c:v>1</c:v>
                </c:pt>
                <c:pt idx="5">
                  <c:v>0.5</c:v>
                </c:pt>
                <c:pt idx="6">
                  <c:v>0.1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1" dirty="0"/>
              <a:t>Phenotype A</a:t>
            </a:r>
            <a:r>
              <a:rPr lang="en-GB" sz="1400" b="0" dirty="0"/>
              <a:t> x</a:t>
            </a:r>
            <a:r>
              <a:rPr lang="en-GB" sz="1400" b="0" baseline="0" dirty="0"/>
              <a:t> </a:t>
            </a:r>
            <a:r>
              <a:rPr lang="en-GB" sz="1400" b="1" dirty="0"/>
              <a:t>Cell</a:t>
            </a:r>
            <a:r>
              <a:rPr lang="en-GB" sz="1400" b="1" baseline="0" dirty="0"/>
              <a:t> type Z</a:t>
            </a:r>
            <a:endParaRPr lang="en-GB" sz="1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Cell type specificity</c:v>
                </c:pt>
              </c:strCache>
            </c:strRef>
          </c:tx>
          <c:spPr>
            <a:ln w="25400" cap="flat" cmpd="sng" algn="ctr">
              <a:noFill/>
              <a:prstDash val="sysDot"/>
              <a:round/>
            </a:ln>
            <a:effectLst/>
          </c:spPr>
          <c:marker>
            <c:symbol val="circle"/>
            <c:size val="11"/>
            <c:spPr>
              <a:solidFill>
                <a:srgbClr val="59AAC3"/>
              </a:solidFill>
              <a:ln w="9525" cap="flat" cmpd="sng" algn="ctr">
                <a:solidFill>
                  <a:schemeClr val="tx1"/>
                </a:solidFill>
                <a:round/>
              </a:ln>
              <a:effectLst/>
            </c:spPr>
          </c:marker>
          <c:trendline>
            <c:spPr>
              <a:ln w="22225" cap="rnd">
                <a:solidFill>
                  <a:schemeClr val="bg1">
                    <a:alpha val="51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20</c:v>
                </c:pt>
                <c:pt idx="6">
                  <c:v>33</c:v>
                </c:pt>
              </c:numCache>
            </c:numRef>
          </c:xVal>
          <c:yVal>
            <c:numRef>
              <c:f>Sheet1!$B$2:$B$8</c:f>
              <c:numCache>
                <c:formatCode>General</c:formatCode>
                <c:ptCount val="7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0.25</c:v>
                </c:pt>
                <c:pt idx="4">
                  <c:v>0.3</c:v>
                </c:pt>
                <c:pt idx="5">
                  <c:v>0.7</c:v>
                </c:pt>
                <c:pt idx="6">
                  <c:v>0.99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DFB-C14D-9585-C0D1A2CF00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23328"/>
        <c:axId val="1711917520"/>
      </c:scatterChart>
      <c:valAx>
        <c:axId val="1711923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>
                    <a:solidFill>
                      <a:schemeClr val="accent1"/>
                    </a:solidFill>
                  </a:rPr>
                  <a:t>Gene  evidence scores</a:t>
                </a:r>
              </a:p>
            </c:rich>
          </c:tx>
          <c:overlay val="0"/>
          <c:spPr>
            <a:noFill/>
            <a:ln>
              <a:solidFill>
                <a:schemeClr val="accent1"/>
              </a:solidFill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0000"/>
                <a:lumOff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17520"/>
        <c:crosses val="autoZero"/>
        <c:crossBetween val="midCat"/>
      </c:valAx>
      <c:valAx>
        <c:axId val="17119175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>
                    <a:solidFill>
                      <a:schemeClr val="accent4"/>
                    </a:solidFill>
                  </a:rPr>
                  <a:t>Gene expression specificity</a:t>
                </a:r>
              </a:p>
            </c:rich>
          </c:tx>
          <c:overlay val="0"/>
          <c:spPr>
            <a:noFill/>
            <a:ln cap="rnd">
              <a:solidFill>
                <a:schemeClr val="accent4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rnd">
            <a:solidFill>
              <a:schemeClr val="dk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1923328"/>
        <c:crosses val="autoZero"/>
        <c:crossBetween val="midCat"/>
        <c:minorUnit val="0.5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>
                <a:alpha val="0"/>
              </a:schemeClr>
            </a:gs>
          </a:gsLst>
          <a:lin ang="5400000" scaled="0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categoryAxis>
  <cs:chartArea mods="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/>
    <cs:effectRef idx="1"/>
    <cs:fontRef idx="minor">
      <a:schemeClr val="dk1"/>
    </cs:fontRef>
    <cs:spPr>
      <a:ln w="9525" cap="flat" cmpd="sng" algn="ctr">
        <a:solidFill>
          <a:schemeClr val="phClr">
            <a:alpha val="70000"/>
          </a:schemeClr>
        </a:solidFill>
        <a:prstDash val="sysDot"/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rnd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 spc="0" baseline="0"/>
  </cs:legend>
  <cs:plotArea>
    <cs:lnRef idx="0"/>
    <cs:fillRef idx="0"/>
    <cs:effectRef idx="0"/>
    <cs:fontRef idx="minor">
      <a:schemeClr val="dk1"/>
    </cs:fontRef>
    <cs:spPr>
      <a:gradFill>
        <a:gsLst>
          <a:gs pos="100000">
            <a:schemeClr val="lt1">
              <a:lumMod val="95000"/>
            </a:schemeClr>
          </a:gs>
          <a:gs pos="0">
            <a:schemeClr val="lt1">
              <a:alpha val="0"/>
            </a:schemeClr>
          </a:gs>
        </a:gsLst>
        <a:lin ang="5400000" scaled="0"/>
      </a:gradFill>
    </cs:spPr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0000"/>
            <a:lumOff val="80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rnd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rnd">
        <a:solidFill>
          <a:schemeClr val="dk1">
            <a:lumMod val="25000"/>
            <a:lumOff val="75000"/>
          </a:schemeClr>
        </a:solidFill>
        <a:round/>
      </a:ln>
    </cs:spPr>
    <cs:defRPr sz="1197" kern="1200" spc="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38EDD-3C76-B444-AFF1-88DDA1DA1047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FDE98C-8A87-E14A-A804-7FF0BB7DD6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3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FDE98C-8A87-E14A-A804-7FF0BB7DD6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0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1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2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21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26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shade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shade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1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6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621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95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2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07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7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2004B65-F988-A147-B5C6-3EAC0846CAA1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498A0BA-06C2-B049-BE6C-CA1FA0D51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148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 descr="A colorful splattered paint&#10;&#10;Description automatically generated">
            <a:extLst>
              <a:ext uri="{FF2B5EF4-FFF2-40B4-BE49-F238E27FC236}">
                <a16:creationId xmlns:a16="http://schemas.microsoft.com/office/drawing/2014/main" id="{1EE67E03-DF56-209F-E718-3BB48721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52" t="4108" r="16538" b="3236"/>
          <a:stretch/>
        </p:blipFill>
        <p:spPr>
          <a:xfrm>
            <a:off x="8837840" y="489316"/>
            <a:ext cx="1242646" cy="1260609"/>
          </a:xfrm>
          <a:prstGeom prst="rect">
            <a:avLst/>
          </a:prstGeom>
        </p:spPr>
      </p:pic>
      <p:pic>
        <p:nvPicPr>
          <p:cNvPr id="85" name="Picture 84" descr="A close up of a flower&#10;&#10;Description automatically generated">
            <a:extLst>
              <a:ext uri="{FF2B5EF4-FFF2-40B4-BE49-F238E27FC236}">
                <a16:creationId xmlns:a16="http://schemas.microsoft.com/office/drawing/2014/main" id="{BAC871B6-47DC-294A-D692-C681FF68D1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254" t="7460" r="15837" b="6987"/>
          <a:stretch/>
        </p:blipFill>
        <p:spPr>
          <a:xfrm>
            <a:off x="7035164" y="559651"/>
            <a:ext cx="1242646" cy="1163958"/>
          </a:xfrm>
          <a:prstGeom prst="rect">
            <a:avLst/>
          </a:prstGeom>
        </p:spPr>
      </p:pic>
      <p:pic>
        <p:nvPicPr>
          <p:cNvPr id="1028" name="Picture 4" descr="GenCC genes with classifications">
            <a:extLst>
              <a:ext uri="{FF2B5EF4-FFF2-40B4-BE49-F238E27FC236}">
                <a16:creationId xmlns:a16="http://schemas.microsoft.com/office/drawing/2014/main" id="{9D5F110B-72FA-C9C5-FD3C-B4C60577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00" y="177306"/>
            <a:ext cx="2004681" cy="70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ADD8D73-BA23-C83D-4B02-C1F4EFC17D20}"/>
              </a:ext>
            </a:extLst>
          </p:cNvPr>
          <p:cNvSpPr/>
          <p:nvPr/>
        </p:nvSpPr>
        <p:spPr>
          <a:xfrm>
            <a:off x="1368061" y="65995"/>
            <a:ext cx="4410159" cy="5306827"/>
          </a:xfrm>
          <a:prstGeom prst="roundRect">
            <a:avLst>
              <a:gd name="adj" fmla="val 2728"/>
            </a:avLst>
          </a:prstGeom>
          <a:solidFill>
            <a:schemeClr val="accent1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05BDA33-84A3-CC32-92D1-ED55C15AF589}"/>
              </a:ext>
            </a:extLst>
          </p:cNvPr>
          <p:cNvSpPr/>
          <p:nvPr/>
        </p:nvSpPr>
        <p:spPr>
          <a:xfrm>
            <a:off x="6367506" y="65995"/>
            <a:ext cx="4419258" cy="5337686"/>
          </a:xfrm>
          <a:prstGeom prst="roundRect">
            <a:avLst>
              <a:gd name="adj" fmla="val 2728"/>
            </a:avLst>
          </a:prstGeom>
          <a:solidFill>
            <a:schemeClr val="accent4">
              <a:alpha val="13000"/>
            </a:schemeClr>
          </a:solidFill>
          <a:ln>
            <a:solidFill>
              <a:schemeClr val="accent1">
                <a:shade val="15000"/>
                <a:alpha val="12881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itHub - obophenotype/human-phenotype-ontology: Ontology for the  description of human clinical features">
            <a:extLst>
              <a:ext uri="{FF2B5EF4-FFF2-40B4-BE49-F238E27FC236}">
                <a16:creationId xmlns:a16="http://schemas.microsoft.com/office/drawing/2014/main" id="{AC06F885-7439-0DF5-82D6-2A4D2E4E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250" y="203737"/>
            <a:ext cx="1749852" cy="6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4C4E4255-32AC-4BFF-057B-94809AA7FF5F}"/>
              </a:ext>
            </a:extLst>
          </p:cNvPr>
          <p:cNvSpPr txBox="1"/>
          <p:nvPr/>
        </p:nvSpPr>
        <p:spPr>
          <a:xfrm>
            <a:off x="1626182" y="228856"/>
            <a:ext cx="3643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+</a:t>
            </a: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629D764-1607-F180-26ED-CCAF1F3099C2}"/>
              </a:ext>
            </a:extLst>
          </p:cNvPr>
          <p:cNvGrpSpPr/>
          <p:nvPr/>
        </p:nvGrpSpPr>
        <p:grpSpPr>
          <a:xfrm flipH="1">
            <a:off x="2501782" y="4573786"/>
            <a:ext cx="8058356" cy="1796552"/>
            <a:chOff x="2485569" y="3726376"/>
            <a:chExt cx="8058356" cy="1796552"/>
          </a:xfrm>
        </p:grpSpPr>
        <p:grpSp>
          <p:nvGrpSpPr>
            <p:cNvPr id="1056" name="Group 1055">
              <a:extLst>
                <a:ext uri="{FF2B5EF4-FFF2-40B4-BE49-F238E27FC236}">
                  <a16:creationId xmlns:a16="http://schemas.microsoft.com/office/drawing/2014/main" id="{A71FBD62-BDE0-A6E1-CC7B-92DBB9EED28D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1067" name="Arc 1066">
                <a:extLst>
                  <a:ext uri="{FF2B5EF4-FFF2-40B4-BE49-F238E27FC236}">
                    <a16:creationId xmlns:a16="http://schemas.microsoft.com/office/drawing/2014/main" id="{FB18F4EA-F490-5CB2-ED82-5075AADF8CE8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8" name="Arc 1067">
                <a:extLst>
                  <a:ext uri="{FF2B5EF4-FFF2-40B4-BE49-F238E27FC236}">
                    <a16:creationId xmlns:a16="http://schemas.microsoft.com/office/drawing/2014/main" id="{188615C4-4FE8-3473-DE8B-03DF917097D1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9" name="Arc 1068">
                <a:extLst>
                  <a:ext uri="{FF2B5EF4-FFF2-40B4-BE49-F238E27FC236}">
                    <a16:creationId xmlns:a16="http://schemas.microsoft.com/office/drawing/2014/main" id="{AF6F35E3-5743-2E8F-545E-3DC80CDC88E7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0" name="Arc 1069">
                <a:extLst>
                  <a:ext uri="{FF2B5EF4-FFF2-40B4-BE49-F238E27FC236}">
                    <a16:creationId xmlns:a16="http://schemas.microsoft.com/office/drawing/2014/main" id="{B6800FC3-6092-467F-F285-D86695C159D6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C3EF4AAD-6C40-CB4E-825F-2E4357E5F12F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3" name="Arc 1062">
                <a:extLst>
                  <a:ext uri="{FF2B5EF4-FFF2-40B4-BE49-F238E27FC236}">
                    <a16:creationId xmlns:a16="http://schemas.microsoft.com/office/drawing/2014/main" id="{E4698FC1-423A-8570-83C6-913883CA7AC9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4" name="Arc 1063">
                <a:extLst>
                  <a:ext uri="{FF2B5EF4-FFF2-40B4-BE49-F238E27FC236}">
                    <a16:creationId xmlns:a16="http://schemas.microsoft.com/office/drawing/2014/main" id="{F2378CBE-39D3-E5CC-1F93-24732BDD8B82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5" name="Arc 1064">
                <a:extLst>
                  <a:ext uri="{FF2B5EF4-FFF2-40B4-BE49-F238E27FC236}">
                    <a16:creationId xmlns:a16="http://schemas.microsoft.com/office/drawing/2014/main" id="{3CD70035-D2DE-AD4E-E284-20650993D2CC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6" name="Arc 1065">
                <a:extLst>
                  <a:ext uri="{FF2B5EF4-FFF2-40B4-BE49-F238E27FC236}">
                    <a16:creationId xmlns:a16="http://schemas.microsoft.com/office/drawing/2014/main" id="{A3ED7922-7665-C01D-86E3-C6EFCBFB3A27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F5D19A63-3DAA-5FAC-8A87-EB3464CB40ED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059" name="Arc 1058">
                <a:extLst>
                  <a:ext uri="{FF2B5EF4-FFF2-40B4-BE49-F238E27FC236}">
                    <a16:creationId xmlns:a16="http://schemas.microsoft.com/office/drawing/2014/main" id="{D6C5487E-F46F-E2A2-804E-F45F04536F63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0" name="Arc 1059">
                <a:extLst>
                  <a:ext uri="{FF2B5EF4-FFF2-40B4-BE49-F238E27FC236}">
                    <a16:creationId xmlns:a16="http://schemas.microsoft.com/office/drawing/2014/main" id="{605A4A25-FB6F-9788-F1B4-C31840FF7BA0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1" name="Arc 1060">
                <a:extLst>
                  <a:ext uri="{FF2B5EF4-FFF2-40B4-BE49-F238E27FC236}">
                    <a16:creationId xmlns:a16="http://schemas.microsoft.com/office/drawing/2014/main" id="{14F1BC1B-D737-68CB-973C-47676DF9032E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62" name="Arc 1061">
                <a:extLst>
                  <a:ext uri="{FF2B5EF4-FFF2-40B4-BE49-F238E27FC236}">
                    <a16:creationId xmlns:a16="http://schemas.microsoft.com/office/drawing/2014/main" id="{59BA7F52-D46A-08C9-452C-909C19218A91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100000">
                      <a:schemeClr val="accent1">
                        <a:alpha val="50000"/>
                      </a:schemeClr>
                    </a:gs>
                    <a:gs pos="0">
                      <a:schemeClr val="accent4">
                        <a:alpha val="75000"/>
                      </a:schemeClr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4F46CC-7E2E-E4A5-5B6C-2ECCBEFA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45625"/>
              </p:ext>
            </p:extLst>
          </p:nvPr>
        </p:nvGraphicFramePr>
        <p:xfrm>
          <a:off x="6356431" y="3861353"/>
          <a:ext cx="4321027" cy="155448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Cell type X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Cell type 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AE8257-1673-AC59-E7F9-720E7F947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3126"/>
              </p:ext>
            </p:extLst>
          </p:nvPr>
        </p:nvGraphicFramePr>
        <p:xfrm>
          <a:off x="1468251" y="3861353"/>
          <a:ext cx="4321027" cy="1554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7995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1071928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425284">
                  <a:extLst>
                    <a:ext uri="{9D8B030D-6E8A-4147-A177-3AD203B41FA5}">
                      <a16:colId xmlns:a16="http://schemas.microsoft.com/office/drawing/2014/main" val="1056619018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Phenotype A</a:t>
                      </a:r>
                    </a:p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Phenotype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209631">
                <a:tc>
                  <a:txBody>
                    <a:bodyPr/>
                    <a:lstStyle/>
                    <a:p>
                      <a:r>
                        <a:rPr lang="en-GB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39480E-B893-0320-2180-8C1885267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77660"/>
              </p:ext>
            </p:extLst>
          </p:nvPr>
        </p:nvGraphicFramePr>
        <p:xfrm>
          <a:off x="4510706" y="9068629"/>
          <a:ext cx="3909041" cy="3017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57580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828993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729805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652443">
                  <a:extLst>
                    <a:ext uri="{9D8B030D-6E8A-4147-A177-3AD203B41FA5}">
                      <a16:colId xmlns:a16="http://schemas.microsoft.com/office/drawing/2014/main" val="2053910240"/>
                    </a:ext>
                  </a:extLst>
                </a:gridCol>
                <a:gridCol w="740220">
                  <a:extLst>
                    <a:ext uri="{9D8B030D-6E8A-4147-A177-3AD203B41FA5}">
                      <a16:colId xmlns:a16="http://schemas.microsoft.com/office/drawing/2014/main" val="1965270750"/>
                    </a:ext>
                  </a:extLst>
                </a:gridCol>
              </a:tblGrid>
              <a:tr h="232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Phenotype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Cell type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P-value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FDR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Z-score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122821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2660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0.004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0.75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7527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737675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0.20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596528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845809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0.007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0.98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2806"/>
                  </a:ext>
                </a:extLst>
              </a:tr>
              <a:tr h="232896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rgbClr val="59AA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45324"/>
                  </a:ext>
                </a:extLst>
              </a:tr>
            </a:tbl>
          </a:graphicData>
        </a:graphic>
      </p:graphicFrame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90028EEA-79B5-4F77-7B1C-8AB656E08451}"/>
              </a:ext>
            </a:extLst>
          </p:cNvPr>
          <p:cNvSpPr/>
          <p:nvPr/>
        </p:nvSpPr>
        <p:spPr>
          <a:xfrm>
            <a:off x="1468250" y="3638733"/>
            <a:ext cx="4321027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1">
                    <a:lumMod val="75000"/>
                  </a:schemeClr>
                </a:solidFill>
              </a:rPr>
              <a:t>Phenotype x gene evidence score matrix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76FE5B-0E77-D554-A050-1522FFF5CF3B}"/>
              </a:ext>
            </a:extLst>
          </p:cNvPr>
          <p:cNvSpPr/>
          <p:nvPr/>
        </p:nvSpPr>
        <p:spPr>
          <a:xfrm>
            <a:off x="6356431" y="3639794"/>
            <a:ext cx="4321027" cy="2226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Cell type x gene expression specificity matrix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581019E1-0F25-9EBE-3FAB-1248C59E3873}"/>
              </a:ext>
            </a:extLst>
          </p:cNvPr>
          <p:cNvSpPr/>
          <p:nvPr/>
        </p:nvSpPr>
        <p:spPr>
          <a:xfrm>
            <a:off x="4511918" y="8840577"/>
            <a:ext cx="3907828" cy="234621"/>
          </a:xfrm>
          <a:prstGeom prst="roundRect">
            <a:avLst/>
          </a:prstGeom>
          <a:solidFill>
            <a:schemeClr val="lt1">
              <a:alpha val="7211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Phenotype-cell type association results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55462BB-739D-CDC7-5FC7-0281E228BE06}"/>
              </a:ext>
            </a:extLst>
          </p:cNvPr>
          <p:cNvSpPr txBox="1"/>
          <p:nvPr/>
        </p:nvSpPr>
        <p:spPr>
          <a:xfrm>
            <a:off x="6402064" y="819180"/>
            <a:ext cx="43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4"/>
                </a:solidFill>
              </a:rPr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59E0FB-6CAB-1C0F-5EB0-7A62AD62E210}"/>
              </a:ext>
            </a:extLst>
          </p:cNvPr>
          <p:cNvSpPr txBox="1"/>
          <p:nvPr/>
        </p:nvSpPr>
        <p:spPr>
          <a:xfrm>
            <a:off x="6666754" y="205632"/>
            <a:ext cx="193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Descartes Human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F4ECE7-6261-73C7-1C01-845DEFDCCE3C}"/>
              </a:ext>
            </a:extLst>
          </p:cNvPr>
          <p:cNvSpPr txBox="1"/>
          <p:nvPr/>
        </p:nvSpPr>
        <p:spPr>
          <a:xfrm>
            <a:off x="8552252" y="205632"/>
            <a:ext cx="18032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accent4">
                    <a:lumMod val="75000"/>
                  </a:schemeClr>
                </a:solidFill>
              </a:rPr>
              <a:t>Human Cell Landscape</a:t>
            </a:r>
          </a:p>
        </p:txBody>
      </p: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321C5707-85E1-D54F-1191-95295333362D}"/>
              </a:ext>
            </a:extLst>
          </p:cNvPr>
          <p:cNvGrpSpPr/>
          <p:nvPr/>
        </p:nvGrpSpPr>
        <p:grpSpPr>
          <a:xfrm>
            <a:off x="2485569" y="4567300"/>
            <a:ext cx="8058356" cy="1796552"/>
            <a:chOff x="2485569" y="3726376"/>
            <a:chExt cx="8058356" cy="179655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FBBD539-36BC-6A88-6698-9E4F7EC4350A}"/>
                </a:ext>
              </a:extLst>
            </p:cNvPr>
            <p:cNvGrpSpPr/>
            <p:nvPr/>
          </p:nvGrpSpPr>
          <p:grpSpPr>
            <a:xfrm>
              <a:off x="2485569" y="3726376"/>
              <a:ext cx="8058356" cy="1796552"/>
              <a:chOff x="2485569" y="4188730"/>
              <a:chExt cx="8058356" cy="791276"/>
            </a:xfrm>
          </p:grpSpPr>
          <p:sp>
            <p:nvSpPr>
              <p:cNvPr id="89" name="Arc 88">
                <a:extLst>
                  <a:ext uri="{FF2B5EF4-FFF2-40B4-BE49-F238E27FC236}">
                    <a16:creationId xmlns:a16="http://schemas.microsoft.com/office/drawing/2014/main" id="{6AB39197-344C-9367-CFE6-77E0AA5D5D3E}"/>
                  </a:ext>
                </a:extLst>
              </p:cNvPr>
              <p:cNvSpPr/>
              <p:nvPr/>
            </p:nvSpPr>
            <p:spPr>
              <a:xfrm rot="10800000">
                <a:off x="2485570" y="4188730"/>
                <a:ext cx="5021218" cy="749752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A2BC2176-2700-5554-964F-9CBFB19404E9}"/>
                  </a:ext>
                </a:extLst>
              </p:cNvPr>
              <p:cNvSpPr/>
              <p:nvPr/>
            </p:nvSpPr>
            <p:spPr>
              <a:xfrm rot="10800000">
                <a:off x="2485569" y="4202571"/>
                <a:ext cx="6154939" cy="76359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BAA4424E-767E-E9EE-A03F-590EC29E6E3A}"/>
                  </a:ext>
                </a:extLst>
              </p:cNvPr>
              <p:cNvSpPr/>
              <p:nvPr/>
            </p:nvSpPr>
            <p:spPr>
              <a:xfrm rot="10800000">
                <a:off x="2485569" y="4216411"/>
                <a:ext cx="7288659" cy="7635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Arc 91">
                <a:extLst>
                  <a:ext uri="{FF2B5EF4-FFF2-40B4-BE49-F238E27FC236}">
                    <a16:creationId xmlns:a16="http://schemas.microsoft.com/office/drawing/2014/main" id="{3147F2B4-A2C6-136A-D9D3-4519AAE9DEAE}"/>
                  </a:ext>
                </a:extLst>
              </p:cNvPr>
              <p:cNvSpPr/>
              <p:nvPr/>
            </p:nvSpPr>
            <p:spPr>
              <a:xfrm rot="10800000">
                <a:off x="2485569" y="4196029"/>
                <a:ext cx="8058356" cy="742454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95FFBFC1-9458-F209-0E58-E2414A01E102}"/>
                </a:ext>
              </a:extLst>
            </p:cNvPr>
            <p:cNvGrpSpPr/>
            <p:nvPr/>
          </p:nvGrpSpPr>
          <p:grpSpPr>
            <a:xfrm>
              <a:off x="3509516" y="3789223"/>
              <a:ext cx="7034409" cy="1609464"/>
              <a:chOff x="2485568" y="4190910"/>
              <a:chExt cx="8204858" cy="789095"/>
            </a:xfrm>
          </p:grpSpPr>
          <p:sp>
            <p:nvSpPr>
              <p:cNvPr id="106" name="Arc 105">
                <a:extLst>
                  <a:ext uri="{FF2B5EF4-FFF2-40B4-BE49-F238E27FC236}">
                    <a16:creationId xmlns:a16="http://schemas.microsoft.com/office/drawing/2014/main" id="{12A261FE-2F66-351D-D4B3-748BF1BBA6A0}"/>
                  </a:ext>
                </a:extLst>
              </p:cNvPr>
              <p:cNvSpPr/>
              <p:nvPr/>
            </p:nvSpPr>
            <p:spPr>
              <a:xfrm rot="10800000">
                <a:off x="2485570" y="4196026"/>
                <a:ext cx="4662372" cy="74245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7" name="Arc 106">
                <a:extLst>
                  <a:ext uri="{FF2B5EF4-FFF2-40B4-BE49-F238E27FC236}">
                    <a16:creationId xmlns:a16="http://schemas.microsoft.com/office/drawing/2014/main" id="{59798608-EF55-A048-D0EF-52874544BADC}"/>
                  </a:ext>
                </a:extLst>
              </p:cNvPr>
              <p:cNvSpPr/>
              <p:nvPr/>
            </p:nvSpPr>
            <p:spPr>
              <a:xfrm rot="10800000">
                <a:off x="2485568" y="4241009"/>
                <a:ext cx="5984732" cy="725156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8" name="Arc 107">
                <a:extLst>
                  <a:ext uri="{FF2B5EF4-FFF2-40B4-BE49-F238E27FC236}">
                    <a16:creationId xmlns:a16="http://schemas.microsoft.com/office/drawing/2014/main" id="{2D39A5D2-2C79-4419-1E18-EE59F93A4632}"/>
                  </a:ext>
                </a:extLst>
              </p:cNvPr>
              <p:cNvSpPr/>
              <p:nvPr/>
            </p:nvSpPr>
            <p:spPr>
              <a:xfrm rot="10800000">
                <a:off x="2485568" y="4190910"/>
                <a:ext cx="7307089" cy="78909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6BD5A79F-5EBF-26ED-E0F9-29AD153FAEB7}"/>
                  </a:ext>
                </a:extLst>
              </p:cNvPr>
              <p:cNvSpPr/>
              <p:nvPr/>
            </p:nvSpPr>
            <p:spPr>
              <a:xfrm rot="10800000">
                <a:off x="2485569" y="4227167"/>
                <a:ext cx="8204857" cy="711315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73DBA3A-86C8-0F0C-7F0A-63A89A9F28AF}"/>
                </a:ext>
              </a:extLst>
            </p:cNvPr>
            <p:cNvGrpSpPr/>
            <p:nvPr/>
          </p:nvGrpSpPr>
          <p:grpSpPr>
            <a:xfrm>
              <a:off x="4556443" y="4222428"/>
              <a:ext cx="5987482" cy="709209"/>
              <a:chOff x="2485568" y="4270795"/>
              <a:chExt cx="6983734" cy="709209"/>
            </a:xfrm>
          </p:grpSpPr>
          <p:sp>
            <p:nvSpPr>
              <p:cNvPr id="116" name="Arc 115">
                <a:extLst>
                  <a:ext uri="{FF2B5EF4-FFF2-40B4-BE49-F238E27FC236}">
                    <a16:creationId xmlns:a16="http://schemas.microsoft.com/office/drawing/2014/main" id="{2A603B76-B6AA-CB35-C6FF-C14C2B77C0E1}"/>
                  </a:ext>
                </a:extLst>
              </p:cNvPr>
              <p:cNvSpPr/>
              <p:nvPr/>
            </p:nvSpPr>
            <p:spPr>
              <a:xfrm rot="10800000">
                <a:off x="2485570" y="4270795"/>
                <a:ext cx="3441248" cy="667685"/>
              </a:xfrm>
              <a:prstGeom prst="arc">
                <a:avLst>
                  <a:gd name="adj1" fmla="val 10766023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7" name="Arc 116">
                <a:extLst>
                  <a:ext uri="{FF2B5EF4-FFF2-40B4-BE49-F238E27FC236}">
                    <a16:creationId xmlns:a16="http://schemas.microsoft.com/office/drawing/2014/main" id="{1F8E0726-2732-FC6C-BF79-8E65D6395CA3}"/>
                  </a:ext>
                </a:extLst>
              </p:cNvPr>
              <p:cNvSpPr/>
              <p:nvPr/>
            </p:nvSpPr>
            <p:spPr>
              <a:xfrm rot="10800000">
                <a:off x="2485568" y="4322233"/>
                <a:ext cx="4763608" cy="643931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D98A7135-0C8C-86B1-33B8-67F02ABA3CED}"/>
                  </a:ext>
                </a:extLst>
              </p:cNvPr>
              <p:cNvSpPr/>
              <p:nvPr/>
            </p:nvSpPr>
            <p:spPr>
              <a:xfrm rot="10800000">
                <a:off x="2485568" y="4334125"/>
                <a:ext cx="6085965" cy="645879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9" name="Arc 118">
                <a:extLst>
                  <a:ext uri="{FF2B5EF4-FFF2-40B4-BE49-F238E27FC236}">
                    <a16:creationId xmlns:a16="http://schemas.microsoft.com/office/drawing/2014/main" id="{60255522-E5AB-9898-7808-67ECE2C1330D}"/>
                  </a:ext>
                </a:extLst>
              </p:cNvPr>
              <p:cNvSpPr/>
              <p:nvPr/>
            </p:nvSpPr>
            <p:spPr>
              <a:xfrm rot="10800000">
                <a:off x="2485569" y="4300583"/>
                <a:ext cx="6983733" cy="637898"/>
              </a:xfrm>
              <a:prstGeom prst="arc">
                <a:avLst>
                  <a:gd name="adj1" fmla="val 10799860"/>
                  <a:gd name="adj2" fmla="val 0"/>
                </a:avLst>
              </a:prstGeom>
              <a:noFill/>
              <a:ln w="19050" cap="flat" cmpd="sng" algn="ctr"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4"/>
                    </a:gs>
                  </a:gsLst>
                  <a:lin ang="10800000" scaled="1"/>
                  <a:tileRect/>
                </a:gradFill>
                <a:prstDash val="solid"/>
                <a:round/>
                <a:headEnd type="triangl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75" name="Down Arrow 74">
            <a:extLst>
              <a:ext uri="{FF2B5EF4-FFF2-40B4-BE49-F238E27FC236}">
                <a16:creationId xmlns:a16="http://schemas.microsoft.com/office/drawing/2014/main" id="{7CF47344-6BE6-E2FD-4A46-2298E2C361BA}"/>
              </a:ext>
            </a:extLst>
          </p:cNvPr>
          <p:cNvSpPr/>
          <p:nvPr/>
        </p:nvSpPr>
        <p:spPr>
          <a:xfrm>
            <a:off x="6286282" y="8040365"/>
            <a:ext cx="489356" cy="823519"/>
          </a:xfrm>
          <a:prstGeom prst="downArrow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DBE6F57-CFE6-0CD8-CDC3-DC975B5915CE}"/>
              </a:ext>
            </a:extLst>
          </p:cNvPr>
          <p:cNvSpPr/>
          <p:nvPr/>
        </p:nvSpPr>
        <p:spPr>
          <a:xfrm>
            <a:off x="2790331" y="6166370"/>
            <a:ext cx="7288660" cy="2318649"/>
          </a:xfrm>
          <a:prstGeom prst="roundRect">
            <a:avLst/>
          </a:prstGeom>
          <a:solidFill>
            <a:schemeClr val="tx1">
              <a:alpha val="90350"/>
            </a:schemeClr>
          </a:solidFill>
          <a:ln>
            <a:solidFill>
              <a:srgbClr val="59AAC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200" dirty="0">
                <a:solidFill>
                  <a:srgbClr val="59AAC3"/>
                </a:solidFill>
              </a:rPr>
              <a:t>Generalised Linear Regression Tests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ED8889-6E60-24AD-8517-D12DAB9FA998}"/>
              </a:ext>
            </a:extLst>
          </p:cNvPr>
          <p:cNvSpPr/>
          <p:nvPr/>
        </p:nvSpPr>
        <p:spPr>
          <a:xfrm>
            <a:off x="1468250" y="4325636"/>
            <a:ext cx="1749852" cy="272073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23A0F37-BFBD-4EF5-3E54-10E0F938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32121"/>
              </p:ext>
            </p:extLst>
          </p:nvPr>
        </p:nvGraphicFramePr>
        <p:xfrm>
          <a:off x="1496982" y="1456432"/>
          <a:ext cx="2473964" cy="194748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05121">
                  <a:extLst>
                    <a:ext uri="{9D8B030D-6E8A-4147-A177-3AD203B41FA5}">
                      <a16:colId xmlns:a16="http://schemas.microsoft.com/office/drawing/2014/main" val="15701762"/>
                    </a:ext>
                  </a:extLst>
                </a:gridCol>
                <a:gridCol w="438288">
                  <a:extLst>
                    <a:ext uri="{9D8B030D-6E8A-4147-A177-3AD203B41FA5}">
                      <a16:colId xmlns:a16="http://schemas.microsoft.com/office/drawing/2014/main" val="4058947241"/>
                    </a:ext>
                  </a:extLst>
                </a:gridCol>
                <a:gridCol w="162756">
                  <a:extLst>
                    <a:ext uri="{9D8B030D-6E8A-4147-A177-3AD203B41FA5}">
                      <a16:colId xmlns:a16="http://schemas.microsoft.com/office/drawing/2014/main" val="1907273803"/>
                    </a:ext>
                  </a:extLst>
                </a:gridCol>
                <a:gridCol w="378281">
                  <a:extLst>
                    <a:ext uri="{9D8B030D-6E8A-4147-A177-3AD203B41FA5}">
                      <a16:colId xmlns:a16="http://schemas.microsoft.com/office/drawing/2014/main" val="2496770281"/>
                    </a:ext>
                  </a:extLst>
                </a:gridCol>
                <a:gridCol w="212717">
                  <a:extLst>
                    <a:ext uri="{9D8B030D-6E8A-4147-A177-3AD203B41FA5}">
                      <a16:colId xmlns:a16="http://schemas.microsoft.com/office/drawing/2014/main" val="907788337"/>
                    </a:ext>
                  </a:extLst>
                </a:gridCol>
                <a:gridCol w="476801">
                  <a:extLst>
                    <a:ext uri="{9D8B030D-6E8A-4147-A177-3AD203B41FA5}">
                      <a16:colId xmlns:a16="http://schemas.microsoft.com/office/drawing/2014/main" val="1237036412"/>
                    </a:ext>
                  </a:extLst>
                </a:gridCol>
              </a:tblGrid>
              <a:tr h="232904"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Weight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Studies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GB" sz="5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Score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7988049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No Known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75569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Refuted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564811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Disputed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809367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Limited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913439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Supportive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74612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Moderate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969657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Strong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15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28835"/>
                  </a:ext>
                </a:extLst>
              </a:tr>
              <a:tr h="2329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</a:rPr>
                        <a:t>Definitive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900" b="0" i="0" u="none" strike="noStrike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x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=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758150"/>
                  </a:ext>
                </a:extLst>
              </a:tr>
              <a:tr h="15659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GB" sz="900" b="1" i="0" u="none" strike="noStrik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9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=</a:t>
                      </a:r>
                    </a:p>
                  </a:txBody>
                  <a:tcPr marL="21600" marR="9525" marT="9525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900" u="none" strike="noStrike" dirty="0">
                          <a:effectLst/>
                          <a:latin typeface="+mn-lt"/>
                        </a:rPr>
                        <a:t>32</a:t>
                      </a:r>
                      <a:endParaRPr lang="en-GB" sz="900" b="1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marL="21600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91317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6FBE31A-FBC1-1E90-4C68-2568722413E9}"/>
              </a:ext>
            </a:extLst>
          </p:cNvPr>
          <p:cNvSpPr txBox="1"/>
          <p:nvPr/>
        </p:nvSpPr>
        <p:spPr>
          <a:xfrm>
            <a:off x="9459184" y="71573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094CE6D-A867-BF82-F4A0-4F8DB5914D70}"/>
              </a:ext>
            </a:extLst>
          </p:cNvPr>
          <p:cNvSpPr/>
          <p:nvPr/>
        </p:nvSpPr>
        <p:spPr>
          <a:xfrm>
            <a:off x="1496982" y="1222923"/>
            <a:ext cx="2481742" cy="22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>
                    <a:lumMod val="75000"/>
                  </a:schemeClr>
                </a:solidFill>
              </a:rPr>
              <a:t>Evidence for </a:t>
            </a:r>
            <a:r>
              <a:rPr lang="en-GB" sz="900" b="1" dirty="0">
                <a:solidFill>
                  <a:schemeClr val="accent1">
                    <a:lumMod val="75000"/>
                  </a:schemeClr>
                </a:solidFill>
              </a:rPr>
              <a:t>Gene 1</a:t>
            </a:r>
            <a:r>
              <a:rPr lang="en-GB" sz="900" dirty="0">
                <a:solidFill>
                  <a:schemeClr val="accent1">
                    <a:lumMod val="75000"/>
                  </a:schemeClr>
                </a:solidFill>
              </a:rPr>
              <a:t> causing </a:t>
            </a:r>
            <a:r>
              <a:rPr lang="en-GB" sz="900" b="1" dirty="0">
                <a:solidFill>
                  <a:schemeClr val="accent1">
                    <a:lumMod val="75000"/>
                  </a:schemeClr>
                </a:solidFill>
              </a:rPr>
              <a:t>Phenotype A 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60ECA3D-198E-2043-09A2-CC2D071A3C36}"/>
              </a:ext>
            </a:extLst>
          </p:cNvPr>
          <p:cNvCxnSpPr>
            <a:cxnSpLocks/>
            <a:stCxn id="11" idx="2"/>
            <a:endCxn id="18" idx="1"/>
          </p:cNvCxnSpPr>
          <p:nvPr/>
        </p:nvCxnSpPr>
        <p:spPr>
          <a:xfrm rot="5400000">
            <a:off x="2062428" y="2804420"/>
            <a:ext cx="1063075" cy="2251430"/>
          </a:xfrm>
          <a:prstGeom prst="bentConnector4">
            <a:avLst>
              <a:gd name="adj1" fmla="val 11913"/>
              <a:gd name="adj2" fmla="val 107350"/>
            </a:avLst>
          </a:prstGeom>
          <a:ln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58461577-46C6-7ABE-F56D-D72E4488F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76443"/>
              </p:ext>
            </p:extLst>
          </p:nvPr>
        </p:nvGraphicFramePr>
        <p:xfrm>
          <a:off x="6479076" y="2098527"/>
          <a:ext cx="3452058" cy="1280160"/>
        </p:xfrm>
        <a:graphic>
          <a:graphicData uri="http://schemas.openxmlformats.org/drawingml/2006/table">
            <a:tbl>
              <a:tblPr firstRow="1" firstCol="1" lastCol="1">
                <a:tableStyleId>{00A15C55-8517-42AA-B614-E9B94910E393}</a:tableStyleId>
              </a:tblPr>
              <a:tblGrid>
                <a:gridCol w="635519">
                  <a:extLst>
                    <a:ext uri="{9D8B030D-6E8A-4147-A177-3AD203B41FA5}">
                      <a16:colId xmlns:a16="http://schemas.microsoft.com/office/drawing/2014/main" val="1666150210"/>
                    </a:ext>
                  </a:extLst>
                </a:gridCol>
                <a:gridCol w="518596">
                  <a:extLst>
                    <a:ext uri="{9D8B030D-6E8A-4147-A177-3AD203B41FA5}">
                      <a16:colId xmlns:a16="http://schemas.microsoft.com/office/drawing/2014/main" val="645246616"/>
                    </a:ext>
                  </a:extLst>
                </a:gridCol>
                <a:gridCol w="518596">
                  <a:extLst>
                    <a:ext uri="{9D8B030D-6E8A-4147-A177-3AD203B41FA5}">
                      <a16:colId xmlns:a16="http://schemas.microsoft.com/office/drawing/2014/main" val="357973742"/>
                    </a:ext>
                  </a:extLst>
                </a:gridCol>
                <a:gridCol w="518596">
                  <a:extLst>
                    <a:ext uri="{9D8B030D-6E8A-4147-A177-3AD203B41FA5}">
                      <a16:colId xmlns:a16="http://schemas.microsoft.com/office/drawing/2014/main" val="1702401980"/>
                    </a:ext>
                  </a:extLst>
                </a:gridCol>
                <a:gridCol w="511717">
                  <a:extLst>
                    <a:ext uri="{9D8B030D-6E8A-4147-A177-3AD203B41FA5}">
                      <a16:colId xmlns:a16="http://schemas.microsoft.com/office/drawing/2014/main" val="3092555947"/>
                    </a:ext>
                  </a:extLst>
                </a:gridCol>
                <a:gridCol w="749034">
                  <a:extLst>
                    <a:ext uri="{9D8B030D-6E8A-4147-A177-3AD203B41FA5}">
                      <a16:colId xmlns:a16="http://schemas.microsoft.com/office/drawing/2014/main" val="1138272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/>
                        <a:t>Cell 1</a:t>
                      </a:r>
                    </a:p>
                    <a:p>
                      <a:endParaRPr lang="en-GB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Cell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Cell 3</a:t>
                      </a:r>
                    </a:p>
                  </a:txBody>
                  <a:tcPr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Mean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Specificity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58748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Gene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65399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Gene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0.33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0.01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667350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Gene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0.60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157601"/>
                  </a:ext>
                </a:extLst>
              </a:tr>
              <a:tr h="177507">
                <a:tc>
                  <a:txBody>
                    <a:bodyPr/>
                    <a:lstStyle/>
                    <a:p>
                      <a:r>
                        <a:rPr lang="en-GB" sz="9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900" b="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223188"/>
                  </a:ext>
                </a:extLst>
              </a:tr>
            </a:tbl>
          </a:graphicData>
        </a:graphic>
      </p:graphicFrame>
      <p:grpSp>
        <p:nvGrpSpPr>
          <p:cNvPr id="96" name="Group 95">
            <a:extLst>
              <a:ext uri="{FF2B5EF4-FFF2-40B4-BE49-F238E27FC236}">
                <a16:creationId xmlns:a16="http://schemas.microsoft.com/office/drawing/2014/main" id="{01288C2D-E07E-3A31-C95D-5C0A6DC6D8CE}"/>
              </a:ext>
            </a:extLst>
          </p:cNvPr>
          <p:cNvGrpSpPr/>
          <p:nvPr/>
        </p:nvGrpSpPr>
        <p:grpSpPr>
          <a:xfrm>
            <a:off x="3485658" y="1687207"/>
            <a:ext cx="493066" cy="1711391"/>
            <a:chOff x="1009780" y="1934472"/>
            <a:chExt cx="363881" cy="107773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BDF7B7-E0EA-3E9B-FC6E-E8711B6BE51D}"/>
                </a:ext>
              </a:extLst>
            </p:cNvPr>
            <p:cNvSpPr/>
            <p:nvPr/>
          </p:nvSpPr>
          <p:spPr>
            <a:xfrm>
              <a:off x="1014111" y="2902248"/>
              <a:ext cx="336752" cy="109957"/>
            </a:xfrm>
            <a:prstGeom prst="rect">
              <a:avLst/>
            </a:prstGeom>
            <a:solidFill>
              <a:schemeClr val="bg1">
                <a:alpha val="25979"/>
              </a:schemeClr>
            </a:solidFill>
            <a:ln>
              <a:solidFill>
                <a:schemeClr val="tx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AAC87EB-AE84-F6AE-FE7A-86F6DE119E96}"/>
                </a:ext>
              </a:extLst>
            </p:cNvPr>
            <p:cNvGrpSpPr/>
            <p:nvPr/>
          </p:nvGrpSpPr>
          <p:grpSpPr>
            <a:xfrm>
              <a:off x="1009780" y="1934472"/>
              <a:ext cx="363881" cy="957342"/>
              <a:chOff x="979259" y="2439348"/>
              <a:chExt cx="363881" cy="957342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E098BF2-2479-983C-14EB-39AC86442AAA}"/>
                  </a:ext>
                </a:extLst>
              </p:cNvPr>
              <p:cNvSpPr/>
              <p:nvPr/>
            </p:nvSpPr>
            <p:spPr>
              <a:xfrm>
                <a:off x="979259" y="2439348"/>
                <a:ext cx="336751" cy="957340"/>
              </a:xfrm>
              <a:prstGeom prst="rect">
                <a:avLst/>
              </a:prstGeom>
              <a:solidFill>
                <a:schemeClr val="bg1">
                  <a:alpha val="6854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D8C3CA-F92D-6DAE-A744-40756294C0AA}"/>
                  </a:ext>
                </a:extLst>
              </p:cNvPr>
              <p:cNvSpPr txBox="1"/>
              <p:nvPr/>
            </p:nvSpPr>
            <p:spPr>
              <a:xfrm rot="5400000">
                <a:off x="772136" y="2825687"/>
                <a:ext cx="95734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600" dirty="0">
                    <a:solidFill>
                      <a:schemeClr val="tx1">
                        <a:lumMod val="50000"/>
                      </a:schemeClr>
                    </a:solidFill>
                  </a:rPr>
                  <a:t>Sum</a:t>
                </a: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54FDB3A-ABD0-78D2-2087-BB04E8B41F0B}"/>
              </a:ext>
            </a:extLst>
          </p:cNvPr>
          <p:cNvSpPr/>
          <p:nvPr/>
        </p:nvSpPr>
        <p:spPr>
          <a:xfrm>
            <a:off x="9164793" y="4300233"/>
            <a:ext cx="1082583" cy="1103448"/>
          </a:xfrm>
          <a:prstGeom prst="rect">
            <a:avLst/>
          </a:prstGeom>
          <a:noFill/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2C04DBE-7D9A-A55A-624E-19BEEE6032E1}"/>
              </a:ext>
            </a:extLst>
          </p:cNvPr>
          <p:cNvSpPr/>
          <p:nvPr/>
        </p:nvSpPr>
        <p:spPr>
          <a:xfrm>
            <a:off x="9183662" y="2486223"/>
            <a:ext cx="502006" cy="912682"/>
          </a:xfrm>
          <a:prstGeom prst="rect">
            <a:avLst/>
          </a:prstGeom>
          <a:solidFill>
            <a:schemeClr val="bg1">
              <a:alpha val="25979"/>
            </a:schemeClr>
          </a:solidFill>
          <a:ln>
            <a:solidFill>
              <a:schemeClr val="tx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5A3F7043-7DD9-7A49-2658-614964BC9D86}"/>
              </a:ext>
            </a:extLst>
          </p:cNvPr>
          <p:cNvCxnSpPr>
            <a:cxnSpLocks/>
            <a:stCxn id="58" idx="2"/>
            <a:endCxn id="57" idx="3"/>
          </p:cNvCxnSpPr>
          <p:nvPr/>
        </p:nvCxnSpPr>
        <p:spPr>
          <a:xfrm rot="16200000" flipH="1">
            <a:off x="9114494" y="3719075"/>
            <a:ext cx="1453052" cy="812711"/>
          </a:xfrm>
          <a:prstGeom prst="bentConnector4">
            <a:avLst>
              <a:gd name="adj1" fmla="val 10196"/>
              <a:gd name="adj2" fmla="val 175349"/>
            </a:avLst>
          </a:prstGeom>
          <a:ln>
            <a:solidFill>
              <a:schemeClr val="tx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C8255CF-85FF-F29C-76CA-99B4641493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191" y="6510477"/>
            <a:ext cx="6090479" cy="1961493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82EBDA6-FA85-114C-BCC6-AD4C9904EA4E}"/>
              </a:ext>
            </a:extLst>
          </p:cNvPr>
          <p:cNvSpPr/>
          <p:nvPr/>
        </p:nvSpPr>
        <p:spPr>
          <a:xfrm>
            <a:off x="6479073" y="1872531"/>
            <a:ext cx="3463135" cy="222620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4">
                    <a:lumMod val="75000"/>
                  </a:schemeClr>
                </a:solidFill>
              </a:rPr>
              <a:t>Gene expression specificity in </a:t>
            </a:r>
            <a:r>
              <a:rPr lang="en-GB" sz="900" b="1" dirty="0">
                <a:solidFill>
                  <a:schemeClr val="accent4">
                    <a:lumMod val="75000"/>
                  </a:schemeClr>
                </a:solidFill>
              </a:rPr>
              <a:t>Cell type Z</a:t>
            </a:r>
          </a:p>
        </p:txBody>
      </p:sp>
    </p:spTree>
    <p:extLst>
      <p:ext uri="{BB962C8B-B14F-4D97-AF65-F5344CB8AC3E}">
        <p14:creationId xmlns:p14="http://schemas.microsoft.com/office/powerpoint/2010/main" val="390319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DB88B6-FED3-DE2B-5FB7-FD2B2AD176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3603814"/>
              </p:ext>
            </p:extLst>
          </p:nvPr>
        </p:nvGraphicFramePr>
        <p:xfrm>
          <a:off x="3004444" y="3806143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50BDB1-E97A-A555-5BDD-BF6EAD2694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151261"/>
              </p:ext>
            </p:extLst>
          </p:nvPr>
        </p:nvGraphicFramePr>
        <p:xfrm>
          <a:off x="5883662" y="3806142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67B6992-C8B6-FAAB-57AB-1DB654118C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012671"/>
              </p:ext>
            </p:extLst>
          </p:nvPr>
        </p:nvGraphicFramePr>
        <p:xfrm>
          <a:off x="8762880" y="3806141"/>
          <a:ext cx="2879218" cy="2784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9815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</TotalTime>
  <Words>293</Words>
  <Application>Microsoft Macintosh PowerPoint</Application>
  <PresentationFormat>Custom</PresentationFormat>
  <Paragraphs>211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Schilder, Brian M</dc:creator>
  <cp:lastModifiedBy>Schilder, Brian M</cp:lastModifiedBy>
  <cp:revision>36</cp:revision>
  <dcterms:created xsi:type="dcterms:W3CDTF">2024-08-12T15:24:12Z</dcterms:created>
  <dcterms:modified xsi:type="dcterms:W3CDTF">2024-11-02T14:28:38Z</dcterms:modified>
</cp:coreProperties>
</file>