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AC3"/>
    <a:srgbClr val="5ECC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65" d="100"/>
          <a:sy n="65" d="100"/>
        </p:scale>
        <p:origin x="284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X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trendline>
            <c:spPr>
              <a:ln w="22225" cap="rnd">
                <a:solidFill>
                  <a:schemeClr val="bg1">
                    <a:alpha val="51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0.99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Y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0.9</c:v>
                </c:pt>
                <c:pt idx="2">
                  <c:v>0.2</c:v>
                </c:pt>
                <c:pt idx="3">
                  <c:v>0</c:v>
                </c:pt>
                <c:pt idx="4">
                  <c:v>1</c:v>
                </c:pt>
                <c:pt idx="5">
                  <c:v>0.5</c:v>
                </c:pt>
                <c:pt idx="6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Z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trendline>
            <c:spPr>
              <a:ln w="22225" cap="rnd">
                <a:solidFill>
                  <a:schemeClr val="bg1">
                    <a:alpha val="51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0.25</c:v>
                </c:pt>
                <c:pt idx="4">
                  <c:v>0.3</c:v>
                </c:pt>
                <c:pt idx="5">
                  <c:v>0.7</c:v>
                </c:pt>
                <c:pt idx="6">
                  <c:v>0.99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38EDD-3C76-B444-AFF1-88DDA1DA1047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DE98C-8A87-E14A-A804-7FF0BB7DD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E98C-8A87-E14A-A804-7FF0BB7DD6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0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shade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shade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1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2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2004B65-F988-A147-B5C6-3EAC0846CAA1}" type="datetimeFigureOut">
              <a:rPr lang="en-GB" smtClean="0"/>
              <a:t>21/08/2024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148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FF6DC217-D946-68A3-70D9-809E9B34AF7D}"/>
              </a:ext>
            </a:extLst>
          </p:cNvPr>
          <p:cNvGrpSpPr/>
          <p:nvPr/>
        </p:nvGrpSpPr>
        <p:grpSpPr>
          <a:xfrm>
            <a:off x="1468250" y="1597870"/>
            <a:ext cx="4224931" cy="708686"/>
            <a:chOff x="1468250" y="1466197"/>
            <a:chExt cx="4224931" cy="708686"/>
          </a:xfrm>
        </p:grpSpPr>
        <p:pic>
          <p:nvPicPr>
            <p:cNvPr id="1028" name="Picture 4" descr="GenCC genes with classifications">
              <a:extLst>
                <a:ext uri="{FF2B5EF4-FFF2-40B4-BE49-F238E27FC236}">
                  <a16:creationId xmlns:a16="http://schemas.microsoft.com/office/drawing/2014/main" id="{9D5F110B-72FA-C9C5-FD3C-B4C605770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8500" y="1466197"/>
              <a:ext cx="2004681" cy="70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GitHub - obophenotype/human-phenotype-ontology: Ontology for the  description of human clinical features">
              <a:extLst>
                <a:ext uri="{FF2B5EF4-FFF2-40B4-BE49-F238E27FC236}">
                  <a16:creationId xmlns:a16="http://schemas.microsoft.com/office/drawing/2014/main" id="{AC06F885-7439-0DF5-82D6-2A4D2E4E6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250" y="1492628"/>
              <a:ext cx="1749852" cy="656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ADD8D73-BA23-C83D-4B02-C1F4EFC17D20}"/>
              </a:ext>
            </a:extLst>
          </p:cNvPr>
          <p:cNvSpPr/>
          <p:nvPr/>
        </p:nvSpPr>
        <p:spPr>
          <a:xfrm>
            <a:off x="183644" y="889462"/>
            <a:ext cx="5594577" cy="3642436"/>
          </a:xfrm>
          <a:prstGeom prst="roundRect">
            <a:avLst>
              <a:gd name="adj" fmla="val 2728"/>
            </a:avLst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3" name="Picture 82" descr="A colorful splattered paint&#10;&#10;Description automatically generated">
            <a:extLst>
              <a:ext uri="{FF2B5EF4-FFF2-40B4-BE49-F238E27FC236}">
                <a16:creationId xmlns:a16="http://schemas.microsoft.com/office/drawing/2014/main" id="{1EE67E03-DF56-209F-E718-3BB48721AC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552" t="4108" r="16538" b="3236"/>
          <a:stretch/>
        </p:blipFill>
        <p:spPr>
          <a:xfrm>
            <a:off x="8089704" y="1324246"/>
            <a:ext cx="1242646" cy="1260609"/>
          </a:xfrm>
          <a:prstGeom prst="rect">
            <a:avLst/>
          </a:prstGeom>
        </p:spPr>
      </p:pic>
      <p:pic>
        <p:nvPicPr>
          <p:cNvPr id="85" name="Picture 84" descr="A close up of a flower&#10;&#10;Description automatically generated">
            <a:extLst>
              <a:ext uri="{FF2B5EF4-FFF2-40B4-BE49-F238E27FC236}">
                <a16:creationId xmlns:a16="http://schemas.microsoft.com/office/drawing/2014/main" id="{BAC871B6-47DC-294A-D692-C681FF68D1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254" t="7460" r="15837" b="6987"/>
          <a:stretch/>
        </p:blipFill>
        <p:spPr>
          <a:xfrm>
            <a:off x="6495378" y="1394581"/>
            <a:ext cx="1242646" cy="1163958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05BDA33-84A3-CC32-92D1-ED55C15AF589}"/>
              </a:ext>
            </a:extLst>
          </p:cNvPr>
          <p:cNvSpPr/>
          <p:nvPr/>
        </p:nvSpPr>
        <p:spPr>
          <a:xfrm>
            <a:off x="6367505" y="920321"/>
            <a:ext cx="5594577" cy="3642436"/>
          </a:xfrm>
          <a:prstGeom prst="roundRect">
            <a:avLst>
              <a:gd name="adj" fmla="val 2728"/>
            </a:avLst>
          </a:prstGeom>
          <a:solidFill>
            <a:schemeClr val="accent4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C4E4255-32AC-4BFF-057B-94809AA7FF5F}"/>
              </a:ext>
            </a:extLst>
          </p:cNvPr>
          <p:cNvSpPr txBox="1"/>
          <p:nvPr/>
        </p:nvSpPr>
        <p:spPr>
          <a:xfrm>
            <a:off x="1626182" y="1649420"/>
            <a:ext cx="364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+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629D764-1607-F180-26ED-CCAF1F3099C2}"/>
              </a:ext>
            </a:extLst>
          </p:cNvPr>
          <p:cNvGrpSpPr/>
          <p:nvPr/>
        </p:nvGrpSpPr>
        <p:grpSpPr>
          <a:xfrm flipH="1">
            <a:off x="2501782" y="3732862"/>
            <a:ext cx="8058356" cy="1796552"/>
            <a:chOff x="2485569" y="3726376"/>
            <a:chExt cx="8058356" cy="1796552"/>
          </a:xfrm>
        </p:grpSpPr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A71FBD62-BDE0-A6E1-CC7B-92DBB9EED28D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1067" name="Arc 1066">
                <a:extLst>
                  <a:ext uri="{FF2B5EF4-FFF2-40B4-BE49-F238E27FC236}">
                    <a16:creationId xmlns:a16="http://schemas.microsoft.com/office/drawing/2014/main" id="{FB18F4EA-F490-5CB2-ED82-5075AADF8CE8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Arc 1067">
                <a:extLst>
                  <a:ext uri="{FF2B5EF4-FFF2-40B4-BE49-F238E27FC236}">
                    <a16:creationId xmlns:a16="http://schemas.microsoft.com/office/drawing/2014/main" id="{188615C4-4FE8-3473-DE8B-03DF917097D1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Arc 1068">
                <a:extLst>
                  <a:ext uri="{FF2B5EF4-FFF2-40B4-BE49-F238E27FC236}">
                    <a16:creationId xmlns:a16="http://schemas.microsoft.com/office/drawing/2014/main" id="{AF6F35E3-5743-2E8F-545E-3DC80CDC88E7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Arc 1069">
                <a:extLst>
                  <a:ext uri="{FF2B5EF4-FFF2-40B4-BE49-F238E27FC236}">
                    <a16:creationId xmlns:a16="http://schemas.microsoft.com/office/drawing/2014/main" id="{B6800FC3-6092-467F-F285-D86695C159D6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C3EF4AAD-6C40-CB4E-825F-2E4357E5F12F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3" name="Arc 1062">
                <a:extLst>
                  <a:ext uri="{FF2B5EF4-FFF2-40B4-BE49-F238E27FC236}">
                    <a16:creationId xmlns:a16="http://schemas.microsoft.com/office/drawing/2014/main" id="{E4698FC1-423A-8570-83C6-913883CA7AC9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4" name="Arc 1063">
                <a:extLst>
                  <a:ext uri="{FF2B5EF4-FFF2-40B4-BE49-F238E27FC236}">
                    <a16:creationId xmlns:a16="http://schemas.microsoft.com/office/drawing/2014/main" id="{F2378CBE-39D3-E5CC-1F93-24732BDD8B82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Arc 1064">
                <a:extLst>
                  <a:ext uri="{FF2B5EF4-FFF2-40B4-BE49-F238E27FC236}">
                    <a16:creationId xmlns:a16="http://schemas.microsoft.com/office/drawing/2014/main" id="{3CD70035-D2DE-AD4E-E284-20650993D2CC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Arc 1065">
                <a:extLst>
                  <a:ext uri="{FF2B5EF4-FFF2-40B4-BE49-F238E27FC236}">
                    <a16:creationId xmlns:a16="http://schemas.microsoft.com/office/drawing/2014/main" id="{A3ED7922-7665-C01D-86E3-C6EFCBFB3A27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F5D19A63-3DAA-5FAC-8A87-EB3464CB40ED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059" name="Arc 1058">
                <a:extLst>
                  <a:ext uri="{FF2B5EF4-FFF2-40B4-BE49-F238E27FC236}">
                    <a16:creationId xmlns:a16="http://schemas.microsoft.com/office/drawing/2014/main" id="{D6C5487E-F46F-E2A2-804E-F45F04536F63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Arc 1059">
                <a:extLst>
                  <a:ext uri="{FF2B5EF4-FFF2-40B4-BE49-F238E27FC236}">
                    <a16:creationId xmlns:a16="http://schemas.microsoft.com/office/drawing/2014/main" id="{605A4A25-FB6F-9788-F1B4-C31840FF7BA0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Arc 1060">
                <a:extLst>
                  <a:ext uri="{FF2B5EF4-FFF2-40B4-BE49-F238E27FC236}">
                    <a16:creationId xmlns:a16="http://schemas.microsoft.com/office/drawing/2014/main" id="{14F1BC1B-D737-68CB-973C-47676DF9032E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Arc 1061">
                <a:extLst>
                  <a:ext uri="{FF2B5EF4-FFF2-40B4-BE49-F238E27FC236}">
                    <a16:creationId xmlns:a16="http://schemas.microsoft.com/office/drawing/2014/main" id="{59BA7F52-D46A-08C9-452C-909C19218A91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4F46CC-7E2E-E4A5-5B6C-2ECCBEFA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58498"/>
              </p:ext>
            </p:extLst>
          </p:nvPr>
        </p:nvGraphicFramePr>
        <p:xfrm>
          <a:off x="6356431" y="3020429"/>
          <a:ext cx="4321027" cy="15544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Cell type X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AE8257-1673-AC59-E7F9-720E7F94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12349"/>
              </p:ext>
            </p:extLst>
          </p:nvPr>
        </p:nvGraphicFramePr>
        <p:xfrm>
          <a:off x="1468251" y="3020429"/>
          <a:ext cx="4321027" cy="1554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Phenotype A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39480E-B893-0320-2180-8C1885267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80387"/>
              </p:ext>
            </p:extLst>
          </p:nvPr>
        </p:nvGraphicFramePr>
        <p:xfrm>
          <a:off x="4510706" y="7648970"/>
          <a:ext cx="3909041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729805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652443">
                  <a:extLst>
                    <a:ext uri="{9D8B030D-6E8A-4147-A177-3AD203B41FA5}">
                      <a16:colId xmlns:a16="http://schemas.microsoft.com/office/drawing/2014/main" val="2053910240"/>
                    </a:ext>
                  </a:extLst>
                </a:gridCol>
                <a:gridCol w="740220">
                  <a:extLst>
                    <a:ext uri="{9D8B030D-6E8A-4147-A177-3AD203B41FA5}">
                      <a16:colId xmlns:a16="http://schemas.microsoft.com/office/drawing/2014/main" val="1965270750"/>
                    </a:ext>
                  </a:extLst>
                </a:gridCol>
              </a:tblGrid>
              <a:tr h="240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Phenotype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Cell 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FDR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Z-score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2821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26608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5278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37675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96528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45809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2806"/>
                  </a:ext>
                </a:extLst>
              </a:tr>
              <a:tr h="240129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45324"/>
                  </a:ext>
                </a:extLst>
              </a:tr>
            </a:tbl>
          </a:graphicData>
        </a:graphic>
      </p:graphicFrame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0028EEA-79B5-4F77-7B1C-8AB656E08451}"/>
              </a:ext>
            </a:extLst>
          </p:cNvPr>
          <p:cNvSpPr/>
          <p:nvPr/>
        </p:nvSpPr>
        <p:spPr>
          <a:xfrm>
            <a:off x="1468250" y="2797809"/>
            <a:ext cx="4321027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Phenotype x gene evidence score matrix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76FE5B-0E77-D554-A050-1522FFF5CF3B}"/>
              </a:ext>
            </a:extLst>
          </p:cNvPr>
          <p:cNvSpPr/>
          <p:nvPr/>
        </p:nvSpPr>
        <p:spPr>
          <a:xfrm>
            <a:off x="6356431" y="2798870"/>
            <a:ext cx="4321027" cy="2226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Cell type x gene expression specificity matrix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81019E1-0F25-9EBE-3FAB-1248C59E3873}"/>
              </a:ext>
            </a:extLst>
          </p:cNvPr>
          <p:cNvSpPr/>
          <p:nvPr/>
        </p:nvSpPr>
        <p:spPr>
          <a:xfrm>
            <a:off x="4511918" y="7420918"/>
            <a:ext cx="3907828" cy="234621"/>
          </a:xfrm>
          <a:prstGeom prst="roundRect">
            <a:avLst/>
          </a:prstGeom>
          <a:solidFill>
            <a:schemeClr val="lt1">
              <a:alpha val="7211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Phenotype-cell type association results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5462BB-739D-CDC7-5FC7-0281E228BE06}"/>
              </a:ext>
            </a:extLst>
          </p:cNvPr>
          <p:cNvSpPr txBox="1"/>
          <p:nvPr/>
        </p:nvSpPr>
        <p:spPr>
          <a:xfrm>
            <a:off x="5769678" y="1654110"/>
            <a:ext cx="43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/>
                </a:solidFill>
              </a:rPr>
              <a:t>+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8031EB-5E07-2B19-9CEA-A460E8DF377E}"/>
              </a:ext>
            </a:extLst>
          </p:cNvPr>
          <p:cNvGrpSpPr/>
          <p:nvPr/>
        </p:nvGrpSpPr>
        <p:grpSpPr>
          <a:xfrm>
            <a:off x="6115393" y="1040562"/>
            <a:ext cx="3642397" cy="276999"/>
            <a:chOff x="6115393" y="1040562"/>
            <a:chExt cx="3642397" cy="27699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59E0FB-6CAB-1C0F-5EB0-7A62AD62E210}"/>
                </a:ext>
              </a:extLst>
            </p:cNvPr>
            <p:cNvSpPr txBox="1"/>
            <p:nvPr/>
          </p:nvSpPr>
          <p:spPr>
            <a:xfrm>
              <a:off x="6115393" y="1040562"/>
              <a:ext cx="1934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4">
                      <a:lumMod val="75000"/>
                    </a:schemeClr>
                  </a:solidFill>
                </a:rPr>
                <a:t>Descartes Human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F4ECE7-6261-73C7-1C01-845DEFDCCE3C}"/>
                </a:ext>
              </a:extLst>
            </p:cNvPr>
            <p:cNvSpPr txBox="1"/>
            <p:nvPr/>
          </p:nvSpPr>
          <p:spPr>
            <a:xfrm>
              <a:off x="7954586" y="1040562"/>
              <a:ext cx="18032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accent4">
                      <a:lumMod val="75000"/>
                    </a:schemeClr>
                  </a:solidFill>
                </a:rPr>
                <a:t>Human Cell Landscape</a:t>
              </a: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1C5707-85E1-D54F-1191-95295333362D}"/>
              </a:ext>
            </a:extLst>
          </p:cNvPr>
          <p:cNvGrpSpPr/>
          <p:nvPr/>
        </p:nvGrpSpPr>
        <p:grpSpPr>
          <a:xfrm>
            <a:off x="2485569" y="3726376"/>
            <a:ext cx="8058356" cy="1796552"/>
            <a:chOff x="2485569" y="3726376"/>
            <a:chExt cx="8058356" cy="17965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FBBD539-36BC-6A88-6698-9E4F7EC4350A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6AB39197-344C-9367-CFE6-77E0AA5D5D3E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A2BC2176-2700-5554-964F-9CBFB19404E9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BAA4424E-767E-E9EE-A03F-590EC29E6E3A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3147F2B4-A2C6-136A-D9D3-4519AAE9DEAE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5FFBFC1-9458-F209-0E58-E2414A01E102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12A261FE-2F66-351D-D4B3-748BF1BBA6A0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59798608-EF55-A048-D0EF-52874544BADC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2D39A5D2-2C79-4419-1E18-EE59F93A4632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6BD5A79F-5EBF-26ED-E0F9-29AD153FAEB7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73DBA3A-86C8-0F0C-7F0A-63A89A9F28AF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2A603B76-B6AA-CB35-C6FF-C14C2B77C0E1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F8E0726-2732-FC6C-BF79-8E65D6395CA3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D98A7135-0C8C-86B1-33B8-67F02ABA3CED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60255522-E5AB-9898-7808-67ECE2C1330D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5" name="Down Arrow 74">
            <a:extLst>
              <a:ext uri="{FF2B5EF4-FFF2-40B4-BE49-F238E27FC236}">
                <a16:creationId xmlns:a16="http://schemas.microsoft.com/office/drawing/2014/main" id="{7CF47344-6BE6-E2FD-4A46-2298E2C361BA}"/>
              </a:ext>
            </a:extLst>
          </p:cNvPr>
          <p:cNvSpPr/>
          <p:nvPr/>
        </p:nvSpPr>
        <p:spPr>
          <a:xfrm>
            <a:off x="6177398" y="6590913"/>
            <a:ext cx="643093" cy="823519"/>
          </a:xfrm>
          <a:prstGeom prst="downArrow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DBE6F57-CFE6-0CD8-CDC3-DC975B5915CE}"/>
              </a:ext>
            </a:extLst>
          </p:cNvPr>
          <p:cNvSpPr/>
          <p:nvPr/>
        </p:nvSpPr>
        <p:spPr>
          <a:xfrm>
            <a:off x="4388988" y="5221134"/>
            <a:ext cx="4135118" cy="1626075"/>
          </a:xfrm>
          <a:prstGeom prst="roundRect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Generalised Linear Regression 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D8889-6E60-24AD-8517-D12DAB9FA998}"/>
              </a:ext>
            </a:extLst>
          </p:cNvPr>
          <p:cNvSpPr/>
          <p:nvPr/>
        </p:nvSpPr>
        <p:spPr>
          <a:xfrm>
            <a:off x="1468250" y="3484712"/>
            <a:ext cx="1749852" cy="2720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3A0F37-BFBD-4EF5-3E54-10E0F938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43648"/>
              </p:ext>
            </p:extLst>
          </p:nvPr>
        </p:nvGraphicFramePr>
        <p:xfrm>
          <a:off x="239271" y="1624301"/>
          <a:ext cx="1100518" cy="138425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58150">
                  <a:extLst>
                    <a:ext uri="{9D8B030D-6E8A-4147-A177-3AD203B41FA5}">
                      <a16:colId xmlns:a16="http://schemas.microsoft.com/office/drawing/2014/main" val="15701762"/>
                    </a:ext>
                  </a:extLst>
                </a:gridCol>
                <a:gridCol w="194968">
                  <a:extLst>
                    <a:ext uri="{9D8B030D-6E8A-4147-A177-3AD203B41FA5}">
                      <a16:colId xmlns:a16="http://schemas.microsoft.com/office/drawing/2014/main" val="4058947241"/>
                    </a:ext>
                  </a:extLst>
                </a:gridCol>
                <a:gridCol w="72400">
                  <a:extLst>
                    <a:ext uri="{9D8B030D-6E8A-4147-A177-3AD203B41FA5}">
                      <a16:colId xmlns:a16="http://schemas.microsoft.com/office/drawing/2014/main" val="1907273803"/>
                    </a:ext>
                  </a:extLst>
                </a:gridCol>
                <a:gridCol w="168275">
                  <a:extLst>
                    <a:ext uri="{9D8B030D-6E8A-4147-A177-3AD203B41FA5}">
                      <a16:colId xmlns:a16="http://schemas.microsoft.com/office/drawing/2014/main" val="2496770281"/>
                    </a:ext>
                  </a:extLst>
                </a:gridCol>
                <a:gridCol w="94625">
                  <a:extLst>
                    <a:ext uri="{9D8B030D-6E8A-4147-A177-3AD203B41FA5}">
                      <a16:colId xmlns:a16="http://schemas.microsoft.com/office/drawing/2014/main" val="907788337"/>
                    </a:ext>
                  </a:extLst>
                </a:gridCol>
                <a:gridCol w="212100">
                  <a:extLst>
                    <a:ext uri="{9D8B030D-6E8A-4147-A177-3AD203B41FA5}">
                      <a16:colId xmlns:a16="http://schemas.microsoft.com/office/drawing/2014/main" val="12370364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sz="1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Weight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Studies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Score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7988049"/>
                  </a:ext>
                </a:extLst>
              </a:tr>
              <a:tr h="122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No Known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5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75569"/>
                  </a:ext>
                </a:extLst>
              </a:tr>
              <a:tr h="122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Refuted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64811"/>
                  </a:ext>
                </a:extLst>
              </a:tr>
              <a:tr h="122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Disputed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09367"/>
                  </a:ext>
                </a:extLst>
              </a:tr>
              <a:tr h="122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Limited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13439"/>
                  </a:ext>
                </a:extLst>
              </a:tr>
              <a:tr h="122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Supportive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74612"/>
                  </a:ext>
                </a:extLst>
              </a:tr>
              <a:tr h="122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Moderate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5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969657"/>
                  </a:ext>
                </a:extLst>
              </a:tr>
              <a:tr h="122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Strong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5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28835"/>
                  </a:ext>
                </a:extLst>
              </a:tr>
              <a:tr h="122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</a:rPr>
                        <a:t>Definitive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5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5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58150"/>
                  </a:ext>
                </a:extLst>
              </a:tr>
              <a:tr h="122268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GB" sz="5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5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5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5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1317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6FBE31A-FBC1-1E90-4C68-2568722413E9}"/>
              </a:ext>
            </a:extLst>
          </p:cNvPr>
          <p:cNvSpPr txBox="1"/>
          <p:nvPr/>
        </p:nvSpPr>
        <p:spPr>
          <a:xfrm>
            <a:off x="8135108" y="596184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094CE6D-A867-BF82-F4A0-4F8DB5914D70}"/>
              </a:ext>
            </a:extLst>
          </p:cNvPr>
          <p:cNvSpPr/>
          <p:nvPr/>
        </p:nvSpPr>
        <p:spPr>
          <a:xfrm>
            <a:off x="239272" y="1417278"/>
            <a:ext cx="1100518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Evidence for </a:t>
            </a:r>
            <a:r>
              <a:rPr lang="en-GB" sz="600" b="1" dirty="0">
                <a:solidFill>
                  <a:schemeClr val="accent1">
                    <a:lumMod val="75000"/>
                  </a:schemeClr>
                </a:solidFill>
              </a:rPr>
              <a:t>Gene 1</a:t>
            </a:r>
            <a:r>
              <a:rPr lang="en-GB" sz="600" dirty="0">
                <a:solidFill>
                  <a:schemeClr val="accent1">
                    <a:lumMod val="75000"/>
                  </a:schemeClr>
                </a:solidFill>
              </a:rPr>
              <a:t> causing </a:t>
            </a:r>
            <a:r>
              <a:rPr lang="en-GB" sz="600" b="1" dirty="0">
                <a:solidFill>
                  <a:schemeClr val="accent1">
                    <a:lumMod val="75000"/>
                  </a:schemeClr>
                </a:solidFill>
              </a:rPr>
              <a:t>Phenotype A 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60ECA3D-198E-2043-09A2-CC2D071A3C36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 rot="16200000" flipH="1">
            <a:off x="1021096" y="3173595"/>
            <a:ext cx="608544" cy="285763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8461577-46C6-7ABE-F56D-D72E4488F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821267"/>
              </p:ext>
            </p:extLst>
          </p:nvPr>
        </p:nvGraphicFramePr>
        <p:xfrm>
          <a:off x="9576682" y="1643274"/>
          <a:ext cx="2313414" cy="914400"/>
        </p:xfrm>
        <a:graphic>
          <a:graphicData uri="http://schemas.openxmlformats.org/drawingml/2006/table">
            <a:tbl>
              <a:tblPr firstRow="1" firstCol="1" lastCol="1">
                <a:tableStyleId>{00A15C55-8517-42AA-B614-E9B94910E393}</a:tableStyleId>
              </a:tblPr>
              <a:tblGrid>
                <a:gridCol w="425896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347540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347540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347540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342930">
                  <a:extLst>
                    <a:ext uri="{9D8B030D-6E8A-4147-A177-3AD203B41FA5}">
                      <a16:colId xmlns:a16="http://schemas.microsoft.com/office/drawing/2014/main" val="3092555947"/>
                    </a:ext>
                  </a:extLst>
                </a:gridCol>
                <a:gridCol w="501968">
                  <a:extLst>
                    <a:ext uri="{9D8B030D-6E8A-4147-A177-3AD203B41FA5}">
                      <a16:colId xmlns:a16="http://schemas.microsoft.com/office/drawing/2014/main" val="1138272950"/>
                    </a:ext>
                  </a:extLst>
                </a:gridCol>
              </a:tblGrid>
              <a:tr h="211408">
                <a:tc>
                  <a:txBody>
                    <a:bodyPr/>
                    <a:lstStyle/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500" dirty="0"/>
                        <a:t>Cell 1</a:t>
                      </a:r>
                    </a:p>
                    <a:p>
                      <a:endParaRPr lang="en-GB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/>
                        <a:t>Cell 3</a:t>
                      </a: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140938">
                <a:tc>
                  <a:txBody>
                    <a:bodyPr/>
                    <a:lstStyle/>
                    <a:p>
                      <a:r>
                        <a:rPr lang="en-GB" sz="5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140938">
                <a:tc>
                  <a:txBody>
                    <a:bodyPr/>
                    <a:lstStyle/>
                    <a:p>
                      <a:r>
                        <a:rPr lang="en-GB" sz="5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b="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140938">
                <a:tc>
                  <a:txBody>
                    <a:bodyPr/>
                    <a:lstStyle/>
                    <a:p>
                      <a:r>
                        <a:rPr lang="en-GB" sz="5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b="0" dirty="0">
                          <a:solidFill>
                            <a:schemeClr val="bg1"/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140938">
                <a:tc>
                  <a:txBody>
                    <a:bodyPr/>
                    <a:lstStyle/>
                    <a:p>
                      <a:r>
                        <a:rPr lang="en-GB" sz="5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5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pSp>
        <p:nvGrpSpPr>
          <p:cNvPr id="96" name="Group 95">
            <a:extLst>
              <a:ext uri="{FF2B5EF4-FFF2-40B4-BE49-F238E27FC236}">
                <a16:creationId xmlns:a16="http://schemas.microsoft.com/office/drawing/2014/main" id="{01288C2D-E07E-3A31-C95D-5C0A6DC6D8CE}"/>
              </a:ext>
            </a:extLst>
          </p:cNvPr>
          <p:cNvGrpSpPr/>
          <p:nvPr/>
        </p:nvGrpSpPr>
        <p:grpSpPr>
          <a:xfrm>
            <a:off x="1009781" y="1934472"/>
            <a:ext cx="363880" cy="1077733"/>
            <a:chOff x="1009781" y="1934472"/>
            <a:chExt cx="363880" cy="10777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BDF7B7-E0EA-3E9B-FC6E-E8711B6BE51D}"/>
                </a:ext>
              </a:extLst>
            </p:cNvPr>
            <p:cNvSpPr/>
            <p:nvPr/>
          </p:nvSpPr>
          <p:spPr>
            <a:xfrm>
              <a:off x="1014111" y="2886297"/>
              <a:ext cx="336752" cy="125908"/>
            </a:xfrm>
            <a:prstGeom prst="rect">
              <a:avLst/>
            </a:prstGeom>
            <a:solidFill>
              <a:schemeClr val="bg1">
                <a:alpha val="25979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AAC87EB-AE84-F6AE-FE7A-86F6DE119E96}"/>
                </a:ext>
              </a:extLst>
            </p:cNvPr>
            <p:cNvGrpSpPr/>
            <p:nvPr/>
          </p:nvGrpSpPr>
          <p:grpSpPr>
            <a:xfrm>
              <a:off x="1009781" y="1934472"/>
              <a:ext cx="363880" cy="957342"/>
              <a:chOff x="979260" y="2439348"/>
              <a:chExt cx="363880" cy="9573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098BF2-2479-983C-14EB-39AC86442AAA}"/>
                  </a:ext>
                </a:extLst>
              </p:cNvPr>
              <p:cNvSpPr/>
              <p:nvPr/>
            </p:nvSpPr>
            <p:spPr>
              <a:xfrm>
                <a:off x="979260" y="2439348"/>
                <a:ext cx="298403" cy="957340"/>
              </a:xfrm>
              <a:prstGeom prst="rect">
                <a:avLst/>
              </a:prstGeom>
              <a:solidFill>
                <a:schemeClr val="bg1">
                  <a:alpha val="6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D8C3CA-F92D-6DAE-A744-40756294C0AA}"/>
                  </a:ext>
                </a:extLst>
              </p:cNvPr>
              <p:cNvSpPr txBox="1"/>
              <p:nvPr/>
            </p:nvSpPr>
            <p:spPr>
              <a:xfrm rot="5400000">
                <a:off x="772136" y="2825687"/>
                <a:ext cx="95734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tx1">
                        <a:lumMod val="50000"/>
                      </a:schemeClr>
                    </a:solidFill>
                  </a:rPr>
                  <a:t>Sum</a:t>
                </a: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FDB3A-ABD0-78D2-2087-BB04E8B41F0B}"/>
              </a:ext>
            </a:extLst>
          </p:cNvPr>
          <p:cNvSpPr/>
          <p:nvPr/>
        </p:nvSpPr>
        <p:spPr>
          <a:xfrm>
            <a:off x="9164793" y="3459309"/>
            <a:ext cx="1082583" cy="110344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C04DBE-7D9A-A55A-624E-19BEEE6032E1}"/>
              </a:ext>
            </a:extLst>
          </p:cNvPr>
          <p:cNvSpPr/>
          <p:nvPr/>
        </p:nvSpPr>
        <p:spPr>
          <a:xfrm>
            <a:off x="11388090" y="1884427"/>
            <a:ext cx="502006" cy="673248"/>
          </a:xfrm>
          <a:prstGeom prst="rect">
            <a:avLst/>
          </a:prstGeom>
          <a:solidFill>
            <a:schemeClr val="bg1">
              <a:alpha val="25979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A3F7043-7DD9-7A49-2658-614964BC9D86}"/>
              </a:ext>
            </a:extLst>
          </p:cNvPr>
          <p:cNvCxnSpPr>
            <a:cxnSpLocks/>
            <a:stCxn id="58" idx="2"/>
            <a:endCxn id="57" idx="3"/>
          </p:cNvCxnSpPr>
          <p:nvPr/>
        </p:nvCxnSpPr>
        <p:spPr>
          <a:xfrm rot="5400000">
            <a:off x="10216556" y="2588496"/>
            <a:ext cx="1453358" cy="1391717"/>
          </a:xfrm>
          <a:prstGeom prst="bentConnector2">
            <a:avLst/>
          </a:prstGeom>
          <a:ln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C8255CF-85FF-F29C-76CA-99B464149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8521" y="5589227"/>
            <a:ext cx="3666584" cy="118085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82EBDA6-FA85-114C-BCC6-AD4C9904EA4E}"/>
              </a:ext>
            </a:extLst>
          </p:cNvPr>
          <p:cNvSpPr/>
          <p:nvPr/>
        </p:nvSpPr>
        <p:spPr>
          <a:xfrm>
            <a:off x="9584462" y="1417278"/>
            <a:ext cx="2305634" cy="222620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accent4">
                    <a:lumMod val="75000"/>
                  </a:schemeClr>
                </a:solidFill>
              </a:rPr>
              <a:t>Gene expression specificity in </a:t>
            </a:r>
            <a:r>
              <a:rPr lang="en-GB" sz="600" b="1" dirty="0">
                <a:solidFill>
                  <a:schemeClr val="accent4">
                    <a:lumMod val="75000"/>
                  </a:schemeClr>
                </a:solidFill>
              </a:rPr>
              <a:t>Cell type Z</a:t>
            </a:r>
          </a:p>
        </p:txBody>
      </p:sp>
    </p:spTree>
    <p:extLst>
      <p:ext uri="{BB962C8B-B14F-4D97-AF65-F5344CB8AC3E}">
        <p14:creationId xmlns:p14="http://schemas.microsoft.com/office/powerpoint/2010/main" val="39031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DB88B6-FED3-DE2B-5FB7-FD2B2AD17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603814"/>
              </p:ext>
            </p:extLst>
          </p:nvPr>
        </p:nvGraphicFramePr>
        <p:xfrm>
          <a:off x="3004444" y="3806143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50BDB1-E97A-A555-5BDD-BF6EAD269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151261"/>
              </p:ext>
            </p:extLst>
          </p:nvPr>
        </p:nvGraphicFramePr>
        <p:xfrm>
          <a:off x="5883662" y="3806142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7B6992-C8B6-FAAB-57AB-1DB654118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12671"/>
              </p:ext>
            </p:extLst>
          </p:nvPr>
        </p:nvGraphicFramePr>
        <p:xfrm>
          <a:off x="8762880" y="3806141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815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293</Words>
  <Application>Microsoft Macintosh PowerPoint</Application>
  <PresentationFormat>Custom</PresentationFormat>
  <Paragraphs>211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Schilder, Brian M</dc:creator>
  <cp:lastModifiedBy>Schilder, Brian M</cp:lastModifiedBy>
  <cp:revision>34</cp:revision>
  <dcterms:created xsi:type="dcterms:W3CDTF">2024-08-12T15:24:12Z</dcterms:created>
  <dcterms:modified xsi:type="dcterms:W3CDTF">2024-08-21T18:34:38Z</dcterms:modified>
</cp:coreProperties>
</file>