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AAC3"/>
    <a:srgbClr val="5ECC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3"/>
    <p:restoredTop sz="94697"/>
  </p:normalViewPr>
  <p:slideViewPr>
    <p:cSldViewPr snapToGrid="0">
      <p:cViewPr>
        <p:scale>
          <a:sx n="125" d="100"/>
          <a:sy n="125" d="100"/>
        </p:scale>
        <p:origin x="-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/>
              <a:t>Phenotype A</a:t>
            </a:r>
            <a:r>
              <a:rPr lang="en-GB" sz="1400" b="0" dirty="0"/>
              <a:t> x</a:t>
            </a:r>
            <a:r>
              <a:rPr lang="en-GB" sz="1400" b="0" baseline="0" dirty="0"/>
              <a:t> </a:t>
            </a:r>
            <a:r>
              <a:rPr lang="en-GB" sz="1400" b="1" dirty="0"/>
              <a:t>Cell</a:t>
            </a:r>
            <a:r>
              <a:rPr lang="en-GB" sz="1400" b="1" baseline="0" dirty="0"/>
              <a:t> type X</a:t>
            </a:r>
            <a:endParaRPr lang="en-GB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Cell type specificity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11"/>
            <c:spPr>
              <a:solidFill>
                <a:srgbClr val="59AAC3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marker>
          <c:trendline>
            <c:spPr>
              <a:ln w="22225" cap="rnd">
                <a:solidFill>
                  <a:schemeClr val="bg1">
                    <a:alpha val="51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20</c:v>
                </c:pt>
                <c:pt idx="6">
                  <c:v>33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0.99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FB-C14D-9585-C0D1A2CF0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923328"/>
        <c:axId val="1711917520"/>
      </c:scatterChart>
      <c:valAx>
        <c:axId val="171192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accent1"/>
                    </a:solidFill>
                  </a:rPr>
                  <a:t>Gene  evidence scores</a:t>
                </a:r>
              </a:p>
            </c:rich>
          </c:tx>
          <c:overlay val="0"/>
          <c:spPr>
            <a:noFill/>
            <a:ln>
              <a:solidFill>
                <a:schemeClr val="accent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17520"/>
        <c:crosses val="autoZero"/>
        <c:crossBetween val="midCat"/>
      </c:valAx>
      <c:valAx>
        <c:axId val="1711917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accent4"/>
                    </a:solidFill>
                  </a:rPr>
                  <a:t>Gene expression specificity</a:t>
                </a:r>
              </a:p>
            </c:rich>
          </c:tx>
          <c:overlay val="0"/>
          <c:spPr>
            <a:noFill/>
            <a:ln cap="rnd">
              <a:solidFill>
                <a:schemeClr val="accent4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23328"/>
        <c:crosses val="autoZero"/>
        <c:crossBetween val="midCat"/>
        <c:minorUnit val="0.5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/>
              <a:t>Phenotype A</a:t>
            </a:r>
            <a:r>
              <a:rPr lang="en-GB" sz="1400" b="0" dirty="0"/>
              <a:t> x</a:t>
            </a:r>
            <a:r>
              <a:rPr lang="en-GB" sz="1400" b="0" baseline="0" dirty="0"/>
              <a:t> </a:t>
            </a:r>
            <a:r>
              <a:rPr lang="en-GB" sz="1400" b="1" dirty="0"/>
              <a:t>Cell</a:t>
            </a:r>
            <a:r>
              <a:rPr lang="en-GB" sz="1400" b="1" baseline="0" dirty="0"/>
              <a:t> type Y</a:t>
            </a:r>
            <a:endParaRPr lang="en-GB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Cell type specificity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11"/>
            <c:spPr>
              <a:solidFill>
                <a:srgbClr val="59AAC3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20</c:v>
                </c:pt>
                <c:pt idx="6">
                  <c:v>33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0.9</c:v>
                </c:pt>
                <c:pt idx="2">
                  <c:v>0.2</c:v>
                </c:pt>
                <c:pt idx="3">
                  <c:v>0</c:v>
                </c:pt>
                <c:pt idx="4">
                  <c:v>1</c:v>
                </c:pt>
                <c:pt idx="5">
                  <c:v>0.5</c:v>
                </c:pt>
                <c:pt idx="6">
                  <c:v>0.1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FB-C14D-9585-C0D1A2CF0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923328"/>
        <c:axId val="1711917520"/>
      </c:scatterChart>
      <c:valAx>
        <c:axId val="171192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accent1"/>
                    </a:solidFill>
                  </a:rPr>
                  <a:t>Gene  evidence scores</a:t>
                </a:r>
              </a:p>
            </c:rich>
          </c:tx>
          <c:overlay val="0"/>
          <c:spPr>
            <a:noFill/>
            <a:ln>
              <a:solidFill>
                <a:schemeClr val="accent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17520"/>
        <c:crosses val="autoZero"/>
        <c:crossBetween val="midCat"/>
      </c:valAx>
      <c:valAx>
        <c:axId val="1711917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accent4"/>
                    </a:solidFill>
                  </a:rPr>
                  <a:t>Gene expression specificity</a:t>
                </a:r>
              </a:p>
            </c:rich>
          </c:tx>
          <c:overlay val="0"/>
          <c:spPr>
            <a:noFill/>
            <a:ln cap="rnd">
              <a:solidFill>
                <a:schemeClr val="accent4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23328"/>
        <c:crosses val="autoZero"/>
        <c:crossBetween val="midCat"/>
        <c:minorUnit val="0.5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/>
              <a:t>Phenotype A</a:t>
            </a:r>
            <a:r>
              <a:rPr lang="en-GB" sz="1400" b="0" dirty="0"/>
              <a:t> x</a:t>
            </a:r>
            <a:r>
              <a:rPr lang="en-GB" sz="1400" b="0" baseline="0" dirty="0"/>
              <a:t> </a:t>
            </a:r>
            <a:r>
              <a:rPr lang="en-GB" sz="1400" b="1" dirty="0"/>
              <a:t>Cell</a:t>
            </a:r>
            <a:r>
              <a:rPr lang="en-GB" sz="1400" b="1" baseline="0" dirty="0"/>
              <a:t> type Z</a:t>
            </a:r>
            <a:endParaRPr lang="en-GB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Cell type specificity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11"/>
            <c:spPr>
              <a:solidFill>
                <a:srgbClr val="59AAC3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marker>
          <c:trendline>
            <c:spPr>
              <a:ln w="22225" cap="rnd">
                <a:solidFill>
                  <a:schemeClr val="bg1">
                    <a:alpha val="51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20</c:v>
                </c:pt>
                <c:pt idx="6">
                  <c:v>33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0.25</c:v>
                </c:pt>
                <c:pt idx="4">
                  <c:v>0.3</c:v>
                </c:pt>
                <c:pt idx="5">
                  <c:v>0.7</c:v>
                </c:pt>
                <c:pt idx="6">
                  <c:v>0.99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FB-C14D-9585-C0D1A2CF0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923328"/>
        <c:axId val="1711917520"/>
      </c:scatterChart>
      <c:valAx>
        <c:axId val="171192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accent1"/>
                    </a:solidFill>
                  </a:rPr>
                  <a:t>Gene  evidence scores</a:t>
                </a:r>
              </a:p>
            </c:rich>
          </c:tx>
          <c:overlay val="0"/>
          <c:spPr>
            <a:noFill/>
            <a:ln>
              <a:solidFill>
                <a:schemeClr val="accent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17520"/>
        <c:crosses val="autoZero"/>
        <c:crossBetween val="midCat"/>
      </c:valAx>
      <c:valAx>
        <c:axId val="1711917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accent4"/>
                    </a:solidFill>
                  </a:rPr>
                  <a:t>Gene expression specificity</a:t>
                </a:r>
              </a:p>
            </c:rich>
          </c:tx>
          <c:overlay val="0"/>
          <c:spPr>
            <a:noFill/>
            <a:ln cap="rnd">
              <a:solidFill>
                <a:schemeClr val="accent4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23328"/>
        <c:crosses val="autoZero"/>
        <c:crossBetween val="midCat"/>
        <c:minorUnit val="0.5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62909-5A44-8243-B7C4-BE4EE1451780}" type="doc">
      <dgm:prSet loTypeId="urn:microsoft.com/office/officeart/2005/8/layout/vList4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GB"/>
        </a:p>
      </dgm:t>
    </dgm:pt>
    <dgm:pt modelId="{C22D06FD-6855-A84A-A3E0-AB9B2FAE9301}">
      <dgm:prSet/>
      <dgm:spPr/>
      <dgm:t>
        <a:bodyPr/>
        <a:lstStyle/>
        <a:p>
          <a:pPr>
            <a:buNone/>
          </a:pPr>
          <a:r>
            <a:rPr lang="en-GB" dirty="0">
              <a:latin typeface="Avenir Book" panose="02000503020000020003" pitchFamily="2" charset="0"/>
            </a:rPr>
            <a:t>Patient Care</a:t>
          </a:r>
        </a:p>
      </dgm:t>
    </dgm:pt>
    <dgm:pt modelId="{9E72C863-6B4B-8346-BD09-73850C11AA4C}" type="parTrans" cxnId="{7EEC7238-91D6-4B41-B8B6-CCBF3AAF538D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671D8B5C-4084-8C43-BEE4-0302C1FB19BD}" type="sibTrans" cxnId="{7EEC7238-91D6-4B41-B8B6-CCBF3AAF538D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D70DDDD0-979B-6D45-A912-F09C0304E5C1}">
      <dgm:prSet/>
      <dgm:spPr/>
      <dgm:t>
        <a:bodyPr/>
        <a:lstStyle/>
        <a:p>
          <a:pPr>
            <a:buNone/>
          </a:pPr>
          <a:r>
            <a:rPr lang="en-GB" dirty="0">
              <a:latin typeface="Avenir Book" panose="02000503020000020003" pitchFamily="2" charset="0"/>
            </a:rPr>
            <a:t>Therapeutics Development</a:t>
          </a:r>
        </a:p>
      </dgm:t>
    </dgm:pt>
    <dgm:pt modelId="{C5F8115F-18B7-964C-9DC6-334BBDBE8BB1}" type="parTrans" cxnId="{9B22292C-0675-754A-B3BF-F55344627EEF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73DE7A80-23F4-E748-BAD1-441A69A8DEA8}" type="sibTrans" cxnId="{9B22292C-0675-754A-B3BF-F55344627EEF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104DCDA1-7AB1-D247-B424-B1A6DD73B203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GB" dirty="0">
              <a:latin typeface="Avenir Book" panose="02000503020000020003" pitchFamily="2" charset="0"/>
            </a:rPr>
            <a:t>Diagnosis</a:t>
          </a:r>
        </a:p>
      </dgm:t>
    </dgm:pt>
    <dgm:pt modelId="{110C7BCA-3657-044A-AB5B-EF928641F79F}" type="parTrans" cxnId="{4187567E-1AF8-C04A-B127-D0DF93A8B3F4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3B613EB6-79A6-FD45-B0E7-670984A636D1}" type="sibTrans" cxnId="{4187567E-1AF8-C04A-B127-D0DF93A8B3F4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0B46D0A6-053F-7A4A-AD36-0FA843469EED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GB" dirty="0">
              <a:latin typeface="Avenir Book" panose="02000503020000020003" pitchFamily="2" charset="0"/>
            </a:rPr>
            <a:t>Prognosis</a:t>
          </a:r>
        </a:p>
      </dgm:t>
    </dgm:pt>
    <dgm:pt modelId="{137852D0-7CE1-B34C-93E0-25DF8E92612B}" type="parTrans" cxnId="{D41FC491-75AC-7044-98A6-E76745256600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146D721F-2690-8648-B48C-1210F75C78A8}" type="sibTrans" cxnId="{D41FC491-75AC-7044-98A6-E76745256600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839A0CEA-95C2-5E4A-BD57-CE0D15EE4097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GB" dirty="0">
              <a:latin typeface="Avenir Book" panose="02000503020000020003" pitchFamily="2" charset="0"/>
            </a:rPr>
            <a:t>Treatment</a:t>
          </a:r>
        </a:p>
      </dgm:t>
    </dgm:pt>
    <dgm:pt modelId="{BA598679-D54D-B040-994C-3916951DBB15}" type="parTrans" cxnId="{070379FC-1011-C146-BDD3-4E469D456AFC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F30927A0-9189-0C49-BD5F-DF30CB9273F1}" type="sibTrans" cxnId="{070379FC-1011-C146-BDD3-4E469D456AFC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E7A58A7C-B431-2544-9F59-02E113196A48}">
      <dgm:prSet/>
      <dgm:spPr/>
      <dgm:t>
        <a:bodyPr/>
        <a:lstStyle/>
        <a:p>
          <a:pPr>
            <a:buNone/>
          </a:pPr>
          <a:r>
            <a:rPr lang="en-GB" dirty="0">
              <a:latin typeface="Avenir Book" panose="02000503020000020003" pitchFamily="2" charset="0"/>
            </a:rPr>
            <a:t>Biological Discovery</a:t>
          </a:r>
        </a:p>
      </dgm:t>
    </dgm:pt>
    <dgm:pt modelId="{EE296347-FB25-3044-8947-0B4665448D2F}" type="parTrans" cxnId="{CF768D80-26F1-7444-8D84-C1C3515AB8F3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815B767A-0733-5348-93EB-6953DCB90C5B}" type="sibTrans" cxnId="{CF768D80-26F1-7444-8D84-C1C3515AB8F3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4AA1EAF5-8451-764E-9B2F-88EB37175113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GB" dirty="0">
              <a:latin typeface="Avenir Book" panose="02000503020000020003" pitchFamily="2" charset="0"/>
            </a:rPr>
            <a:t>Multi-scale disease mechanisms</a:t>
          </a:r>
        </a:p>
      </dgm:t>
    </dgm:pt>
    <dgm:pt modelId="{ECB2C306-6BEC-F648-B500-E9076554AB98}" type="parTrans" cxnId="{246CE2AA-A5F7-724D-8EFD-E94755C90D5D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70E46564-8CB4-0E47-AC40-736727CDF1DA}" type="sibTrans" cxnId="{246CE2AA-A5F7-724D-8EFD-E94755C90D5D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CF58A487-DAB3-3C42-B755-1DA5E58F7660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GB" dirty="0">
              <a:latin typeface="Avenir Book" panose="02000503020000020003" pitchFamily="2" charset="0"/>
            </a:rPr>
            <a:t>Models</a:t>
          </a:r>
        </a:p>
      </dgm:t>
    </dgm:pt>
    <dgm:pt modelId="{08AF2577-0A76-7340-9DEF-872AB0ED5551}" type="parTrans" cxnId="{F9AACB7E-765E-E943-BFA5-7AAB714643BB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10FC5677-651E-C944-A5C9-F7CDC321A275}" type="sibTrans" cxnId="{F9AACB7E-765E-E943-BFA5-7AAB714643BB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65F67FFD-0600-CD44-BD71-E894AA576F87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GB" dirty="0">
              <a:latin typeface="Avenir Book" panose="02000503020000020003" pitchFamily="2" charset="0"/>
            </a:rPr>
            <a:t>Targets</a:t>
          </a:r>
        </a:p>
      </dgm:t>
    </dgm:pt>
    <dgm:pt modelId="{75F028A1-A8F0-5149-BB56-F5403CD49252}" type="parTrans" cxnId="{2D52311D-9AD1-6046-8204-19AFB6BBDCEF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FFAB726E-5715-C64A-853E-CA578F2F11AD}" type="sibTrans" cxnId="{2D52311D-9AD1-6046-8204-19AFB6BBDCEF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9F6EDCE8-71FB-E343-959A-B9AD7D8BC42F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GB" dirty="0">
              <a:latin typeface="Avenir Book" panose="02000503020000020003" pitchFamily="2" charset="0"/>
            </a:rPr>
            <a:t>Vectors</a:t>
          </a:r>
        </a:p>
      </dgm:t>
    </dgm:pt>
    <dgm:pt modelId="{FE26591A-5BCD-4E40-8E0F-60D1746181FD}" type="parTrans" cxnId="{3DB7792A-601C-4645-9C11-35623EF89E60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E59B7E25-8C93-574A-BBD6-13AF9B213BC4}" type="sibTrans" cxnId="{3DB7792A-601C-4645-9C11-35623EF89E60}">
      <dgm:prSet/>
      <dgm:spPr/>
      <dgm:t>
        <a:bodyPr/>
        <a:lstStyle/>
        <a:p>
          <a:endParaRPr lang="en-GB">
            <a:latin typeface="Avenir Book" panose="02000503020000020003" pitchFamily="2" charset="0"/>
          </a:endParaRPr>
        </a:p>
      </dgm:t>
    </dgm:pt>
    <dgm:pt modelId="{4001C7C7-54EE-734E-8DFB-9478146E206B}" type="pres">
      <dgm:prSet presAssocID="{F4A62909-5A44-8243-B7C4-BE4EE1451780}" presName="linear" presStyleCnt="0">
        <dgm:presLayoutVars>
          <dgm:dir/>
          <dgm:resizeHandles val="exact"/>
        </dgm:presLayoutVars>
      </dgm:prSet>
      <dgm:spPr/>
    </dgm:pt>
    <dgm:pt modelId="{2589CB56-F3AF-924A-AD06-FE83A00BD3EE}" type="pres">
      <dgm:prSet presAssocID="{E7A58A7C-B431-2544-9F59-02E113196A48}" presName="comp" presStyleCnt="0"/>
      <dgm:spPr/>
    </dgm:pt>
    <dgm:pt modelId="{CBC1E0B3-390E-D04C-B647-E413FA66043B}" type="pres">
      <dgm:prSet presAssocID="{E7A58A7C-B431-2544-9F59-02E113196A48}" presName="box" presStyleLbl="node1" presStyleIdx="0" presStyleCnt="3" custLinFactNeighborX="-39641" custLinFactNeighborY="-15926"/>
      <dgm:spPr/>
    </dgm:pt>
    <dgm:pt modelId="{0D508B86-A98B-3346-899B-74F85B99D220}" type="pres">
      <dgm:prSet presAssocID="{E7A58A7C-B431-2544-9F59-02E113196A48}" presName="img" presStyleLbl="fgImgPlac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000" r="-5000"/>
          </a:stretch>
        </a:blipFill>
      </dgm:spPr>
    </dgm:pt>
    <dgm:pt modelId="{1D880D35-D66C-B045-9D96-D50551D0D5D7}" type="pres">
      <dgm:prSet presAssocID="{E7A58A7C-B431-2544-9F59-02E113196A48}" presName="text" presStyleLbl="node1" presStyleIdx="0" presStyleCnt="3">
        <dgm:presLayoutVars>
          <dgm:bulletEnabled val="1"/>
        </dgm:presLayoutVars>
      </dgm:prSet>
      <dgm:spPr/>
    </dgm:pt>
    <dgm:pt modelId="{B401EE3D-1564-0945-8F80-25E9AB4C5AD2}" type="pres">
      <dgm:prSet presAssocID="{815B767A-0733-5348-93EB-6953DCB90C5B}" presName="spacer" presStyleCnt="0"/>
      <dgm:spPr/>
    </dgm:pt>
    <dgm:pt modelId="{CBDAA162-3946-2041-93AC-B4B21347DC18}" type="pres">
      <dgm:prSet presAssocID="{C22D06FD-6855-A84A-A3E0-AB9B2FAE9301}" presName="comp" presStyleCnt="0"/>
      <dgm:spPr/>
    </dgm:pt>
    <dgm:pt modelId="{DFC95321-2F38-6E43-BEBB-173E6CA322B8}" type="pres">
      <dgm:prSet presAssocID="{C22D06FD-6855-A84A-A3E0-AB9B2FAE9301}" presName="box" presStyleLbl="node1" presStyleIdx="1" presStyleCnt="3"/>
      <dgm:spPr/>
    </dgm:pt>
    <dgm:pt modelId="{0069738F-51FF-1941-920D-258B74D0B09F}" type="pres">
      <dgm:prSet presAssocID="{C22D06FD-6855-A84A-A3E0-AB9B2FAE9301}" presName="img" presStyleLbl="fgImgPlac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5000" r="-5000"/>
          </a:stretch>
        </a:blipFill>
      </dgm:spPr>
    </dgm:pt>
    <dgm:pt modelId="{2BB21928-6BA4-B249-B19C-506E6195EAF7}" type="pres">
      <dgm:prSet presAssocID="{C22D06FD-6855-A84A-A3E0-AB9B2FAE9301}" presName="text" presStyleLbl="node1" presStyleIdx="1" presStyleCnt="3">
        <dgm:presLayoutVars>
          <dgm:bulletEnabled val="1"/>
        </dgm:presLayoutVars>
      </dgm:prSet>
      <dgm:spPr/>
    </dgm:pt>
    <dgm:pt modelId="{34558DD2-B83C-3249-82D2-22DEA79E779A}" type="pres">
      <dgm:prSet presAssocID="{671D8B5C-4084-8C43-BEE4-0302C1FB19BD}" presName="spacer" presStyleCnt="0"/>
      <dgm:spPr/>
    </dgm:pt>
    <dgm:pt modelId="{A36E0FC6-16F6-074C-B12E-667D24703528}" type="pres">
      <dgm:prSet presAssocID="{D70DDDD0-979B-6D45-A912-F09C0304E5C1}" presName="comp" presStyleCnt="0"/>
      <dgm:spPr/>
    </dgm:pt>
    <dgm:pt modelId="{0F8D4D10-07E8-7F4E-8212-B57334DD1280}" type="pres">
      <dgm:prSet presAssocID="{D70DDDD0-979B-6D45-A912-F09C0304E5C1}" presName="box" presStyleLbl="node1" presStyleIdx="2" presStyleCnt="3"/>
      <dgm:spPr/>
    </dgm:pt>
    <dgm:pt modelId="{AFB52685-1EA9-114A-8C0A-C40B610D9008}" type="pres">
      <dgm:prSet presAssocID="{D70DDDD0-979B-6D45-A912-F09C0304E5C1}" presName="img" presStyleLbl="fgImgPlac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5000" r="-5000"/>
          </a:stretch>
        </a:blipFill>
      </dgm:spPr>
    </dgm:pt>
    <dgm:pt modelId="{741735A7-9B58-D646-BFBB-7285D8D84D5A}" type="pres">
      <dgm:prSet presAssocID="{D70DDDD0-979B-6D45-A912-F09C0304E5C1}" presName="text" presStyleLbl="node1" presStyleIdx="2" presStyleCnt="3">
        <dgm:presLayoutVars>
          <dgm:bulletEnabled val="1"/>
        </dgm:presLayoutVars>
      </dgm:prSet>
      <dgm:spPr/>
    </dgm:pt>
  </dgm:ptLst>
  <dgm:cxnLst>
    <dgm:cxn modelId="{2D52311D-9AD1-6046-8204-19AFB6BBDCEF}" srcId="{D70DDDD0-979B-6D45-A912-F09C0304E5C1}" destId="{65F67FFD-0600-CD44-BD71-E894AA576F87}" srcOrd="0" destOrd="0" parTransId="{75F028A1-A8F0-5149-BB56-F5403CD49252}" sibTransId="{FFAB726E-5715-C64A-853E-CA578F2F11AD}"/>
    <dgm:cxn modelId="{64207025-9AB5-7946-ACEC-4C8C5B4579B1}" type="presOf" srcId="{4AA1EAF5-8451-764E-9B2F-88EB37175113}" destId="{CBC1E0B3-390E-D04C-B647-E413FA66043B}" srcOrd="0" destOrd="1" presId="urn:microsoft.com/office/officeart/2005/8/layout/vList4"/>
    <dgm:cxn modelId="{3DB7792A-601C-4645-9C11-35623EF89E60}" srcId="{D70DDDD0-979B-6D45-A912-F09C0304E5C1}" destId="{9F6EDCE8-71FB-E343-959A-B9AD7D8BC42F}" srcOrd="1" destOrd="0" parTransId="{FE26591A-5BCD-4E40-8E0F-60D1746181FD}" sibTransId="{E59B7E25-8C93-574A-BBD6-13AF9B213BC4}"/>
    <dgm:cxn modelId="{9B22292C-0675-754A-B3BF-F55344627EEF}" srcId="{F4A62909-5A44-8243-B7C4-BE4EE1451780}" destId="{D70DDDD0-979B-6D45-A912-F09C0304E5C1}" srcOrd="2" destOrd="0" parTransId="{C5F8115F-18B7-964C-9DC6-334BBDBE8BB1}" sibTransId="{73DE7A80-23F4-E748-BAD1-441A69A8DEA8}"/>
    <dgm:cxn modelId="{44A90F34-2D78-AC4C-AA64-9BAD34FB7D95}" type="presOf" srcId="{C22D06FD-6855-A84A-A3E0-AB9B2FAE9301}" destId="{2BB21928-6BA4-B249-B19C-506E6195EAF7}" srcOrd="1" destOrd="0" presId="urn:microsoft.com/office/officeart/2005/8/layout/vList4"/>
    <dgm:cxn modelId="{7EEC7238-91D6-4B41-B8B6-CCBF3AAF538D}" srcId="{F4A62909-5A44-8243-B7C4-BE4EE1451780}" destId="{C22D06FD-6855-A84A-A3E0-AB9B2FAE9301}" srcOrd="1" destOrd="0" parTransId="{9E72C863-6B4B-8346-BD09-73850C11AA4C}" sibTransId="{671D8B5C-4084-8C43-BEE4-0302C1FB19BD}"/>
    <dgm:cxn modelId="{D967564C-E184-3B4D-BED0-C9D2870B96BE}" type="presOf" srcId="{0B46D0A6-053F-7A4A-AD36-0FA843469EED}" destId="{DFC95321-2F38-6E43-BEBB-173E6CA322B8}" srcOrd="0" destOrd="2" presId="urn:microsoft.com/office/officeart/2005/8/layout/vList4"/>
    <dgm:cxn modelId="{0A8FE54C-A317-644E-A098-0392D101607B}" type="presOf" srcId="{E7A58A7C-B431-2544-9F59-02E113196A48}" destId="{CBC1E0B3-390E-D04C-B647-E413FA66043B}" srcOrd="0" destOrd="0" presId="urn:microsoft.com/office/officeart/2005/8/layout/vList4"/>
    <dgm:cxn modelId="{7C943F67-A617-9148-BF65-73DFBD7CDFC8}" type="presOf" srcId="{CF58A487-DAB3-3C42-B755-1DA5E58F7660}" destId="{0F8D4D10-07E8-7F4E-8212-B57334DD1280}" srcOrd="0" destOrd="3" presId="urn:microsoft.com/office/officeart/2005/8/layout/vList4"/>
    <dgm:cxn modelId="{7963C26A-2158-7E43-82F3-522E7E24CE1C}" type="presOf" srcId="{9F6EDCE8-71FB-E343-959A-B9AD7D8BC42F}" destId="{0F8D4D10-07E8-7F4E-8212-B57334DD1280}" srcOrd="0" destOrd="2" presId="urn:microsoft.com/office/officeart/2005/8/layout/vList4"/>
    <dgm:cxn modelId="{CDE0AA70-C6C7-344D-8664-24D4CD153741}" type="presOf" srcId="{104DCDA1-7AB1-D247-B424-B1A6DD73B203}" destId="{DFC95321-2F38-6E43-BEBB-173E6CA322B8}" srcOrd="0" destOrd="1" presId="urn:microsoft.com/office/officeart/2005/8/layout/vList4"/>
    <dgm:cxn modelId="{AB6DE379-FDB4-234E-B879-7082289B51BD}" type="presOf" srcId="{65F67FFD-0600-CD44-BD71-E894AA576F87}" destId="{0F8D4D10-07E8-7F4E-8212-B57334DD1280}" srcOrd="0" destOrd="1" presId="urn:microsoft.com/office/officeart/2005/8/layout/vList4"/>
    <dgm:cxn modelId="{4187567E-1AF8-C04A-B127-D0DF93A8B3F4}" srcId="{C22D06FD-6855-A84A-A3E0-AB9B2FAE9301}" destId="{104DCDA1-7AB1-D247-B424-B1A6DD73B203}" srcOrd="0" destOrd="0" parTransId="{110C7BCA-3657-044A-AB5B-EF928641F79F}" sibTransId="{3B613EB6-79A6-FD45-B0E7-670984A636D1}"/>
    <dgm:cxn modelId="{F9AACB7E-765E-E943-BFA5-7AAB714643BB}" srcId="{D70DDDD0-979B-6D45-A912-F09C0304E5C1}" destId="{CF58A487-DAB3-3C42-B755-1DA5E58F7660}" srcOrd="2" destOrd="0" parTransId="{08AF2577-0A76-7340-9DEF-872AB0ED5551}" sibTransId="{10FC5677-651E-C944-A5C9-F7CDC321A275}"/>
    <dgm:cxn modelId="{CF768D80-26F1-7444-8D84-C1C3515AB8F3}" srcId="{F4A62909-5A44-8243-B7C4-BE4EE1451780}" destId="{E7A58A7C-B431-2544-9F59-02E113196A48}" srcOrd="0" destOrd="0" parTransId="{EE296347-FB25-3044-8947-0B4665448D2F}" sibTransId="{815B767A-0733-5348-93EB-6953DCB90C5B}"/>
    <dgm:cxn modelId="{51E7CA84-8C1D-6D45-88BC-AF88AE029C25}" type="presOf" srcId="{D70DDDD0-979B-6D45-A912-F09C0304E5C1}" destId="{0F8D4D10-07E8-7F4E-8212-B57334DD1280}" srcOrd="0" destOrd="0" presId="urn:microsoft.com/office/officeart/2005/8/layout/vList4"/>
    <dgm:cxn modelId="{BEB61D85-D2C4-454C-AD19-5AC9E93A2B15}" type="presOf" srcId="{104DCDA1-7AB1-D247-B424-B1A6DD73B203}" destId="{2BB21928-6BA4-B249-B19C-506E6195EAF7}" srcOrd="1" destOrd="1" presId="urn:microsoft.com/office/officeart/2005/8/layout/vList4"/>
    <dgm:cxn modelId="{D41FC491-75AC-7044-98A6-E76745256600}" srcId="{C22D06FD-6855-A84A-A3E0-AB9B2FAE9301}" destId="{0B46D0A6-053F-7A4A-AD36-0FA843469EED}" srcOrd="1" destOrd="0" parTransId="{137852D0-7CE1-B34C-93E0-25DF8E92612B}" sibTransId="{146D721F-2690-8648-B48C-1210F75C78A8}"/>
    <dgm:cxn modelId="{0B891D92-FB95-114F-B425-4176E6056B0F}" type="presOf" srcId="{D70DDDD0-979B-6D45-A912-F09C0304E5C1}" destId="{741735A7-9B58-D646-BFBB-7285D8D84D5A}" srcOrd="1" destOrd="0" presId="urn:microsoft.com/office/officeart/2005/8/layout/vList4"/>
    <dgm:cxn modelId="{EC59DF9C-D45B-CD43-8E08-A87680A50C72}" type="presOf" srcId="{839A0CEA-95C2-5E4A-BD57-CE0D15EE4097}" destId="{DFC95321-2F38-6E43-BEBB-173E6CA322B8}" srcOrd="0" destOrd="3" presId="urn:microsoft.com/office/officeart/2005/8/layout/vList4"/>
    <dgm:cxn modelId="{626874A4-A0BD-7A49-B59C-98A569C08B9E}" type="presOf" srcId="{65F67FFD-0600-CD44-BD71-E894AA576F87}" destId="{741735A7-9B58-D646-BFBB-7285D8D84D5A}" srcOrd="1" destOrd="1" presId="urn:microsoft.com/office/officeart/2005/8/layout/vList4"/>
    <dgm:cxn modelId="{246CE2AA-A5F7-724D-8EFD-E94755C90D5D}" srcId="{E7A58A7C-B431-2544-9F59-02E113196A48}" destId="{4AA1EAF5-8451-764E-9B2F-88EB37175113}" srcOrd="0" destOrd="0" parTransId="{ECB2C306-6BEC-F648-B500-E9076554AB98}" sibTransId="{70E46564-8CB4-0E47-AC40-736727CDF1DA}"/>
    <dgm:cxn modelId="{411E4FB9-6AE0-3F40-8C0B-6DD9AC964937}" type="presOf" srcId="{839A0CEA-95C2-5E4A-BD57-CE0D15EE4097}" destId="{2BB21928-6BA4-B249-B19C-506E6195EAF7}" srcOrd="1" destOrd="3" presId="urn:microsoft.com/office/officeart/2005/8/layout/vList4"/>
    <dgm:cxn modelId="{401A4FC8-76CF-774A-B8C8-CB92E6B1A74B}" type="presOf" srcId="{C22D06FD-6855-A84A-A3E0-AB9B2FAE9301}" destId="{DFC95321-2F38-6E43-BEBB-173E6CA322B8}" srcOrd="0" destOrd="0" presId="urn:microsoft.com/office/officeart/2005/8/layout/vList4"/>
    <dgm:cxn modelId="{DAF4A2C8-94A8-A146-A884-A2026D041362}" type="presOf" srcId="{0B46D0A6-053F-7A4A-AD36-0FA843469EED}" destId="{2BB21928-6BA4-B249-B19C-506E6195EAF7}" srcOrd="1" destOrd="2" presId="urn:microsoft.com/office/officeart/2005/8/layout/vList4"/>
    <dgm:cxn modelId="{35937ED9-BFAD-CD44-861A-809B06E74C08}" type="presOf" srcId="{CF58A487-DAB3-3C42-B755-1DA5E58F7660}" destId="{741735A7-9B58-D646-BFBB-7285D8D84D5A}" srcOrd="1" destOrd="3" presId="urn:microsoft.com/office/officeart/2005/8/layout/vList4"/>
    <dgm:cxn modelId="{0D6A06E9-6CDD-D544-8861-CD8A219CACD5}" type="presOf" srcId="{F4A62909-5A44-8243-B7C4-BE4EE1451780}" destId="{4001C7C7-54EE-734E-8DFB-9478146E206B}" srcOrd="0" destOrd="0" presId="urn:microsoft.com/office/officeart/2005/8/layout/vList4"/>
    <dgm:cxn modelId="{180A2CF8-2544-F749-A484-33303EA2D584}" type="presOf" srcId="{4AA1EAF5-8451-764E-9B2F-88EB37175113}" destId="{1D880D35-D66C-B045-9D96-D50551D0D5D7}" srcOrd="1" destOrd="1" presId="urn:microsoft.com/office/officeart/2005/8/layout/vList4"/>
    <dgm:cxn modelId="{BD4B1FFA-C2A2-BB41-8273-C48A20E3B931}" type="presOf" srcId="{9F6EDCE8-71FB-E343-959A-B9AD7D8BC42F}" destId="{741735A7-9B58-D646-BFBB-7285D8D84D5A}" srcOrd="1" destOrd="2" presId="urn:microsoft.com/office/officeart/2005/8/layout/vList4"/>
    <dgm:cxn modelId="{5E30AEFB-DCE6-6940-918E-E5C8C896D781}" type="presOf" srcId="{E7A58A7C-B431-2544-9F59-02E113196A48}" destId="{1D880D35-D66C-B045-9D96-D50551D0D5D7}" srcOrd="1" destOrd="0" presId="urn:microsoft.com/office/officeart/2005/8/layout/vList4"/>
    <dgm:cxn modelId="{070379FC-1011-C146-BDD3-4E469D456AFC}" srcId="{C22D06FD-6855-A84A-A3E0-AB9B2FAE9301}" destId="{839A0CEA-95C2-5E4A-BD57-CE0D15EE4097}" srcOrd="2" destOrd="0" parTransId="{BA598679-D54D-B040-994C-3916951DBB15}" sibTransId="{F30927A0-9189-0C49-BD5F-DF30CB9273F1}"/>
    <dgm:cxn modelId="{689CE762-0D00-8348-A060-3EF9E7D611B0}" type="presParOf" srcId="{4001C7C7-54EE-734E-8DFB-9478146E206B}" destId="{2589CB56-F3AF-924A-AD06-FE83A00BD3EE}" srcOrd="0" destOrd="0" presId="urn:microsoft.com/office/officeart/2005/8/layout/vList4"/>
    <dgm:cxn modelId="{E226C299-4D12-2E4A-988B-4ABA149005BC}" type="presParOf" srcId="{2589CB56-F3AF-924A-AD06-FE83A00BD3EE}" destId="{CBC1E0B3-390E-D04C-B647-E413FA66043B}" srcOrd="0" destOrd="0" presId="urn:microsoft.com/office/officeart/2005/8/layout/vList4"/>
    <dgm:cxn modelId="{F51DBF72-880C-DF4C-A27F-1718E4AE58F2}" type="presParOf" srcId="{2589CB56-F3AF-924A-AD06-FE83A00BD3EE}" destId="{0D508B86-A98B-3346-899B-74F85B99D220}" srcOrd="1" destOrd="0" presId="urn:microsoft.com/office/officeart/2005/8/layout/vList4"/>
    <dgm:cxn modelId="{81F5AF3D-B314-6B47-8F77-3AAF93C482F3}" type="presParOf" srcId="{2589CB56-F3AF-924A-AD06-FE83A00BD3EE}" destId="{1D880D35-D66C-B045-9D96-D50551D0D5D7}" srcOrd="2" destOrd="0" presId="urn:microsoft.com/office/officeart/2005/8/layout/vList4"/>
    <dgm:cxn modelId="{FC452A8B-BC80-CC40-8D89-D8ED040C5D93}" type="presParOf" srcId="{4001C7C7-54EE-734E-8DFB-9478146E206B}" destId="{B401EE3D-1564-0945-8F80-25E9AB4C5AD2}" srcOrd="1" destOrd="0" presId="urn:microsoft.com/office/officeart/2005/8/layout/vList4"/>
    <dgm:cxn modelId="{594EE2DF-FEC5-A944-8428-66D46D264426}" type="presParOf" srcId="{4001C7C7-54EE-734E-8DFB-9478146E206B}" destId="{CBDAA162-3946-2041-93AC-B4B21347DC18}" srcOrd="2" destOrd="0" presId="urn:microsoft.com/office/officeart/2005/8/layout/vList4"/>
    <dgm:cxn modelId="{D2B50BDC-6428-344E-8372-6869AD580F9D}" type="presParOf" srcId="{CBDAA162-3946-2041-93AC-B4B21347DC18}" destId="{DFC95321-2F38-6E43-BEBB-173E6CA322B8}" srcOrd="0" destOrd="0" presId="urn:microsoft.com/office/officeart/2005/8/layout/vList4"/>
    <dgm:cxn modelId="{7D23A8E5-1635-654D-B3A3-1EDD2FB027AF}" type="presParOf" srcId="{CBDAA162-3946-2041-93AC-B4B21347DC18}" destId="{0069738F-51FF-1941-920D-258B74D0B09F}" srcOrd="1" destOrd="0" presId="urn:microsoft.com/office/officeart/2005/8/layout/vList4"/>
    <dgm:cxn modelId="{8B4716E9-137B-0C48-8027-1012B64F6EC4}" type="presParOf" srcId="{CBDAA162-3946-2041-93AC-B4B21347DC18}" destId="{2BB21928-6BA4-B249-B19C-506E6195EAF7}" srcOrd="2" destOrd="0" presId="urn:microsoft.com/office/officeart/2005/8/layout/vList4"/>
    <dgm:cxn modelId="{68B06199-A5D2-5A4C-ADBD-39DF851F10E8}" type="presParOf" srcId="{4001C7C7-54EE-734E-8DFB-9478146E206B}" destId="{34558DD2-B83C-3249-82D2-22DEA79E779A}" srcOrd="3" destOrd="0" presId="urn:microsoft.com/office/officeart/2005/8/layout/vList4"/>
    <dgm:cxn modelId="{17482BD6-222C-6A4A-A17D-8DF756B1C5BF}" type="presParOf" srcId="{4001C7C7-54EE-734E-8DFB-9478146E206B}" destId="{A36E0FC6-16F6-074C-B12E-667D24703528}" srcOrd="4" destOrd="0" presId="urn:microsoft.com/office/officeart/2005/8/layout/vList4"/>
    <dgm:cxn modelId="{4C604694-4B16-E745-A24F-4DC2B5332184}" type="presParOf" srcId="{A36E0FC6-16F6-074C-B12E-667D24703528}" destId="{0F8D4D10-07E8-7F4E-8212-B57334DD1280}" srcOrd="0" destOrd="0" presId="urn:microsoft.com/office/officeart/2005/8/layout/vList4"/>
    <dgm:cxn modelId="{65B801A9-61E8-6F4C-8830-25DAE7B75464}" type="presParOf" srcId="{A36E0FC6-16F6-074C-B12E-667D24703528}" destId="{AFB52685-1EA9-114A-8C0A-C40B610D9008}" srcOrd="1" destOrd="0" presId="urn:microsoft.com/office/officeart/2005/8/layout/vList4"/>
    <dgm:cxn modelId="{5E75486E-A5C1-2B41-A762-34ACD379C651}" type="presParOf" srcId="{A36E0FC6-16F6-074C-B12E-667D24703528}" destId="{741735A7-9B58-D646-BFBB-7285D8D84D5A}" srcOrd="2" destOrd="0" presId="urn:microsoft.com/office/officeart/2005/8/layout/vList4"/>
  </dgm:cxnLst>
  <dgm:bg>
    <a:noFill/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1E0B3-390E-D04C-B647-E413FA66043B}">
      <dsp:nvSpPr>
        <dsp:cNvPr id="0" name=""/>
        <dsp:cNvSpPr/>
      </dsp:nvSpPr>
      <dsp:spPr>
        <a:xfrm>
          <a:off x="0" y="0"/>
          <a:ext cx="3405618" cy="9564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Avenir Book" panose="02000503020000020003" pitchFamily="2" charset="0"/>
            </a:rPr>
            <a:t>Biological Discovery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GB" sz="1000" kern="1200" dirty="0">
              <a:latin typeface="Avenir Book" panose="02000503020000020003" pitchFamily="2" charset="0"/>
            </a:rPr>
            <a:t>Multi-scale disease mechanisms</a:t>
          </a:r>
        </a:p>
      </dsp:txBody>
      <dsp:txXfrm>
        <a:off x="776766" y="0"/>
        <a:ext cx="2628851" cy="956430"/>
      </dsp:txXfrm>
    </dsp:sp>
    <dsp:sp modelId="{0D508B86-A98B-3346-899B-74F85B99D220}">
      <dsp:nvSpPr>
        <dsp:cNvPr id="0" name=""/>
        <dsp:cNvSpPr/>
      </dsp:nvSpPr>
      <dsp:spPr>
        <a:xfrm>
          <a:off x="95643" y="95643"/>
          <a:ext cx="681123" cy="76514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5000" r="-5000"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C95321-2F38-6E43-BEBB-173E6CA322B8}">
      <dsp:nvSpPr>
        <dsp:cNvPr id="0" name=""/>
        <dsp:cNvSpPr/>
      </dsp:nvSpPr>
      <dsp:spPr>
        <a:xfrm>
          <a:off x="0" y="1052073"/>
          <a:ext cx="3405618" cy="9564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Avenir Book" panose="02000503020000020003" pitchFamily="2" charset="0"/>
            </a:rPr>
            <a:t>Patient Care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GB" sz="1000" kern="1200" dirty="0">
              <a:latin typeface="Avenir Book" panose="02000503020000020003" pitchFamily="2" charset="0"/>
            </a:rPr>
            <a:t>Diagnosis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GB" sz="1000" kern="1200" dirty="0">
              <a:latin typeface="Avenir Book" panose="02000503020000020003" pitchFamily="2" charset="0"/>
            </a:rPr>
            <a:t>Prognosis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GB" sz="1000" kern="1200" dirty="0">
              <a:latin typeface="Avenir Book" panose="02000503020000020003" pitchFamily="2" charset="0"/>
            </a:rPr>
            <a:t>Treatment</a:t>
          </a:r>
        </a:p>
      </dsp:txBody>
      <dsp:txXfrm>
        <a:off x="776766" y="1052073"/>
        <a:ext cx="2628851" cy="956430"/>
      </dsp:txXfrm>
    </dsp:sp>
    <dsp:sp modelId="{0069738F-51FF-1941-920D-258B74D0B09F}">
      <dsp:nvSpPr>
        <dsp:cNvPr id="0" name=""/>
        <dsp:cNvSpPr/>
      </dsp:nvSpPr>
      <dsp:spPr>
        <a:xfrm>
          <a:off x="95643" y="1147716"/>
          <a:ext cx="681123" cy="76514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5000" r="-5000"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D4D10-07E8-7F4E-8212-B57334DD1280}">
      <dsp:nvSpPr>
        <dsp:cNvPr id="0" name=""/>
        <dsp:cNvSpPr/>
      </dsp:nvSpPr>
      <dsp:spPr>
        <a:xfrm>
          <a:off x="0" y="2104146"/>
          <a:ext cx="3405618" cy="9564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>
              <a:latin typeface="Avenir Book" panose="02000503020000020003" pitchFamily="2" charset="0"/>
            </a:rPr>
            <a:t>Therapeutics Development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GB" sz="1000" kern="1200" dirty="0">
              <a:latin typeface="Avenir Book" panose="02000503020000020003" pitchFamily="2" charset="0"/>
            </a:rPr>
            <a:t>Targets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GB" sz="1000" kern="1200" dirty="0">
              <a:latin typeface="Avenir Book" panose="02000503020000020003" pitchFamily="2" charset="0"/>
            </a:rPr>
            <a:t>Vectors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GB" sz="1000" kern="1200" dirty="0">
              <a:latin typeface="Avenir Book" panose="02000503020000020003" pitchFamily="2" charset="0"/>
            </a:rPr>
            <a:t>Models</a:t>
          </a:r>
        </a:p>
      </dsp:txBody>
      <dsp:txXfrm>
        <a:off x="776766" y="2104146"/>
        <a:ext cx="2628851" cy="956430"/>
      </dsp:txXfrm>
    </dsp:sp>
    <dsp:sp modelId="{AFB52685-1EA9-114A-8C0A-C40B610D9008}">
      <dsp:nvSpPr>
        <dsp:cNvPr id="0" name=""/>
        <dsp:cNvSpPr/>
      </dsp:nvSpPr>
      <dsp:spPr>
        <a:xfrm>
          <a:off x="95643" y="2199789"/>
          <a:ext cx="681123" cy="76514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5000" r="-5000"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38EDD-3C76-B444-AFF1-88DDA1DA1047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DE98C-8A87-E14A-A804-7FF0BB7DD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3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DE98C-8A87-E14A-A804-7FF0BB7DD6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09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A96E2-E432-93D5-8042-1381334F4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38AAD-0D56-2FE3-579E-41808ED33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8588E2-4B9B-D982-3B9E-4D49C8F77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Phenome-wide investigation of the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208A3-D612-D44F-0C6B-1E01A3120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DE98C-8A87-E14A-A804-7FF0BB7DD6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908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572"/>
            <a:ext cx="10363200" cy="424517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4457"/>
            <a:ext cx="9144000" cy="2943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27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96"/>
            <a:ext cx="2628900" cy="103335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96"/>
            <a:ext cx="7734300" cy="103335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2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26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933"/>
            <a:ext cx="10515600" cy="50721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60111"/>
            <a:ext cx="10515600" cy="26673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shade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shade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1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978"/>
            <a:ext cx="5181600" cy="7736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978"/>
            <a:ext cx="5181600" cy="7736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99"/>
            <a:ext cx="10515600" cy="23568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9124"/>
            <a:ext cx="5157787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4047"/>
            <a:ext cx="5157787" cy="6551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9124"/>
            <a:ext cx="5183188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4047"/>
            <a:ext cx="5183188" cy="6551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2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9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3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653"/>
            <a:ext cx="6172200" cy="86653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7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653"/>
            <a:ext cx="6172200" cy="86653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99"/>
            <a:ext cx="10515600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978"/>
            <a:ext cx="10515600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2004B65-F988-A147-B5C6-3EAC0846CAA1}" type="datetimeFigureOut">
              <a:rPr lang="en-GB" smtClean="0"/>
              <a:t>13/08/2025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1652"/>
            <a:ext cx="41148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148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image" Target="../media/image3.jpe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1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7.png"/><Relationship Id="rId9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 descr="A colorful splattered paint&#10;&#10;Description automatically generated">
            <a:extLst>
              <a:ext uri="{FF2B5EF4-FFF2-40B4-BE49-F238E27FC236}">
                <a16:creationId xmlns:a16="http://schemas.microsoft.com/office/drawing/2014/main" id="{1EE67E03-DF56-209F-E718-3BB48721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52" t="4108" r="16538" b="3236"/>
          <a:stretch/>
        </p:blipFill>
        <p:spPr>
          <a:xfrm>
            <a:off x="8837840" y="489316"/>
            <a:ext cx="1242646" cy="1260609"/>
          </a:xfrm>
          <a:prstGeom prst="rect">
            <a:avLst/>
          </a:prstGeom>
        </p:spPr>
      </p:pic>
      <p:pic>
        <p:nvPicPr>
          <p:cNvPr id="85" name="Picture 84" descr="A close up of a flower&#10;&#10;Description automatically generated">
            <a:extLst>
              <a:ext uri="{FF2B5EF4-FFF2-40B4-BE49-F238E27FC236}">
                <a16:creationId xmlns:a16="http://schemas.microsoft.com/office/drawing/2014/main" id="{BAC871B6-47DC-294A-D692-C681FF68D1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254" t="7460" r="15837" b="6987"/>
          <a:stretch/>
        </p:blipFill>
        <p:spPr>
          <a:xfrm>
            <a:off x="7035164" y="559651"/>
            <a:ext cx="1242646" cy="1163958"/>
          </a:xfrm>
          <a:prstGeom prst="rect">
            <a:avLst/>
          </a:prstGeom>
        </p:spPr>
      </p:pic>
      <p:pic>
        <p:nvPicPr>
          <p:cNvPr id="1028" name="Picture 4" descr="GenCC genes with classifications">
            <a:extLst>
              <a:ext uri="{FF2B5EF4-FFF2-40B4-BE49-F238E27FC236}">
                <a16:creationId xmlns:a16="http://schemas.microsoft.com/office/drawing/2014/main" id="{9D5F110B-72FA-C9C5-FD3C-B4C60577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00" y="177306"/>
            <a:ext cx="2004681" cy="70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ADD8D73-BA23-C83D-4B02-C1F4EFC17D20}"/>
              </a:ext>
            </a:extLst>
          </p:cNvPr>
          <p:cNvSpPr/>
          <p:nvPr/>
        </p:nvSpPr>
        <p:spPr>
          <a:xfrm>
            <a:off x="1368061" y="65995"/>
            <a:ext cx="4410159" cy="5306827"/>
          </a:xfrm>
          <a:prstGeom prst="roundRect">
            <a:avLst>
              <a:gd name="adj" fmla="val 2728"/>
            </a:avLst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shade val="15000"/>
                <a:alpha val="1288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05BDA33-84A3-CC32-92D1-ED55C15AF589}"/>
              </a:ext>
            </a:extLst>
          </p:cNvPr>
          <p:cNvSpPr/>
          <p:nvPr/>
        </p:nvSpPr>
        <p:spPr>
          <a:xfrm>
            <a:off x="6367506" y="65995"/>
            <a:ext cx="4419258" cy="5337686"/>
          </a:xfrm>
          <a:prstGeom prst="roundRect">
            <a:avLst>
              <a:gd name="adj" fmla="val 2728"/>
            </a:avLst>
          </a:prstGeom>
          <a:solidFill>
            <a:schemeClr val="accent4">
              <a:alpha val="13000"/>
            </a:schemeClr>
          </a:solidFill>
          <a:ln>
            <a:solidFill>
              <a:schemeClr val="accent1">
                <a:shade val="15000"/>
                <a:alpha val="1288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GitHub - obophenotype/human-phenotype-ontology: Ontology for the  description of human clinical features">
            <a:extLst>
              <a:ext uri="{FF2B5EF4-FFF2-40B4-BE49-F238E27FC236}">
                <a16:creationId xmlns:a16="http://schemas.microsoft.com/office/drawing/2014/main" id="{AC06F885-7439-0DF5-82D6-2A4D2E4E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50" y="203737"/>
            <a:ext cx="1749852" cy="6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C4E4255-32AC-4BFF-057B-94809AA7FF5F}"/>
              </a:ext>
            </a:extLst>
          </p:cNvPr>
          <p:cNvSpPr txBox="1"/>
          <p:nvPr/>
        </p:nvSpPr>
        <p:spPr>
          <a:xfrm>
            <a:off x="1626182" y="228856"/>
            <a:ext cx="3643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+</a:t>
            </a: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629D764-1607-F180-26ED-CCAF1F3099C2}"/>
              </a:ext>
            </a:extLst>
          </p:cNvPr>
          <p:cNvGrpSpPr/>
          <p:nvPr/>
        </p:nvGrpSpPr>
        <p:grpSpPr>
          <a:xfrm flipH="1">
            <a:off x="2501782" y="4573786"/>
            <a:ext cx="8058356" cy="1796552"/>
            <a:chOff x="2485569" y="3726376"/>
            <a:chExt cx="8058356" cy="1796552"/>
          </a:xfrm>
        </p:grpSpPr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A71FBD62-BDE0-A6E1-CC7B-92DBB9EED28D}"/>
                </a:ext>
              </a:extLst>
            </p:cNvPr>
            <p:cNvGrpSpPr/>
            <p:nvPr/>
          </p:nvGrpSpPr>
          <p:grpSpPr>
            <a:xfrm>
              <a:off x="2485569" y="3726376"/>
              <a:ext cx="8058356" cy="1796552"/>
              <a:chOff x="2485569" y="4188730"/>
              <a:chExt cx="8058356" cy="791276"/>
            </a:xfrm>
          </p:grpSpPr>
          <p:sp>
            <p:nvSpPr>
              <p:cNvPr id="1067" name="Arc 1066">
                <a:extLst>
                  <a:ext uri="{FF2B5EF4-FFF2-40B4-BE49-F238E27FC236}">
                    <a16:creationId xmlns:a16="http://schemas.microsoft.com/office/drawing/2014/main" id="{FB18F4EA-F490-5CB2-ED82-5075AADF8CE8}"/>
                  </a:ext>
                </a:extLst>
              </p:cNvPr>
              <p:cNvSpPr/>
              <p:nvPr/>
            </p:nvSpPr>
            <p:spPr>
              <a:xfrm rot="10800000">
                <a:off x="2485570" y="4188730"/>
                <a:ext cx="5021218" cy="749752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8" name="Arc 1067">
                <a:extLst>
                  <a:ext uri="{FF2B5EF4-FFF2-40B4-BE49-F238E27FC236}">
                    <a16:creationId xmlns:a16="http://schemas.microsoft.com/office/drawing/2014/main" id="{188615C4-4FE8-3473-DE8B-03DF917097D1}"/>
                  </a:ext>
                </a:extLst>
              </p:cNvPr>
              <p:cNvSpPr/>
              <p:nvPr/>
            </p:nvSpPr>
            <p:spPr>
              <a:xfrm rot="10800000">
                <a:off x="2485569" y="4202571"/>
                <a:ext cx="6154939" cy="76359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9" name="Arc 1068">
                <a:extLst>
                  <a:ext uri="{FF2B5EF4-FFF2-40B4-BE49-F238E27FC236}">
                    <a16:creationId xmlns:a16="http://schemas.microsoft.com/office/drawing/2014/main" id="{AF6F35E3-5743-2E8F-545E-3DC80CDC88E7}"/>
                  </a:ext>
                </a:extLst>
              </p:cNvPr>
              <p:cNvSpPr/>
              <p:nvPr/>
            </p:nvSpPr>
            <p:spPr>
              <a:xfrm rot="10800000">
                <a:off x="2485569" y="4216411"/>
                <a:ext cx="7288659" cy="7635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0" name="Arc 1069">
                <a:extLst>
                  <a:ext uri="{FF2B5EF4-FFF2-40B4-BE49-F238E27FC236}">
                    <a16:creationId xmlns:a16="http://schemas.microsoft.com/office/drawing/2014/main" id="{B6800FC3-6092-467F-F285-D86695C159D6}"/>
                  </a:ext>
                </a:extLst>
              </p:cNvPr>
              <p:cNvSpPr/>
              <p:nvPr/>
            </p:nvSpPr>
            <p:spPr>
              <a:xfrm rot="10800000">
                <a:off x="2485569" y="4196029"/>
                <a:ext cx="8058356" cy="74245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C3EF4AAD-6C40-CB4E-825F-2E4357E5F12F}"/>
                </a:ext>
              </a:extLst>
            </p:cNvPr>
            <p:cNvGrpSpPr/>
            <p:nvPr/>
          </p:nvGrpSpPr>
          <p:grpSpPr>
            <a:xfrm>
              <a:off x="3509516" y="3789223"/>
              <a:ext cx="7034409" cy="1609464"/>
              <a:chOff x="2485568" y="4190910"/>
              <a:chExt cx="8204858" cy="789095"/>
            </a:xfrm>
          </p:grpSpPr>
          <p:sp>
            <p:nvSpPr>
              <p:cNvPr id="1063" name="Arc 1062">
                <a:extLst>
                  <a:ext uri="{FF2B5EF4-FFF2-40B4-BE49-F238E27FC236}">
                    <a16:creationId xmlns:a16="http://schemas.microsoft.com/office/drawing/2014/main" id="{E4698FC1-423A-8570-83C6-913883CA7AC9}"/>
                  </a:ext>
                </a:extLst>
              </p:cNvPr>
              <p:cNvSpPr/>
              <p:nvPr/>
            </p:nvSpPr>
            <p:spPr>
              <a:xfrm rot="10800000">
                <a:off x="2485570" y="4196026"/>
                <a:ext cx="4662372" cy="74245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4" name="Arc 1063">
                <a:extLst>
                  <a:ext uri="{FF2B5EF4-FFF2-40B4-BE49-F238E27FC236}">
                    <a16:creationId xmlns:a16="http://schemas.microsoft.com/office/drawing/2014/main" id="{F2378CBE-39D3-E5CC-1F93-24732BDD8B82}"/>
                  </a:ext>
                </a:extLst>
              </p:cNvPr>
              <p:cNvSpPr/>
              <p:nvPr/>
            </p:nvSpPr>
            <p:spPr>
              <a:xfrm rot="10800000">
                <a:off x="2485568" y="4241009"/>
                <a:ext cx="5984732" cy="725156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5" name="Arc 1064">
                <a:extLst>
                  <a:ext uri="{FF2B5EF4-FFF2-40B4-BE49-F238E27FC236}">
                    <a16:creationId xmlns:a16="http://schemas.microsoft.com/office/drawing/2014/main" id="{3CD70035-D2DE-AD4E-E284-20650993D2CC}"/>
                  </a:ext>
                </a:extLst>
              </p:cNvPr>
              <p:cNvSpPr/>
              <p:nvPr/>
            </p:nvSpPr>
            <p:spPr>
              <a:xfrm rot="10800000">
                <a:off x="2485568" y="4190910"/>
                <a:ext cx="7307089" cy="7890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6" name="Arc 1065">
                <a:extLst>
                  <a:ext uri="{FF2B5EF4-FFF2-40B4-BE49-F238E27FC236}">
                    <a16:creationId xmlns:a16="http://schemas.microsoft.com/office/drawing/2014/main" id="{A3ED7922-7665-C01D-86E3-C6EFCBFB3A27}"/>
                  </a:ext>
                </a:extLst>
              </p:cNvPr>
              <p:cNvSpPr/>
              <p:nvPr/>
            </p:nvSpPr>
            <p:spPr>
              <a:xfrm rot="10800000">
                <a:off x="2485569" y="4227167"/>
                <a:ext cx="8204857" cy="71131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F5D19A63-3DAA-5FAC-8A87-EB3464CB40ED}"/>
                </a:ext>
              </a:extLst>
            </p:cNvPr>
            <p:cNvGrpSpPr/>
            <p:nvPr/>
          </p:nvGrpSpPr>
          <p:grpSpPr>
            <a:xfrm>
              <a:off x="4556443" y="4222428"/>
              <a:ext cx="5987482" cy="709209"/>
              <a:chOff x="2485568" y="4270795"/>
              <a:chExt cx="6983734" cy="709209"/>
            </a:xfrm>
          </p:grpSpPr>
          <p:sp>
            <p:nvSpPr>
              <p:cNvPr id="1059" name="Arc 1058">
                <a:extLst>
                  <a:ext uri="{FF2B5EF4-FFF2-40B4-BE49-F238E27FC236}">
                    <a16:creationId xmlns:a16="http://schemas.microsoft.com/office/drawing/2014/main" id="{D6C5487E-F46F-E2A2-804E-F45F04536F63}"/>
                  </a:ext>
                </a:extLst>
              </p:cNvPr>
              <p:cNvSpPr/>
              <p:nvPr/>
            </p:nvSpPr>
            <p:spPr>
              <a:xfrm rot="10800000">
                <a:off x="2485570" y="4270795"/>
                <a:ext cx="3441248" cy="66768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0" name="Arc 1059">
                <a:extLst>
                  <a:ext uri="{FF2B5EF4-FFF2-40B4-BE49-F238E27FC236}">
                    <a16:creationId xmlns:a16="http://schemas.microsoft.com/office/drawing/2014/main" id="{605A4A25-FB6F-9788-F1B4-C31840FF7BA0}"/>
                  </a:ext>
                </a:extLst>
              </p:cNvPr>
              <p:cNvSpPr/>
              <p:nvPr/>
            </p:nvSpPr>
            <p:spPr>
              <a:xfrm rot="10800000">
                <a:off x="2485568" y="4322233"/>
                <a:ext cx="4763608" cy="643931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1" name="Arc 1060">
                <a:extLst>
                  <a:ext uri="{FF2B5EF4-FFF2-40B4-BE49-F238E27FC236}">
                    <a16:creationId xmlns:a16="http://schemas.microsoft.com/office/drawing/2014/main" id="{14F1BC1B-D737-68CB-973C-47676DF9032E}"/>
                  </a:ext>
                </a:extLst>
              </p:cNvPr>
              <p:cNvSpPr/>
              <p:nvPr/>
            </p:nvSpPr>
            <p:spPr>
              <a:xfrm rot="10800000">
                <a:off x="2485568" y="4334125"/>
                <a:ext cx="6085965" cy="645879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2" name="Arc 1061">
                <a:extLst>
                  <a:ext uri="{FF2B5EF4-FFF2-40B4-BE49-F238E27FC236}">
                    <a16:creationId xmlns:a16="http://schemas.microsoft.com/office/drawing/2014/main" id="{59BA7F52-D46A-08C9-452C-909C19218A91}"/>
                  </a:ext>
                </a:extLst>
              </p:cNvPr>
              <p:cNvSpPr/>
              <p:nvPr/>
            </p:nvSpPr>
            <p:spPr>
              <a:xfrm rot="10800000">
                <a:off x="2485569" y="4300583"/>
                <a:ext cx="6983733" cy="637898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4F46CC-7E2E-E4A5-5B6C-2ECCBEFAD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36375"/>
              </p:ext>
            </p:extLst>
          </p:nvPr>
        </p:nvGraphicFramePr>
        <p:xfrm>
          <a:off x="6356431" y="3861353"/>
          <a:ext cx="4321027" cy="155448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679959">
                  <a:extLst>
                    <a:ext uri="{9D8B030D-6E8A-4147-A177-3AD203B41FA5}">
                      <a16:colId xmlns:a16="http://schemas.microsoft.com/office/drawing/2014/main" val="1666150210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425284">
                  <a:extLst>
                    <a:ext uri="{9D8B030D-6E8A-4147-A177-3AD203B41FA5}">
                      <a16:colId xmlns:a16="http://schemas.microsoft.com/office/drawing/2014/main" val="1056619018"/>
                    </a:ext>
                  </a:extLst>
                </a:gridCol>
              </a:tblGrid>
              <a:tr h="34938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Cell type X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Cell type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Cell type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57601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231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AE8257-1673-AC59-E7F9-720E7F94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348110"/>
              </p:ext>
            </p:extLst>
          </p:nvPr>
        </p:nvGraphicFramePr>
        <p:xfrm>
          <a:off x="1468251" y="3861353"/>
          <a:ext cx="4321027" cy="15544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79959">
                  <a:extLst>
                    <a:ext uri="{9D8B030D-6E8A-4147-A177-3AD203B41FA5}">
                      <a16:colId xmlns:a16="http://schemas.microsoft.com/office/drawing/2014/main" val="1666150210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425284">
                  <a:extLst>
                    <a:ext uri="{9D8B030D-6E8A-4147-A177-3AD203B41FA5}">
                      <a16:colId xmlns:a16="http://schemas.microsoft.com/office/drawing/2014/main" val="1056619018"/>
                    </a:ext>
                  </a:extLst>
                </a:gridCol>
              </a:tblGrid>
              <a:tr h="34938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Phenotype A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Phenotype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Phenotype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57601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231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39480E-B893-0320-2180-8C1885267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895125"/>
              </p:ext>
            </p:extLst>
          </p:nvPr>
        </p:nvGraphicFramePr>
        <p:xfrm>
          <a:off x="4510706" y="9068629"/>
          <a:ext cx="3909041" cy="3017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729805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652443">
                  <a:extLst>
                    <a:ext uri="{9D8B030D-6E8A-4147-A177-3AD203B41FA5}">
                      <a16:colId xmlns:a16="http://schemas.microsoft.com/office/drawing/2014/main" val="2053910240"/>
                    </a:ext>
                  </a:extLst>
                </a:gridCol>
                <a:gridCol w="740220">
                  <a:extLst>
                    <a:ext uri="{9D8B030D-6E8A-4147-A177-3AD203B41FA5}">
                      <a16:colId xmlns:a16="http://schemas.microsoft.com/office/drawing/2014/main" val="1965270750"/>
                    </a:ext>
                  </a:extLst>
                </a:gridCol>
              </a:tblGrid>
              <a:tr h="232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Phenotype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Cell type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FDR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Z-score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122821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2660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0.0004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7527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37675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9652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45809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0.0007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2806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45324"/>
                  </a:ext>
                </a:extLst>
              </a:tr>
            </a:tbl>
          </a:graphicData>
        </a:graphic>
      </p:graphicFrame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0028EEA-79B5-4F77-7B1C-8AB656E08451}"/>
              </a:ext>
            </a:extLst>
          </p:cNvPr>
          <p:cNvSpPr/>
          <p:nvPr/>
        </p:nvSpPr>
        <p:spPr>
          <a:xfrm>
            <a:off x="1468250" y="3638733"/>
            <a:ext cx="4321027" cy="2226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Phenotype x gene evidence score matrix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76FE5B-0E77-D554-A050-1522FFF5CF3B}"/>
              </a:ext>
            </a:extLst>
          </p:cNvPr>
          <p:cNvSpPr/>
          <p:nvPr/>
        </p:nvSpPr>
        <p:spPr>
          <a:xfrm>
            <a:off x="6356431" y="3639794"/>
            <a:ext cx="4321027" cy="2226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Cell type x gene expression specificity matrix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81019E1-0F25-9EBE-3FAB-1248C59E3873}"/>
              </a:ext>
            </a:extLst>
          </p:cNvPr>
          <p:cNvSpPr/>
          <p:nvPr/>
        </p:nvSpPr>
        <p:spPr>
          <a:xfrm>
            <a:off x="4511918" y="8840577"/>
            <a:ext cx="3907828" cy="234621"/>
          </a:xfrm>
          <a:prstGeom prst="roundRect">
            <a:avLst/>
          </a:prstGeom>
          <a:solidFill>
            <a:schemeClr val="lt1">
              <a:alpha val="7211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59AAC3"/>
                </a:solidFill>
              </a:rPr>
              <a:t>Phenotype-cell type association results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55462BB-739D-CDC7-5FC7-0281E228BE06}"/>
              </a:ext>
            </a:extLst>
          </p:cNvPr>
          <p:cNvSpPr txBox="1"/>
          <p:nvPr/>
        </p:nvSpPr>
        <p:spPr>
          <a:xfrm>
            <a:off x="6402064" y="819180"/>
            <a:ext cx="432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4"/>
                </a:solidFill>
              </a:rPr>
              <a:t>+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E59E0FB-6CAB-1C0F-5EB0-7A62AD62E210}"/>
              </a:ext>
            </a:extLst>
          </p:cNvPr>
          <p:cNvSpPr txBox="1"/>
          <p:nvPr/>
        </p:nvSpPr>
        <p:spPr>
          <a:xfrm>
            <a:off x="6666754" y="205632"/>
            <a:ext cx="193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Descartes Human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6F4ECE7-6261-73C7-1C01-845DEFDCCE3C}"/>
              </a:ext>
            </a:extLst>
          </p:cNvPr>
          <p:cNvSpPr txBox="1"/>
          <p:nvPr/>
        </p:nvSpPr>
        <p:spPr>
          <a:xfrm>
            <a:off x="8552252" y="205632"/>
            <a:ext cx="180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Human Cell Landscape</a:t>
            </a:r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21C5707-85E1-D54F-1191-95295333362D}"/>
              </a:ext>
            </a:extLst>
          </p:cNvPr>
          <p:cNvGrpSpPr/>
          <p:nvPr/>
        </p:nvGrpSpPr>
        <p:grpSpPr>
          <a:xfrm>
            <a:off x="2485569" y="4567300"/>
            <a:ext cx="8058356" cy="1796552"/>
            <a:chOff x="2485569" y="3726376"/>
            <a:chExt cx="8058356" cy="179655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FBBD539-36BC-6A88-6698-9E4F7EC4350A}"/>
                </a:ext>
              </a:extLst>
            </p:cNvPr>
            <p:cNvGrpSpPr/>
            <p:nvPr/>
          </p:nvGrpSpPr>
          <p:grpSpPr>
            <a:xfrm>
              <a:off x="2485569" y="3726376"/>
              <a:ext cx="8058356" cy="1796552"/>
              <a:chOff x="2485569" y="4188730"/>
              <a:chExt cx="8058356" cy="791276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6AB39197-344C-9367-CFE6-77E0AA5D5D3E}"/>
                  </a:ext>
                </a:extLst>
              </p:cNvPr>
              <p:cNvSpPr/>
              <p:nvPr/>
            </p:nvSpPr>
            <p:spPr>
              <a:xfrm rot="10800000">
                <a:off x="2485570" y="4188730"/>
                <a:ext cx="5021218" cy="749752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A2BC2176-2700-5554-964F-9CBFB19404E9}"/>
                  </a:ext>
                </a:extLst>
              </p:cNvPr>
              <p:cNvSpPr/>
              <p:nvPr/>
            </p:nvSpPr>
            <p:spPr>
              <a:xfrm rot="10800000">
                <a:off x="2485569" y="4202571"/>
                <a:ext cx="6154939" cy="76359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BAA4424E-767E-E9EE-A03F-590EC29E6E3A}"/>
                  </a:ext>
                </a:extLst>
              </p:cNvPr>
              <p:cNvSpPr/>
              <p:nvPr/>
            </p:nvSpPr>
            <p:spPr>
              <a:xfrm rot="10800000">
                <a:off x="2485569" y="4216411"/>
                <a:ext cx="7288659" cy="7635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3147F2B4-A2C6-136A-D9D3-4519AAE9DEAE}"/>
                  </a:ext>
                </a:extLst>
              </p:cNvPr>
              <p:cNvSpPr/>
              <p:nvPr/>
            </p:nvSpPr>
            <p:spPr>
              <a:xfrm rot="10800000">
                <a:off x="2485569" y="4196029"/>
                <a:ext cx="8058356" cy="74245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5FFBFC1-9458-F209-0E58-E2414A01E102}"/>
                </a:ext>
              </a:extLst>
            </p:cNvPr>
            <p:cNvGrpSpPr/>
            <p:nvPr/>
          </p:nvGrpSpPr>
          <p:grpSpPr>
            <a:xfrm>
              <a:off x="3509516" y="3789223"/>
              <a:ext cx="7034409" cy="1609464"/>
              <a:chOff x="2485568" y="4190910"/>
              <a:chExt cx="8204858" cy="789095"/>
            </a:xfrm>
          </p:grpSpPr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12A261FE-2F66-351D-D4B3-748BF1BBA6A0}"/>
                  </a:ext>
                </a:extLst>
              </p:cNvPr>
              <p:cNvSpPr/>
              <p:nvPr/>
            </p:nvSpPr>
            <p:spPr>
              <a:xfrm rot="10800000">
                <a:off x="2485570" y="4196026"/>
                <a:ext cx="4662372" cy="74245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59798608-EF55-A048-D0EF-52874544BADC}"/>
                  </a:ext>
                </a:extLst>
              </p:cNvPr>
              <p:cNvSpPr/>
              <p:nvPr/>
            </p:nvSpPr>
            <p:spPr>
              <a:xfrm rot="10800000">
                <a:off x="2485568" y="4241009"/>
                <a:ext cx="5984732" cy="725156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2D39A5D2-2C79-4419-1E18-EE59F93A4632}"/>
                  </a:ext>
                </a:extLst>
              </p:cNvPr>
              <p:cNvSpPr/>
              <p:nvPr/>
            </p:nvSpPr>
            <p:spPr>
              <a:xfrm rot="10800000">
                <a:off x="2485568" y="4190910"/>
                <a:ext cx="7307089" cy="7890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6BD5A79F-5EBF-26ED-E0F9-29AD153FAEB7}"/>
                  </a:ext>
                </a:extLst>
              </p:cNvPr>
              <p:cNvSpPr/>
              <p:nvPr/>
            </p:nvSpPr>
            <p:spPr>
              <a:xfrm rot="10800000">
                <a:off x="2485569" y="4227167"/>
                <a:ext cx="8204857" cy="71131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73DBA3A-86C8-0F0C-7F0A-63A89A9F28AF}"/>
                </a:ext>
              </a:extLst>
            </p:cNvPr>
            <p:cNvGrpSpPr/>
            <p:nvPr/>
          </p:nvGrpSpPr>
          <p:grpSpPr>
            <a:xfrm>
              <a:off x="4556443" y="4222428"/>
              <a:ext cx="5987482" cy="709209"/>
              <a:chOff x="2485568" y="4270795"/>
              <a:chExt cx="6983734" cy="709209"/>
            </a:xfrm>
          </p:grpSpPr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2A603B76-B6AA-CB35-C6FF-C14C2B77C0E1}"/>
                  </a:ext>
                </a:extLst>
              </p:cNvPr>
              <p:cNvSpPr/>
              <p:nvPr/>
            </p:nvSpPr>
            <p:spPr>
              <a:xfrm rot="10800000">
                <a:off x="2485570" y="4270795"/>
                <a:ext cx="3441248" cy="66768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1F8E0726-2732-FC6C-BF79-8E65D6395CA3}"/>
                  </a:ext>
                </a:extLst>
              </p:cNvPr>
              <p:cNvSpPr/>
              <p:nvPr/>
            </p:nvSpPr>
            <p:spPr>
              <a:xfrm rot="10800000">
                <a:off x="2485568" y="4322233"/>
                <a:ext cx="4763608" cy="643931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D98A7135-0C8C-86B1-33B8-67F02ABA3CED}"/>
                  </a:ext>
                </a:extLst>
              </p:cNvPr>
              <p:cNvSpPr/>
              <p:nvPr/>
            </p:nvSpPr>
            <p:spPr>
              <a:xfrm rot="10800000">
                <a:off x="2485568" y="4334125"/>
                <a:ext cx="6085965" cy="645879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60255522-E5AB-9898-7808-67ECE2C1330D}"/>
                  </a:ext>
                </a:extLst>
              </p:cNvPr>
              <p:cNvSpPr/>
              <p:nvPr/>
            </p:nvSpPr>
            <p:spPr>
              <a:xfrm rot="10800000">
                <a:off x="2485569" y="4300583"/>
                <a:ext cx="6983733" cy="637898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75" name="Down Arrow 74">
            <a:extLst>
              <a:ext uri="{FF2B5EF4-FFF2-40B4-BE49-F238E27FC236}">
                <a16:creationId xmlns:a16="http://schemas.microsoft.com/office/drawing/2014/main" id="{7CF47344-6BE6-E2FD-4A46-2298E2C361BA}"/>
              </a:ext>
            </a:extLst>
          </p:cNvPr>
          <p:cNvSpPr/>
          <p:nvPr/>
        </p:nvSpPr>
        <p:spPr>
          <a:xfrm>
            <a:off x="6286282" y="8040365"/>
            <a:ext cx="489356" cy="823519"/>
          </a:xfrm>
          <a:prstGeom prst="downArrow">
            <a:avLst/>
          </a:prstGeom>
          <a:solidFill>
            <a:schemeClr val="tx1">
              <a:alpha val="9035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DBE6F57-CFE6-0CD8-CDC3-DC975B5915CE}"/>
              </a:ext>
            </a:extLst>
          </p:cNvPr>
          <p:cNvSpPr/>
          <p:nvPr/>
        </p:nvSpPr>
        <p:spPr>
          <a:xfrm>
            <a:off x="2790331" y="6166370"/>
            <a:ext cx="7288660" cy="2318649"/>
          </a:xfrm>
          <a:prstGeom prst="roundRect">
            <a:avLst/>
          </a:prstGeom>
          <a:solidFill>
            <a:schemeClr val="tx1">
              <a:alpha val="9035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>
                <a:solidFill>
                  <a:srgbClr val="59AAC3"/>
                </a:solidFill>
              </a:rPr>
              <a:t>Generalised Linear Regression Tests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ED8889-6E60-24AD-8517-D12DAB9FA998}"/>
              </a:ext>
            </a:extLst>
          </p:cNvPr>
          <p:cNvSpPr/>
          <p:nvPr/>
        </p:nvSpPr>
        <p:spPr>
          <a:xfrm>
            <a:off x="1468250" y="4325636"/>
            <a:ext cx="1749852" cy="2720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3A0F37-BFBD-4EF5-3E54-10E0F9385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02799"/>
              </p:ext>
            </p:extLst>
          </p:nvPr>
        </p:nvGraphicFramePr>
        <p:xfrm>
          <a:off x="1496982" y="1456432"/>
          <a:ext cx="2473964" cy="19474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05121">
                  <a:extLst>
                    <a:ext uri="{9D8B030D-6E8A-4147-A177-3AD203B41FA5}">
                      <a16:colId xmlns:a16="http://schemas.microsoft.com/office/drawing/2014/main" val="15701762"/>
                    </a:ext>
                  </a:extLst>
                </a:gridCol>
                <a:gridCol w="438288">
                  <a:extLst>
                    <a:ext uri="{9D8B030D-6E8A-4147-A177-3AD203B41FA5}">
                      <a16:colId xmlns:a16="http://schemas.microsoft.com/office/drawing/2014/main" val="4058947241"/>
                    </a:ext>
                  </a:extLst>
                </a:gridCol>
                <a:gridCol w="162756">
                  <a:extLst>
                    <a:ext uri="{9D8B030D-6E8A-4147-A177-3AD203B41FA5}">
                      <a16:colId xmlns:a16="http://schemas.microsoft.com/office/drawing/2014/main" val="1907273803"/>
                    </a:ext>
                  </a:extLst>
                </a:gridCol>
                <a:gridCol w="378281">
                  <a:extLst>
                    <a:ext uri="{9D8B030D-6E8A-4147-A177-3AD203B41FA5}">
                      <a16:colId xmlns:a16="http://schemas.microsoft.com/office/drawing/2014/main" val="2496770281"/>
                    </a:ext>
                  </a:extLst>
                </a:gridCol>
                <a:gridCol w="212717">
                  <a:extLst>
                    <a:ext uri="{9D8B030D-6E8A-4147-A177-3AD203B41FA5}">
                      <a16:colId xmlns:a16="http://schemas.microsoft.com/office/drawing/2014/main" val="907788337"/>
                    </a:ext>
                  </a:extLst>
                </a:gridCol>
                <a:gridCol w="476801">
                  <a:extLst>
                    <a:ext uri="{9D8B030D-6E8A-4147-A177-3AD203B41FA5}">
                      <a16:colId xmlns:a16="http://schemas.microsoft.com/office/drawing/2014/main" val="1237036412"/>
                    </a:ext>
                  </a:extLst>
                </a:gridCol>
              </a:tblGrid>
              <a:tr h="232904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00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Weight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Studies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Score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7988049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No Known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75569"/>
                  </a:ext>
                </a:extLst>
              </a:tr>
              <a:tr h="1565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Refuted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564811"/>
                  </a:ext>
                </a:extLst>
              </a:tr>
              <a:tr h="1565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Disputed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09367"/>
                  </a:ext>
                </a:extLst>
              </a:tr>
              <a:tr h="1565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Limited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913439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Supportive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74612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Moderate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969657"/>
                  </a:ext>
                </a:extLst>
              </a:tr>
              <a:tr h="1565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Strong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15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28835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Definitive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58150"/>
                  </a:ext>
                </a:extLst>
              </a:tr>
              <a:tr h="1565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00" marR="9525" marT="9525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00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00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=</a:t>
                      </a:r>
                    </a:p>
                  </a:txBody>
                  <a:tcPr marL="21600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1317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6FBE31A-FBC1-1E90-4C68-2568722413E9}"/>
              </a:ext>
            </a:extLst>
          </p:cNvPr>
          <p:cNvSpPr txBox="1"/>
          <p:nvPr/>
        </p:nvSpPr>
        <p:spPr>
          <a:xfrm>
            <a:off x="9459184" y="715732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094CE6D-A867-BF82-F4A0-4F8DB5914D70}"/>
              </a:ext>
            </a:extLst>
          </p:cNvPr>
          <p:cNvSpPr/>
          <p:nvPr/>
        </p:nvSpPr>
        <p:spPr>
          <a:xfrm>
            <a:off x="1496982" y="1222923"/>
            <a:ext cx="2481742" cy="2226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>
                    <a:lumMod val="75000"/>
                  </a:schemeClr>
                </a:solidFill>
              </a:rPr>
              <a:t>Evidence for </a:t>
            </a:r>
            <a:r>
              <a:rPr lang="en-GB" sz="900" b="1" dirty="0">
                <a:solidFill>
                  <a:schemeClr val="accent1">
                    <a:lumMod val="75000"/>
                  </a:schemeClr>
                </a:solidFill>
              </a:rPr>
              <a:t>Gene 1</a:t>
            </a:r>
            <a:r>
              <a:rPr lang="en-GB" sz="900" dirty="0">
                <a:solidFill>
                  <a:schemeClr val="accent1">
                    <a:lumMod val="75000"/>
                  </a:schemeClr>
                </a:solidFill>
              </a:rPr>
              <a:t> causing </a:t>
            </a:r>
            <a:r>
              <a:rPr lang="en-GB" sz="900" b="1" dirty="0">
                <a:solidFill>
                  <a:schemeClr val="accent1">
                    <a:lumMod val="75000"/>
                  </a:schemeClr>
                </a:solidFill>
              </a:rPr>
              <a:t>Phenotype A 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60ECA3D-198E-2043-09A2-CC2D071A3C36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 rot="5400000">
            <a:off x="2062428" y="2804420"/>
            <a:ext cx="1063075" cy="2251430"/>
          </a:xfrm>
          <a:prstGeom prst="bentConnector4">
            <a:avLst>
              <a:gd name="adj1" fmla="val 11913"/>
              <a:gd name="adj2" fmla="val 107350"/>
            </a:avLst>
          </a:prstGeom>
          <a:ln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8461577-46C6-7ABE-F56D-D72E4488F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131326"/>
              </p:ext>
            </p:extLst>
          </p:nvPr>
        </p:nvGraphicFramePr>
        <p:xfrm>
          <a:off x="6479076" y="2098527"/>
          <a:ext cx="4133189" cy="1417320"/>
        </p:xfrm>
        <a:graphic>
          <a:graphicData uri="http://schemas.openxmlformats.org/drawingml/2006/table">
            <a:tbl>
              <a:tblPr firstRow="1" firstCol="1" lastCol="1">
                <a:tableStyleId>{00A15C55-8517-42AA-B614-E9B94910E393}</a:tableStyleId>
              </a:tblPr>
              <a:tblGrid>
                <a:gridCol w="570397">
                  <a:extLst>
                    <a:ext uri="{9D8B030D-6E8A-4147-A177-3AD203B41FA5}">
                      <a16:colId xmlns:a16="http://schemas.microsoft.com/office/drawing/2014/main" val="1666150210"/>
                    </a:ext>
                  </a:extLst>
                </a:gridCol>
                <a:gridCol w="465454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465454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465454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493709">
                  <a:extLst>
                    <a:ext uri="{9D8B030D-6E8A-4147-A177-3AD203B41FA5}">
                      <a16:colId xmlns:a16="http://schemas.microsoft.com/office/drawing/2014/main" val="3092555947"/>
                    </a:ext>
                  </a:extLst>
                </a:gridCol>
                <a:gridCol w="233159">
                  <a:extLst>
                    <a:ext uri="{9D8B030D-6E8A-4147-A177-3AD203B41FA5}">
                      <a16:colId xmlns:a16="http://schemas.microsoft.com/office/drawing/2014/main" val="2327679021"/>
                    </a:ext>
                  </a:extLst>
                </a:gridCol>
                <a:gridCol w="680912">
                  <a:extLst>
                    <a:ext uri="{9D8B030D-6E8A-4147-A177-3AD203B41FA5}">
                      <a16:colId xmlns:a16="http://schemas.microsoft.com/office/drawing/2014/main" val="1118095746"/>
                    </a:ext>
                  </a:extLst>
                </a:gridCol>
                <a:gridCol w="758650">
                  <a:extLst>
                    <a:ext uri="{9D8B030D-6E8A-4147-A177-3AD203B41FA5}">
                      <a16:colId xmlns:a16="http://schemas.microsoft.com/office/drawing/2014/main" val="1138272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Cell Z1</a:t>
                      </a:r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Cell Z2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Cell Z3</a:t>
                      </a:r>
                    </a:p>
                  </a:txBody>
                  <a:tcPr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Sum</a:t>
                      </a:r>
                    </a:p>
                    <a:p>
                      <a:r>
                        <a:rPr lang="en-GB" sz="700" b="0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(all </a:t>
                      </a:r>
                    </a:p>
                    <a:p>
                      <a:r>
                        <a:rPr lang="en-GB" sz="700" b="0" i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cell types)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177507">
                <a:tc>
                  <a:txBody>
                    <a:bodyPr/>
                    <a:lstStyle/>
                    <a:p>
                      <a:r>
                        <a:rPr lang="en-GB" sz="9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/ 5</a:t>
                      </a:r>
                    </a:p>
                  </a:txBody>
                  <a:tcP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bg1"/>
                          </a:solidFill>
                        </a:rPr>
                        <a:t>= 0</a:t>
                      </a:r>
                    </a:p>
                  </a:txBody>
                  <a:tcP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177507">
                <a:tc>
                  <a:txBody>
                    <a:bodyPr/>
                    <a:lstStyle/>
                    <a:p>
                      <a:r>
                        <a:rPr lang="en-GB" sz="9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0.33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/ 33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bg1"/>
                          </a:solidFill>
                        </a:rPr>
                        <a:t>= 0.01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177507">
                <a:tc>
                  <a:txBody>
                    <a:bodyPr/>
                    <a:lstStyle/>
                    <a:p>
                      <a:r>
                        <a:rPr lang="en-GB" sz="9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GB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/ 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bg1"/>
                          </a:solidFill>
                        </a:rPr>
                        <a:t>= 0.90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57601"/>
                  </a:ext>
                </a:extLst>
              </a:tr>
              <a:tr h="177507">
                <a:tc>
                  <a:txBody>
                    <a:bodyPr/>
                    <a:lstStyle/>
                    <a:p>
                      <a:r>
                        <a:rPr lang="en-GB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  <a:endParaRPr lang="en-GB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b="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223188"/>
                  </a:ext>
                </a:extLst>
              </a:tr>
            </a:tbl>
          </a:graphicData>
        </a:graphic>
      </p:graphicFrame>
      <p:grpSp>
        <p:nvGrpSpPr>
          <p:cNvPr id="96" name="Group 95">
            <a:extLst>
              <a:ext uri="{FF2B5EF4-FFF2-40B4-BE49-F238E27FC236}">
                <a16:creationId xmlns:a16="http://schemas.microsoft.com/office/drawing/2014/main" id="{01288C2D-E07E-3A31-C95D-5C0A6DC6D8CE}"/>
              </a:ext>
            </a:extLst>
          </p:cNvPr>
          <p:cNvGrpSpPr/>
          <p:nvPr/>
        </p:nvGrpSpPr>
        <p:grpSpPr>
          <a:xfrm>
            <a:off x="3485658" y="1687207"/>
            <a:ext cx="493066" cy="1711391"/>
            <a:chOff x="1009780" y="1934472"/>
            <a:chExt cx="363881" cy="107773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BDF7B7-E0EA-3E9B-FC6E-E8711B6BE51D}"/>
                </a:ext>
              </a:extLst>
            </p:cNvPr>
            <p:cNvSpPr/>
            <p:nvPr/>
          </p:nvSpPr>
          <p:spPr>
            <a:xfrm>
              <a:off x="1014111" y="2902248"/>
              <a:ext cx="336752" cy="109957"/>
            </a:xfrm>
            <a:prstGeom prst="rect">
              <a:avLst/>
            </a:prstGeom>
            <a:solidFill>
              <a:schemeClr val="bg1">
                <a:alpha val="25979"/>
              </a:scheme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AAC87EB-AE84-F6AE-FE7A-86F6DE119E96}"/>
                </a:ext>
              </a:extLst>
            </p:cNvPr>
            <p:cNvGrpSpPr/>
            <p:nvPr/>
          </p:nvGrpSpPr>
          <p:grpSpPr>
            <a:xfrm>
              <a:off x="1009780" y="1934472"/>
              <a:ext cx="363881" cy="957342"/>
              <a:chOff x="979259" y="2439348"/>
              <a:chExt cx="363881" cy="95734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E098BF2-2479-983C-14EB-39AC86442AAA}"/>
                  </a:ext>
                </a:extLst>
              </p:cNvPr>
              <p:cNvSpPr/>
              <p:nvPr/>
            </p:nvSpPr>
            <p:spPr>
              <a:xfrm>
                <a:off x="979259" y="2439348"/>
                <a:ext cx="336751" cy="957340"/>
              </a:xfrm>
              <a:prstGeom prst="rect">
                <a:avLst/>
              </a:prstGeom>
              <a:solidFill>
                <a:schemeClr val="bg1">
                  <a:alpha val="6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D8C3CA-F92D-6DAE-A744-40756294C0AA}"/>
                  </a:ext>
                </a:extLst>
              </p:cNvPr>
              <p:cNvSpPr txBox="1"/>
              <p:nvPr/>
            </p:nvSpPr>
            <p:spPr>
              <a:xfrm rot="5400000">
                <a:off x="772136" y="2825687"/>
                <a:ext cx="95734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0" dirty="0">
                    <a:solidFill>
                      <a:schemeClr val="tx1">
                        <a:lumMod val="50000"/>
                      </a:schemeClr>
                    </a:solidFill>
                  </a:rPr>
                  <a:t>Sum</a:t>
                </a:r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54FDB3A-ABD0-78D2-2087-BB04E8B41F0B}"/>
              </a:ext>
            </a:extLst>
          </p:cNvPr>
          <p:cNvSpPr/>
          <p:nvPr/>
        </p:nvSpPr>
        <p:spPr>
          <a:xfrm>
            <a:off x="9164793" y="4300233"/>
            <a:ext cx="1082583" cy="1103448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C04DBE-7D9A-A55A-624E-19BEEE6032E1}"/>
              </a:ext>
            </a:extLst>
          </p:cNvPr>
          <p:cNvSpPr/>
          <p:nvPr/>
        </p:nvSpPr>
        <p:spPr>
          <a:xfrm>
            <a:off x="9840079" y="2615368"/>
            <a:ext cx="772186" cy="912682"/>
          </a:xfrm>
          <a:prstGeom prst="rect">
            <a:avLst/>
          </a:prstGeom>
          <a:solidFill>
            <a:schemeClr val="bg1">
              <a:alpha val="25979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5A3F7043-7DD9-7A49-2658-614964BC9D86}"/>
              </a:ext>
            </a:extLst>
          </p:cNvPr>
          <p:cNvCxnSpPr>
            <a:cxnSpLocks/>
            <a:stCxn id="53" idx="3"/>
            <a:endCxn id="57" idx="3"/>
          </p:cNvCxnSpPr>
          <p:nvPr/>
        </p:nvCxnSpPr>
        <p:spPr>
          <a:xfrm flipH="1">
            <a:off x="10247376" y="2807187"/>
            <a:ext cx="364889" cy="2044770"/>
          </a:xfrm>
          <a:prstGeom prst="bentConnector3">
            <a:avLst>
              <a:gd name="adj1" fmla="val -62649"/>
            </a:avLst>
          </a:prstGeom>
          <a:ln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0C8255CF-85FF-F29C-76CA-99B4641493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191" y="6510477"/>
            <a:ext cx="6090479" cy="1961493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82EBDA6-FA85-114C-BCC6-AD4C9904EA4E}"/>
              </a:ext>
            </a:extLst>
          </p:cNvPr>
          <p:cNvSpPr/>
          <p:nvPr/>
        </p:nvSpPr>
        <p:spPr>
          <a:xfrm>
            <a:off x="6479072" y="1872531"/>
            <a:ext cx="4110843" cy="222620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4">
                    <a:lumMod val="75000"/>
                  </a:schemeClr>
                </a:solidFill>
              </a:rPr>
              <a:t>Gene expression specificity in </a:t>
            </a:r>
            <a:r>
              <a:rPr lang="en-GB" sz="900" b="1" dirty="0">
                <a:solidFill>
                  <a:schemeClr val="accent4">
                    <a:lumMod val="75000"/>
                  </a:schemeClr>
                </a:solidFill>
              </a:rPr>
              <a:t>Cell type Z</a:t>
            </a:r>
          </a:p>
        </p:txBody>
      </p:sp>
    </p:spTree>
    <p:extLst>
      <p:ext uri="{BB962C8B-B14F-4D97-AF65-F5344CB8AC3E}">
        <p14:creationId xmlns:p14="http://schemas.microsoft.com/office/powerpoint/2010/main" val="39031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4C89F2-286B-F4AF-44C8-0C628E41E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7827B5CC-BFD3-EE20-59D9-C77EA28DCA13}"/>
              </a:ext>
            </a:extLst>
          </p:cNvPr>
          <p:cNvGrpSpPr/>
          <p:nvPr/>
        </p:nvGrpSpPr>
        <p:grpSpPr>
          <a:xfrm>
            <a:off x="951752" y="8100089"/>
            <a:ext cx="6173016" cy="3729042"/>
            <a:chOff x="951752" y="8100089"/>
            <a:chExt cx="6173016" cy="372904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BC56DD9-FC07-5F7F-0D27-C45403871C1C}"/>
                </a:ext>
              </a:extLst>
            </p:cNvPr>
            <p:cNvGrpSpPr/>
            <p:nvPr/>
          </p:nvGrpSpPr>
          <p:grpSpPr>
            <a:xfrm>
              <a:off x="951752" y="8100089"/>
              <a:ext cx="5233488" cy="3729042"/>
              <a:chOff x="4020416" y="1605327"/>
              <a:chExt cx="6772661" cy="4825757"/>
            </a:xfrm>
          </p:grpSpPr>
          <p:pic>
            <p:nvPicPr>
              <p:cNvPr id="17" name="Picture 16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A9260B08-F69C-7E45-1EC9-DF66C67B95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15701"/>
              <a:stretch>
                <a:fillRect/>
              </a:stretch>
            </p:blipFill>
            <p:spPr>
              <a:xfrm>
                <a:off x="4581173" y="1605327"/>
                <a:ext cx="6211904" cy="448464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8E263B-AAC8-5AEC-B014-3FAAB037F932}"/>
                  </a:ext>
                </a:extLst>
              </p:cNvPr>
              <p:cNvSpPr txBox="1"/>
              <p:nvPr/>
            </p:nvSpPr>
            <p:spPr>
              <a:xfrm>
                <a:off x="7135905" y="6061752"/>
                <a:ext cx="978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UMAP 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ADEAD2-EF6F-D31A-1F39-94D86D1E89E0}"/>
                  </a:ext>
                </a:extLst>
              </p:cNvPr>
              <p:cNvSpPr txBox="1"/>
              <p:nvPr/>
            </p:nvSpPr>
            <p:spPr>
              <a:xfrm rot="16200000">
                <a:off x="3716005" y="3344512"/>
                <a:ext cx="9781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UMAP 2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25703B-5F15-F287-3E86-968FF0AEDA4F}"/>
                </a:ext>
              </a:extLst>
            </p:cNvPr>
            <p:cNvGrpSpPr/>
            <p:nvPr/>
          </p:nvGrpSpPr>
          <p:grpSpPr>
            <a:xfrm>
              <a:off x="4219436" y="10851154"/>
              <a:ext cx="2905332" cy="516838"/>
              <a:chOff x="4565484" y="3442839"/>
              <a:chExt cx="4669389" cy="998674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0B3FC7-685B-F51B-9842-B42201D27C9D}"/>
                  </a:ext>
                </a:extLst>
              </p:cNvPr>
              <p:cNvSpPr/>
              <p:nvPr/>
            </p:nvSpPr>
            <p:spPr>
              <a:xfrm>
                <a:off x="4565484" y="3442839"/>
                <a:ext cx="2911552" cy="9986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Up Arrow 14">
                <a:extLst>
                  <a:ext uri="{FF2B5EF4-FFF2-40B4-BE49-F238E27FC236}">
                    <a16:creationId xmlns:a16="http://schemas.microsoft.com/office/drawing/2014/main" id="{56D287E1-ED3E-632D-7503-CEC5A2985248}"/>
                  </a:ext>
                </a:extLst>
              </p:cNvPr>
              <p:cNvSpPr/>
              <p:nvPr/>
            </p:nvSpPr>
            <p:spPr>
              <a:xfrm rot="5400000">
                <a:off x="5763694" y="2732918"/>
                <a:ext cx="512751" cy="2671261"/>
              </a:xfrm>
              <a:prstGeom prst="upArrow">
                <a:avLst/>
              </a:prstGeom>
              <a:gradFill>
                <a:gsLst>
                  <a:gs pos="34000">
                    <a:srgbClr val="7030A0"/>
                  </a:gs>
                  <a:gs pos="10000">
                    <a:srgbClr val="002060"/>
                  </a:gs>
                  <a:gs pos="10000">
                    <a:srgbClr val="002060"/>
                  </a:gs>
                  <a:gs pos="65000">
                    <a:srgbClr val="FF0000"/>
                  </a:gs>
                  <a:gs pos="100000">
                    <a:srgbClr val="FFFF00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B6A385-11DE-6199-28E3-813166CF2993}"/>
                  </a:ext>
                </a:extLst>
              </p:cNvPr>
              <p:cNvSpPr txBox="1"/>
              <p:nvPr/>
            </p:nvSpPr>
            <p:spPr>
              <a:xfrm>
                <a:off x="4581948" y="3442839"/>
                <a:ext cx="4652925" cy="4757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chemeClr val="tx1">
                        <a:lumMod val="50000"/>
                      </a:schemeClr>
                    </a:solidFill>
                  </a:rPr>
                  <a:t>Cardiomyocyte enrichment</a:t>
                </a:r>
              </a:p>
            </p:txBody>
          </p:sp>
        </p:grpSp>
      </p:grp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8B97511-891C-B8C2-AF75-F3C098CE60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103" t="-933" r="-1515"/>
          <a:stretch/>
        </p:blipFill>
        <p:spPr>
          <a:xfrm>
            <a:off x="1634504" y="4723431"/>
            <a:ext cx="4498064" cy="3464453"/>
          </a:xfrm>
          <a:prstGeom prst="rect">
            <a:avLst/>
          </a:prstGeom>
        </p:spPr>
      </p:pic>
      <p:sp>
        <p:nvSpPr>
          <p:cNvPr id="24" name="Triangle 23">
            <a:extLst>
              <a:ext uri="{FF2B5EF4-FFF2-40B4-BE49-F238E27FC236}">
                <a16:creationId xmlns:a16="http://schemas.microsoft.com/office/drawing/2014/main" id="{5307FAFB-A376-D983-D83D-0DDAD577ED28}"/>
              </a:ext>
            </a:extLst>
          </p:cNvPr>
          <p:cNvSpPr/>
          <p:nvPr/>
        </p:nvSpPr>
        <p:spPr>
          <a:xfrm rot="10800000">
            <a:off x="1685560" y="3178784"/>
            <a:ext cx="4258914" cy="1574300"/>
          </a:xfrm>
          <a:prstGeom prst="triangle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3" name="Picture 82" descr="A colorful splattered paint&#10;&#10;Description automatically generated">
            <a:extLst>
              <a:ext uri="{FF2B5EF4-FFF2-40B4-BE49-F238E27FC236}">
                <a16:creationId xmlns:a16="http://schemas.microsoft.com/office/drawing/2014/main" id="{A7638A0E-9A07-093A-A994-29312A05A98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552" t="4108" r="16538" b="3236"/>
          <a:stretch/>
        </p:blipFill>
        <p:spPr>
          <a:xfrm>
            <a:off x="9015812" y="98832"/>
            <a:ext cx="1242646" cy="1260609"/>
          </a:xfrm>
          <a:prstGeom prst="rect">
            <a:avLst/>
          </a:prstGeom>
        </p:spPr>
      </p:pic>
      <p:pic>
        <p:nvPicPr>
          <p:cNvPr id="85" name="Picture 84" descr="A close up of a flower&#10;&#10;Description automatically generated">
            <a:extLst>
              <a:ext uri="{FF2B5EF4-FFF2-40B4-BE49-F238E27FC236}">
                <a16:creationId xmlns:a16="http://schemas.microsoft.com/office/drawing/2014/main" id="{D3D292D5-D551-1A9A-C0F9-1843F367B94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6254" t="7460" r="15837" b="6987"/>
          <a:stretch/>
        </p:blipFill>
        <p:spPr>
          <a:xfrm>
            <a:off x="7213136" y="169167"/>
            <a:ext cx="1242646" cy="1163958"/>
          </a:xfrm>
          <a:prstGeom prst="rect">
            <a:avLst/>
          </a:prstGeom>
        </p:spPr>
      </p:pic>
      <p:pic>
        <p:nvPicPr>
          <p:cNvPr id="1028" name="Picture 4" descr="GenCC genes with classifications">
            <a:extLst>
              <a:ext uri="{FF2B5EF4-FFF2-40B4-BE49-F238E27FC236}">
                <a16:creationId xmlns:a16="http://schemas.microsoft.com/office/drawing/2014/main" id="{A967C88A-89BE-4ED5-A330-CCF397E76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19" y="459627"/>
            <a:ext cx="2004681" cy="70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8826321-59B3-DF22-E204-24E7455DCEAA}"/>
              </a:ext>
            </a:extLst>
          </p:cNvPr>
          <p:cNvSpPr/>
          <p:nvPr/>
        </p:nvSpPr>
        <p:spPr>
          <a:xfrm>
            <a:off x="1534315" y="93239"/>
            <a:ext cx="4410159" cy="3035148"/>
          </a:xfrm>
          <a:prstGeom prst="roundRect">
            <a:avLst>
              <a:gd name="adj" fmla="val 2728"/>
            </a:avLst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shade val="15000"/>
                <a:alpha val="1288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830FAB3-E3D9-5C19-BD65-BD5E5AD26E24}"/>
              </a:ext>
            </a:extLst>
          </p:cNvPr>
          <p:cNvSpPr/>
          <p:nvPr/>
        </p:nvSpPr>
        <p:spPr>
          <a:xfrm>
            <a:off x="6454710" y="98832"/>
            <a:ext cx="4390700" cy="3079951"/>
          </a:xfrm>
          <a:prstGeom prst="roundRect">
            <a:avLst>
              <a:gd name="adj" fmla="val 2728"/>
            </a:avLst>
          </a:prstGeom>
          <a:solidFill>
            <a:schemeClr val="accent4">
              <a:alpha val="13000"/>
            </a:schemeClr>
          </a:solidFill>
          <a:ln>
            <a:solidFill>
              <a:schemeClr val="accent1">
                <a:shade val="15000"/>
                <a:alpha val="1288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GitHub - obophenotype/human-phenotype-ontology: Ontology for the  description of human clinical features">
            <a:extLst>
              <a:ext uri="{FF2B5EF4-FFF2-40B4-BE49-F238E27FC236}">
                <a16:creationId xmlns:a16="http://schemas.microsoft.com/office/drawing/2014/main" id="{5ABF7A45-62ED-9827-31DE-BA59EDC2F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269" y="486058"/>
            <a:ext cx="1749852" cy="6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B806963-D522-575E-0675-847CE91A49FB}"/>
              </a:ext>
            </a:extLst>
          </p:cNvPr>
          <p:cNvSpPr txBox="1"/>
          <p:nvPr/>
        </p:nvSpPr>
        <p:spPr>
          <a:xfrm>
            <a:off x="1772201" y="511177"/>
            <a:ext cx="3643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+</a:t>
            </a: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942F0C8C-9691-9C83-9153-8A7CB38E2166}"/>
              </a:ext>
            </a:extLst>
          </p:cNvPr>
          <p:cNvGrpSpPr/>
          <p:nvPr/>
        </p:nvGrpSpPr>
        <p:grpSpPr>
          <a:xfrm flipH="1">
            <a:off x="2668036" y="2329351"/>
            <a:ext cx="8058356" cy="1796552"/>
            <a:chOff x="2485569" y="3726376"/>
            <a:chExt cx="8058356" cy="1796552"/>
          </a:xfrm>
        </p:grpSpPr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D16009DB-925A-62CA-0405-80AF8CBB2B6B}"/>
                </a:ext>
              </a:extLst>
            </p:cNvPr>
            <p:cNvGrpSpPr/>
            <p:nvPr/>
          </p:nvGrpSpPr>
          <p:grpSpPr>
            <a:xfrm>
              <a:off x="2485569" y="3726376"/>
              <a:ext cx="8058356" cy="1796552"/>
              <a:chOff x="2485569" y="4188730"/>
              <a:chExt cx="8058356" cy="791276"/>
            </a:xfrm>
          </p:grpSpPr>
          <p:sp>
            <p:nvSpPr>
              <p:cNvPr id="1067" name="Arc 1066">
                <a:extLst>
                  <a:ext uri="{FF2B5EF4-FFF2-40B4-BE49-F238E27FC236}">
                    <a16:creationId xmlns:a16="http://schemas.microsoft.com/office/drawing/2014/main" id="{B7AC82B7-790A-4844-DB8F-0F1BE28DE99A}"/>
                  </a:ext>
                </a:extLst>
              </p:cNvPr>
              <p:cNvSpPr/>
              <p:nvPr/>
            </p:nvSpPr>
            <p:spPr>
              <a:xfrm rot="10800000">
                <a:off x="2485570" y="4188730"/>
                <a:ext cx="5021218" cy="749752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8" name="Arc 1067">
                <a:extLst>
                  <a:ext uri="{FF2B5EF4-FFF2-40B4-BE49-F238E27FC236}">
                    <a16:creationId xmlns:a16="http://schemas.microsoft.com/office/drawing/2014/main" id="{C063956B-3E2A-9600-0B56-9A16ED9F340E}"/>
                  </a:ext>
                </a:extLst>
              </p:cNvPr>
              <p:cNvSpPr/>
              <p:nvPr/>
            </p:nvSpPr>
            <p:spPr>
              <a:xfrm rot="10800000">
                <a:off x="2485569" y="4202571"/>
                <a:ext cx="6154939" cy="76359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9" name="Arc 1068">
                <a:extLst>
                  <a:ext uri="{FF2B5EF4-FFF2-40B4-BE49-F238E27FC236}">
                    <a16:creationId xmlns:a16="http://schemas.microsoft.com/office/drawing/2014/main" id="{985C8B60-F37C-1C8D-0EE6-1E33C1ED199E}"/>
                  </a:ext>
                </a:extLst>
              </p:cNvPr>
              <p:cNvSpPr/>
              <p:nvPr/>
            </p:nvSpPr>
            <p:spPr>
              <a:xfrm rot="10800000">
                <a:off x="2485569" y="4216411"/>
                <a:ext cx="7288659" cy="7635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0" name="Arc 1069">
                <a:extLst>
                  <a:ext uri="{FF2B5EF4-FFF2-40B4-BE49-F238E27FC236}">
                    <a16:creationId xmlns:a16="http://schemas.microsoft.com/office/drawing/2014/main" id="{45B557F4-8502-2C6D-6C4F-8FE70BC0D7AA}"/>
                  </a:ext>
                </a:extLst>
              </p:cNvPr>
              <p:cNvSpPr/>
              <p:nvPr/>
            </p:nvSpPr>
            <p:spPr>
              <a:xfrm rot="10800000">
                <a:off x="2485569" y="4196029"/>
                <a:ext cx="8058356" cy="74245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43F04E95-5143-11D2-2C3D-98C07D820A7E}"/>
                </a:ext>
              </a:extLst>
            </p:cNvPr>
            <p:cNvGrpSpPr/>
            <p:nvPr/>
          </p:nvGrpSpPr>
          <p:grpSpPr>
            <a:xfrm>
              <a:off x="3509516" y="3789223"/>
              <a:ext cx="7034409" cy="1609464"/>
              <a:chOff x="2485568" y="4190910"/>
              <a:chExt cx="8204858" cy="789095"/>
            </a:xfrm>
          </p:grpSpPr>
          <p:sp>
            <p:nvSpPr>
              <p:cNvPr id="1063" name="Arc 1062">
                <a:extLst>
                  <a:ext uri="{FF2B5EF4-FFF2-40B4-BE49-F238E27FC236}">
                    <a16:creationId xmlns:a16="http://schemas.microsoft.com/office/drawing/2014/main" id="{7CFCA204-6BED-CD20-9BA0-C04D8B2FA4FA}"/>
                  </a:ext>
                </a:extLst>
              </p:cNvPr>
              <p:cNvSpPr/>
              <p:nvPr/>
            </p:nvSpPr>
            <p:spPr>
              <a:xfrm rot="10800000">
                <a:off x="2485570" y="4196026"/>
                <a:ext cx="4662372" cy="74245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4" name="Arc 1063">
                <a:extLst>
                  <a:ext uri="{FF2B5EF4-FFF2-40B4-BE49-F238E27FC236}">
                    <a16:creationId xmlns:a16="http://schemas.microsoft.com/office/drawing/2014/main" id="{4DC65FD7-DCD4-F8AF-044E-2D8F13F66F52}"/>
                  </a:ext>
                </a:extLst>
              </p:cNvPr>
              <p:cNvSpPr/>
              <p:nvPr/>
            </p:nvSpPr>
            <p:spPr>
              <a:xfrm rot="10800000">
                <a:off x="2485568" y="4241009"/>
                <a:ext cx="5984732" cy="725156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5" name="Arc 1064">
                <a:extLst>
                  <a:ext uri="{FF2B5EF4-FFF2-40B4-BE49-F238E27FC236}">
                    <a16:creationId xmlns:a16="http://schemas.microsoft.com/office/drawing/2014/main" id="{BEFEFF5A-60A5-BABD-7798-54678FBD8B2A}"/>
                  </a:ext>
                </a:extLst>
              </p:cNvPr>
              <p:cNvSpPr/>
              <p:nvPr/>
            </p:nvSpPr>
            <p:spPr>
              <a:xfrm rot="10800000">
                <a:off x="2485568" y="4190910"/>
                <a:ext cx="7307089" cy="7890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6" name="Arc 1065">
                <a:extLst>
                  <a:ext uri="{FF2B5EF4-FFF2-40B4-BE49-F238E27FC236}">
                    <a16:creationId xmlns:a16="http://schemas.microsoft.com/office/drawing/2014/main" id="{87F4151B-F623-BCD4-5849-3823AA6E48C3}"/>
                  </a:ext>
                </a:extLst>
              </p:cNvPr>
              <p:cNvSpPr/>
              <p:nvPr/>
            </p:nvSpPr>
            <p:spPr>
              <a:xfrm rot="10800000">
                <a:off x="2485569" y="4227167"/>
                <a:ext cx="8204857" cy="71131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8A97FEE6-319E-472F-E5A2-916D5FD4863F}"/>
                </a:ext>
              </a:extLst>
            </p:cNvPr>
            <p:cNvGrpSpPr/>
            <p:nvPr/>
          </p:nvGrpSpPr>
          <p:grpSpPr>
            <a:xfrm>
              <a:off x="4556443" y="4222428"/>
              <a:ext cx="5987482" cy="709209"/>
              <a:chOff x="2485568" y="4270795"/>
              <a:chExt cx="6983734" cy="709209"/>
            </a:xfrm>
          </p:grpSpPr>
          <p:sp>
            <p:nvSpPr>
              <p:cNvPr id="1059" name="Arc 1058">
                <a:extLst>
                  <a:ext uri="{FF2B5EF4-FFF2-40B4-BE49-F238E27FC236}">
                    <a16:creationId xmlns:a16="http://schemas.microsoft.com/office/drawing/2014/main" id="{D095E6EF-170C-1201-64F0-3A2ED6D5B98E}"/>
                  </a:ext>
                </a:extLst>
              </p:cNvPr>
              <p:cNvSpPr/>
              <p:nvPr/>
            </p:nvSpPr>
            <p:spPr>
              <a:xfrm rot="10800000">
                <a:off x="2485570" y="4270795"/>
                <a:ext cx="3441248" cy="66768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0" name="Arc 1059">
                <a:extLst>
                  <a:ext uri="{FF2B5EF4-FFF2-40B4-BE49-F238E27FC236}">
                    <a16:creationId xmlns:a16="http://schemas.microsoft.com/office/drawing/2014/main" id="{66AB6AA4-8684-20D6-463E-0010F6B58D60}"/>
                  </a:ext>
                </a:extLst>
              </p:cNvPr>
              <p:cNvSpPr/>
              <p:nvPr/>
            </p:nvSpPr>
            <p:spPr>
              <a:xfrm rot="10800000">
                <a:off x="2485568" y="4322233"/>
                <a:ext cx="4763608" cy="643931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1" name="Arc 1060">
                <a:extLst>
                  <a:ext uri="{FF2B5EF4-FFF2-40B4-BE49-F238E27FC236}">
                    <a16:creationId xmlns:a16="http://schemas.microsoft.com/office/drawing/2014/main" id="{EBBD8630-F4F5-7486-3EBB-72F8AB5516DE}"/>
                  </a:ext>
                </a:extLst>
              </p:cNvPr>
              <p:cNvSpPr/>
              <p:nvPr/>
            </p:nvSpPr>
            <p:spPr>
              <a:xfrm rot="10800000">
                <a:off x="2485568" y="4334125"/>
                <a:ext cx="6085965" cy="645879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2" name="Arc 1061">
                <a:extLst>
                  <a:ext uri="{FF2B5EF4-FFF2-40B4-BE49-F238E27FC236}">
                    <a16:creationId xmlns:a16="http://schemas.microsoft.com/office/drawing/2014/main" id="{42519674-E633-2612-2B59-5F3FDEAE394B}"/>
                  </a:ext>
                </a:extLst>
              </p:cNvPr>
              <p:cNvSpPr/>
              <p:nvPr/>
            </p:nvSpPr>
            <p:spPr>
              <a:xfrm rot="10800000">
                <a:off x="2485569" y="4300583"/>
                <a:ext cx="6983733" cy="637898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40B65E-F918-9B8E-58EF-36830646B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13965"/>
              </p:ext>
            </p:extLst>
          </p:nvPr>
        </p:nvGraphicFramePr>
        <p:xfrm>
          <a:off x="6522685" y="1616918"/>
          <a:ext cx="4321027" cy="155448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679959">
                  <a:extLst>
                    <a:ext uri="{9D8B030D-6E8A-4147-A177-3AD203B41FA5}">
                      <a16:colId xmlns:a16="http://schemas.microsoft.com/office/drawing/2014/main" val="1666150210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425284">
                  <a:extLst>
                    <a:ext uri="{9D8B030D-6E8A-4147-A177-3AD203B41FA5}">
                      <a16:colId xmlns:a16="http://schemas.microsoft.com/office/drawing/2014/main" val="1056619018"/>
                    </a:ext>
                  </a:extLst>
                </a:gridCol>
              </a:tblGrid>
              <a:tr h="34938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Cell type X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Cell type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Cell type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57601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231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62DF9C-30FE-8411-E81A-AE5D2F103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13849"/>
              </p:ext>
            </p:extLst>
          </p:nvPr>
        </p:nvGraphicFramePr>
        <p:xfrm>
          <a:off x="1634505" y="1616918"/>
          <a:ext cx="4321027" cy="15544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79959">
                  <a:extLst>
                    <a:ext uri="{9D8B030D-6E8A-4147-A177-3AD203B41FA5}">
                      <a16:colId xmlns:a16="http://schemas.microsoft.com/office/drawing/2014/main" val="1666150210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425284">
                  <a:extLst>
                    <a:ext uri="{9D8B030D-6E8A-4147-A177-3AD203B41FA5}">
                      <a16:colId xmlns:a16="http://schemas.microsoft.com/office/drawing/2014/main" val="1056619018"/>
                    </a:ext>
                  </a:extLst>
                </a:gridCol>
              </a:tblGrid>
              <a:tr h="34938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Phenotype A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Phenotype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Phenotype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57601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231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F0D4F8-5DF3-22A2-49EE-4BFA31E2E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67840"/>
              </p:ext>
            </p:extLst>
          </p:nvPr>
        </p:nvGraphicFramePr>
        <p:xfrm>
          <a:off x="6992681" y="4965801"/>
          <a:ext cx="3909041" cy="3017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729805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652443">
                  <a:extLst>
                    <a:ext uri="{9D8B030D-6E8A-4147-A177-3AD203B41FA5}">
                      <a16:colId xmlns:a16="http://schemas.microsoft.com/office/drawing/2014/main" val="2053910240"/>
                    </a:ext>
                  </a:extLst>
                </a:gridCol>
                <a:gridCol w="740220">
                  <a:extLst>
                    <a:ext uri="{9D8B030D-6E8A-4147-A177-3AD203B41FA5}">
                      <a16:colId xmlns:a16="http://schemas.microsoft.com/office/drawing/2014/main" val="1965270750"/>
                    </a:ext>
                  </a:extLst>
                </a:gridCol>
              </a:tblGrid>
              <a:tr h="232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Phenotype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Cell type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FDR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Z-score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122821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2660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0.0004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7527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37675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9652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45809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0.0007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2806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45324"/>
                  </a:ext>
                </a:extLst>
              </a:tr>
            </a:tbl>
          </a:graphicData>
        </a:graphic>
      </p:graphicFrame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2E273BB-1E9E-FB32-D31D-BD3C94AEFEB5}"/>
              </a:ext>
            </a:extLst>
          </p:cNvPr>
          <p:cNvSpPr/>
          <p:nvPr/>
        </p:nvSpPr>
        <p:spPr>
          <a:xfrm>
            <a:off x="1634504" y="1394298"/>
            <a:ext cx="4321027" cy="2226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Phenotype x gene evidence score matrix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EA1A973D-6EE6-D4C6-25BE-4EE78BEBBB63}"/>
              </a:ext>
            </a:extLst>
          </p:cNvPr>
          <p:cNvSpPr/>
          <p:nvPr/>
        </p:nvSpPr>
        <p:spPr>
          <a:xfrm>
            <a:off x="6522685" y="1395359"/>
            <a:ext cx="4321027" cy="2226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Cell type x gene expression specificity matrix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C4D7D11-EF1A-A675-CD30-B1008875BF00}"/>
              </a:ext>
            </a:extLst>
          </p:cNvPr>
          <p:cNvSpPr/>
          <p:nvPr/>
        </p:nvSpPr>
        <p:spPr>
          <a:xfrm>
            <a:off x="6993893" y="4737749"/>
            <a:ext cx="3907828" cy="234621"/>
          </a:xfrm>
          <a:prstGeom prst="roundRect">
            <a:avLst/>
          </a:prstGeom>
          <a:solidFill>
            <a:schemeClr val="lt1">
              <a:alpha val="7211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59AAC3"/>
                </a:solidFill>
              </a:rPr>
              <a:t>Phenotype-cell type association results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45F6210-F274-882E-798C-E4F83C8B949E}"/>
              </a:ext>
            </a:extLst>
          </p:cNvPr>
          <p:cNvSpPr txBox="1"/>
          <p:nvPr/>
        </p:nvSpPr>
        <p:spPr>
          <a:xfrm>
            <a:off x="6580036" y="428696"/>
            <a:ext cx="432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4"/>
                </a:solidFill>
              </a:rPr>
              <a:t>+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D95366E-6A65-FC2E-1060-EE29AA05B85A}"/>
              </a:ext>
            </a:extLst>
          </p:cNvPr>
          <p:cNvSpPr txBox="1"/>
          <p:nvPr/>
        </p:nvSpPr>
        <p:spPr>
          <a:xfrm rot="16200000">
            <a:off x="5957776" y="470390"/>
            <a:ext cx="193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Descartes </a:t>
            </a:r>
          </a:p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Human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A42B3AC-7AA6-15C9-ED37-A616DDF43252}"/>
              </a:ext>
            </a:extLst>
          </p:cNvPr>
          <p:cNvSpPr txBox="1"/>
          <p:nvPr/>
        </p:nvSpPr>
        <p:spPr>
          <a:xfrm rot="16200000">
            <a:off x="9587689" y="453057"/>
            <a:ext cx="180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Human Cell </a:t>
            </a:r>
          </a:p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Landscape</a:t>
            </a:r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8FBF2E06-A4D8-2A54-DBE9-FCF34485231F}"/>
              </a:ext>
            </a:extLst>
          </p:cNvPr>
          <p:cNvGrpSpPr/>
          <p:nvPr/>
        </p:nvGrpSpPr>
        <p:grpSpPr>
          <a:xfrm>
            <a:off x="2651823" y="2322865"/>
            <a:ext cx="8058356" cy="1796552"/>
            <a:chOff x="2485569" y="3726376"/>
            <a:chExt cx="8058356" cy="179655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1109BD30-3FAF-B256-4D2D-3C34A25B65A8}"/>
                </a:ext>
              </a:extLst>
            </p:cNvPr>
            <p:cNvGrpSpPr/>
            <p:nvPr/>
          </p:nvGrpSpPr>
          <p:grpSpPr>
            <a:xfrm>
              <a:off x="2485569" y="3726376"/>
              <a:ext cx="8058356" cy="1796552"/>
              <a:chOff x="2485569" y="4188730"/>
              <a:chExt cx="8058356" cy="791276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83189382-B38C-2BB0-EFB7-3FEB958AFD9F}"/>
                  </a:ext>
                </a:extLst>
              </p:cNvPr>
              <p:cNvSpPr/>
              <p:nvPr/>
            </p:nvSpPr>
            <p:spPr>
              <a:xfrm rot="10800000">
                <a:off x="2485570" y="4188730"/>
                <a:ext cx="5021218" cy="749752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0718A69C-2297-A30C-6566-5C8EEB387A37}"/>
                  </a:ext>
                </a:extLst>
              </p:cNvPr>
              <p:cNvSpPr/>
              <p:nvPr/>
            </p:nvSpPr>
            <p:spPr>
              <a:xfrm rot="10800000">
                <a:off x="2485569" y="4202571"/>
                <a:ext cx="6154939" cy="76359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38881B7C-F312-5A27-759E-454EDDF039ED}"/>
                  </a:ext>
                </a:extLst>
              </p:cNvPr>
              <p:cNvSpPr/>
              <p:nvPr/>
            </p:nvSpPr>
            <p:spPr>
              <a:xfrm rot="10800000">
                <a:off x="2485569" y="4216411"/>
                <a:ext cx="7288659" cy="7635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621C4DB3-3876-955C-ABBC-5A88125F7F0A}"/>
                  </a:ext>
                </a:extLst>
              </p:cNvPr>
              <p:cNvSpPr/>
              <p:nvPr/>
            </p:nvSpPr>
            <p:spPr>
              <a:xfrm rot="10800000">
                <a:off x="2485569" y="4196029"/>
                <a:ext cx="8058356" cy="74245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E5095FF-2435-57F0-5B4B-BC0359E150F7}"/>
                </a:ext>
              </a:extLst>
            </p:cNvPr>
            <p:cNvGrpSpPr/>
            <p:nvPr/>
          </p:nvGrpSpPr>
          <p:grpSpPr>
            <a:xfrm>
              <a:off x="3509516" y="3789223"/>
              <a:ext cx="7034409" cy="1609464"/>
              <a:chOff x="2485568" y="4190910"/>
              <a:chExt cx="8204858" cy="789095"/>
            </a:xfrm>
          </p:grpSpPr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97A846D3-9490-FA65-7740-484B61673FF9}"/>
                  </a:ext>
                </a:extLst>
              </p:cNvPr>
              <p:cNvSpPr/>
              <p:nvPr/>
            </p:nvSpPr>
            <p:spPr>
              <a:xfrm rot="10800000">
                <a:off x="2485570" y="4196026"/>
                <a:ext cx="4662372" cy="74245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0AED8E8F-95C5-19B6-5129-1601719ED324}"/>
                  </a:ext>
                </a:extLst>
              </p:cNvPr>
              <p:cNvSpPr/>
              <p:nvPr/>
            </p:nvSpPr>
            <p:spPr>
              <a:xfrm rot="10800000">
                <a:off x="2485568" y="4241009"/>
                <a:ext cx="5984732" cy="725156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935269BA-DDEC-B0B7-9D8C-1791011C1E46}"/>
                  </a:ext>
                </a:extLst>
              </p:cNvPr>
              <p:cNvSpPr/>
              <p:nvPr/>
            </p:nvSpPr>
            <p:spPr>
              <a:xfrm rot="10800000">
                <a:off x="2485568" y="4190910"/>
                <a:ext cx="7307089" cy="7890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FED2F4B1-2D0A-98FA-3616-D6F48A727CEE}"/>
                  </a:ext>
                </a:extLst>
              </p:cNvPr>
              <p:cNvSpPr/>
              <p:nvPr/>
            </p:nvSpPr>
            <p:spPr>
              <a:xfrm rot="10800000">
                <a:off x="2485569" y="4227167"/>
                <a:ext cx="8204857" cy="71131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C678F5E-D173-792B-18EA-35C1D6D8B7CC}"/>
                </a:ext>
              </a:extLst>
            </p:cNvPr>
            <p:cNvGrpSpPr/>
            <p:nvPr/>
          </p:nvGrpSpPr>
          <p:grpSpPr>
            <a:xfrm>
              <a:off x="4556443" y="4222428"/>
              <a:ext cx="5987482" cy="709209"/>
              <a:chOff x="2485568" y="4270795"/>
              <a:chExt cx="6983734" cy="709209"/>
            </a:xfrm>
          </p:grpSpPr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F8895BFB-4590-A129-4F7F-37F4914B9BC5}"/>
                  </a:ext>
                </a:extLst>
              </p:cNvPr>
              <p:cNvSpPr/>
              <p:nvPr/>
            </p:nvSpPr>
            <p:spPr>
              <a:xfrm rot="10800000">
                <a:off x="2485570" y="4270795"/>
                <a:ext cx="3441248" cy="66768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92E2FB02-42E7-6C8A-59B4-24B57977926E}"/>
                  </a:ext>
                </a:extLst>
              </p:cNvPr>
              <p:cNvSpPr/>
              <p:nvPr/>
            </p:nvSpPr>
            <p:spPr>
              <a:xfrm rot="10800000">
                <a:off x="2485568" y="4322233"/>
                <a:ext cx="4763608" cy="643931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7BDAA2EA-3E82-637F-6CCE-689421A0AB1D}"/>
                  </a:ext>
                </a:extLst>
              </p:cNvPr>
              <p:cNvSpPr/>
              <p:nvPr/>
            </p:nvSpPr>
            <p:spPr>
              <a:xfrm rot="10800000">
                <a:off x="2485568" y="4334125"/>
                <a:ext cx="6085965" cy="645879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B8AF68C3-DB77-6AF7-3854-3B67496A72D9}"/>
                  </a:ext>
                </a:extLst>
              </p:cNvPr>
              <p:cNvSpPr/>
              <p:nvPr/>
            </p:nvSpPr>
            <p:spPr>
              <a:xfrm rot="10800000">
                <a:off x="2485569" y="4300583"/>
                <a:ext cx="6983733" cy="637898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4" name="Bent-Up Arrow 3">
            <a:extLst>
              <a:ext uri="{FF2B5EF4-FFF2-40B4-BE49-F238E27FC236}">
                <a16:creationId xmlns:a16="http://schemas.microsoft.com/office/drawing/2014/main" id="{1B2E0B0A-A153-BC37-3C55-7FA1DE838097}"/>
              </a:ext>
            </a:extLst>
          </p:cNvPr>
          <p:cNvSpPr/>
          <p:nvPr/>
        </p:nvSpPr>
        <p:spPr>
          <a:xfrm flipH="1" flipV="1">
            <a:off x="3702466" y="4284267"/>
            <a:ext cx="1697375" cy="446644"/>
          </a:xfrm>
          <a:prstGeom prst="bentUpArrow">
            <a:avLst>
              <a:gd name="adj1" fmla="val 25000"/>
              <a:gd name="adj2" fmla="val 25000"/>
              <a:gd name="adj3" fmla="val 19683"/>
            </a:avLst>
          </a:prstGeom>
          <a:solidFill>
            <a:schemeClr val="tx1">
              <a:alpha val="9035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A9CB3F93-97E8-911E-A7A4-C2843DF35470}"/>
              </a:ext>
            </a:extLst>
          </p:cNvPr>
          <p:cNvCxnSpPr>
            <a:cxnSpLocks/>
            <a:stCxn id="22" idx="1"/>
            <a:endCxn id="66" idx="1"/>
          </p:cNvCxnSpPr>
          <p:nvPr/>
        </p:nvCxnSpPr>
        <p:spPr>
          <a:xfrm rot="10800000" flipH="1" flipV="1">
            <a:off x="1634502" y="5186867"/>
            <a:ext cx="22121" cy="3483468"/>
          </a:xfrm>
          <a:prstGeom prst="bentConnector3">
            <a:avLst>
              <a:gd name="adj1" fmla="val -1033407"/>
            </a:avLst>
          </a:prstGeom>
          <a:ln w="28575">
            <a:solidFill>
              <a:schemeClr val="tx1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54CE0F1-810B-96DC-C862-20AA985A82D7}"/>
              </a:ext>
            </a:extLst>
          </p:cNvPr>
          <p:cNvSpPr/>
          <p:nvPr/>
        </p:nvSpPr>
        <p:spPr>
          <a:xfrm>
            <a:off x="1634503" y="4786280"/>
            <a:ext cx="1033533" cy="801173"/>
          </a:xfrm>
          <a:prstGeom prst="roundRect">
            <a:avLst>
              <a:gd name="adj" fmla="val 1935"/>
            </a:avLst>
          </a:prstGeom>
          <a:noFill/>
          <a:ln w="28575">
            <a:solidFill>
              <a:schemeClr val="tx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A655EB3-B48D-0924-8203-5780414533D4}"/>
              </a:ext>
            </a:extLst>
          </p:cNvPr>
          <p:cNvSpPr/>
          <p:nvPr/>
        </p:nvSpPr>
        <p:spPr>
          <a:xfrm>
            <a:off x="1756140" y="3797722"/>
            <a:ext cx="1251310" cy="489082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>
                <a:solidFill>
                  <a:schemeClr val="accent1"/>
                </a:solidFill>
              </a:rPr>
              <a:t>Dimensionality Reduction</a:t>
            </a:r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9C39B0E3-4A1E-A3C8-B960-E81F1C37A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60983"/>
              </p:ext>
            </p:extLst>
          </p:nvPr>
        </p:nvGraphicFramePr>
        <p:xfrm>
          <a:off x="7534288" y="8301004"/>
          <a:ext cx="3405618" cy="3060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81F66017-0FBA-21C5-8F7B-7B2F0598620E}"/>
              </a:ext>
            </a:extLst>
          </p:cNvPr>
          <p:cNvSpPr txBox="1"/>
          <p:nvPr/>
        </p:nvSpPr>
        <p:spPr>
          <a:xfrm rot="16200000">
            <a:off x="5702760" y="9424645"/>
            <a:ext cx="2955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Applications</a:t>
            </a:r>
          </a:p>
        </p:txBody>
      </p:sp>
      <p:sp>
        <p:nvSpPr>
          <p:cNvPr id="51" name="Bent-Up Arrow 50">
            <a:extLst>
              <a:ext uri="{FF2B5EF4-FFF2-40B4-BE49-F238E27FC236}">
                <a16:creationId xmlns:a16="http://schemas.microsoft.com/office/drawing/2014/main" id="{E72B0A04-FDBC-3BB3-08AD-905A8AA78F55}"/>
              </a:ext>
            </a:extLst>
          </p:cNvPr>
          <p:cNvSpPr/>
          <p:nvPr/>
        </p:nvSpPr>
        <p:spPr>
          <a:xfrm flipV="1">
            <a:off x="7973289" y="4283720"/>
            <a:ext cx="1697375" cy="446644"/>
          </a:xfrm>
          <a:prstGeom prst="bentUpArrow">
            <a:avLst>
              <a:gd name="adj1" fmla="val 25000"/>
              <a:gd name="adj2" fmla="val 25000"/>
              <a:gd name="adj3" fmla="val 19683"/>
            </a:avLst>
          </a:prstGeom>
          <a:solidFill>
            <a:schemeClr val="tx1">
              <a:alpha val="9035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9A26E9F-D757-71F3-DB33-08C08694C05D}"/>
              </a:ext>
            </a:extLst>
          </p:cNvPr>
          <p:cNvSpPr/>
          <p:nvPr/>
        </p:nvSpPr>
        <p:spPr>
          <a:xfrm>
            <a:off x="5266627" y="4005612"/>
            <a:ext cx="2895088" cy="513376"/>
          </a:xfrm>
          <a:prstGeom prst="roundRect">
            <a:avLst/>
          </a:prstGeom>
          <a:solidFill>
            <a:schemeClr val="tx1">
              <a:alpha val="9035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59AAC3"/>
                </a:solidFill>
              </a:rPr>
              <a:t>Generalized Linear Regression Models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74506A-CFA6-C930-437B-D35B7C62BBC3}"/>
              </a:ext>
            </a:extLst>
          </p:cNvPr>
          <p:cNvSpPr txBox="1"/>
          <p:nvPr/>
        </p:nvSpPr>
        <p:spPr>
          <a:xfrm>
            <a:off x="1151794" y="14626"/>
            <a:ext cx="3738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26768B-9347-E9A2-D861-E62BD53CF86E}"/>
              </a:ext>
            </a:extLst>
          </p:cNvPr>
          <p:cNvSpPr txBox="1"/>
          <p:nvPr/>
        </p:nvSpPr>
        <p:spPr>
          <a:xfrm>
            <a:off x="6132568" y="17768"/>
            <a:ext cx="3786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DCB9E1-67A0-B9CB-7984-CB0BA2C9AD0F}"/>
              </a:ext>
            </a:extLst>
          </p:cNvPr>
          <p:cNvSpPr txBox="1"/>
          <p:nvPr/>
        </p:nvSpPr>
        <p:spPr>
          <a:xfrm>
            <a:off x="1207226" y="4373182"/>
            <a:ext cx="4058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DCB5FE-0C13-2F5F-EF1A-A7022D40B790}"/>
              </a:ext>
            </a:extLst>
          </p:cNvPr>
          <p:cNvSpPr txBox="1"/>
          <p:nvPr/>
        </p:nvSpPr>
        <p:spPr>
          <a:xfrm>
            <a:off x="1656624" y="8485669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E33B3D-18C6-034A-FE96-8329F9805B4D}"/>
              </a:ext>
            </a:extLst>
          </p:cNvPr>
          <p:cNvSpPr txBox="1"/>
          <p:nvPr/>
        </p:nvSpPr>
        <p:spPr>
          <a:xfrm>
            <a:off x="3633199" y="1151266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UMAP 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AE87563-67AF-441B-F940-5DE524263A4A}"/>
              </a:ext>
            </a:extLst>
          </p:cNvPr>
          <p:cNvSpPr txBox="1"/>
          <p:nvPr/>
        </p:nvSpPr>
        <p:spPr>
          <a:xfrm rot="16200000">
            <a:off x="996531" y="9354821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UMAP 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D06DB5-F0E4-3EC0-6E1D-67BB6D57AF85}"/>
              </a:ext>
            </a:extLst>
          </p:cNvPr>
          <p:cNvSpPr txBox="1"/>
          <p:nvPr/>
        </p:nvSpPr>
        <p:spPr>
          <a:xfrm>
            <a:off x="6570090" y="4550799"/>
            <a:ext cx="4042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2E3A52-4EF6-1517-7141-02BCFBA68920}"/>
              </a:ext>
            </a:extLst>
          </p:cNvPr>
          <p:cNvSpPr txBox="1"/>
          <p:nvPr/>
        </p:nvSpPr>
        <p:spPr>
          <a:xfrm>
            <a:off x="6631634" y="7957066"/>
            <a:ext cx="36260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915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DB88B6-FED3-DE2B-5FB7-FD2B2AD176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603814"/>
              </p:ext>
            </p:extLst>
          </p:nvPr>
        </p:nvGraphicFramePr>
        <p:xfrm>
          <a:off x="3004444" y="3806143"/>
          <a:ext cx="2879218" cy="2784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450BDB1-E97A-A555-5BDD-BF6EAD269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151261"/>
              </p:ext>
            </p:extLst>
          </p:nvPr>
        </p:nvGraphicFramePr>
        <p:xfrm>
          <a:off x="5883662" y="3806142"/>
          <a:ext cx="2879218" cy="2784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7B6992-C8B6-FAAB-57AB-1DB654118C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12671"/>
              </p:ext>
            </p:extLst>
          </p:nvPr>
        </p:nvGraphicFramePr>
        <p:xfrm>
          <a:off x="8762880" y="3806141"/>
          <a:ext cx="2879218" cy="2784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9815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</TotalTime>
  <Words>500</Words>
  <Application>Microsoft Macintosh PowerPoint</Application>
  <PresentationFormat>Custom</PresentationFormat>
  <Paragraphs>360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Avenir Book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Schilder, Brian M</dc:creator>
  <cp:lastModifiedBy>Schilder, Brian</cp:lastModifiedBy>
  <cp:revision>44</cp:revision>
  <dcterms:created xsi:type="dcterms:W3CDTF">2024-08-12T15:24:12Z</dcterms:created>
  <dcterms:modified xsi:type="dcterms:W3CDTF">2025-08-14T04:26:28Z</dcterms:modified>
</cp:coreProperties>
</file>