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2686" autoAdjust="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148B-B7BA-7A3B-8EF9-FAA9A00F7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8CC1-CB79-3FA6-A0F5-67B018C5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473C-B9DB-87D0-0B0F-AA3AEDD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1D04-A72F-E3AA-DA48-8EC2DC3F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CFC8-DD9E-38E3-56F4-41E733F7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81BC-C6F6-BB30-8CE4-8C2D0621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97CD-597F-5778-A140-3716049B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D3BF-3430-27D2-1BFF-C1A45311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81E8-306E-7A4B-65BB-467CC229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8DFE-9EAC-4981-0473-61DAA24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746E-EEB6-1002-08D0-78D3EFAA4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401C5-E9A1-C1A2-AF9F-9293950D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F945-F6D1-086F-841A-CC708123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CA2A-0F38-5739-EE73-0404AE6D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59DB-664D-6041-9EDE-7A9634A8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E54B-C3CF-2163-80CB-F972BE8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59AC-A4B4-A969-B211-62172C49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25E8-F446-0E04-1273-519F89DE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DFEA-0BB9-9AB6-1AA7-5963432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9D6D-5E73-782C-C668-19636C80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09E1-BD32-4CBC-64C7-84DD22E9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3A30-C3CE-C837-88F5-5CC63248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3C91-4539-6C4A-CEB0-6EF48938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D3D6-6C06-9E43-389D-8A6557F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B19D-90B9-493C-9FE3-BECCDFB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DED2-F967-673A-80B3-EF06C739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2A45-39B0-7792-1F13-C96A1B74F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E4F97-62AC-26AA-16BF-DFD43B30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ECF9-6D03-CD21-BB21-FDEAB7B2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D69C-12EB-3925-A7E8-0253E1F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AC47-955D-1778-737F-6B583D34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13A-EB03-049C-A444-725A6B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15FB-AA12-7E57-F414-D42956DD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200D-DE0C-8538-3245-0115B5890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30053-1346-B519-53B3-1BACB7A62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7BC6A-D59A-CD9C-2C6F-F9517070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F59F9-F02A-C0EC-308F-3F1352BB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E2C72-E09C-1C76-CEF4-E5AFDDE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322D6-E2CD-61B5-D7B0-BFA13D75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6D35-A27B-C731-91F8-EA254663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F24C9-BA51-0DC3-6F92-72EE545A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AF44E-3004-6341-47A7-2DCDB60F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DD03F-E304-7A59-883D-B8746B68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9036A-7C2F-7122-E9BF-9EAACD71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4C649-22D5-7F34-CDCA-024F47DA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01C98-0A66-43E6-31E7-4A415A5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108D-D484-2B6B-8D07-D35D3882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952E-CF1D-8C0B-EA28-FC9B4A6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ACD96-17E7-D0E5-650F-C62CE585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55FF-68CB-4575-B784-13D4D646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C6DC-9EBD-02F1-884D-98F2F352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4503-6350-DED8-EAC6-1407517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83E-25C1-AFAB-FF9D-F86E036C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D54B-CE81-5B03-8AF6-0889B2D19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8A869-5700-3051-8D7D-BF8DF414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1B12-DDE1-CF1B-1081-7A19BC96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B0BC9-0876-6342-2E3C-01784AA0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B921-EA7F-93D7-40C8-7A2F98D4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CB5F9-5EE7-39C2-D47E-78385144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D9AB-A857-9F6F-F577-C129BCFD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C173-3AC9-3F56-EBE2-CDB71D78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03F1E-C3DF-48A0-A6EA-40DEA249AB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5EF3-8FCC-C5D0-825E-EB0496908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EE59-ED93-8040-F765-63B8DCC33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980C4-ED41-47DC-99E7-C396F011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amarantoterapiaocupacional.com/2016/01/04/la-marcha-en-la-enfermedad-de-parkinson/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green and yellow text&#10;&#10;Description automatically generated">
            <a:extLst>
              <a:ext uri="{FF2B5EF4-FFF2-40B4-BE49-F238E27FC236}">
                <a16:creationId xmlns:a16="http://schemas.microsoft.com/office/drawing/2014/main" id="{3E91F8FF-B581-3469-FE25-AE02ABDB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" y="6336631"/>
            <a:ext cx="694514" cy="407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FB414-0712-A1DD-875B-4F5D4340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79" y="6336631"/>
            <a:ext cx="1629531" cy="4073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884946-CCFF-1249-60DA-1C316A96A438}"/>
              </a:ext>
            </a:extLst>
          </p:cNvPr>
          <p:cNvCxnSpPr>
            <a:cxnSpLocks/>
          </p:cNvCxnSpPr>
          <p:nvPr/>
        </p:nvCxnSpPr>
        <p:spPr>
          <a:xfrm>
            <a:off x="99390" y="637206"/>
            <a:ext cx="119932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10CAC8-BFF3-CC1D-46A2-526EAD18A6FF}"/>
              </a:ext>
            </a:extLst>
          </p:cNvPr>
          <p:cNvCxnSpPr>
            <a:cxnSpLocks/>
          </p:cNvCxnSpPr>
          <p:nvPr/>
        </p:nvCxnSpPr>
        <p:spPr>
          <a:xfrm>
            <a:off x="99390" y="6245087"/>
            <a:ext cx="119932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68FA42-6AEF-8970-D303-668DDC032A99}"/>
              </a:ext>
            </a:extLst>
          </p:cNvPr>
          <p:cNvSpPr txBox="1"/>
          <p:nvPr/>
        </p:nvSpPr>
        <p:spPr>
          <a:xfrm>
            <a:off x="205606" y="113986"/>
            <a:ext cx="1178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7168F"/>
                </a:solidFill>
              </a:rPr>
              <a:t>Stride length estimation from an ankle-worn IMU in Parkinson's disease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774DE-C963-D208-0F54-B4FD78C7EF22}"/>
              </a:ext>
            </a:extLst>
          </p:cNvPr>
          <p:cNvSpPr txBox="1"/>
          <p:nvPr/>
        </p:nvSpPr>
        <p:spPr>
          <a:xfrm>
            <a:off x="3352800" y="63105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R. Romijnders</a:t>
            </a:r>
            <a:r>
              <a:rPr lang="en-US" sz="1200" baseline="30000" dirty="0"/>
              <a:t>*</a:t>
            </a:r>
            <a:r>
              <a:rPr lang="en-US" sz="1200" dirty="0"/>
              <a:t>, M. </a:t>
            </a:r>
            <a:r>
              <a:rPr lang="en-US" sz="1200" dirty="0" err="1"/>
              <a:t>Abedinifar</a:t>
            </a:r>
            <a:r>
              <a:rPr lang="en-US" sz="1200" baseline="30000" dirty="0"/>
              <a:t>*</a:t>
            </a:r>
            <a:r>
              <a:rPr lang="en-US" sz="1200" dirty="0"/>
              <a:t>, K. </a:t>
            </a:r>
            <a:r>
              <a:rPr lang="en-US" sz="1200" dirty="0" err="1"/>
              <a:t>Saegner</a:t>
            </a:r>
            <a:r>
              <a:rPr lang="en-US" sz="1200" baseline="30000" dirty="0"/>
              <a:t>*</a:t>
            </a:r>
            <a:r>
              <a:rPr lang="en-US" sz="1200" dirty="0"/>
              <a:t>, C. Hansen</a:t>
            </a:r>
            <a:r>
              <a:rPr lang="en-US" sz="1200" baseline="30000" dirty="0"/>
              <a:t>*</a:t>
            </a:r>
            <a:r>
              <a:rPr lang="en-US" sz="1200" dirty="0"/>
              <a:t>, W. Maetzler</a:t>
            </a:r>
            <a:r>
              <a:rPr lang="en-US" sz="1200" baseline="30000" dirty="0"/>
              <a:t>*</a:t>
            </a:r>
          </a:p>
          <a:p>
            <a:pPr algn="ctr"/>
            <a:r>
              <a:rPr lang="en-US" sz="1200" baseline="30000" dirty="0"/>
              <a:t>*</a:t>
            </a:r>
            <a:r>
              <a:rPr lang="en-US" sz="1200" dirty="0"/>
              <a:t> </a:t>
            </a:r>
            <a:r>
              <a:rPr lang="en-US" sz="1200" dirty="0" err="1"/>
              <a:t>Universitätsklinikum</a:t>
            </a:r>
            <a:r>
              <a:rPr lang="en-US" sz="1200" dirty="0"/>
              <a:t> Schleswig-Holstein, Kiel, Deutschland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F4AF8-EF60-3973-6528-51320DEDCFBF}"/>
              </a:ext>
            </a:extLst>
          </p:cNvPr>
          <p:cNvSpPr txBox="1"/>
          <p:nvPr/>
        </p:nvSpPr>
        <p:spPr>
          <a:xfrm>
            <a:off x="99390" y="1229319"/>
            <a:ext cx="1199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Gait and balance disturbances are common and important clinical manifestations of Parkinson’s disease (PD)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 length is among the gait parameters most sensitive to levodopa-based treatment of Parkinson’s disease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46803-28D1-0EDB-E761-C2519FBEE427}"/>
              </a:ext>
            </a:extLst>
          </p:cNvPr>
          <p:cNvSpPr txBox="1"/>
          <p:nvPr/>
        </p:nvSpPr>
        <p:spPr>
          <a:xfrm>
            <a:off x="1112049" y="6276897"/>
            <a:ext cx="3281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Curtze</a:t>
            </a:r>
            <a:r>
              <a:rPr lang="en-US" sz="1000" dirty="0"/>
              <a:t> et al. Mov </a:t>
            </a:r>
            <a:r>
              <a:rPr lang="en-US" sz="1000" dirty="0" err="1"/>
              <a:t>Disord</a:t>
            </a:r>
            <a:r>
              <a:rPr lang="en-US" sz="1000" dirty="0"/>
              <a:t>. 2015. </a:t>
            </a:r>
            <a:r>
              <a:rPr lang="en-US" sz="1000" dirty="0" err="1"/>
              <a:t>doi</a:t>
            </a:r>
            <a:r>
              <a:rPr lang="en-US" sz="1000" dirty="0"/>
              <a:t>: 10.1002/mds.26269 </a:t>
            </a:r>
          </a:p>
        </p:txBody>
      </p:sp>
      <p:pic>
        <p:nvPicPr>
          <p:cNvPr id="26" name="Picture 25" descr="A diagram of a person walking">
            <a:extLst>
              <a:ext uri="{FF2B5EF4-FFF2-40B4-BE49-F238E27FC236}">
                <a16:creationId xmlns:a16="http://schemas.microsoft.com/office/drawing/2014/main" id="{DFA87EDE-6491-8DB9-D7B1-94E95FAFEF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BEAE8"/>
              </a:clrFrom>
              <a:clrTo>
                <a:srgbClr val="EBEA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375" t="7917" r="53125" b="7603"/>
          <a:stretch/>
        </p:blipFill>
        <p:spPr>
          <a:xfrm>
            <a:off x="5116882" y="2888943"/>
            <a:ext cx="1958236" cy="2919418"/>
          </a:xfrm>
          <a:custGeom>
            <a:avLst/>
            <a:gdLst>
              <a:gd name="connsiteX0" fmla="*/ 0 w 2467839"/>
              <a:gd name="connsiteY0" fmla="*/ 0 h 3679155"/>
              <a:gd name="connsiteX1" fmla="*/ 1983277 w 2467839"/>
              <a:gd name="connsiteY1" fmla="*/ 0 h 3679155"/>
              <a:gd name="connsiteX2" fmla="*/ 1853610 w 2467839"/>
              <a:gd name="connsiteY2" fmla="*/ 275542 h 3679155"/>
              <a:gd name="connsiteX3" fmla="*/ 1882185 w 2467839"/>
              <a:gd name="connsiteY3" fmla="*/ 580342 h 3679155"/>
              <a:gd name="connsiteX4" fmla="*/ 1996485 w 2467839"/>
              <a:gd name="connsiteY4" fmla="*/ 789892 h 3679155"/>
              <a:gd name="connsiteX5" fmla="*/ 2063160 w 2467839"/>
              <a:gd name="connsiteY5" fmla="*/ 1142317 h 3679155"/>
              <a:gd name="connsiteX6" fmla="*/ 2063160 w 2467839"/>
              <a:gd name="connsiteY6" fmla="*/ 1399492 h 3679155"/>
              <a:gd name="connsiteX7" fmla="*/ 2053635 w 2467839"/>
              <a:gd name="connsiteY7" fmla="*/ 1580467 h 3679155"/>
              <a:gd name="connsiteX8" fmla="*/ 2063160 w 2467839"/>
              <a:gd name="connsiteY8" fmla="*/ 1675717 h 3679155"/>
              <a:gd name="connsiteX9" fmla="*/ 2063160 w 2467839"/>
              <a:gd name="connsiteY9" fmla="*/ 1942417 h 3679155"/>
              <a:gd name="connsiteX10" fmla="*/ 2291760 w 2467839"/>
              <a:gd name="connsiteY10" fmla="*/ 2228167 h 3679155"/>
              <a:gd name="connsiteX11" fmla="*/ 2467839 w 2467839"/>
              <a:gd name="connsiteY11" fmla="*/ 2273902 h 3679155"/>
              <a:gd name="connsiteX12" fmla="*/ 2467839 w 2467839"/>
              <a:gd name="connsiteY12" fmla="*/ 3679155 h 3679155"/>
              <a:gd name="connsiteX13" fmla="*/ 0 w 2467839"/>
              <a:gd name="connsiteY13" fmla="*/ 3679155 h 367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7839" h="3679155">
                <a:moveTo>
                  <a:pt x="0" y="0"/>
                </a:moveTo>
                <a:lnTo>
                  <a:pt x="1983277" y="0"/>
                </a:lnTo>
                <a:lnTo>
                  <a:pt x="1853610" y="275542"/>
                </a:lnTo>
                <a:lnTo>
                  <a:pt x="1882185" y="580342"/>
                </a:lnTo>
                <a:lnTo>
                  <a:pt x="1996485" y="789892"/>
                </a:lnTo>
                <a:lnTo>
                  <a:pt x="2063160" y="1142317"/>
                </a:lnTo>
                <a:lnTo>
                  <a:pt x="2063160" y="1399492"/>
                </a:lnTo>
                <a:lnTo>
                  <a:pt x="2053635" y="1580467"/>
                </a:lnTo>
                <a:lnTo>
                  <a:pt x="2063160" y="1675717"/>
                </a:lnTo>
                <a:lnTo>
                  <a:pt x="2063160" y="1942417"/>
                </a:lnTo>
                <a:lnTo>
                  <a:pt x="2291760" y="2228167"/>
                </a:lnTo>
                <a:lnTo>
                  <a:pt x="2467839" y="2273902"/>
                </a:lnTo>
                <a:lnTo>
                  <a:pt x="2467839" y="3679155"/>
                </a:lnTo>
                <a:lnTo>
                  <a:pt x="0" y="3679155"/>
                </a:lnTo>
                <a:close/>
              </a:path>
            </a:pathLst>
          </a:cu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C6FD91-DF14-111D-C2D2-AE9CA110C145}"/>
              </a:ext>
            </a:extLst>
          </p:cNvPr>
          <p:cNvSpPr txBox="1"/>
          <p:nvPr/>
        </p:nvSpPr>
        <p:spPr>
          <a:xfrm>
            <a:off x="99390" y="1967193"/>
            <a:ext cx="119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Inertial measurement units (IMUs) allow to measure mobility in free-living environments (e.g., at home, at work)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2EC33D-8DB4-A751-9966-8B6864C7E47E}"/>
              </a:ext>
            </a:extLst>
          </p:cNvPr>
          <p:cNvSpPr txBox="1"/>
          <p:nvPr/>
        </p:nvSpPr>
        <p:spPr>
          <a:xfrm>
            <a:off x="99390" y="2428068"/>
            <a:ext cx="119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7168F"/>
                </a:solidFill>
              </a:rPr>
              <a:t>Can we determine stride length from an ankle-worn IMU in people with Parkinson’s disease?</a:t>
            </a:r>
          </a:p>
        </p:txBody>
      </p:sp>
      <p:pic>
        <p:nvPicPr>
          <p:cNvPr id="29" name="Picture 2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40ADFD36-39E8-6CBB-0E56-A18554904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218" y="5610845"/>
            <a:ext cx="588390" cy="5883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76A962-55F8-C5BB-FFE9-B94B4B96424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6554" y="5215318"/>
            <a:ext cx="363718" cy="3637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B0D92E-13E4-064D-FC5D-8D2242E14798}"/>
              </a:ext>
            </a:extLst>
          </p:cNvPr>
          <p:cNvSpPr txBox="1"/>
          <p:nvPr/>
        </p:nvSpPr>
        <p:spPr>
          <a:xfrm rot="5400000">
            <a:off x="11463749" y="32443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eP1-05</a:t>
            </a:r>
          </a:p>
        </p:txBody>
      </p:sp>
    </p:spTree>
    <p:extLst>
      <p:ext uri="{BB962C8B-B14F-4D97-AF65-F5344CB8AC3E}">
        <p14:creationId xmlns:p14="http://schemas.microsoft.com/office/powerpoint/2010/main" val="50313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green and yellow text&#10;&#10;Description automatically generated">
            <a:extLst>
              <a:ext uri="{FF2B5EF4-FFF2-40B4-BE49-F238E27FC236}">
                <a16:creationId xmlns:a16="http://schemas.microsoft.com/office/drawing/2014/main" id="{3E91F8FF-B581-3469-FE25-AE02ABDB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" y="6336631"/>
            <a:ext cx="694514" cy="407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FB414-0712-A1DD-875B-4F5D4340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79" y="6336631"/>
            <a:ext cx="1629531" cy="4073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884946-CCFF-1249-60DA-1C316A96A438}"/>
              </a:ext>
            </a:extLst>
          </p:cNvPr>
          <p:cNvCxnSpPr>
            <a:cxnSpLocks/>
          </p:cNvCxnSpPr>
          <p:nvPr/>
        </p:nvCxnSpPr>
        <p:spPr>
          <a:xfrm>
            <a:off x="99390" y="637206"/>
            <a:ext cx="119932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10CAC8-BFF3-CC1D-46A2-526EAD18A6FF}"/>
              </a:ext>
            </a:extLst>
          </p:cNvPr>
          <p:cNvCxnSpPr>
            <a:cxnSpLocks/>
          </p:cNvCxnSpPr>
          <p:nvPr/>
        </p:nvCxnSpPr>
        <p:spPr>
          <a:xfrm>
            <a:off x="99390" y="6245087"/>
            <a:ext cx="119932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68FA42-6AEF-8970-D303-668DDC032A99}"/>
              </a:ext>
            </a:extLst>
          </p:cNvPr>
          <p:cNvSpPr txBox="1"/>
          <p:nvPr/>
        </p:nvSpPr>
        <p:spPr>
          <a:xfrm>
            <a:off x="205606" y="113986"/>
            <a:ext cx="1178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7168F"/>
                </a:solidFill>
              </a:rPr>
              <a:t>Stride length estimation from an ankle-worn IMU in Parkinson's disease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774DE-C963-D208-0F54-B4FD78C7EF22}"/>
              </a:ext>
            </a:extLst>
          </p:cNvPr>
          <p:cNvSpPr txBox="1"/>
          <p:nvPr/>
        </p:nvSpPr>
        <p:spPr>
          <a:xfrm>
            <a:off x="3352800" y="63105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R. Romijnders</a:t>
            </a:r>
            <a:r>
              <a:rPr lang="en-US" sz="1200" baseline="30000" dirty="0"/>
              <a:t>*</a:t>
            </a:r>
            <a:r>
              <a:rPr lang="en-US" sz="1200" dirty="0"/>
              <a:t>, M. </a:t>
            </a:r>
            <a:r>
              <a:rPr lang="en-US" sz="1200" dirty="0" err="1"/>
              <a:t>Abedinifar</a:t>
            </a:r>
            <a:r>
              <a:rPr lang="en-US" sz="1200" baseline="30000" dirty="0"/>
              <a:t>*</a:t>
            </a:r>
            <a:r>
              <a:rPr lang="en-US" sz="1200" dirty="0"/>
              <a:t>, K. </a:t>
            </a:r>
            <a:r>
              <a:rPr lang="en-US" sz="1200" dirty="0" err="1"/>
              <a:t>Saegner</a:t>
            </a:r>
            <a:r>
              <a:rPr lang="en-US" sz="1200" baseline="30000" dirty="0"/>
              <a:t>*</a:t>
            </a:r>
            <a:r>
              <a:rPr lang="en-US" sz="1200" dirty="0"/>
              <a:t>, C. Hansen</a:t>
            </a:r>
            <a:r>
              <a:rPr lang="en-US" sz="1200" baseline="30000" dirty="0"/>
              <a:t>*</a:t>
            </a:r>
            <a:r>
              <a:rPr lang="en-US" sz="1200" dirty="0"/>
              <a:t>, W. Maetzler</a:t>
            </a:r>
            <a:r>
              <a:rPr lang="en-US" sz="1200" baseline="30000" dirty="0"/>
              <a:t>*</a:t>
            </a:r>
          </a:p>
          <a:p>
            <a:pPr algn="ctr"/>
            <a:r>
              <a:rPr lang="en-US" sz="1200" baseline="30000" dirty="0"/>
              <a:t>*</a:t>
            </a:r>
            <a:r>
              <a:rPr lang="en-US" sz="1200" dirty="0"/>
              <a:t> </a:t>
            </a:r>
            <a:r>
              <a:rPr lang="en-US" sz="1200" dirty="0" err="1"/>
              <a:t>Universitätsklinikum</a:t>
            </a:r>
            <a:r>
              <a:rPr lang="en-US" sz="1200" dirty="0"/>
              <a:t> Schleswig-Holstein, Kiel, Deutschland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46803-28D1-0EDB-E761-C2519FBEE427}"/>
              </a:ext>
            </a:extLst>
          </p:cNvPr>
          <p:cNvSpPr txBox="1"/>
          <p:nvPr/>
        </p:nvSpPr>
        <p:spPr>
          <a:xfrm>
            <a:off x="1112049" y="6276897"/>
            <a:ext cx="9222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Warmerdam et al. Sensors (Basel). 2021. </a:t>
            </a:r>
            <a:r>
              <a:rPr lang="en-US" sz="1000" dirty="0" err="1"/>
              <a:t>doi</a:t>
            </a:r>
            <a:r>
              <a:rPr lang="en-US" sz="1000" dirty="0"/>
              <a:t>: 10.3390/s21175833; Warmerdam et al. Data. 2022. </a:t>
            </a:r>
            <a:r>
              <a:rPr lang="en-US" sz="1000" dirty="0" err="1"/>
              <a:t>doi</a:t>
            </a:r>
            <a:r>
              <a:rPr lang="en-US" sz="1000" dirty="0"/>
              <a:t>: 10.3390/data7100136; </a:t>
            </a:r>
            <a:br>
              <a:rPr lang="en-US" sz="1000" dirty="0"/>
            </a:br>
            <a:r>
              <a:rPr lang="en-US" sz="1000" dirty="0" err="1"/>
              <a:t>Salarian</a:t>
            </a:r>
            <a:r>
              <a:rPr lang="en-US" sz="1000" dirty="0"/>
              <a:t> et al. IEEE Trans Biomed Eng. 2004. </a:t>
            </a:r>
            <a:r>
              <a:rPr lang="en-US" sz="1000" dirty="0" err="1"/>
              <a:t>doi</a:t>
            </a:r>
            <a:r>
              <a:rPr lang="en-US" sz="1000" dirty="0"/>
              <a:t>: 10.1109/TBME.2004.827933; Hori et al. Front Physiol. 2020. </a:t>
            </a:r>
            <a:r>
              <a:rPr lang="en-US" sz="1000" dirty="0" err="1"/>
              <a:t>doi</a:t>
            </a:r>
            <a:r>
              <a:rPr lang="en-US" sz="1000" dirty="0"/>
              <a:t>: 10.3389/fphys.2019.01530</a:t>
            </a: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73AB5C1F-9317-0615-8307-6718EB0381E4}"/>
              </a:ext>
            </a:extLst>
          </p:cNvPr>
          <p:cNvSpPr/>
          <p:nvPr/>
        </p:nvSpPr>
        <p:spPr>
          <a:xfrm>
            <a:off x="3436463" y="2837263"/>
            <a:ext cx="6408000" cy="318921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45C1839-B0D6-B8BE-3583-0B174429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97" y="1288631"/>
            <a:ext cx="1677776" cy="1677776"/>
          </a:xfrm>
          <a:prstGeom prst="rect">
            <a:avLst/>
          </a:prstGeom>
        </p:spPr>
      </p:pic>
      <p:pic>
        <p:nvPicPr>
          <p:cNvPr id="30" name="Graphic 29" descr="Traffic cone with solid fill">
            <a:extLst>
              <a:ext uri="{FF2B5EF4-FFF2-40B4-BE49-F238E27FC236}">
                <a16:creationId xmlns:a16="http://schemas.microsoft.com/office/drawing/2014/main" id="{2064ED12-8A79-6DBF-7F33-685E7FE41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137" y="2899009"/>
            <a:ext cx="356460" cy="356460"/>
          </a:xfrm>
          <a:prstGeom prst="rect">
            <a:avLst/>
          </a:prstGeom>
        </p:spPr>
      </p:pic>
      <p:pic>
        <p:nvPicPr>
          <p:cNvPr id="31" name="Graphic 30" descr="Traffic cone with solid fill">
            <a:extLst>
              <a:ext uri="{FF2B5EF4-FFF2-40B4-BE49-F238E27FC236}">
                <a16:creationId xmlns:a16="http://schemas.microsoft.com/office/drawing/2014/main" id="{7D883CE6-1E73-659D-B0A7-210E24A70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9405" y="2605843"/>
            <a:ext cx="356460" cy="356460"/>
          </a:xfrm>
          <a:prstGeom prst="rect">
            <a:avLst/>
          </a:prstGeom>
        </p:spPr>
      </p:pic>
      <p:pic>
        <p:nvPicPr>
          <p:cNvPr id="32" name="Graphic 31" descr="Traffic cone with solid fill">
            <a:extLst>
              <a:ext uri="{FF2B5EF4-FFF2-40B4-BE49-F238E27FC236}">
                <a16:creationId xmlns:a16="http://schemas.microsoft.com/office/drawing/2014/main" id="{29B253A5-5855-9A21-499F-CF3D51262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5486" y="2605843"/>
            <a:ext cx="356460" cy="356460"/>
          </a:xfrm>
          <a:prstGeom prst="rect">
            <a:avLst/>
          </a:prstGeom>
        </p:spPr>
      </p:pic>
      <p:pic>
        <p:nvPicPr>
          <p:cNvPr id="33" name="Graphic 32" descr="Traffic cone with solid fill">
            <a:extLst>
              <a:ext uri="{FF2B5EF4-FFF2-40B4-BE49-F238E27FC236}">
                <a16:creationId xmlns:a16="http://schemas.microsoft.com/office/drawing/2014/main" id="{6B05846D-7AE9-E9EE-1787-26682BD70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8062" y="2899009"/>
            <a:ext cx="356460" cy="35646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D10283-41A3-F410-BE05-68BCF4A1B26B}"/>
              </a:ext>
            </a:extLst>
          </p:cNvPr>
          <p:cNvCxnSpPr/>
          <p:nvPr/>
        </p:nvCxnSpPr>
        <p:spPr>
          <a:xfrm>
            <a:off x="4010673" y="2996723"/>
            <a:ext cx="5173043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4A4D29-4264-90DF-3FAF-BFF59D594EE9}"/>
              </a:ext>
            </a:extLst>
          </p:cNvPr>
          <p:cNvSpPr txBox="1"/>
          <p:nvPr/>
        </p:nvSpPr>
        <p:spPr>
          <a:xfrm>
            <a:off x="6152093" y="2645992"/>
            <a:ext cx="74654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600" dirty="0">
                <a:solidFill>
                  <a:srgbClr val="97168F"/>
                </a:solidFill>
              </a:rPr>
              <a:t>5 meter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CB8E06-3DF9-3C0A-FCA6-E632AB0FCB5F}"/>
              </a:ext>
            </a:extLst>
          </p:cNvPr>
          <p:cNvGrpSpPr/>
          <p:nvPr/>
        </p:nvGrpSpPr>
        <p:grpSpPr>
          <a:xfrm rot="20700000">
            <a:off x="3297542" y="2732904"/>
            <a:ext cx="65221" cy="65221"/>
            <a:chOff x="2903974" y="3054699"/>
            <a:chExt cx="391885" cy="39188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8BBB9F5-5064-03FE-AD73-AA9CB3FDEBE9}"/>
                </a:ext>
              </a:extLst>
            </p:cNvPr>
            <p:cNvSpPr/>
            <p:nvPr/>
          </p:nvSpPr>
          <p:spPr>
            <a:xfrm>
              <a:off x="2903974" y="3054699"/>
              <a:ext cx="391885" cy="39188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1B4B31-5972-F39A-F1C1-A2708D7736B2}"/>
                </a:ext>
              </a:extLst>
            </p:cNvPr>
            <p:cNvSpPr/>
            <p:nvPr/>
          </p:nvSpPr>
          <p:spPr>
            <a:xfrm>
              <a:off x="2956356" y="3090258"/>
              <a:ext cx="108000" cy="1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E027B62B-CC4E-24BF-804E-295AF667EA85}"/>
              </a:ext>
            </a:extLst>
          </p:cNvPr>
          <p:cNvSpPr>
            <a:spLocks noChangeAspect="1"/>
          </p:cNvSpPr>
          <p:nvPr/>
        </p:nvSpPr>
        <p:spPr>
          <a:xfrm>
            <a:off x="3513461" y="2807091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BF471A-2E34-3153-8EB8-437336B4032E}"/>
              </a:ext>
            </a:extLst>
          </p:cNvPr>
          <p:cNvSpPr>
            <a:spLocks noChangeAspect="1"/>
          </p:cNvSpPr>
          <p:nvPr/>
        </p:nvSpPr>
        <p:spPr>
          <a:xfrm>
            <a:off x="3289972" y="2898546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78562E-6909-9A2B-F647-DC5C3D6FA140}"/>
              </a:ext>
            </a:extLst>
          </p:cNvPr>
          <p:cNvSpPr>
            <a:spLocks noChangeAspect="1"/>
          </p:cNvSpPr>
          <p:nvPr/>
        </p:nvSpPr>
        <p:spPr>
          <a:xfrm>
            <a:off x="3334219" y="2831918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eedometer Middle outline">
            <a:extLst>
              <a:ext uri="{FF2B5EF4-FFF2-40B4-BE49-F238E27FC236}">
                <a16:creationId xmlns:a16="http://schemas.microsoft.com/office/drawing/2014/main" id="{F96AA776-8D86-1FF9-4A36-F5DE961EF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5324" y="1709171"/>
            <a:ext cx="640080" cy="640080"/>
          </a:xfrm>
          <a:prstGeom prst="rect">
            <a:avLst/>
          </a:prstGeom>
        </p:spPr>
      </p:pic>
      <p:pic>
        <p:nvPicPr>
          <p:cNvPr id="46" name="Graphic 45" descr="Speedometer Low outline">
            <a:extLst>
              <a:ext uri="{FF2B5EF4-FFF2-40B4-BE49-F238E27FC236}">
                <a16:creationId xmlns:a16="http://schemas.microsoft.com/office/drawing/2014/main" id="{A09E0ADA-9A17-8731-8739-4566286627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1203" y="1709171"/>
            <a:ext cx="640080" cy="640080"/>
          </a:xfrm>
          <a:prstGeom prst="rect">
            <a:avLst/>
          </a:prstGeom>
        </p:spPr>
      </p:pic>
      <p:pic>
        <p:nvPicPr>
          <p:cNvPr id="47" name="Graphic 46" descr="Speedometer Low outline">
            <a:extLst>
              <a:ext uri="{FF2B5EF4-FFF2-40B4-BE49-F238E27FC236}">
                <a16:creationId xmlns:a16="http://schemas.microsoft.com/office/drawing/2014/main" id="{5A37C0F6-72DE-7A32-BB6A-1A6CFD93FB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579445" y="1705978"/>
            <a:ext cx="640080" cy="6400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5F61F54-52E3-57A0-BE8B-92D60A6FFE00}"/>
              </a:ext>
            </a:extLst>
          </p:cNvPr>
          <p:cNvSpPr txBox="1"/>
          <p:nvPr/>
        </p:nvSpPr>
        <p:spPr>
          <a:xfrm>
            <a:off x="6083516" y="1458166"/>
            <a:ext cx="88677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600" dirty="0">
                <a:solidFill>
                  <a:srgbClr val="97168F"/>
                </a:solidFill>
              </a:rPr>
              <a:t>preferred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CB04F7-4B16-6598-D532-D2F5E4248DCB}"/>
              </a:ext>
            </a:extLst>
          </p:cNvPr>
          <p:cNvSpPr txBox="1"/>
          <p:nvPr/>
        </p:nvSpPr>
        <p:spPr>
          <a:xfrm>
            <a:off x="7697383" y="1458166"/>
            <a:ext cx="40420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600" dirty="0">
                <a:solidFill>
                  <a:srgbClr val="97168F"/>
                </a:solidFill>
              </a:rPr>
              <a:t>fast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2B3D5D-5495-FCB0-603F-26DD0347666A}"/>
              </a:ext>
            </a:extLst>
          </p:cNvPr>
          <p:cNvSpPr txBox="1"/>
          <p:nvPr/>
        </p:nvSpPr>
        <p:spPr>
          <a:xfrm>
            <a:off x="4912173" y="1458166"/>
            <a:ext cx="48429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600" dirty="0">
                <a:solidFill>
                  <a:srgbClr val="97168F"/>
                </a:solidFill>
              </a:rPr>
              <a:t>slow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999D7A2-F642-C3E1-1BFD-75960BEAC508}"/>
              </a:ext>
            </a:extLst>
          </p:cNvPr>
          <p:cNvGrpSpPr/>
          <p:nvPr/>
        </p:nvGrpSpPr>
        <p:grpSpPr>
          <a:xfrm>
            <a:off x="657682" y="3346325"/>
            <a:ext cx="10876637" cy="2725018"/>
            <a:chOff x="1109758" y="3346325"/>
            <a:chExt cx="10876637" cy="272501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2BB20-61CD-0325-BED1-B189D8C8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9758" y="3894330"/>
              <a:ext cx="1641231" cy="1641231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3702D2-56F1-DB4F-FA3F-EA818599A819}"/>
                </a:ext>
              </a:extLst>
            </p:cNvPr>
            <p:cNvGrpSpPr/>
            <p:nvPr/>
          </p:nvGrpSpPr>
          <p:grpSpPr>
            <a:xfrm rot="2162173">
              <a:off x="2008151" y="4153304"/>
              <a:ext cx="391885" cy="391885"/>
              <a:chOff x="2903974" y="3054699"/>
              <a:chExt cx="391885" cy="39188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A3B7A7C-4223-0C5C-8BDB-9C270317A705}"/>
                  </a:ext>
                </a:extLst>
              </p:cNvPr>
              <p:cNvSpPr/>
              <p:nvPr/>
            </p:nvSpPr>
            <p:spPr>
              <a:xfrm>
                <a:off x="2903974" y="3054699"/>
                <a:ext cx="391885" cy="391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53287A3-70C1-FC90-B050-3D51ACE265C0}"/>
                  </a:ext>
                </a:extLst>
              </p:cNvPr>
              <p:cNvSpPr/>
              <p:nvPr/>
            </p:nvSpPr>
            <p:spPr>
              <a:xfrm>
                <a:off x="2956356" y="3090258"/>
                <a:ext cx="108000" cy="108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494E840-1267-FA73-5154-3E8DDA7BBC31}"/>
                </a:ext>
              </a:extLst>
            </p:cNvPr>
            <p:cNvSpPr/>
            <p:nvPr/>
          </p:nvSpPr>
          <p:spPr>
            <a:xfrm>
              <a:off x="2387814" y="505618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5889595-61E6-A79D-402B-692950FD87D3}"/>
                </a:ext>
              </a:extLst>
            </p:cNvPr>
            <p:cNvSpPr/>
            <p:nvPr/>
          </p:nvSpPr>
          <p:spPr>
            <a:xfrm>
              <a:off x="1277015" y="462296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BC24304-B7DB-8362-9828-8EFE397ACC41}"/>
                </a:ext>
              </a:extLst>
            </p:cNvPr>
            <p:cNvSpPr/>
            <p:nvPr/>
          </p:nvSpPr>
          <p:spPr>
            <a:xfrm>
              <a:off x="1804272" y="463719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2DCE1D-C9E0-2BF2-CA9D-8EC3F61E8F25}"/>
                </a:ext>
              </a:extLst>
            </p:cNvPr>
            <p:cNvSpPr txBox="1"/>
            <p:nvPr/>
          </p:nvSpPr>
          <p:spPr>
            <a:xfrm>
              <a:off x="4389184" y="4072050"/>
              <a:ext cx="1333433" cy="56514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7168F"/>
                  </a:solidFill>
                </a:rPr>
                <a:t>event detection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888E83-C6BF-66B4-F3E8-43454CE2B8AE}"/>
                </a:ext>
              </a:extLst>
            </p:cNvPr>
            <p:cNvSpPr txBox="1"/>
            <p:nvPr/>
          </p:nvSpPr>
          <p:spPr>
            <a:xfrm>
              <a:off x="5838732" y="4072050"/>
              <a:ext cx="1333433" cy="56514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7168F"/>
                  </a:solidFill>
                </a:rPr>
                <a:t>stride segmentation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373AE4-7D38-396C-741F-CF9D69B28D23}"/>
                </a:ext>
              </a:extLst>
            </p:cNvPr>
            <p:cNvSpPr txBox="1"/>
            <p:nvPr/>
          </p:nvSpPr>
          <p:spPr>
            <a:xfrm>
              <a:off x="7288281" y="4072050"/>
              <a:ext cx="1333433" cy="56514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7168F"/>
                  </a:solidFill>
                </a:rPr>
                <a:t>trajectory estimation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3E6CD92-4376-3A3B-6333-B129DF861C4B}"/>
                </a:ext>
              </a:extLst>
            </p:cNvPr>
            <p:cNvCxnSpPr/>
            <p:nvPr/>
          </p:nvCxnSpPr>
          <p:spPr>
            <a:xfrm>
              <a:off x="2269691" y="4362450"/>
              <a:ext cx="48129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810695B-D2AC-E2A8-E175-706614497314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14" y="4362450"/>
              <a:ext cx="29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F156427-78E2-A549-92E9-FABDD792179A}"/>
                </a:ext>
              </a:extLst>
            </p:cNvPr>
            <p:cNvCxnSpPr>
              <a:cxnSpLocks/>
            </p:cNvCxnSpPr>
            <p:nvPr/>
          </p:nvCxnSpPr>
          <p:spPr>
            <a:xfrm>
              <a:off x="5545207" y="4362450"/>
              <a:ext cx="29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860C7B-D841-765A-B08E-FE7E2A4FCD16}"/>
                </a:ext>
              </a:extLst>
            </p:cNvPr>
            <p:cNvCxnSpPr>
              <a:cxnSpLocks/>
            </p:cNvCxnSpPr>
            <p:nvPr/>
          </p:nvCxnSpPr>
          <p:spPr>
            <a:xfrm>
              <a:off x="7141518" y="4362450"/>
              <a:ext cx="29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 descr="A graph of a normal distribution&#10;&#10;Description automatically generated with medium confidence">
              <a:extLst>
                <a:ext uri="{FF2B5EF4-FFF2-40B4-BE49-F238E27FC236}">
                  <a16:creationId xmlns:a16="http://schemas.microsoft.com/office/drawing/2014/main" id="{BB0F4EF7-EB67-F02B-694A-B2798ABF3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6" t="16374" r="11651"/>
            <a:stretch/>
          </p:blipFill>
          <p:spPr>
            <a:xfrm>
              <a:off x="9064450" y="3346325"/>
              <a:ext cx="2921945" cy="2725018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82B78F9-CDD6-8E0E-020B-11B40D103CC4}"/>
                </a:ext>
              </a:extLst>
            </p:cNvPr>
            <p:cNvCxnSpPr>
              <a:cxnSpLocks/>
            </p:cNvCxnSpPr>
            <p:nvPr/>
          </p:nvCxnSpPr>
          <p:spPr>
            <a:xfrm>
              <a:off x="8545675" y="4349246"/>
              <a:ext cx="29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67BD4F8-ADB7-C7F2-C3DB-E2C415D11181}"/>
              </a:ext>
            </a:extLst>
          </p:cNvPr>
          <p:cNvSpPr txBox="1"/>
          <p:nvPr/>
        </p:nvSpPr>
        <p:spPr>
          <a:xfrm>
            <a:off x="940016" y="1987743"/>
            <a:ext cx="1742198" cy="105758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34 participants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 male, 13 female</a:t>
            </a: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Age: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41 – 85 years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107953-8C88-D090-DA5C-026E46B0044C}"/>
              </a:ext>
            </a:extLst>
          </p:cNvPr>
          <p:cNvSpPr/>
          <p:nvPr/>
        </p:nvSpPr>
        <p:spPr>
          <a:xfrm>
            <a:off x="514350" y="3695700"/>
            <a:ext cx="2181222" cy="2181222"/>
          </a:xfrm>
          <a:prstGeom prst="ellipse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  <a:effectLst>
            <a:glow rad="25400">
              <a:srgbClr val="FFFF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1A6BE2-ED56-58DD-6755-B61DEC61B37B}"/>
              </a:ext>
            </a:extLst>
          </p:cNvPr>
          <p:cNvSpPr/>
          <p:nvPr/>
        </p:nvSpPr>
        <p:spPr>
          <a:xfrm>
            <a:off x="3244772" y="2681394"/>
            <a:ext cx="323393" cy="323393"/>
          </a:xfrm>
          <a:prstGeom prst="ellipse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  <a:effectLst>
            <a:glow rad="25400">
              <a:srgbClr val="FFFF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A7A36E-D6D8-689E-34A3-CC63CBB2AA59}"/>
              </a:ext>
            </a:extLst>
          </p:cNvPr>
          <p:cNvSpPr txBox="1"/>
          <p:nvPr/>
        </p:nvSpPr>
        <p:spPr>
          <a:xfrm>
            <a:off x="2487559" y="4195161"/>
            <a:ext cx="133343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600" dirty="0">
                <a:solidFill>
                  <a:srgbClr val="97168F"/>
                </a:solidFill>
              </a:rPr>
              <a:t>preprocessing</a:t>
            </a:r>
          </a:p>
        </p:txBody>
      </p:sp>
      <p:pic>
        <p:nvPicPr>
          <p:cNvPr id="77" name="Picture 7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67BD7981-7272-BC8B-3159-FFD058AB5D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218" y="5610845"/>
            <a:ext cx="588390" cy="58839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69CE9B-7885-1F19-52BA-B2EF69D3DBD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6554" y="5215318"/>
            <a:ext cx="363718" cy="36371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27968AF-D3DB-0866-4F6A-7206966A8DF3}"/>
              </a:ext>
            </a:extLst>
          </p:cNvPr>
          <p:cNvSpPr txBox="1"/>
          <p:nvPr/>
        </p:nvSpPr>
        <p:spPr>
          <a:xfrm>
            <a:off x="609476" y="1206555"/>
            <a:ext cx="207273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Reference system: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12-camera Qualisys system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optical motion capture (OMC)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8F1322-F154-52B0-8CB9-63BD74AA6D5E}"/>
              </a:ext>
            </a:extLst>
          </p:cNvPr>
          <p:cNvSpPr txBox="1"/>
          <p:nvPr/>
        </p:nvSpPr>
        <p:spPr>
          <a:xfrm rot="5400000">
            <a:off x="11463749" y="32443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eP1-05</a:t>
            </a:r>
          </a:p>
        </p:txBody>
      </p:sp>
    </p:spTree>
    <p:extLst>
      <p:ext uri="{BB962C8B-B14F-4D97-AF65-F5344CB8AC3E}">
        <p14:creationId xmlns:p14="http://schemas.microsoft.com/office/powerpoint/2010/main" val="335616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green and yellow text&#10;&#10;Description automatically generated">
            <a:extLst>
              <a:ext uri="{FF2B5EF4-FFF2-40B4-BE49-F238E27FC236}">
                <a16:creationId xmlns:a16="http://schemas.microsoft.com/office/drawing/2014/main" id="{3E91F8FF-B581-3469-FE25-AE02ABDB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" y="6336631"/>
            <a:ext cx="694514" cy="407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FB414-0712-A1DD-875B-4F5D4340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79" y="6336631"/>
            <a:ext cx="1629531" cy="4073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884946-CCFF-1249-60DA-1C316A96A438}"/>
              </a:ext>
            </a:extLst>
          </p:cNvPr>
          <p:cNvCxnSpPr>
            <a:cxnSpLocks/>
          </p:cNvCxnSpPr>
          <p:nvPr/>
        </p:nvCxnSpPr>
        <p:spPr>
          <a:xfrm>
            <a:off x="99390" y="637206"/>
            <a:ext cx="119932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10CAC8-BFF3-CC1D-46A2-526EAD18A6FF}"/>
              </a:ext>
            </a:extLst>
          </p:cNvPr>
          <p:cNvCxnSpPr>
            <a:cxnSpLocks/>
          </p:cNvCxnSpPr>
          <p:nvPr/>
        </p:nvCxnSpPr>
        <p:spPr>
          <a:xfrm>
            <a:off x="99390" y="6245087"/>
            <a:ext cx="119932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68FA42-6AEF-8970-D303-668DDC032A99}"/>
              </a:ext>
            </a:extLst>
          </p:cNvPr>
          <p:cNvSpPr txBox="1"/>
          <p:nvPr/>
        </p:nvSpPr>
        <p:spPr>
          <a:xfrm>
            <a:off x="205606" y="113986"/>
            <a:ext cx="1178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7168F"/>
                </a:solidFill>
              </a:rPr>
              <a:t>Stride length estimation from an ankle-worn IMU in Parkinson's disease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774DE-C963-D208-0F54-B4FD78C7EF22}"/>
              </a:ext>
            </a:extLst>
          </p:cNvPr>
          <p:cNvSpPr txBox="1"/>
          <p:nvPr/>
        </p:nvSpPr>
        <p:spPr>
          <a:xfrm>
            <a:off x="3352800" y="63105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R. Romijnders</a:t>
            </a:r>
            <a:r>
              <a:rPr lang="en-US" sz="1200" baseline="30000" dirty="0"/>
              <a:t>*</a:t>
            </a:r>
            <a:r>
              <a:rPr lang="en-US" sz="1200" dirty="0"/>
              <a:t>, M. </a:t>
            </a:r>
            <a:r>
              <a:rPr lang="en-US" sz="1200" dirty="0" err="1"/>
              <a:t>Abedinifar</a:t>
            </a:r>
            <a:r>
              <a:rPr lang="en-US" sz="1200" baseline="30000" dirty="0"/>
              <a:t>*</a:t>
            </a:r>
            <a:r>
              <a:rPr lang="en-US" sz="1200" dirty="0"/>
              <a:t>, K. </a:t>
            </a:r>
            <a:r>
              <a:rPr lang="en-US" sz="1200" dirty="0" err="1"/>
              <a:t>Saegner</a:t>
            </a:r>
            <a:r>
              <a:rPr lang="en-US" sz="1200" baseline="30000" dirty="0"/>
              <a:t>*</a:t>
            </a:r>
            <a:r>
              <a:rPr lang="en-US" sz="1200" dirty="0"/>
              <a:t>, C. Hansen</a:t>
            </a:r>
            <a:r>
              <a:rPr lang="en-US" sz="1200" baseline="30000" dirty="0"/>
              <a:t>*</a:t>
            </a:r>
            <a:r>
              <a:rPr lang="en-US" sz="1200" dirty="0"/>
              <a:t>, W. Maetzler</a:t>
            </a:r>
            <a:r>
              <a:rPr lang="en-US" sz="1200" baseline="30000" dirty="0"/>
              <a:t>*</a:t>
            </a:r>
          </a:p>
          <a:p>
            <a:pPr algn="ctr"/>
            <a:r>
              <a:rPr lang="en-US" sz="1200" baseline="30000" dirty="0"/>
              <a:t>*</a:t>
            </a:r>
            <a:r>
              <a:rPr lang="en-US" sz="1200" dirty="0"/>
              <a:t> </a:t>
            </a:r>
            <a:r>
              <a:rPr lang="en-US" sz="1200" dirty="0" err="1"/>
              <a:t>Universitätsklinikum</a:t>
            </a:r>
            <a:r>
              <a:rPr lang="en-US" sz="1200" dirty="0"/>
              <a:t> Schleswig-Holstein, Kiel, Deutschland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13AA72-0702-E03B-3F6D-E71217B1E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738" y="1184269"/>
            <a:ext cx="3367097" cy="22447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F23722-7442-C786-9DC8-2A145638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75" y="1189739"/>
            <a:ext cx="3174250" cy="23802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AA13DD-8D0D-E4EE-D88A-769F0B95B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648" y="1189736"/>
            <a:ext cx="3401677" cy="238026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5DF2F5C-DD20-97DF-D2C7-443B7BF43D3B}"/>
              </a:ext>
            </a:extLst>
          </p:cNvPr>
          <p:cNvGrpSpPr/>
          <p:nvPr/>
        </p:nvGrpSpPr>
        <p:grpSpPr>
          <a:xfrm>
            <a:off x="2297800" y="3564869"/>
            <a:ext cx="454367" cy="454367"/>
            <a:chOff x="657682" y="3894330"/>
            <a:chExt cx="1641231" cy="164123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51BB3B1-0FF7-B550-6FDD-13F941D9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657682" y="3894330"/>
              <a:ext cx="1641231" cy="164123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2EA4F2-CED3-0F8A-FBFD-17C712309628}"/>
                </a:ext>
              </a:extLst>
            </p:cNvPr>
            <p:cNvSpPr/>
            <p:nvPr/>
          </p:nvSpPr>
          <p:spPr>
            <a:xfrm rot="2162173">
              <a:off x="1556075" y="4153304"/>
              <a:ext cx="391885" cy="3918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135184-1BE2-92E5-7C0D-A97BB30392A6}"/>
                </a:ext>
              </a:extLst>
            </p:cNvPr>
            <p:cNvSpPr/>
            <p:nvPr/>
          </p:nvSpPr>
          <p:spPr>
            <a:xfrm rot="2162173">
              <a:off x="1688180" y="415653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71746E-E798-A627-99A1-98D4AA02162E}"/>
                </a:ext>
              </a:extLst>
            </p:cNvPr>
            <p:cNvSpPr/>
            <p:nvPr/>
          </p:nvSpPr>
          <p:spPr>
            <a:xfrm>
              <a:off x="1935738" y="505618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B6C93EF-2B46-9C26-C837-79976A68E747}"/>
                </a:ext>
              </a:extLst>
            </p:cNvPr>
            <p:cNvSpPr/>
            <p:nvPr/>
          </p:nvSpPr>
          <p:spPr>
            <a:xfrm>
              <a:off x="824939" y="462296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286826-9C73-3759-07CB-25B86985ABD2}"/>
                </a:ext>
              </a:extLst>
            </p:cNvPr>
            <p:cNvSpPr/>
            <p:nvPr/>
          </p:nvSpPr>
          <p:spPr>
            <a:xfrm>
              <a:off x="1352196" y="463719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BE87D3-346F-1479-C3D0-E262089A2D1B}"/>
              </a:ext>
            </a:extLst>
          </p:cNvPr>
          <p:cNvGrpSpPr/>
          <p:nvPr/>
        </p:nvGrpSpPr>
        <p:grpSpPr>
          <a:xfrm>
            <a:off x="199031" y="1925501"/>
            <a:ext cx="454368" cy="454368"/>
            <a:chOff x="2657507" y="3870640"/>
            <a:chExt cx="1641231" cy="164123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31A5AD-AF13-4C1D-0377-2292295C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2657507" y="3870640"/>
              <a:ext cx="1641231" cy="1641231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7CF5A2B-07C3-B85E-683D-D70B20555D92}"/>
                </a:ext>
              </a:extLst>
            </p:cNvPr>
            <p:cNvSpPr/>
            <p:nvPr/>
          </p:nvSpPr>
          <p:spPr>
            <a:xfrm rot="2162173">
              <a:off x="3555900" y="4129614"/>
              <a:ext cx="391885" cy="39188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42E1EB-2037-9902-CACF-1742B6A055D6}"/>
                </a:ext>
              </a:extLst>
            </p:cNvPr>
            <p:cNvSpPr/>
            <p:nvPr/>
          </p:nvSpPr>
          <p:spPr>
            <a:xfrm rot="2162173">
              <a:off x="3688005" y="4132842"/>
              <a:ext cx="108000" cy="1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E7B33A-A595-8D68-C049-8E07FE70052E}"/>
                </a:ext>
              </a:extLst>
            </p:cNvPr>
            <p:cNvSpPr/>
            <p:nvPr/>
          </p:nvSpPr>
          <p:spPr>
            <a:xfrm>
              <a:off x="3935563" y="5032496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C012F0-2CD7-B9B2-696B-7C829138CA09}"/>
                </a:ext>
              </a:extLst>
            </p:cNvPr>
            <p:cNvSpPr/>
            <p:nvPr/>
          </p:nvSpPr>
          <p:spPr>
            <a:xfrm>
              <a:off x="2824764" y="4599277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80B16F-4D23-3992-42C7-91FE2B05CCF8}"/>
                </a:ext>
              </a:extLst>
            </p:cNvPr>
            <p:cNvSpPr/>
            <p:nvPr/>
          </p:nvSpPr>
          <p:spPr>
            <a:xfrm>
              <a:off x="3352021" y="4613506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0E4E46-F099-B59F-0D77-197D38C024AE}"/>
              </a:ext>
            </a:extLst>
          </p:cNvPr>
          <p:cNvGrpSpPr/>
          <p:nvPr/>
        </p:nvGrpSpPr>
        <p:grpSpPr>
          <a:xfrm>
            <a:off x="4761600" y="3475715"/>
            <a:ext cx="454367" cy="454367"/>
            <a:chOff x="657682" y="3894330"/>
            <a:chExt cx="1641231" cy="164123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758EFF-6F69-D8C0-1A72-9786DFE3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657682" y="3894330"/>
              <a:ext cx="1641231" cy="1641231"/>
            </a:xfrm>
            <a:prstGeom prst="rect">
              <a:avLst/>
            </a:prstGeom>
          </p:spPr>
        </p:pic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C5A99DF-3215-C6F3-D20C-A41DA70BA6DC}"/>
                </a:ext>
              </a:extLst>
            </p:cNvPr>
            <p:cNvSpPr/>
            <p:nvPr/>
          </p:nvSpPr>
          <p:spPr>
            <a:xfrm rot="2162173">
              <a:off x="1556075" y="4153304"/>
              <a:ext cx="391885" cy="3918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A691CF-DA06-DE0B-60C9-F67B2D5354AD}"/>
                </a:ext>
              </a:extLst>
            </p:cNvPr>
            <p:cNvSpPr/>
            <p:nvPr/>
          </p:nvSpPr>
          <p:spPr>
            <a:xfrm rot="2162173">
              <a:off x="1688180" y="415653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5AAE60-61D5-B4D5-4B22-B7D447A4065D}"/>
                </a:ext>
              </a:extLst>
            </p:cNvPr>
            <p:cNvSpPr/>
            <p:nvPr/>
          </p:nvSpPr>
          <p:spPr>
            <a:xfrm>
              <a:off x="1935738" y="505618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562C39-D097-E215-A854-466674F1D34F}"/>
                </a:ext>
              </a:extLst>
            </p:cNvPr>
            <p:cNvSpPr/>
            <p:nvPr/>
          </p:nvSpPr>
          <p:spPr>
            <a:xfrm>
              <a:off x="824939" y="462296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C5DA12-5057-5314-6276-E1CB22C1B085}"/>
                </a:ext>
              </a:extLst>
            </p:cNvPr>
            <p:cNvSpPr/>
            <p:nvPr/>
          </p:nvSpPr>
          <p:spPr>
            <a:xfrm>
              <a:off x="1352196" y="463719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A65F04-6314-97F8-74DE-3992F7368AA0}"/>
              </a:ext>
            </a:extLst>
          </p:cNvPr>
          <p:cNvGrpSpPr/>
          <p:nvPr/>
        </p:nvGrpSpPr>
        <p:grpSpPr>
          <a:xfrm>
            <a:off x="5641632" y="3470398"/>
            <a:ext cx="454368" cy="454368"/>
            <a:chOff x="2657507" y="3870640"/>
            <a:chExt cx="1641231" cy="164123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37C514-D4A9-B913-A004-BC10C82C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2657507" y="3870640"/>
              <a:ext cx="1641231" cy="1641231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D2A1B23-F041-0EFB-C840-C23641F38B30}"/>
                </a:ext>
              </a:extLst>
            </p:cNvPr>
            <p:cNvSpPr/>
            <p:nvPr/>
          </p:nvSpPr>
          <p:spPr>
            <a:xfrm rot="2162173">
              <a:off x="3555900" y="4129614"/>
              <a:ext cx="391885" cy="39188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0D0DFF5-6629-0C78-A837-2634965C3527}"/>
                </a:ext>
              </a:extLst>
            </p:cNvPr>
            <p:cNvSpPr/>
            <p:nvPr/>
          </p:nvSpPr>
          <p:spPr>
            <a:xfrm rot="2162173">
              <a:off x="3688005" y="4132842"/>
              <a:ext cx="108000" cy="1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5D0E9C0-8E6D-2787-7547-DFEB28A6EBEB}"/>
                </a:ext>
              </a:extLst>
            </p:cNvPr>
            <p:cNvSpPr/>
            <p:nvPr/>
          </p:nvSpPr>
          <p:spPr>
            <a:xfrm>
              <a:off x="3935563" y="5032496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6E20201-5A84-A3A2-643D-A8BD9493FDFC}"/>
                </a:ext>
              </a:extLst>
            </p:cNvPr>
            <p:cNvSpPr/>
            <p:nvPr/>
          </p:nvSpPr>
          <p:spPr>
            <a:xfrm>
              <a:off x="2824764" y="4599277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FEB16-1B31-2698-7AEE-701C3730AD96}"/>
                </a:ext>
              </a:extLst>
            </p:cNvPr>
            <p:cNvSpPr/>
            <p:nvPr/>
          </p:nvSpPr>
          <p:spPr>
            <a:xfrm>
              <a:off x="3352021" y="4613506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D0FA1C4-29D9-CB0F-55DF-9520890CA957}"/>
              </a:ext>
            </a:extLst>
          </p:cNvPr>
          <p:cNvSpPr txBox="1"/>
          <p:nvPr/>
        </p:nvSpPr>
        <p:spPr>
          <a:xfrm>
            <a:off x="99389" y="4121352"/>
            <a:ext cx="11993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relatively </a:t>
            </a:r>
            <a:r>
              <a:rPr lang="en-US" b="1" dirty="0"/>
              <a:t>small underestimation </a:t>
            </a:r>
            <a:r>
              <a:rPr lang="en-US" dirty="0"/>
              <a:t>of stride length is found (i.e., on average 0.2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excellent </a:t>
            </a:r>
            <a:r>
              <a:rPr lang="en-US" dirty="0"/>
              <a:t>ICC</a:t>
            </a:r>
            <a:r>
              <a:rPr lang="en-US" baseline="-25000" dirty="0"/>
              <a:t>3,1</a:t>
            </a:r>
            <a:r>
              <a:rPr lang="en-US" dirty="0"/>
              <a:t> correlation coefficient, i.e., 95% confidence interval: [0.968, 0.975]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 length estimation seems not to depend on the length of the stride itself 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29CE33F-848A-8388-9300-1B01C7E1FF68}"/>
              </a:ext>
            </a:extLst>
          </p:cNvPr>
          <p:cNvSpPr txBox="1"/>
          <p:nvPr/>
        </p:nvSpPr>
        <p:spPr>
          <a:xfrm>
            <a:off x="99389" y="5083501"/>
            <a:ext cx="119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7168F"/>
                </a:solidFill>
              </a:rPr>
              <a:t>Can we determine stride length from an ankle-worn IMU in people with Parkinson’s disease?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6330674-6301-6D94-3ABE-9A7A7DB8E2D1}"/>
              </a:ext>
            </a:extLst>
          </p:cNvPr>
          <p:cNvSpPr txBox="1"/>
          <p:nvPr/>
        </p:nvSpPr>
        <p:spPr>
          <a:xfrm>
            <a:off x="99389" y="5491652"/>
            <a:ext cx="119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7168F"/>
                </a:solidFill>
              </a:rPr>
              <a:t>YES, we can!</a:t>
            </a:r>
          </a:p>
        </p:txBody>
      </p:sp>
      <p:pic>
        <p:nvPicPr>
          <p:cNvPr id="1037" name="Picture 103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14219218-52B5-95F5-6CD6-17851470D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218" y="5610845"/>
            <a:ext cx="588390" cy="58839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1823B4D2-0FF2-56A0-456F-B18D584EA8C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6554" y="5215318"/>
            <a:ext cx="363718" cy="363718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7DE5FF79-D256-3DFD-CE38-2ED7B96B4BA7}"/>
              </a:ext>
            </a:extLst>
          </p:cNvPr>
          <p:cNvSpPr txBox="1"/>
          <p:nvPr/>
        </p:nvSpPr>
        <p:spPr>
          <a:xfrm>
            <a:off x="1112049" y="6276897"/>
            <a:ext cx="9222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Shrout</a:t>
            </a:r>
            <a:r>
              <a:rPr lang="en-US" sz="1000" dirty="0"/>
              <a:t> and Fleiss. Psychol Bull. 1979. </a:t>
            </a:r>
            <a:r>
              <a:rPr lang="en-US" sz="1000" dirty="0" err="1"/>
              <a:t>doi</a:t>
            </a:r>
            <a:r>
              <a:rPr lang="en-US" sz="1000" dirty="0"/>
              <a:t>: 10.1037//0033-2909.86.2.420; Koo and Li. J </a:t>
            </a:r>
            <a:r>
              <a:rPr lang="en-US" sz="1000" dirty="0" err="1"/>
              <a:t>Chiropr</a:t>
            </a:r>
            <a:r>
              <a:rPr lang="en-US" sz="1000" dirty="0"/>
              <a:t> Med. 2016. </a:t>
            </a:r>
            <a:r>
              <a:rPr lang="en-US" sz="1000" dirty="0" err="1"/>
              <a:t>doi</a:t>
            </a:r>
            <a:r>
              <a:rPr lang="en-US" sz="1000" dirty="0"/>
              <a:t>: 10.1016/j.jcm.2016.02.012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03AE5D0-2FDD-BF65-99DB-12201E875B04}"/>
              </a:ext>
            </a:extLst>
          </p:cNvPr>
          <p:cNvSpPr txBox="1"/>
          <p:nvPr/>
        </p:nvSpPr>
        <p:spPr>
          <a:xfrm rot="5400000">
            <a:off x="11463749" y="32443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eP1-05</a:t>
            </a:r>
          </a:p>
        </p:txBody>
      </p:sp>
    </p:spTree>
    <p:extLst>
      <p:ext uri="{BB962C8B-B14F-4D97-AF65-F5344CB8AC3E}">
        <p14:creationId xmlns:p14="http://schemas.microsoft.com/office/powerpoint/2010/main" val="5193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412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Robbin Romijnders</dc:creator>
  <cp:lastModifiedBy>Robbin Romijnders</cp:lastModifiedBy>
  <cp:revision>15</cp:revision>
  <dcterms:created xsi:type="dcterms:W3CDTF">2024-04-15T07:55:40Z</dcterms:created>
  <dcterms:modified xsi:type="dcterms:W3CDTF">2024-04-19T12:52:41Z</dcterms:modified>
</cp:coreProperties>
</file>