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2" r:id="rId1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C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E759-2494-1FDB-83CC-7CE539A9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7A67C-34CE-F8E4-6753-69D9C34EB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BB52-5DF6-0D2D-D4AB-389FBE26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929F-1CF7-4048-BC50-1708E4931BC5}" type="datetimeFigureOut">
              <a:rPr lang="en-BE" smtClean="0"/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988A3-1EA7-1652-17C6-392219FF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DC7C7-790E-F71D-6698-97B67A4C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D088-B8D5-43BB-9626-E7D8FE3DAD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361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C215-CA10-8C84-4CB2-D5FCA187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8BA96-E5FE-4AAD-CCC6-84F9584F3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D914E-C748-CADF-F69B-6739310A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929F-1CF7-4048-BC50-1708E4931BC5}" type="datetimeFigureOut">
              <a:rPr lang="en-BE" smtClean="0"/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6C5DF-0929-900A-FACF-C3FC34C5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4593A-826E-E7AB-D0C8-6AA3B88F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D088-B8D5-43BB-9626-E7D8FE3DAD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436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35B32-2807-4CCF-1E97-CB1A6FD7A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C6E3E-DAD1-460E-169E-A6CD588E1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38A0-A495-4EAD-E969-F7C0123C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929F-1CF7-4048-BC50-1708E4931BC5}" type="datetimeFigureOut">
              <a:rPr lang="en-BE" smtClean="0"/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E122-5EC9-107E-7EBD-FC53CCCA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BB7F-055C-F50F-2230-EF8E0295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D088-B8D5-43BB-9626-E7D8FE3DAD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984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72B8-7767-6936-C196-4EF58270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E3AF-A9EF-460C-BC11-81B44481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1DC9-8100-FB2D-A66F-6285833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929F-1CF7-4048-BC50-1708E4931BC5}" type="datetimeFigureOut">
              <a:rPr lang="en-BE" smtClean="0"/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37F1-773A-D3F8-5181-714B762A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F82E-5858-629B-AE1C-DC934E36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D088-B8D5-43BB-9626-E7D8FE3DAD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098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DF5B-E616-A9DB-2A8C-0E229F5E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54AA6-70CB-1928-70EC-AEC78E37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5F74B-645F-F125-75EF-1A136FFF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929F-1CF7-4048-BC50-1708E4931BC5}" type="datetimeFigureOut">
              <a:rPr lang="en-BE" smtClean="0"/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7687-B67A-7B40-2EC3-01E8605F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0360-3D88-F17F-3A98-23E7B5A8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D088-B8D5-43BB-9626-E7D8FE3DAD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4870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C289-CB4E-0557-603D-1B5B2390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8865-B6AD-DDEC-E24E-623C64B8F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4C508-20C2-F2A1-3E44-F15EDF6E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68F34-B10A-DB61-24CB-68A82E5D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929F-1CF7-4048-BC50-1708E4931BC5}" type="datetimeFigureOut">
              <a:rPr lang="en-BE" smtClean="0"/>
              <a:t>14/02/2025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0A65D-A5E6-D614-B104-54A0A5F7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C2117-33CD-1BB6-0554-0F747256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D088-B8D5-43BB-9626-E7D8FE3DAD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8557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1CB8-24B5-AC77-7EC3-65549FF0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2B8CB-66EB-2112-981C-ADC1B2C4E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CF2AA-201E-B206-12F3-35218D570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F1EE5-E92F-0305-DD15-3F1A6A870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2B83A-570A-6BBA-1058-23AF2D2F1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DB4F5-CCF6-8828-6C5A-EB851364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929F-1CF7-4048-BC50-1708E4931BC5}" type="datetimeFigureOut">
              <a:rPr lang="en-BE" smtClean="0"/>
              <a:t>14/02/2025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C1B98-CE78-AE18-FEF3-8965467B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3AFA-1684-7918-E325-F7509944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D088-B8D5-43BB-9626-E7D8FE3DAD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116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C7B5-8FEA-6524-699B-2C50E586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3FDFF-36EF-7AC6-EB92-A2CEC340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929F-1CF7-4048-BC50-1708E4931BC5}" type="datetimeFigureOut">
              <a:rPr lang="en-BE" smtClean="0"/>
              <a:t>14/02/2025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AD9AF-3B0A-4D3E-E44A-D76ED9CE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56AA3-5894-497F-6454-0A1EFA47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D088-B8D5-43BB-9626-E7D8FE3DAD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212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D5E0C-F950-D69E-AE17-E4C51335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929F-1CF7-4048-BC50-1708E4931BC5}" type="datetimeFigureOut">
              <a:rPr lang="en-BE" smtClean="0"/>
              <a:t>14/02/2025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2C52A-E785-5D22-DF8C-1FBE039C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F9FA6-D4E1-01A0-F0CA-6F6041F3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D088-B8D5-43BB-9626-E7D8FE3DAD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3163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712C-9098-B9A4-4287-A47C9AD0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8F52-D64B-A739-7FDB-692652445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BDC8A-3757-5932-31E7-ACCA8F3FC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FD549-3C56-87FA-B162-802B0CC8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929F-1CF7-4048-BC50-1708E4931BC5}" type="datetimeFigureOut">
              <a:rPr lang="en-BE" smtClean="0"/>
              <a:t>14/02/2025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ED296-97E5-9DF5-2169-6A352856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5710B-7E5E-6332-B284-D53F0B43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D088-B8D5-43BB-9626-E7D8FE3DAD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261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32F3-4316-8850-D5AF-7BC35ACE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E2E5F-F248-F7CB-274E-A8A961E01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316F2-2BDD-A2DA-EDB8-50B5505E5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7A1E0-2A06-58E3-F7D7-75D1F32E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929F-1CF7-4048-BC50-1708E4931BC5}" type="datetimeFigureOut">
              <a:rPr lang="en-BE" smtClean="0"/>
              <a:t>14/02/2025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E5DF-1DF1-8515-7128-507D43F0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B035B-E0A0-90A6-E612-15675BC9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D088-B8D5-43BB-9626-E7D8FE3DAD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928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51459-59AE-3A0D-F178-258DD85A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4C6C-B081-E611-D031-A2BFEB3A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547C-7987-DD98-CDDE-D1E2E8203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1929F-1CF7-4048-BC50-1708E4931BC5}" type="datetimeFigureOut">
              <a:rPr lang="en-BE" smtClean="0"/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2092-264C-8841-D7F9-26ED2E4F6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1ABC3-75D0-1F51-F0A1-EA3B192C8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53D088-B8D5-43BB-9626-E7D8FE3DAD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625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github.com/neuroglia-io/cloud-shapes" TargetMode="External"/><Relationship Id="rId7" Type="http://schemas.openxmlformats.org/officeDocument/2006/relationships/image" Target="../media/image2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CE63CF29-B5F4-E4FC-9CC0-3F8795CB0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556" y="1023567"/>
            <a:ext cx="4388888" cy="290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3B5B7-D8B9-408C-A7C2-2EBFC676BE1C}"/>
              </a:ext>
            </a:extLst>
          </p:cNvPr>
          <p:cNvSpPr txBox="1"/>
          <p:nvPr/>
        </p:nvSpPr>
        <p:spPr>
          <a:xfrm>
            <a:off x="3415886" y="4071566"/>
            <a:ext cx="53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4DCEF3"/>
                </a:solidFill>
                <a:latin typeface="Comfortaa" pitchFamily="2" charset="0"/>
              </a:rPr>
              <a:t>Cloud Shapes</a:t>
            </a:r>
            <a:endParaRPr lang="en-BE" sz="4800" dirty="0">
              <a:solidFill>
                <a:srgbClr val="4DCEF3"/>
              </a:solidFill>
              <a:latin typeface="Comforta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D5B13-939D-E87A-5625-71F45B466B2B}"/>
              </a:ext>
            </a:extLst>
          </p:cNvPr>
          <p:cNvSpPr txBox="1"/>
          <p:nvPr/>
        </p:nvSpPr>
        <p:spPr>
          <a:xfrm>
            <a:off x="3756025" y="4902563"/>
            <a:ext cx="467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DCEF3"/>
                </a:solidFill>
                <a:latin typeface="Comfortaa" pitchFamily="2" charset="0"/>
              </a:rPr>
              <a:t>Event-Driven Database</a:t>
            </a:r>
            <a:endParaRPr lang="en-BE" sz="2000" dirty="0">
              <a:solidFill>
                <a:srgbClr val="4DCEF3"/>
              </a:solidFill>
              <a:latin typeface="Comforta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0979C-44EB-0548-5115-A86B0D2647E1}"/>
              </a:ext>
            </a:extLst>
          </p:cNvPr>
          <p:cNvSpPr txBox="1"/>
          <p:nvPr/>
        </p:nvSpPr>
        <p:spPr>
          <a:xfrm>
            <a:off x="3044757" y="6202733"/>
            <a:ext cx="61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>
                <a:latin typeface="Comfortaa" pitchFamily="2" charset="0"/>
              </a:rPr>
              <a:t>CNCF </a:t>
            </a:r>
            <a:r>
              <a:rPr lang="fr-BE" sz="1400" dirty="0" err="1">
                <a:latin typeface="Comfortaa" pitchFamily="2" charset="0"/>
              </a:rPr>
              <a:t>Serverless</a:t>
            </a:r>
            <a:r>
              <a:rPr lang="fr-BE" sz="1400" dirty="0">
                <a:latin typeface="Comfortaa" pitchFamily="2" charset="0"/>
              </a:rPr>
              <a:t> WG – 02/13/25</a:t>
            </a:r>
            <a:endParaRPr lang="en-BE" sz="1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7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849F0C-FAE8-9408-57C4-D5CAD15A5565}"/>
              </a:ext>
            </a:extLst>
          </p:cNvPr>
          <p:cNvSpPr/>
          <p:nvPr/>
        </p:nvSpPr>
        <p:spPr>
          <a:xfrm>
            <a:off x="-6350" y="-6349"/>
            <a:ext cx="12198350" cy="806450"/>
          </a:xfrm>
          <a:prstGeom prst="rect">
            <a:avLst/>
          </a:prstGeom>
          <a:solidFill>
            <a:srgbClr val="4DCEF3"/>
          </a:solidFill>
          <a:ln>
            <a:solidFill>
              <a:srgbClr val="4DCE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fortaa" pitchFamily="2" charset="0"/>
              </a:rPr>
              <a:t>Connecting Data: Relationships Between Projections</a:t>
            </a:r>
            <a:endParaRPr lang="en-BE" sz="2400" dirty="0">
              <a:latin typeface="Comforta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C714-0228-8816-E6EE-077B40EF9E15}"/>
              </a:ext>
            </a:extLst>
          </p:cNvPr>
          <p:cNvSpPr txBox="1"/>
          <p:nvPr/>
        </p:nvSpPr>
        <p:spPr>
          <a:xfrm>
            <a:off x="3245438" y="1672006"/>
            <a:ext cx="6789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fortaa" pitchFamily="2" charset="0"/>
              </a:rPr>
              <a:t>Why Relationships Matter?</a:t>
            </a:r>
            <a:endParaRPr lang="en-BE" sz="2800" b="1" dirty="0">
              <a:latin typeface="Comforta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669D7-A9A7-A005-B258-E10450EFF033}"/>
              </a:ext>
            </a:extLst>
          </p:cNvPr>
          <p:cNvSpPr txBox="1"/>
          <p:nvPr/>
        </p:nvSpPr>
        <p:spPr>
          <a:xfrm>
            <a:off x="3245438" y="2416842"/>
            <a:ext cx="836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 pitchFamily="2" charset="0"/>
              </a:rPr>
              <a:t>Allows dynamic inclusion and update of related projections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 pitchFamily="2" charset="0"/>
              </a:rPr>
              <a:t>Ensures structured, interconnected data</a:t>
            </a:r>
            <a:endParaRPr lang="en-BE" sz="2000" dirty="0">
              <a:latin typeface="Comforta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D1EF8-DF03-6A58-1FBF-012CB3CDD861}"/>
              </a:ext>
            </a:extLst>
          </p:cNvPr>
          <p:cNvSpPr txBox="1"/>
          <p:nvPr/>
        </p:nvSpPr>
        <p:spPr>
          <a:xfrm>
            <a:off x="3245438" y="3554349"/>
            <a:ext cx="6789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fortaa" pitchFamily="2" charset="0"/>
              </a:rPr>
              <a:t>Supported Relationship Types</a:t>
            </a:r>
            <a:endParaRPr lang="en-BE" sz="2800" b="1" dirty="0">
              <a:latin typeface="Comforta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5A033-26E3-B25C-451E-C02132BB6A5F}"/>
              </a:ext>
            </a:extLst>
          </p:cNvPr>
          <p:cNvSpPr txBox="1"/>
          <p:nvPr/>
        </p:nvSpPr>
        <p:spPr>
          <a:xfrm>
            <a:off x="3245438" y="4455248"/>
            <a:ext cx="8363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latin typeface="Comfortaa" pitchFamily="2" charset="0"/>
              </a:rPr>
              <a:t>1️⃣</a:t>
            </a:r>
            <a:r>
              <a:rPr lang="en-US" sz="2000" dirty="0">
                <a:latin typeface="Comfortaa" pitchFamily="2" charset="0"/>
              </a:rPr>
              <a:t> </a:t>
            </a:r>
            <a:r>
              <a:rPr lang="en-US" sz="2000" b="1" dirty="0">
                <a:latin typeface="Comfortaa" pitchFamily="2" charset="0"/>
              </a:rPr>
              <a:t>One-to-One: </a:t>
            </a:r>
            <a:r>
              <a:rPr lang="en-US" sz="2000" dirty="0">
                <a:latin typeface="Comfortaa" pitchFamily="2" charset="0"/>
              </a:rPr>
              <a:t>Embed a single related projection</a:t>
            </a:r>
          </a:p>
          <a:p>
            <a:r>
              <a:rPr lang="en-US" sz="2000" dirty="0">
                <a:latin typeface="Comfortaa" pitchFamily="2" charset="0"/>
              </a:rPr>
              <a:t>2️⃣ </a:t>
            </a:r>
            <a:r>
              <a:rPr lang="en-US" sz="2000" b="1" dirty="0">
                <a:latin typeface="Comfortaa" pitchFamily="2" charset="0"/>
              </a:rPr>
              <a:t>One-to-Many:</a:t>
            </a:r>
            <a:r>
              <a:rPr lang="en-US" sz="2000" dirty="0">
                <a:latin typeface="Comfortaa" pitchFamily="2" charset="0"/>
              </a:rPr>
              <a:t> Include multiple related projections dynamically.</a:t>
            </a:r>
            <a:endParaRPr lang="en-BE" sz="2000" dirty="0">
              <a:latin typeface="Comfortaa" pitchFamily="2" charset="0"/>
            </a:endParaRPr>
          </a:p>
        </p:txBody>
      </p:sp>
      <p:pic>
        <p:nvPicPr>
          <p:cNvPr id="2" name="Picture 1" descr="A blue and black logo&#10;&#10;AI-generated content may be incorrect.">
            <a:extLst>
              <a:ext uri="{FF2B5EF4-FFF2-40B4-BE49-F238E27FC236}">
                <a16:creationId xmlns:a16="http://schemas.microsoft.com/office/drawing/2014/main" id="{296D4B09-8855-5C10-83B5-389CB129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" y="129024"/>
            <a:ext cx="743607" cy="492752"/>
          </a:xfrm>
          <a:prstGeom prst="rect">
            <a:avLst/>
          </a:prstGeom>
          <a:noFill/>
        </p:spPr>
      </p:pic>
      <p:pic>
        <p:nvPicPr>
          <p:cNvPr id="9" name="Graphic 8" descr="Link with solid fill">
            <a:extLst>
              <a:ext uri="{FF2B5EF4-FFF2-40B4-BE49-F238E27FC236}">
                <a16:creationId xmlns:a16="http://schemas.microsoft.com/office/drawing/2014/main" id="{B086ACBC-0751-2041-074D-B5D43EC3D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00000">
            <a:off x="290528" y="2152102"/>
            <a:ext cx="2804493" cy="280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4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EA2AC4-1E51-1101-2273-D31910FB36F7}"/>
              </a:ext>
            </a:extLst>
          </p:cNvPr>
          <p:cNvSpPr/>
          <p:nvPr/>
        </p:nvSpPr>
        <p:spPr>
          <a:xfrm>
            <a:off x="-6350" y="-6349"/>
            <a:ext cx="12198350" cy="806450"/>
          </a:xfrm>
          <a:prstGeom prst="rect">
            <a:avLst/>
          </a:prstGeom>
          <a:solidFill>
            <a:srgbClr val="4DCEF3"/>
          </a:solidFill>
          <a:ln>
            <a:solidFill>
              <a:srgbClr val="4DCE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fortaa" pitchFamily="2" charset="0"/>
              </a:rPr>
              <a:t>Evolving Data Model: Schema Evolution &amp; Live Migrations</a:t>
            </a:r>
            <a:endParaRPr lang="en-BE" sz="2400" dirty="0">
              <a:latin typeface="Comforta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4492A-7E9E-E2F9-E8D9-BB979553B137}"/>
              </a:ext>
            </a:extLst>
          </p:cNvPr>
          <p:cNvSpPr txBox="1"/>
          <p:nvPr/>
        </p:nvSpPr>
        <p:spPr>
          <a:xfrm>
            <a:off x="4191036" y="1978731"/>
            <a:ext cx="60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fortaa" pitchFamily="2" charset="0"/>
              </a:rPr>
              <a:t>The Challenge of Schema Evolution</a:t>
            </a:r>
            <a:endParaRPr lang="en-BE" sz="2000" b="1" dirty="0">
              <a:latin typeface="Comforta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43945-63C4-8F0B-D5BE-8FAC52E5F5B2}"/>
              </a:ext>
            </a:extLst>
          </p:cNvPr>
          <p:cNvSpPr txBox="1"/>
          <p:nvPr/>
        </p:nvSpPr>
        <p:spPr>
          <a:xfrm>
            <a:off x="4191036" y="2723567"/>
            <a:ext cx="74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omfortaa" pitchFamily="2" charset="0"/>
              </a:rPr>
              <a:t>Data models </a:t>
            </a:r>
            <a:r>
              <a:rPr lang="en-US" sz="1600" b="1" dirty="0">
                <a:latin typeface="Comfortaa" pitchFamily="2" charset="0"/>
              </a:rPr>
              <a:t>change over time</a:t>
            </a:r>
            <a:r>
              <a:rPr lang="en-US" sz="1600" dirty="0">
                <a:latin typeface="Comfortaa" pitchFamily="2" charset="0"/>
              </a:rPr>
              <a:t>, but changes can break things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omfortaa" pitchFamily="2" charset="0"/>
              </a:rPr>
              <a:t>Migrating data manually is a time vortex, and is error prone</a:t>
            </a:r>
            <a:endParaRPr lang="en-BE" sz="1600" dirty="0">
              <a:latin typeface="Comforta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5AE32-8344-36DF-AB37-FB371FD8CEFD}"/>
              </a:ext>
            </a:extLst>
          </p:cNvPr>
          <p:cNvSpPr txBox="1"/>
          <p:nvPr/>
        </p:nvSpPr>
        <p:spPr>
          <a:xfrm>
            <a:off x="4191036" y="3790826"/>
            <a:ext cx="60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fortaa" pitchFamily="2" charset="0"/>
              </a:rPr>
              <a:t>Cloud Shapes Approach</a:t>
            </a:r>
            <a:endParaRPr lang="en-BE" sz="2000" b="1" dirty="0">
              <a:latin typeface="Comforta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34DBF-6E3D-94D4-D4C4-D75453E929CB}"/>
              </a:ext>
            </a:extLst>
          </p:cNvPr>
          <p:cNvSpPr txBox="1"/>
          <p:nvPr/>
        </p:nvSpPr>
        <p:spPr>
          <a:xfrm>
            <a:off x="4191036" y="4468367"/>
            <a:ext cx="7439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fortaa" pitchFamily="2" charset="0"/>
              </a:rPr>
              <a:t>✅ </a:t>
            </a:r>
            <a:r>
              <a:rPr lang="en-US" sz="1600" b="1" dirty="0">
                <a:latin typeface="Comfortaa" pitchFamily="2" charset="0"/>
              </a:rPr>
              <a:t>Patch-oriented updates, </a:t>
            </a:r>
            <a:r>
              <a:rPr lang="en-US" sz="1600" dirty="0">
                <a:latin typeface="Comfortaa" pitchFamily="2" charset="0"/>
              </a:rPr>
              <a:t>granting fine-grained control</a:t>
            </a:r>
            <a:br>
              <a:rPr lang="en-US" sz="1600" dirty="0">
                <a:latin typeface="Comfortaa" pitchFamily="2" charset="0"/>
              </a:rPr>
            </a:br>
            <a:r>
              <a:rPr lang="en-US" sz="1600" dirty="0">
                <a:latin typeface="Comfortaa" pitchFamily="2" charset="0"/>
              </a:rPr>
              <a:t>✅ </a:t>
            </a:r>
            <a:r>
              <a:rPr lang="en-US" sz="1600" b="1" dirty="0">
                <a:latin typeface="Comfortaa" pitchFamily="2" charset="0"/>
              </a:rPr>
              <a:t>Automatic migration</a:t>
            </a:r>
            <a:r>
              <a:rPr lang="en-US" sz="1600" dirty="0">
                <a:latin typeface="Comfortaa" pitchFamily="2" charset="0"/>
              </a:rPr>
              <a:t> of existing projections</a:t>
            </a:r>
            <a:br>
              <a:rPr lang="en-US" sz="1600" dirty="0">
                <a:latin typeface="Comfortaa" pitchFamily="2" charset="0"/>
              </a:rPr>
            </a:br>
            <a:r>
              <a:rPr lang="en-US" sz="1600" dirty="0">
                <a:latin typeface="Comfortaa" pitchFamily="2" charset="0"/>
              </a:rPr>
              <a:t>✅ Ensures </a:t>
            </a:r>
            <a:r>
              <a:rPr lang="en-US" sz="1600" b="1" dirty="0">
                <a:latin typeface="Comfortaa" pitchFamily="2" charset="0"/>
              </a:rPr>
              <a:t>smooth transitions without data loss</a:t>
            </a:r>
            <a:endParaRPr lang="en-BE" sz="1600" dirty="0">
              <a:latin typeface="Comfortaa" pitchFamily="2" charset="0"/>
            </a:endParaRPr>
          </a:p>
        </p:txBody>
      </p:sp>
      <p:pic>
        <p:nvPicPr>
          <p:cNvPr id="2" name="Picture 1" descr="A blue and black logo&#10;&#10;AI-generated content may be incorrect.">
            <a:extLst>
              <a:ext uri="{FF2B5EF4-FFF2-40B4-BE49-F238E27FC236}">
                <a16:creationId xmlns:a16="http://schemas.microsoft.com/office/drawing/2014/main" id="{C8411F06-78F4-B1A0-FCA4-C27159D1C11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" y="129024"/>
            <a:ext cx="743607" cy="492752"/>
          </a:xfrm>
          <a:prstGeom prst="rect">
            <a:avLst/>
          </a:prstGeom>
          <a:noFill/>
        </p:spPr>
      </p:pic>
      <p:pic>
        <p:nvPicPr>
          <p:cNvPr id="6" name="Graphic 5" descr="Monkey with solid fill">
            <a:extLst>
              <a:ext uri="{FF2B5EF4-FFF2-40B4-BE49-F238E27FC236}">
                <a16:creationId xmlns:a16="http://schemas.microsoft.com/office/drawing/2014/main" id="{48FB89DF-F668-3BCA-CA73-6DCF82393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862" y="2125778"/>
            <a:ext cx="3062356" cy="30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0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EB3DAC-E1A1-07A6-4ED3-C4873D20C62E}"/>
              </a:ext>
            </a:extLst>
          </p:cNvPr>
          <p:cNvSpPr/>
          <p:nvPr/>
        </p:nvSpPr>
        <p:spPr>
          <a:xfrm>
            <a:off x="-6350" y="-6349"/>
            <a:ext cx="12198350" cy="806450"/>
          </a:xfrm>
          <a:prstGeom prst="rect">
            <a:avLst/>
          </a:prstGeom>
          <a:solidFill>
            <a:srgbClr val="4DCEF3"/>
          </a:solidFill>
          <a:ln>
            <a:solidFill>
              <a:srgbClr val="4DCE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fortaa" pitchFamily="2" charset="0"/>
              </a:rPr>
              <a:t>Why Cloud Shapes? Unlocking Key Benefits</a:t>
            </a:r>
            <a:endParaRPr lang="en-BE" sz="2400" dirty="0">
              <a:latin typeface="Comforta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088BC-B920-0351-1F56-0802577A51E5}"/>
              </a:ext>
            </a:extLst>
          </p:cNvPr>
          <p:cNvSpPr txBox="1"/>
          <p:nvPr/>
        </p:nvSpPr>
        <p:spPr>
          <a:xfrm>
            <a:off x="1660075" y="1967089"/>
            <a:ext cx="40677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mfortaa" pitchFamily="2" charset="0"/>
              </a:rPr>
              <a:t>Event-Driven and Scalable</a:t>
            </a:r>
          </a:p>
          <a:p>
            <a:endParaRPr lang="en-US" b="1" dirty="0">
              <a:latin typeface="Comforta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omfortaa" pitchFamily="2" charset="0"/>
              </a:rPr>
              <a:t>CloudEvents</a:t>
            </a:r>
            <a:r>
              <a:rPr lang="en-US" sz="1400" b="1" dirty="0">
                <a:latin typeface="Comfortaa" pitchFamily="2" charset="0"/>
              </a:rPr>
              <a:t>-based architecture</a:t>
            </a:r>
            <a:r>
              <a:rPr lang="en-US" sz="1400" dirty="0">
                <a:latin typeface="Comfortaa" pitchFamily="2" charset="0"/>
              </a:rPr>
              <a:t> ensures real-time updates.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Comfortaa" pitchFamily="2" charset="0"/>
              </a:rPr>
              <a:t>Projections allow immutable, </a:t>
            </a:r>
            <a:r>
              <a:rPr lang="en-US" sz="1400" b="1" dirty="0" err="1">
                <a:latin typeface="Comfortaa" pitchFamily="2" charset="0"/>
              </a:rPr>
              <a:t>queryable</a:t>
            </a:r>
            <a:r>
              <a:rPr lang="en-US" sz="1400" b="1" dirty="0">
                <a:latin typeface="Comfortaa" pitchFamily="2" charset="0"/>
              </a:rPr>
              <a:t> states</a:t>
            </a:r>
            <a:r>
              <a:rPr lang="en-US" sz="1400" dirty="0">
                <a:latin typeface="Comfortaa" pitchFamily="2" charset="0"/>
              </a:rPr>
              <a:t>.</a:t>
            </a:r>
          </a:p>
          <a:p>
            <a:endParaRPr lang="en-US" sz="1400" dirty="0">
              <a:latin typeface="Comforta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omfortaa" pitchFamily="2" charset="0"/>
            </a:endParaRPr>
          </a:p>
          <a:p>
            <a:r>
              <a:rPr lang="en-US" sz="1600" b="1" dirty="0">
                <a:latin typeface="Comfortaa" pitchFamily="2" charset="0"/>
              </a:rPr>
              <a:t>Schema-Validated and Reliable</a:t>
            </a:r>
            <a:br>
              <a:rPr lang="en-US" b="1" dirty="0">
                <a:latin typeface="Comfortaa" pitchFamily="2" charset="0"/>
              </a:rPr>
            </a:br>
            <a:endParaRPr lang="en-US" b="1" dirty="0">
              <a:latin typeface="Comforta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Comfortaa" pitchFamily="2" charset="0"/>
              </a:rPr>
              <a:t>Ensures data integrity</a:t>
            </a:r>
            <a:r>
              <a:rPr lang="en-US" sz="1400" dirty="0">
                <a:latin typeface="Comfortaa" pitchFamily="2" charset="0"/>
              </a:rPr>
              <a:t> via enforced schemas.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Comfortaa" pitchFamily="2" charset="0"/>
              </a:rPr>
              <a:t>Flexible relationships</a:t>
            </a:r>
            <a:r>
              <a:rPr lang="en-US" sz="1400" dirty="0">
                <a:latin typeface="Comfortaa" pitchFamily="2" charset="0"/>
              </a:rPr>
              <a:t> keep data structured.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DC8AE-6D01-60AC-8A40-D0D4CFE4A160}"/>
              </a:ext>
            </a:extLst>
          </p:cNvPr>
          <p:cNvSpPr txBox="1"/>
          <p:nvPr/>
        </p:nvSpPr>
        <p:spPr>
          <a:xfrm>
            <a:off x="7543066" y="1967089"/>
            <a:ext cx="425351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mfortaa" pitchFamily="2" charset="0"/>
              </a:rPr>
              <a:t>Live Migration &amp; Adaptability</a:t>
            </a:r>
          </a:p>
          <a:p>
            <a:endParaRPr lang="en-US" b="1" dirty="0">
              <a:latin typeface="Comforta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mfortaa" pitchFamily="2" charset="0"/>
              </a:rPr>
              <a:t>Modify schemas without downtime</a:t>
            </a:r>
            <a:r>
              <a:rPr lang="en-US" sz="1400" b="1" dirty="0">
                <a:latin typeface="Comfortaa" pitchFamily="2" charset="0"/>
              </a:rPr>
              <a:t>.</a:t>
            </a:r>
            <a:endParaRPr lang="en-US" sz="1400" dirty="0">
              <a:latin typeface="Comforta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mfortaa" pitchFamily="2" charset="0"/>
              </a:rPr>
              <a:t>Dynamic inclusion of related projections.</a:t>
            </a:r>
          </a:p>
          <a:p>
            <a:endParaRPr lang="en-US" sz="1400" dirty="0">
              <a:latin typeface="Comforta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omforta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omfortaa" pitchFamily="2" charset="0"/>
            </a:endParaRPr>
          </a:p>
          <a:p>
            <a:r>
              <a:rPr lang="en-US" sz="1600" b="1" dirty="0">
                <a:latin typeface="Comfortaa" pitchFamily="2" charset="0"/>
              </a:rPr>
              <a:t>Developer-Friendly</a:t>
            </a:r>
          </a:p>
          <a:p>
            <a:endParaRPr lang="en-US" sz="1600" b="1" dirty="0">
              <a:latin typeface="Comforta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mfortaa" pitchFamily="2" charset="0"/>
              </a:rPr>
              <a:t>Supports</a:t>
            </a:r>
            <a:r>
              <a:rPr lang="en-US" sz="1400" b="1" dirty="0">
                <a:latin typeface="Comfortaa" pitchFamily="2" charset="0"/>
              </a:rPr>
              <a:t> JavaScript &amp; </a:t>
            </a:r>
            <a:r>
              <a:rPr lang="en-US" sz="1400" b="1" dirty="0" err="1">
                <a:latin typeface="Comfortaa" pitchFamily="2" charset="0"/>
              </a:rPr>
              <a:t>jq</a:t>
            </a:r>
            <a:r>
              <a:rPr lang="en-US" sz="1400" b="1" dirty="0">
                <a:latin typeface="Comfortaa" pitchFamily="2" charset="0"/>
              </a:rPr>
              <a:t> </a:t>
            </a:r>
            <a:r>
              <a:rPr lang="en-US" sz="1400" dirty="0">
                <a:latin typeface="Comfortaa" pitchFamily="2" charset="0"/>
              </a:rPr>
              <a:t>expressions</a:t>
            </a:r>
            <a:r>
              <a:rPr lang="en-US" sz="1400" b="1" dirty="0">
                <a:latin typeface="Comfortaa" pitchFamily="2" charset="0"/>
              </a:rPr>
              <a:t>.</a:t>
            </a:r>
            <a:endParaRPr lang="en-US" sz="1400" dirty="0">
              <a:latin typeface="Comforta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mfortaa" pitchFamily="2" charset="0"/>
              </a:rPr>
              <a:t>Works seamlessly in event-driven ecosystems.</a:t>
            </a:r>
            <a:endParaRPr lang="en-BE" sz="1400" dirty="0"/>
          </a:p>
        </p:txBody>
      </p:sp>
      <p:pic>
        <p:nvPicPr>
          <p:cNvPr id="2" name="Picture 1" descr="A blue and black logo&#10;&#10;AI-generated content may be incorrect.">
            <a:extLst>
              <a:ext uri="{FF2B5EF4-FFF2-40B4-BE49-F238E27FC236}">
                <a16:creationId xmlns:a16="http://schemas.microsoft.com/office/drawing/2014/main" id="{F2DD7BB5-807F-EB79-17F9-929611E4FE0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" y="129024"/>
            <a:ext cx="743607" cy="492752"/>
          </a:xfrm>
          <a:prstGeom prst="rect">
            <a:avLst/>
          </a:prstGeom>
          <a:noFill/>
        </p:spPr>
      </p:pic>
      <p:pic>
        <p:nvPicPr>
          <p:cNvPr id="3" name="Picture 2" descr="CloudEvents · GitHub">
            <a:extLst>
              <a:ext uri="{FF2B5EF4-FFF2-40B4-BE49-F238E27FC236}">
                <a16:creationId xmlns:a16="http://schemas.microsoft.com/office/drawing/2014/main" id="{195D5853-41B1-541E-9917-F231CAAA5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5" y="2432900"/>
            <a:ext cx="872704" cy="87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JSON Schema · GitHub">
            <a:extLst>
              <a:ext uri="{FF2B5EF4-FFF2-40B4-BE49-F238E27FC236}">
                <a16:creationId xmlns:a16="http://schemas.microsoft.com/office/drawing/2014/main" id="{D6F92C14-0CFD-A443-4F0D-72DEEF9F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2" y="4252822"/>
            <a:ext cx="797351" cy="79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Repeat with solid fill">
            <a:extLst>
              <a:ext uri="{FF2B5EF4-FFF2-40B4-BE49-F238E27FC236}">
                <a16:creationId xmlns:a16="http://schemas.microsoft.com/office/drawing/2014/main" id="{E629C152-E247-8DF0-3038-CE39B1244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1832" y="2432900"/>
            <a:ext cx="806450" cy="806450"/>
          </a:xfrm>
          <a:prstGeom prst="rect">
            <a:avLst/>
          </a:prstGeom>
        </p:spPr>
      </p:pic>
      <p:pic>
        <p:nvPicPr>
          <p:cNvPr id="11" name="Graphic 10" descr="Hero Male with solid fill">
            <a:extLst>
              <a:ext uri="{FF2B5EF4-FFF2-40B4-BE49-F238E27FC236}">
                <a16:creationId xmlns:a16="http://schemas.microsoft.com/office/drawing/2014/main" id="{9342026B-7B06-5A54-D266-C7F1E8709D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1832" y="4151838"/>
            <a:ext cx="806450" cy="8064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9EEB43-954D-E7C2-036D-DA9A7809FB54}"/>
              </a:ext>
            </a:extLst>
          </p:cNvPr>
          <p:cNvCxnSpPr>
            <a:cxnSpLocks/>
          </p:cNvCxnSpPr>
          <p:nvPr/>
        </p:nvCxnSpPr>
        <p:spPr>
          <a:xfrm>
            <a:off x="5983019" y="2040835"/>
            <a:ext cx="0" cy="3107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8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E0FBD7-3D47-F9E0-79FC-A41F8EE92B5D}"/>
              </a:ext>
            </a:extLst>
          </p:cNvPr>
          <p:cNvSpPr/>
          <p:nvPr/>
        </p:nvSpPr>
        <p:spPr>
          <a:xfrm>
            <a:off x="-6350" y="-6349"/>
            <a:ext cx="12198350" cy="806450"/>
          </a:xfrm>
          <a:prstGeom prst="rect">
            <a:avLst/>
          </a:prstGeom>
          <a:solidFill>
            <a:srgbClr val="4DCEF3"/>
          </a:solidFill>
          <a:ln>
            <a:solidFill>
              <a:srgbClr val="4DCE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fortaa" pitchFamily="2" charset="0"/>
              </a:rPr>
              <a:t>Cloud Shapes in Action: Real-World Use Cases</a:t>
            </a:r>
            <a:endParaRPr lang="en-BE" sz="2400" dirty="0">
              <a:latin typeface="Comforta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7185C-FCDC-1BB5-FA4B-372578DB492E}"/>
              </a:ext>
            </a:extLst>
          </p:cNvPr>
          <p:cNvSpPr txBox="1"/>
          <p:nvPr/>
        </p:nvSpPr>
        <p:spPr>
          <a:xfrm>
            <a:off x="2257174" y="1366046"/>
            <a:ext cx="7671301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>
                <a:latin typeface="Comfortaa" pitchFamily="2" charset="0"/>
              </a:rPr>
              <a:t>📌 </a:t>
            </a:r>
            <a:r>
              <a:rPr lang="en-US" sz="2000" b="1" dirty="0">
                <a:latin typeface="Comfortaa" pitchFamily="2" charset="0"/>
              </a:rPr>
              <a:t>Real-Time Analytics</a:t>
            </a:r>
          </a:p>
          <a:p>
            <a:endParaRPr lang="en-US" dirty="0">
              <a:latin typeface="Comforta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fortaa" pitchFamily="2" charset="0"/>
              </a:rPr>
              <a:t>Auto-updated projections for </a:t>
            </a:r>
            <a:r>
              <a:rPr lang="en-US" b="1" dirty="0">
                <a:latin typeface="Comfortaa" pitchFamily="2" charset="0"/>
              </a:rPr>
              <a:t>log processing &amp; monitoring</a:t>
            </a:r>
            <a:r>
              <a:rPr lang="en-US" dirty="0">
                <a:latin typeface="Comfortaa" pitchFamily="2" charset="0"/>
              </a:rPr>
              <a:t>.</a:t>
            </a:r>
          </a:p>
          <a:p>
            <a:endParaRPr lang="en-US" dirty="0">
              <a:latin typeface="Comfortaa" pitchFamily="2" charset="0"/>
            </a:endParaRPr>
          </a:p>
          <a:p>
            <a:r>
              <a:rPr lang="en-BE" dirty="0">
                <a:latin typeface="Comfortaa" pitchFamily="2" charset="0"/>
              </a:rPr>
              <a:t>📌 </a:t>
            </a:r>
            <a:r>
              <a:rPr lang="en-US" sz="2000" b="1" dirty="0">
                <a:latin typeface="Comfortaa" pitchFamily="2" charset="0"/>
              </a:rPr>
              <a:t>Data Synchronization</a:t>
            </a:r>
          </a:p>
          <a:p>
            <a:endParaRPr lang="en-US" dirty="0">
              <a:latin typeface="Comforta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fortaa" pitchFamily="2" charset="0"/>
              </a:rPr>
              <a:t>Keeping projections updated based on </a:t>
            </a:r>
            <a:r>
              <a:rPr lang="en-US" b="1" dirty="0">
                <a:latin typeface="Comfortaa" pitchFamily="2" charset="0"/>
              </a:rPr>
              <a:t>cloud infrastructure events</a:t>
            </a:r>
            <a:r>
              <a:rPr lang="en-US" dirty="0">
                <a:latin typeface="Comfortaa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omfortaa" pitchFamily="2" charset="0"/>
            </a:endParaRPr>
          </a:p>
          <a:p>
            <a:r>
              <a:rPr lang="en-BE" dirty="0">
                <a:latin typeface="Comfortaa" pitchFamily="2" charset="0"/>
              </a:rPr>
              <a:t>📌 </a:t>
            </a:r>
            <a:r>
              <a:rPr lang="en-US" sz="2000" b="1" dirty="0">
                <a:latin typeface="Comfortaa" pitchFamily="2" charset="0"/>
              </a:rPr>
              <a:t>Event-Driven Microservices</a:t>
            </a:r>
          </a:p>
          <a:p>
            <a:endParaRPr lang="en-US" dirty="0">
              <a:latin typeface="Comforta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fortaa" pitchFamily="2" charset="0"/>
              </a:rPr>
              <a:t>Decoupling services with </a:t>
            </a:r>
            <a:r>
              <a:rPr lang="en-US" b="1" dirty="0">
                <a:latin typeface="Comfortaa" pitchFamily="2" charset="0"/>
              </a:rPr>
              <a:t>immutable, </a:t>
            </a:r>
            <a:r>
              <a:rPr lang="en-US" b="1" dirty="0" err="1">
                <a:latin typeface="Comfortaa" pitchFamily="2" charset="0"/>
              </a:rPr>
              <a:t>queryable</a:t>
            </a:r>
            <a:r>
              <a:rPr lang="en-US" b="1" dirty="0">
                <a:latin typeface="Comfortaa" pitchFamily="2" charset="0"/>
              </a:rPr>
              <a:t> projections</a:t>
            </a:r>
            <a:r>
              <a:rPr lang="en-US" dirty="0">
                <a:latin typeface="Comfortaa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omfortaa" pitchFamily="2" charset="0"/>
            </a:endParaRPr>
          </a:p>
          <a:p>
            <a:r>
              <a:rPr lang="en-BE" dirty="0">
                <a:latin typeface="Comfortaa" pitchFamily="2" charset="0"/>
              </a:rPr>
              <a:t>📌 </a:t>
            </a:r>
            <a:r>
              <a:rPr lang="en-US" sz="2000" b="1" dirty="0">
                <a:latin typeface="Comfortaa" pitchFamily="2" charset="0"/>
              </a:rPr>
              <a:t>Event Sourcing &amp; CQRS</a:t>
            </a:r>
          </a:p>
          <a:p>
            <a:endParaRPr lang="en-US" dirty="0">
              <a:latin typeface="Comforta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fortaa" pitchFamily="2" charset="0"/>
              </a:rPr>
              <a:t>Using projections to represent </a:t>
            </a:r>
            <a:r>
              <a:rPr lang="en-US" b="1" dirty="0">
                <a:latin typeface="Comfortaa" pitchFamily="2" charset="0"/>
              </a:rPr>
              <a:t>historical states of an entity</a:t>
            </a:r>
            <a:r>
              <a:rPr lang="en-US" dirty="0">
                <a:latin typeface="Comfortaa" pitchFamily="2" charset="0"/>
              </a:rPr>
              <a:t>.</a:t>
            </a:r>
          </a:p>
        </p:txBody>
      </p:sp>
      <p:pic>
        <p:nvPicPr>
          <p:cNvPr id="2" name="Picture 1" descr="A blue and black logo&#10;&#10;AI-generated content may be incorrect.">
            <a:extLst>
              <a:ext uri="{FF2B5EF4-FFF2-40B4-BE49-F238E27FC236}">
                <a16:creationId xmlns:a16="http://schemas.microsoft.com/office/drawing/2014/main" id="{AA43CF1A-7EA4-92BE-A381-AF18BA71730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" y="129024"/>
            <a:ext cx="743607" cy="492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485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E2FA68-E525-FA06-3828-37B5E5935FBA}"/>
              </a:ext>
            </a:extLst>
          </p:cNvPr>
          <p:cNvSpPr/>
          <p:nvPr/>
        </p:nvSpPr>
        <p:spPr>
          <a:xfrm>
            <a:off x="-6350" y="-6349"/>
            <a:ext cx="12198350" cy="806450"/>
          </a:xfrm>
          <a:prstGeom prst="rect">
            <a:avLst/>
          </a:prstGeom>
          <a:solidFill>
            <a:srgbClr val="4DCEF3"/>
          </a:solidFill>
          <a:ln>
            <a:solidFill>
              <a:srgbClr val="4DCE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fortaa" pitchFamily="2" charset="0"/>
              </a:rPr>
              <a:t>Live Demo: Cloud Shapes in Motion</a:t>
            </a:r>
            <a:endParaRPr lang="en-BE" sz="2400" dirty="0">
              <a:latin typeface="Comfortaa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14656B-D468-9847-4DDC-CCE64857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5" y="1273081"/>
            <a:ext cx="57150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lue and black logo&#10;&#10;AI-generated content may be incorrect.">
            <a:extLst>
              <a:ext uri="{FF2B5EF4-FFF2-40B4-BE49-F238E27FC236}">
                <a16:creationId xmlns:a16="http://schemas.microsoft.com/office/drawing/2014/main" id="{E2A75950-1938-5489-C9DE-30F469CB8CD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" y="129024"/>
            <a:ext cx="743607" cy="492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913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FE211C-2092-66A4-BBB2-4DCFDAC5267C}"/>
              </a:ext>
            </a:extLst>
          </p:cNvPr>
          <p:cNvSpPr/>
          <p:nvPr/>
        </p:nvSpPr>
        <p:spPr>
          <a:xfrm>
            <a:off x="-6350" y="-6349"/>
            <a:ext cx="12198350" cy="806450"/>
          </a:xfrm>
          <a:prstGeom prst="rect">
            <a:avLst/>
          </a:prstGeom>
          <a:solidFill>
            <a:srgbClr val="4DCEF3"/>
          </a:solidFill>
          <a:ln>
            <a:solidFill>
              <a:srgbClr val="4DCE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fortaa" pitchFamily="2" charset="0"/>
              </a:rPr>
              <a:t>Q&amp;A</a:t>
            </a:r>
            <a:endParaRPr lang="en-BE" sz="2400" dirty="0">
              <a:latin typeface="Comforta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9BE05-B54B-0A85-A9F4-F54F2CC95329}"/>
              </a:ext>
            </a:extLst>
          </p:cNvPr>
          <p:cNvSpPr txBox="1"/>
          <p:nvPr/>
        </p:nvSpPr>
        <p:spPr>
          <a:xfrm>
            <a:off x="2589212" y="2847019"/>
            <a:ext cx="70072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mfortaa" pitchFamily="2" charset="0"/>
              </a:rPr>
              <a:t>🗣  </a:t>
            </a:r>
            <a:r>
              <a:rPr lang="en-US" sz="2400" b="1" dirty="0">
                <a:latin typeface="Comfortaa" pitchFamily="2" charset="0"/>
              </a:rPr>
              <a:t>Q&amp;A Session</a:t>
            </a:r>
            <a:br>
              <a:rPr lang="en-US" sz="2400" dirty="0">
                <a:latin typeface="Comfortaa" pitchFamily="2" charset="0"/>
              </a:rPr>
            </a:br>
            <a:r>
              <a:rPr lang="en-US" sz="2400" dirty="0">
                <a:latin typeface="Comfortaa" pitchFamily="2" charset="0"/>
              </a:rPr>
              <a:t>💡 </a:t>
            </a:r>
            <a:r>
              <a:rPr lang="en-US" sz="2400" b="1" dirty="0">
                <a:latin typeface="Comfortaa" pitchFamily="2" charset="0"/>
              </a:rPr>
              <a:t>Ask Anything About Cloud Shapes!</a:t>
            </a:r>
          </a:p>
          <a:p>
            <a:pPr algn="ctr"/>
            <a:endParaRPr lang="en-US" dirty="0">
              <a:latin typeface="Comfortaa" pitchFamily="2" charset="0"/>
            </a:endParaRPr>
          </a:p>
          <a:p>
            <a:pPr algn="ctr"/>
            <a:r>
              <a:rPr lang="en-US" dirty="0">
                <a:latin typeface="Comfortaa" pitchFamily="2" charset="0"/>
              </a:rPr>
              <a:t>Thank you for your time! 🚀</a:t>
            </a:r>
          </a:p>
        </p:txBody>
      </p:sp>
      <p:pic>
        <p:nvPicPr>
          <p:cNvPr id="2" name="Picture 1" descr="A blue and black logo&#10;&#10;AI-generated content may be incorrect.">
            <a:extLst>
              <a:ext uri="{FF2B5EF4-FFF2-40B4-BE49-F238E27FC236}">
                <a16:creationId xmlns:a16="http://schemas.microsoft.com/office/drawing/2014/main" id="{53372D63-FAC2-52E4-FF3B-5BB107E35C8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" y="129024"/>
            <a:ext cx="743607" cy="492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291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26DD-3B5F-50FA-7C2A-E37B8451CE49}"/>
              </a:ext>
            </a:extLst>
          </p:cNvPr>
          <p:cNvSpPr/>
          <p:nvPr/>
        </p:nvSpPr>
        <p:spPr>
          <a:xfrm>
            <a:off x="-6350" y="-6349"/>
            <a:ext cx="12198350" cy="806450"/>
          </a:xfrm>
          <a:prstGeom prst="rect">
            <a:avLst/>
          </a:prstGeom>
          <a:solidFill>
            <a:srgbClr val="4DCEF3"/>
          </a:solidFill>
          <a:ln>
            <a:solidFill>
              <a:srgbClr val="4DCE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fortaa" pitchFamily="2" charset="0"/>
              </a:rPr>
              <a:t>Get Involved</a:t>
            </a:r>
            <a:endParaRPr lang="en-BE" sz="2400" dirty="0">
              <a:latin typeface="Comfortaa" pitchFamily="2" charset="0"/>
            </a:endParaRPr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0A4EAEDD-ACF0-238E-AE17-0E4A8BA79C4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" y="129024"/>
            <a:ext cx="743607" cy="49275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43055E-1668-193D-D98D-695D4C3C5DBF}"/>
              </a:ext>
            </a:extLst>
          </p:cNvPr>
          <p:cNvSpPr txBox="1"/>
          <p:nvPr/>
        </p:nvSpPr>
        <p:spPr>
          <a:xfrm>
            <a:off x="4083050" y="1401583"/>
            <a:ext cx="5464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Contributions Welcome!</a:t>
            </a:r>
            <a:br>
              <a:rPr lang="en-GB" dirty="0"/>
            </a:br>
            <a:r>
              <a:rPr lang="en-GB" dirty="0"/>
              <a:t>We welcome new contributors, bug reports, and feature suggestions. Your input makes this project better.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10796-2BCD-B536-B07B-0F564F6C37DF}"/>
              </a:ext>
            </a:extLst>
          </p:cNvPr>
          <p:cNvSpPr txBox="1"/>
          <p:nvPr/>
        </p:nvSpPr>
        <p:spPr>
          <a:xfrm>
            <a:off x="4083050" y="4749259"/>
            <a:ext cx="514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Show Some Love</a:t>
            </a:r>
            <a:br>
              <a:rPr lang="en-GB" dirty="0"/>
            </a:br>
            <a:r>
              <a:rPr lang="en-GB" dirty="0"/>
              <a:t>If you like what you see, please give the project a star on GitHub.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2C5DA-B84E-9F8A-265B-DBD3C826200F}"/>
              </a:ext>
            </a:extLst>
          </p:cNvPr>
          <p:cNvSpPr txBox="1"/>
          <p:nvPr/>
        </p:nvSpPr>
        <p:spPr>
          <a:xfrm>
            <a:off x="4083050" y="3132719"/>
            <a:ext cx="5060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Take a Look at the Project</a:t>
            </a:r>
            <a:br>
              <a:rPr lang="en-GB" dirty="0"/>
            </a:br>
            <a:r>
              <a:rPr lang="en-GB" dirty="0"/>
              <a:t>Check out our code, issues, and roadmap at </a:t>
            </a:r>
            <a:r>
              <a:rPr lang="en-GB" dirty="0">
                <a:solidFill>
                  <a:srgbClr val="4DCEF3"/>
                </a:solidFill>
                <a:hlinkClick r:id="rId3"/>
              </a:rPr>
              <a:t>https://github.com/neuroglia-io/cloud-shapes</a:t>
            </a:r>
            <a:r>
              <a:rPr lang="en-GB" dirty="0"/>
              <a:t>.</a:t>
            </a:r>
            <a:endParaRPr lang="en-BE" dirty="0"/>
          </a:p>
        </p:txBody>
      </p:sp>
      <p:pic>
        <p:nvPicPr>
          <p:cNvPr id="18" name="Graphic 17" descr="Handshake outline">
            <a:extLst>
              <a:ext uri="{FF2B5EF4-FFF2-40B4-BE49-F238E27FC236}">
                <a16:creationId xmlns:a16="http://schemas.microsoft.com/office/drawing/2014/main" id="{80C47D8D-3E08-246D-1828-7BB06C01E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5375" y="1544547"/>
            <a:ext cx="914400" cy="914400"/>
          </a:xfrm>
          <a:prstGeom prst="rect">
            <a:avLst/>
          </a:prstGeom>
        </p:spPr>
      </p:pic>
      <p:pic>
        <p:nvPicPr>
          <p:cNvPr id="20" name="Graphic 19" descr="Box outline">
            <a:extLst>
              <a:ext uri="{FF2B5EF4-FFF2-40B4-BE49-F238E27FC236}">
                <a16:creationId xmlns:a16="http://schemas.microsoft.com/office/drawing/2014/main" id="{AC52484C-DA76-158B-C646-0AD83CB014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0050" y="3146903"/>
            <a:ext cx="914400" cy="914400"/>
          </a:xfrm>
          <a:prstGeom prst="rect">
            <a:avLst/>
          </a:prstGeom>
        </p:spPr>
      </p:pic>
      <p:pic>
        <p:nvPicPr>
          <p:cNvPr id="22" name="Graphic 21" descr="Star outline">
            <a:extLst>
              <a:ext uri="{FF2B5EF4-FFF2-40B4-BE49-F238E27FC236}">
                <a16:creationId xmlns:a16="http://schemas.microsoft.com/office/drawing/2014/main" id="{E3842F92-98F4-896A-29B7-724588796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0050" y="47492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0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77977-5FC5-55BF-F681-E6901C784BC5}"/>
              </a:ext>
            </a:extLst>
          </p:cNvPr>
          <p:cNvSpPr txBox="1"/>
          <p:nvPr/>
        </p:nvSpPr>
        <p:spPr>
          <a:xfrm>
            <a:off x="3952632" y="2967335"/>
            <a:ext cx="54644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solidFill>
                  <a:srgbClr val="4DCEF3"/>
                </a:solidFill>
                <a:latin typeface="Comfortaa" pitchFamily="2" charset="0"/>
              </a:rPr>
              <a:t>Thank you!</a:t>
            </a:r>
            <a:endParaRPr lang="en-GB" sz="5400" dirty="0">
              <a:solidFill>
                <a:srgbClr val="4DCEF3"/>
              </a:solidFill>
              <a:latin typeface="Comfortaa" pitchFamily="2" charset="0"/>
            </a:endParaRPr>
          </a:p>
        </p:txBody>
      </p:sp>
      <p:pic>
        <p:nvPicPr>
          <p:cNvPr id="9" name="Graphic 8" descr="Heart with solid fill">
            <a:extLst>
              <a:ext uri="{FF2B5EF4-FFF2-40B4-BE49-F238E27FC236}">
                <a16:creationId xmlns:a16="http://schemas.microsoft.com/office/drawing/2014/main" id="{47626FCF-E5CA-F5F2-8AA7-B080B2FFF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343" y="2366749"/>
            <a:ext cx="2124501" cy="212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0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C6010-8F07-E499-EA36-BB2EC4556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4061D673-BF21-D46D-03A8-21D977B44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556" y="1187450"/>
            <a:ext cx="4388888" cy="290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451816-ECBF-B9BE-B36B-E61797B48437}"/>
              </a:ext>
            </a:extLst>
          </p:cNvPr>
          <p:cNvSpPr txBox="1"/>
          <p:nvPr/>
        </p:nvSpPr>
        <p:spPr>
          <a:xfrm>
            <a:off x="3415886" y="4216400"/>
            <a:ext cx="53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4DCEF3"/>
                </a:solidFill>
                <a:latin typeface="Comfortaa" pitchFamily="2" charset="0"/>
              </a:rPr>
              <a:t>Cloud Shapes</a:t>
            </a:r>
            <a:endParaRPr lang="en-BE" sz="4800" dirty="0">
              <a:solidFill>
                <a:srgbClr val="4DCEF3"/>
              </a:solidFill>
              <a:latin typeface="Comforta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6CBA8-8542-7C78-6839-50BEF93B3136}"/>
              </a:ext>
            </a:extLst>
          </p:cNvPr>
          <p:cNvSpPr txBox="1"/>
          <p:nvPr/>
        </p:nvSpPr>
        <p:spPr>
          <a:xfrm>
            <a:off x="3756025" y="5047397"/>
            <a:ext cx="467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DCEF3"/>
                </a:solidFill>
                <a:latin typeface="Comfortaa" pitchFamily="2" charset="0"/>
              </a:rPr>
              <a:t>Event-Driven Database</a:t>
            </a:r>
            <a:endParaRPr lang="en-BE" sz="2000" dirty="0">
              <a:solidFill>
                <a:srgbClr val="4DCEF3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0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E9B8E0F-E72B-8D86-CB76-1C710D0C8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5541" y="2093342"/>
            <a:ext cx="3645659" cy="29563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mfortaa" pitchFamily="2" charset="0"/>
              </a:rPr>
              <a:t>Charles d’Avernas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800" dirty="0">
                <a:solidFill>
                  <a:schemeClr val="bg2">
                    <a:lumMod val="75000"/>
                  </a:schemeClr>
                </a:solidFill>
                <a:latin typeface="Comfortaa" pitchFamily="2" charset="0"/>
              </a:rPr>
            </a:b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Comfortaa" pitchFamily="2" charset="0"/>
              </a:rPr>
              <a:t>Founder @ Neuroglia – Brussels BE</a:t>
            </a:r>
          </a:p>
          <a:p>
            <a:endParaRPr lang="en-GB" sz="1800" dirty="0">
              <a:latin typeface="Comfortaa" pitchFamily="2" charset="0"/>
            </a:endParaRPr>
          </a:p>
          <a:p>
            <a:r>
              <a:rPr lang="en-GB" sz="1800" dirty="0">
                <a:latin typeface="Comfortaa" pitchFamily="2" charset="0"/>
              </a:rPr>
              <a:t>Serverless Workflow Specification</a:t>
            </a:r>
          </a:p>
          <a:p>
            <a:r>
              <a:rPr lang="en-GB" sz="1800" dirty="0">
                <a:latin typeface="Comfortaa" pitchFamily="2" charset="0"/>
              </a:rPr>
              <a:t>Serverless Workflow .NET SDK</a:t>
            </a:r>
          </a:p>
          <a:p>
            <a:r>
              <a:rPr lang="en-GB" sz="1800" dirty="0">
                <a:latin typeface="Comfortaa" pitchFamily="2" charset="0"/>
              </a:rPr>
              <a:t>Serverless Workflow Rust SDK</a:t>
            </a:r>
          </a:p>
          <a:p>
            <a:r>
              <a:rPr lang="en-GB" sz="1800" dirty="0">
                <a:latin typeface="Comfortaa" pitchFamily="2" charset="0"/>
              </a:rPr>
              <a:t>Synapse WFMS</a:t>
            </a:r>
          </a:p>
          <a:p>
            <a:r>
              <a:rPr lang="en-GB" sz="1800" dirty="0">
                <a:latin typeface="Comfortaa" pitchFamily="2" charset="0"/>
              </a:rPr>
              <a:t>Cloud Shapes</a:t>
            </a:r>
            <a:endParaRPr lang="fr-BE" sz="1800" dirty="0">
              <a:latin typeface="Comfortaa" pitchFamily="2" charset="0"/>
            </a:endParaRPr>
          </a:p>
          <a:p>
            <a:r>
              <a:rPr lang="fr-BE" sz="1800" dirty="0">
                <a:latin typeface="Comfortaa" pitchFamily="2" charset="0"/>
              </a:rPr>
              <a:t>Cloud </a:t>
            </a:r>
            <a:r>
              <a:rPr lang="fr-BE" sz="1800" dirty="0" err="1">
                <a:latin typeface="Comfortaa" pitchFamily="2" charset="0"/>
              </a:rPr>
              <a:t>Streams</a:t>
            </a:r>
            <a:endParaRPr lang="fr-BE" sz="1800" dirty="0">
              <a:latin typeface="Comfortaa" pitchFamily="2" charset="0"/>
            </a:endParaRPr>
          </a:p>
          <a:p>
            <a:r>
              <a:rPr lang="fr-BE" sz="1800" dirty="0">
                <a:latin typeface="Comfortaa" pitchFamily="2" charset="0"/>
              </a:rPr>
              <a:t>…</a:t>
            </a:r>
            <a:endParaRPr lang="en-GB" sz="1800" dirty="0">
              <a:latin typeface="Comfortaa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AED203F-8929-A550-B897-2352E7920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93914"/>
            <a:ext cx="2925821" cy="29258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B694BF-0F8A-7B5E-5AD5-625B8C7D7BF8}"/>
              </a:ext>
            </a:extLst>
          </p:cNvPr>
          <p:cNvSpPr/>
          <p:nvPr/>
        </p:nvSpPr>
        <p:spPr>
          <a:xfrm>
            <a:off x="-6350" y="-6349"/>
            <a:ext cx="12198350" cy="806450"/>
          </a:xfrm>
          <a:prstGeom prst="rect">
            <a:avLst/>
          </a:prstGeom>
          <a:solidFill>
            <a:srgbClr val="4DCEF3"/>
          </a:solidFill>
          <a:ln>
            <a:solidFill>
              <a:srgbClr val="4DCE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fortaa" pitchFamily="2" charset="0"/>
              </a:rPr>
              <a:t>Presented by</a:t>
            </a:r>
            <a:endParaRPr lang="en-BE" sz="2400" dirty="0">
              <a:latin typeface="Comfortaa" pitchFamily="2" charset="0"/>
            </a:endParaRPr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7E3B6820-A8D1-9E37-CDC9-05284DDFB30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" y="129024"/>
            <a:ext cx="743607" cy="492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098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F8052D-374A-E4F4-4CF7-BC9D4AE5ECDD}"/>
              </a:ext>
            </a:extLst>
          </p:cNvPr>
          <p:cNvSpPr/>
          <p:nvPr/>
        </p:nvSpPr>
        <p:spPr>
          <a:xfrm>
            <a:off x="-6350" y="-6349"/>
            <a:ext cx="12198350" cy="806450"/>
          </a:xfrm>
          <a:prstGeom prst="rect">
            <a:avLst/>
          </a:prstGeom>
          <a:solidFill>
            <a:srgbClr val="4DCEF3"/>
          </a:solidFill>
          <a:ln>
            <a:solidFill>
              <a:srgbClr val="4DCE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fortaa" pitchFamily="2" charset="0"/>
              </a:rPr>
              <a:t>Agenda</a:t>
            </a:r>
            <a:endParaRPr lang="en-BE" sz="2400" dirty="0">
              <a:latin typeface="Comforta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C5E8C-6C80-2E23-4073-C5F6DE1E9A21}"/>
              </a:ext>
            </a:extLst>
          </p:cNvPr>
          <p:cNvSpPr txBox="1"/>
          <p:nvPr/>
        </p:nvSpPr>
        <p:spPr>
          <a:xfrm>
            <a:off x="2639261" y="1642462"/>
            <a:ext cx="7101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mfortaa" pitchFamily="2" charset="0"/>
              </a:rPr>
              <a:t>1. Shaping Event-Driven Data with Cloud Shapes</a:t>
            </a:r>
            <a:endParaRPr lang="en-BE" sz="1600" dirty="0">
              <a:latin typeface="Comforta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214CF-1F09-3AF2-3A02-3BD16D737539}"/>
              </a:ext>
            </a:extLst>
          </p:cNvPr>
          <p:cNvSpPr txBox="1"/>
          <p:nvPr/>
        </p:nvSpPr>
        <p:spPr>
          <a:xfrm>
            <a:off x="2639262" y="2074262"/>
            <a:ext cx="7101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mfortaa" pitchFamily="2" charset="0"/>
              </a:rPr>
              <a:t>2. Defining Data: The Role of Projection Types</a:t>
            </a:r>
            <a:endParaRPr lang="en-BE" sz="1600" dirty="0">
              <a:latin typeface="Comforta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E3808-310E-B14F-5E30-C6011BFF3C6C}"/>
              </a:ext>
            </a:extLst>
          </p:cNvPr>
          <p:cNvSpPr txBox="1"/>
          <p:nvPr/>
        </p:nvSpPr>
        <p:spPr>
          <a:xfrm>
            <a:off x="2639261" y="2506062"/>
            <a:ext cx="7101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mfortaa" pitchFamily="2" charset="0"/>
              </a:rPr>
              <a:t>3. Shaping Data: Schema &amp; Validation</a:t>
            </a:r>
            <a:endParaRPr lang="en-BE" sz="1600" dirty="0">
              <a:latin typeface="Comforta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A0F5A-4018-926C-01A0-99A6F9AEB9A6}"/>
              </a:ext>
            </a:extLst>
          </p:cNvPr>
          <p:cNvSpPr txBox="1"/>
          <p:nvPr/>
        </p:nvSpPr>
        <p:spPr>
          <a:xfrm>
            <a:off x="2639261" y="2937862"/>
            <a:ext cx="7101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mfortaa" pitchFamily="2" charset="0"/>
              </a:rPr>
              <a:t>4. Triggering State Changes: How CloudEvents Power Projections</a:t>
            </a:r>
            <a:endParaRPr lang="en-BE" sz="1600" dirty="0">
              <a:latin typeface="Comforta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B3A72-6A02-AF9D-3CF3-630C8C12E51C}"/>
              </a:ext>
            </a:extLst>
          </p:cNvPr>
          <p:cNvSpPr txBox="1"/>
          <p:nvPr/>
        </p:nvSpPr>
        <p:spPr>
          <a:xfrm>
            <a:off x="2639261" y="3369662"/>
            <a:ext cx="7101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mfortaa" pitchFamily="2" charset="0"/>
              </a:rPr>
              <a:t>5. Connecting Data: Relationships Between Projections</a:t>
            </a:r>
            <a:endParaRPr lang="en-BE" sz="1600" dirty="0">
              <a:latin typeface="Comforta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3CC0C-9910-0A3D-EF1E-2BA5C9432A30}"/>
              </a:ext>
            </a:extLst>
          </p:cNvPr>
          <p:cNvSpPr txBox="1"/>
          <p:nvPr/>
        </p:nvSpPr>
        <p:spPr>
          <a:xfrm>
            <a:off x="2639261" y="3801462"/>
            <a:ext cx="7101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mfortaa" pitchFamily="2" charset="0"/>
              </a:rPr>
              <a:t>6. Evolving Data Model: Schema Evolution &amp; Live Migrations</a:t>
            </a:r>
            <a:endParaRPr lang="en-BE" sz="1600" dirty="0">
              <a:latin typeface="Comforta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CF0A48-4998-CE45-17BD-F0AE87FD4165}"/>
              </a:ext>
            </a:extLst>
          </p:cNvPr>
          <p:cNvSpPr txBox="1"/>
          <p:nvPr/>
        </p:nvSpPr>
        <p:spPr>
          <a:xfrm>
            <a:off x="2639261" y="4233262"/>
            <a:ext cx="7101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mfortaa" pitchFamily="2" charset="0"/>
              </a:rPr>
              <a:t>7. Why Cloud Shapes? Unlocking Key Benefits</a:t>
            </a:r>
            <a:endParaRPr lang="en-BE" sz="1600" dirty="0">
              <a:latin typeface="Comforta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1163BE-265A-F89C-DD7E-C40D91D61988}"/>
              </a:ext>
            </a:extLst>
          </p:cNvPr>
          <p:cNvSpPr txBox="1"/>
          <p:nvPr/>
        </p:nvSpPr>
        <p:spPr>
          <a:xfrm>
            <a:off x="2639261" y="4665062"/>
            <a:ext cx="7101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mfortaa" pitchFamily="2" charset="0"/>
              </a:rPr>
              <a:t>8. Cloud Shapes in Action: Real-World Use Cases</a:t>
            </a:r>
            <a:endParaRPr lang="en-BE" sz="1600" dirty="0">
              <a:latin typeface="Comforta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B32D3-C6F7-53AB-C05D-5D8118C1FB2C}"/>
              </a:ext>
            </a:extLst>
          </p:cNvPr>
          <p:cNvSpPr txBox="1"/>
          <p:nvPr/>
        </p:nvSpPr>
        <p:spPr>
          <a:xfrm>
            <a:off x="2639261" y="5096862"/>
            <a:ext cx="7101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mfortaa" pitchFamily="2" charset="0"/>
              </a:rPr>
              <a:t>9. Live Demo: Cloud Shapes in Motion</a:t>
            </a:r>
            <a:endParaRPr lang="en-BE" sz="1600" dirty="0">
              <a:latin typeface="Comforta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574C2F-25CC-E34D-9680-101C618505B1}"/>
              </a:ext>
            </a:extLst>
          </p:cNvPr>
          <p:cNvSpPr txBox="1"/>
          <p:nvPr/>
        </p:nvSpPr>
        <p:spPr>
          <a:xfrm>
            <a:off x="2639261" y="5528662"/>
            <a:ext cx="7101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mfortaa" pitchFamily="2" charset="0"/>
              </a:rPr>
              <a:t>10. Q&amp;A</a:t>
            </a:r>
            <a:endParaRPr lang="en-BE" sz="1600" dirty="0">
              <a:latin typeface="Comfortaa" pitchFamily="2" charset="0"/>
            </a:endParaRPr>
          </a:p>
        </p:txBody>
      </p:sp>
      <p:pic>
        <p:nvPicPr>
          <p:cNvPr id="2" name="Picture 1" descr="A blue and black logo&#10;&#10;AI-generated content may be incorrect.">
            <a:extLst>
              <a:ext uri="{FF2B5EF4-FFF2-40B4-BE49-F238E27FC236}">
                <a16:creationId xmlns:a16="http://schemas.microsoft.com/office/drawing/2014/main" id="{B5EFB715-BA12-0011-2D08-83BDFD6A2D3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" y="129024"/>
            <a:ext cx="743607" cy="492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273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48C507-84F5-C6C2-CD1A-47C2F4926071}"/>
              </a:ext>
            </a:extLst>
          </p:cNvPr>
          <p:cNvSpPr/>
          <p:nvPr/>
        </p:nvSpPr>
        <p:spPr>
          <a:xfrm>
            <a:off x="-6350" y="-6349"/>
            <a:ext cx="12198350" cy="806450"/>
          </a:xfrm>
          <a:prstGeom prst="rect">
            <a:avLst/>
          </a:prstGeom>
          <a:solidFill>
            <a:srgbClr val="4DCEF3"/>
          </a:solidFill>
          <a:ln>
            <a:solidFill>
              <a:srgbClr val="4DCE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fortaa" pitchFamily="2" charset="0"/>
              </a:rPr>
              <a:t>Shaping Event-Driven Data with Cloud Shapes</a:t>
            </a:r>
            <a:endParaRPr lang="en-BE" sz="2400" dirty="0">
              <a:latin typeface="Comforta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5FA5-664D-16E1-65D2-B8D4CC8CBC03}"/>
              </a:ext>
            </a:extLst>
          </p:cNvPr>
          <p:cNvSpPr txBox="1"/>
          <p:nvPr/>
        </p:nvSpPr>
        <p:spPr>
          <a:xfrm>
            <a:off x="2286000" y="1528011"/>
            <a:ext cx="755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fortaa" pitchFamily="2" charset="0"/>
              </a:rPr>
              <a:t>What is Cloud Shapes?</a:t>
            </a:r>
            <a:endParaRPr lang="en-BE" sz="2800" b="1" dirty="0">
              <a:latin typeface="Comforta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805C5-5047-F2AF-9B02-8528AE70D0CA}"/>
              </a:ext>
            </a:extLst>
          </p:cNvPr>
          <p:cNvSpPr txBox="1"/>
          <p:nvPr/>
        </p:nvSpPr>
        <p:spPr>
          <a:xfrm>
            <a:off x="2189747" y="2310080"/>
            <a:ext cx="9307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 pitchFamily="2" charset="0"/>
              </a:rPr>
              <a:t>A database built for </a:t>
            </a:r>
            <a:r>
              <a:rPr lang="en-US" sz="2000" b="1" dirty="0">
                <a:latin typeface="Comfortaa" pitchFamily="2" charset="0"/>
              </a:rPr>
              <a:t>event-driven 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 pitchFamily="2" charset="0"/>
              </a:rPr>
              <a:t>Uses </a:t>
            </a:r>
            <a:r>
              <a:rPr lang="en-US" sz="2000" b="1" dirty="0">
                <a:latin typeface="Comfortaa" pitchFamily="2" charset="0"/>
              </a:rPr>
              <a:t>Projection Types </a:t>
            </a:r>
            <a:r>
              <a:rPr lang="en-US" sz="2000" dirty="0">
                <a:latin typeface="Comfortaa" pitchFamily="2" charset="0"/>
              </a:rPr>
              <a:t>to manage data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 pitchFamily="2" charset="0"/>
              </a:rPr>
              <a:t>Relies on </a:t>
            </a:r>
            <a:r>
              <a:rPr lang="en-US" sz="2000" b="1" dirty="0">
                <a:latin typeface="Comfortaa" pitchFamily="2" charset="0"/>
              </a:rPr>
              <a:t>CloudEvents</a:t>
            </a:r>
            <a:r>
              <a:rPr lang="en-US" sz="2000" dirty="0">
                <a:latin typeface="Comfortaa" pitchFamily="2" charset="0"/>
              </a:rPr>
              <a:t> for real-time state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 pitchFamily="2" charset="0"/>
              </a:rPr>
              <a:t>Supports </a:t>
            </a:r>
            <a:r>
              <a:rPr lang="en-US" sz="2000" b="1" dirty="0">
                <a:latin typeface="Comfortaa" pitchFamily="2" charset="0"/>
              </a:rPr>
              <a:t>schema evolution and dynamic relationships</a:t>
            </a:r>
            <a:endParaRPr lang="en-BE" sz="2000" b="1" dirty="0">
              <a:latin typeface="Comforta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BE3B8-C77D-E5F0-4699-355A8F116470}"/>
              </a:ext>
            </a:extLst>
          </p:cNvPr>
          <p:cNvSpPr txBox="1"/>
          <p:nvPr/>
        </p:nvSpPr>
        <p:spPr>
          <a:xfrm>
            <a:off x="2286000" y="4086727"/>
            <a:ext cx="755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fortaa" pitchFamily="2" charset="0"/>
              </a:rPr>
              <a:t>Why Event-Driven?</a:t>
            </a:r>
            <a:endParaRPr lang="en-BE" sz="2800" b="1" dirty="0">
              <a:latin typeface="Comforta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4E0B9-4333-5FF6-7C8D-751606EEE759}"/>
              </a:ext>
            </a:extLst>
          </p:cNvPr>
          <p:cNvSpPr txBox="1"/>
          <p:nvPr/>
        </p:nvSpPr>
        <p:spPr>
          <a:xfrm>
            <a:off x="2286000" y="4808638"/>
            <a:ext cx="9307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 pitchFamily="2" charset="0"/>
              </a:rPr>
              <a:t>React in </a:t>
            </a:r>
            <a:r>
              <a:rPr lang="en-US" sz="2000" b="1" dirty="0">
                <a:latin typeface="Comfortaa" pitchFamily="2" charset="0"/>
              </a:rPr>
              <a:t>real-time</a:t>
            </a:r>
            <a:r>
              <a:rPr lang="en-US" sz="2000" dirty="0">
                <a:latin typeface="Comfortaa" pitchFamily="2" charset="0"/>
              </a:rPr>
              <a:t> to </a:t>
            </a:r>
            <a:r>
              <a:rPr lang="en-US" sz="2000" b="1" dirty="0">
                <a:latin typeface="Comfortaa" pitchFamily="2" charset="0"/>
              </a:rPr>
              <a:t>CloudEvents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 pitchFamily="2" charset="0"/>
              </a:rPr>
              <a:t>Decouple services by relying </a:t>
            </a:r>
            <a:r>
              <a:rPr lang="en-US" sz="2000" b="1" dirty="0">
                <a:latin typeface="Comfortaa" pitchFamily="2" charset="0"/>
              </a:rPr>
              <a:t>on immutable projections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mfortaa" pitchFamily="2" charset="0"/>
              </a:rPr>
              <a:t>Ensure consistency </a:t>
            </a:r>
            <a:r>
              <a:rPr lang="en-US" sz="2000" dirty="0">
                <a:latin typeface="Comfortaa" pitchFamily="2" charset="0"/>
              </a:rPr>
              <a:t>with validate data models</a:t>
            </a:r>
            <a:endParaRPr lang="en-BE" sz="2000" dirty="0">
              <a:latin typeface="Comfortaa" pitchFamily="2" charset="0"/>
            </a:endParaRPr>
          </a:p>
        </p:txBody>
      </p:sp>
      <p:pic>
        <p:nvPicPr>
          <p:cNvPr id="2" name="Picture 1" descr="A blue and black logo&#10;&#10;AI-generated content may be incorrect.">
            <a:extLst>
              <a:ext uri="{FF2B5EF4-FFF2-40B4-BE49-F238E27FC236}">
                <a16:creationId xmlns:a16="http://schemas.microsoft.com/office/drawing/2014/main" id="{55B36660-60CD-1B2D-E9A3-FD0FC201FE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" y="129024"/>
            <a:ext cx="743607" cy="492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551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E9E69-3565-0488-3072-6681E2C97F50}"/>
              </a:ext>
            </a:extLst>
          </p:cNvPr>
          <p:cNvSpPr/>
          <p:nvPr/>
        </p:nvSpPr>
        <p:spPr>
          <a:xfrm>
            <a:off x="-6350" y="-6349"/>
            <a:ext cx="12198350" cy="806450"/>
          </a:xfrm>
          <a:prstGeom prst="rect">
            <a:avLst/>
          </a:prstGeom>
          <a:solidFill>
            <a:srgbClr val="4DCEF3"/>
          </a:solidFill>
          <a:ln>
            <a:solidFill>
              <a:srgbClr val="4DCE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fortaa" pitchFamily="2" charset="0"/>
              </a:rPr>
              <a:t>Defining Data: The Role of Projection Types</a:t>
            </a:r>
            <a:endParaRPr lang="en-BE" sz="2400" dirty="0">
              <a:latin typeface="Comforta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D671C-F579-E1F6-8094-A41AC1E609F7}"/>
              </a:ext>
            </a:extLst>
          </p:cNvPr>
          <p:cNvSpPr txBox="1"/>
          <p:nvPr/>
        </p:nvSpPr>
        <p:spPr>
          <a:xfrm>
            <a:off x="2286000" y="1528011"/>
            <a:ext cx="755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fortaa" pitchFamily="2" charset="0"/>
              </a:rPr>
              <a:t>What is a Projection Type?</a:t>
            </a:r>
            <a:endParaRPr lang="en-BE" sz="2800" b="1" dirty="0">
              <a:latin typeface="Comforta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5127F-0542-4FC8-6FE8-D8E3334DFDD1}"/>
              </a:ext>
            </a:extLst>
          </p:cNvPr>
          <p:cNvSpPr txBox="1"/>
          <p:nvPr/>
        </p:nvSpPr>
        <p:spPr>
          <a:xfrm>
            <a:off x="2286000" y="2310080"/>
            <a:ext cx="9307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fortaa" pitchFamily="2" charset="0"/>
              </a:rPr>
              <a:t>“</a:t>
            </a:r>
            <a:r>
              <a:rPr lang="en-US" sz="2000" u="sng" dirty="0">
                <a:latin typeface="Comfortaa" pitchFamily="2" charset="0"/>
              </a:rPr>
              <a:t>A </a:t>
            </a:r>
            <a:r>
              <a:rPr lang="en-US" sz="2000" b="1" u="sng" dirty="0">
                <a:latin typeface="Comfortaa" pitchFamily="2" charset="0"/>
              </a:rPr>
              <a:t>blueprint</a:t>
            </a:r>
            <a:r>
              <a:rPr lang="en-US" sz="2000" u="sng" dirty="0">
                <a:latin typeface="Comfortaa" pitchFamily="2" charset="0"/>
              </a:rPr>
              <a:t> for shaping and managing projections</a:t>
            </a:r>
            <a:r>
              <a:rPr lang="en-US" sz="2000" dirty="0">
                <a:latin typeface="Comfortaa" pitchFamily="2" charset="0"/>
              </a:rPr>
              <a:t>”</a:t>
            </a:r>
            <a:br>
              <a:rPr lang="en-US" sz="2000" dirty="0">
                <a:latin typeface="Comfortaa" pitchFamily="2" charset="0"/>
              </a:rPr>
            </a:br>
            <a:br>
              <a:rPr lang="en-US" sz="2000" dirty="0">
                <a:latin typeface="Comfortaa" pitchFamily="2" charset="0"/>
              </a:rPr>
            </a:br>
            <a:r>
              <a:rPr lang="en-US" sz="2000" dirty="0">
                <a:latin typeface="Comfortaa" pitchFamily="2" charset="0"/>
              </a:rPr>
              <a:t>It defines:</a:t>
            </a:r>
            <a:br>
              <a:rPr lang="en-US" sz="2000" dirty="0">
                <a:latin typeface="Comfortaa" pitchFamily="2" charset="0"/>
              </a:rPr>
            </a:br>
            <a:endParaRPr lang="en-US" sz="2000" dirty="0">
              <a:latin typeface="Comfortaa" pitchFamily="2" charset="0"/>
            </a:endParaRPr>
          </a:p>
          <a:p>
            <a:pPr lvl="1"/>
            <a:r>
              <a:rPr lang="en-BE" sz="2000" dirty="0"/>
              <a:t>✅</a:t>
            </a:r>
            <a:r>
              <a:rPr lang="en-US" sz="2000" dirty="0"/>
              <a:t> </a:t>
            </a:r>
            <a:r>
              <a:rPr lang="en-US" sz="2000" b="1" dirty="0">
                <a:latin typeface="Comfortaa" pitchFamily="2" charset="0"/>
              </a:rPr>
              <a:t>Data structure </a:t>
            </a:r>
            <a:r>
              <a:rPr lang="en-US" sz="2000" dirty="0">
                <a:latin typeface="Comfortaa" pitchFamily="2" charset="0"/>
              </a:rPr>
              <a:t>(JSON Schema)</a:t>
            </a:r>
          </a:p>
          <a:p>
            <a:pPr lvl="1"/>
            <a:r>
              <a:rPr lang="en-BE" sz="2000" dirty="0"/>
              <a:t>✅</a:t>
            </a:r>
            <a:r>
              <a:rPr lang="en-US" sz="2000" dirty="0"/>
              <a:t> </a:t>
            </a:r>
            <a:r>
              <a:rPr lang="en-US" sz="2000" b="1" dirty="0">
                <a:latin typeface="Comfortaa" pitchFamily="2" charset="0"/>
              </a:rPr>
              <a:t>Event triggers </a:t>
            </a:r>
            <a:r>
              <a:rPr lang="en-US" sz="2000" dirty="0">
                <a:latin typeface="Comfortaa" pitchFamily="2" charset="0"/>
              </a:rPr>
              <a:t>(Create, Update, Delete)</a:t>
            </a:r>
          </a:p>
          <a:p>
            <a:pPr lvl="1"/>
            <a:r>
              <a:rPr lang="en-BE" sz="2000" dirty="0"/>
              <a:t>✅</a:t>
            </a:r>
            <a:r>
              <a:rPr lang="en-US" sz="2000" dirty="0"/>
              <a:t> </a:t>
            </a:r>
            <a:r>
              <a:rPr lang="en-US" sz="2000" b="1" dirty="0">
                <a:latin typeface="Comfortaa" pitchFamily="2" charset="0"/>
              </a:rPr>
              <a:t>Relationships</a:t>
            </a:r>
            <a:r>
              <a:rPr lang="en-US" sz="2000" dirty="0">
                <a:latin typeface="Comfortaa" pitchFamily="2" charset="0"/>
              </a:rPr>
              <a:t> to other projections</a:t>
            </a:r>
          </a:p>
          <a:p>
            <a:pPr lvl="1"/>
            <a:r>
              <a:rPr lang="en-BE" sz="2000" dirty="0"/>
              <a:t>✅</a:t>
            </a:r>
            <a:r>
              <a:rPr lang="en-US" sz="2000" dirty="0"/>
              <a:t> </a:t>
            </a:r>
            <a:r>
              <a:rPr lang="en-US" sz="2000" b="1" dirty="0">
                <a:latin typeface="Comfortaa" pitchFamily="2" charset="0"/>
              </a:rPr>
              <a:t>Indexes</a:t>
            </a:r>
            <a:r>
              <a:rPr lang="en-US" sz="2000" dirty="0">
                <a:latin typeface="Comfortaa" pitchFamily="2" charset="0"/>
              </a:rPr>
              <a:t> to optimize data retrieval and lookup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BE" sz="2000" dirty="0">
              <a:latin typeface="Comfortaa" pitchFamily="2" charset="0"/>
            </a:endParaRPr>
          </a:p>
        </p:txBody>
      </p:sp>
      <p:pic>
        <p:nvPicPr>
          <p:cNvPr id="2" name="Picture 1" descr="A blue and black logo&#10;&#10;AI-generated content may be incorrect.">
            <a:extLst>
              <a:ext uri="{FF2B5EF4-FFF2-40B4-BE49-F238E27FC236}">
                <a16:creationId xmlns:a16="http://schemas.microsoft.com/office/drawing/2014/main" id="{0AFB6E5B-0CEF-15E1-2323-FBC0C49CAB9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" y="129024"/>
            <a:ext cx="743607" cy="492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060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355752-E97F-97A0-6380-714580286279}"/>
              </a:ext>
            </a:extLst>
          </p:cNvPr>
          <p:cNvSpPr/>
          <p:nvPr/>
        </p:nvSpPr>
        <p:spPr>
          <a:xfrm>
            <a:off x="-6350" y="-6349"/>
            <a:ext cx="12198350" cy="806450"/>
          </a:xfrm>
          <a:prstGeom prst="rect">
            <a:avLst/>
          </a:prstGeom>
          <a:solidFill>
            <a:srgbClr val="4DCEF3"/>
          </a:solidFill>
          <a:ln>
            <a:solidFill>
              <a:srgbClr val="4DCE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fortaa" pitchFamily="2" charset="0"/>
              </a:rPr>
              <a:t>Shaping Data: Schema &amp; Validation</a:t>
            </a:r>
            <a:endParaRPr lang="en-BE" sz="2400" dirty="0">
              <a:latin typeface="Comforta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06EA2-9ADE-5EEA-C6F5-23FF5C41151B}"/>
              </a:ext>
            </a:extLst>
          </p:cNvPr>
          <p:cNvSpPr txBox="1"/>
          <p:nvPr/>
        </p:nvSpPr>
        <p:spPr>
          <a:xfrm>
            <a:off x="4267200" y="1542035"/>
            <a:ext cx="691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mfortaa" pitchFamily="2" charset="0"/>
              </a:rPr>
              <a:t>Why Schema Matters?</a:t>
            </a:r>
            <a:endParaRPr lang="en-BE" sz="2400" b="1" dirty="0">
              <a:latin typeface="Comforta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AE9D2-4435-4A3A-20DB-06151535DDC6}"/>
              </a:ext>
            </a:extLst>
          </p:cNvPr>
          <p:cNvSpPr txBox="1"/>
          <p:nvPr/>
        </p:nvSpPr>
        <p:spPr>
          <a:xfrm>
            <a:off x="4170947" y="2324104"/>
            <a:ext cx="7449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mfortaa" pitchFamily="2" charset="0"/>
              </a:rPr>
              <a:t>Ensures data </a:t>
            </a:r>
            <a:r>
              <a:rPr lang="en-US" b="1" dirty="0">
                <a:latin typeface="Comfortaa" pitchFamily="2" charset="0"/>
              </a:rPr>
              <a:t>integrity and consistency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mfortaa" pitchFamily="2" charset="0"/>
              </a:rPr>
              <a:t>Prevents</a:t>
            </a:r>
            <a:r>
              <a:rPr lang="en-US" b="1" dirty="0">
                <a:latin typeface="Comfortaa" pitchFamily="2" charset="0"/>
              </a:rPr>
              <a:t> malformed or incomplete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mfortaa" pitchFamily="2" charset="0"/>
              </a:rPr>
              <a:t>Allows </a:t>
            </a:r>
            <a:r>
              <a:rPr lang="en-US" b="1" dirty="0">
                <a:latin typeface="Comfortaa" pitchFamily="2" charset="0"/>
              </a:rPr>
              <a:t>evolvability</a:t>
            </a:r>
            <a:r>
              <a:rPr lang="en-US" dirty="0">
                <a:latin typeface="Comfortaa" pitchFamily="2" charset="0"/>
              </a:rPr>
              <a:t>, ensuring future-proof data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mfortaa" pitchFamily="2" charset="0"/>
              </a:rPr>
              <a:t>Documents </a:t>
            </a:r>
            <a:r>
              <a:rPr lang="en-US" dirty="0">
                <a:latin typeface="Comfortaa" pitchFamily="2" charset="0"/>
              </a:rPr>
              <a:t>expected state</a:t>
            </a:r>
            <a:endParaRPr lang="en-BE" dirty="0">
              <a:latin typeface="Comforta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8CFE4-06D6-E30C-3634-B57CC5070E91}"/>
              </a:ext>
            </a:extLst>
          </p:cNvPr>
          <p:cNvSpPr txBox="1"/>
          <p:nvPr/>
        </p:nvSpPr>
        <p:spPr>
          <a:xfrm>
            <a:off x="4267200" y="4069995"/>
            <a:ext cx="691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mfortaa" pitchFamily="2" charset="0"/>
              </a:rPr>
              <a:t>Why JSON Schema?</a:t>
            </a:r>
            <a:endParaRPr lang="en-BE" sz="2400" b="1" dirty="0">
              <a:latin typeface="Comforta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6BAE-24FD-7A20-4767-45A2DF8865E4}"/>
              </a:ext>
            </a:extLst>
          </p:cNvPr>
          <p:cNvSpPr txBox="1"/>
          <p:nvPr/>
        </p:nvSpPr>
        <p:spPr>
          <a:xfrm>
            <a:off x="4267200" y="4860396"/>
            <a:ext cx="7361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mfortaa" pitchFamily="2" charset="0"/>
              </a:rPr>
              <a:t>Widely adopted </a:t>
            </a:r>
            <a:r>
              <a:rPr lang="en-US" dirty="0">
                <a:latin typeface="Comfortaa" pitchFamily="2" charset="0"/>
              </a:rPr>
              <a:t>standard for structured data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mfortaa" pitchFamily="2" charset="0"/>
              </a:rPr>
              <a:t>Flexible and extensible</a:t>
            </a:r>
            <a:r>
              <a:rPr lang="en-US" dirty="0">
                <a:latin typeface="Comfortaa" pitchFamily="2" charset="0"/>
              </a:rPr>
              <a:t>, allowing easy modifications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mfortaa" pitchFamily="2" charset="0"/>
              </a:rPr>
              <a:t>Machine-readable</a:t>
            </a:r>
            <a:r>
              <a:rPr lang="en-US" dirty="0">
                <a:latin typeface="Comfortaa" pitchFamily="2" charset="0"/>
              </a:rPr>
              <a:t>, making it ideal for automation</a:t>
            </a:r>
            <a:endParaRPr lang="en-BE" dirty="0">
              <a:latin typeface="Comfortaa" pitchFamily="2" charset="0"/>
            </a:endParaRPr>
          </a:p>
        </p:txBody>
      </p:sp>
      <p:pic>
        <p:nvPicPr>
          <p:cNvPr id="3074" name="Picture 2" descr="JSON Schema · GitHub">
            <a:extLst>
              <a:ext uri="{FF2B5EF4-FFF2-40B4-BE49-F238E27FC236}">
                <a16:creationId xmlns:a16="http://schemas.microsoft.com/office/drawing/2014/main" id="{B91EB9CD-FDC9-3781-13A3-4BA3F629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7" y="2136077"/>
            <a:ext cx="3232150" cy="32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lue and black logo&#10;&#10;AI-generated content may be incorrect.">
            <a:extLst>
              <a:ext uri="{FF2B5EF4-FFF2-40B4-BE49-F238E27FC236}">
                <a16:creationId xmlns:a16="http://schemas.microsoft.com/office/drawing/2014/main" id="{09769CD2-E719-23C9-20F7-0450C6193C9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" y="129024"/>
            <a:ext cx="743607" cy="492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588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6AA207-B5F0-F8DA-EA76-D478B3A4D823}"/>
              </a:ext>
            </a:extLst>
          </p:cNvPr>
          <p:cNvSpPr/>
          <p:nvPr/>
        </p:nvSpPr>
        <p:spPr>
          <a:xfrm>
            <a:off x="-6350" y="-6349"/>
            <a:ext cx="12198350" cy="806450"/>
          </a:xfrm>
          <a:prstGeom prst="rect">
            <a:avLst/>
          </a:prstGeom>
          <a:solidFill>
            <a:srgbClr val="4DCEF3"/>
          </a:solidFill>
          <a:ln>
            <a:solidFill>
              <a:srgbClr val="4DCE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fortaa" pitchFamily="2" charset="0"/>
              </a:rPr>
              <a:t>Triggering State Changes: How CloudEvents Power Projections</a:t>
            </a:r>
            <a:endParaRPr lang="en-BE" sz="2400" dirty="0">
              <a:latin typeface="Comforta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15165-25CF-B62A-C7D3-781191939CC3}"/>
              </a:ext>
            </a:extLst>
          </p:cNvPr>
          <p:cNvSpPr txBox="1"/>
          <p:nvPr/>
        </p:nvSpPr>
        <p:spPr>
          <a:xfrm>
            <a:off x="4067509" y="1974503"/>
            <a:ext cx="755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fortaa" pitchFamily="2" charset="0"/>
              </a:rPr>
              <a:t>Why Use CloudEvents?</a:t>
            </a:r>
            <a:endParaRPr lang="en-BE" sz="2800" b="1" dirty="0">
              <a:latin typeface="Comforta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8C702-93B3-41D7-006C-ADF8DC15AE79}"/>
              </a:ext>
            </a:extLst>
          </p:cNvPr>
          <p:cNvSpPr txBox="1"/>
          <p:nvPr/>
        </p:nvSpPr>
        <p:spPr>
          <a:xfrm>
            <a:off x="3921959" y="2665041"/>
            <a:ext cx="7555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mfortaa" pitchFamily="2" charset="0"/>
              </a:rPr>
              <a:t>Standardized</a:t>
            </a:r>
            <a:r>
              <a:rPr lang="en-US" sz="2000" dirty="0">
                <a:latin typeface="Comfortaa" pitchFamily="2" charset="0"/>
              </a:rPr>
              <a:t> format for event-driven 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mfortaa" pitchFamily="2" charset="0"/>
              </a:rPr>
              <a:t>Interoperability</a:t>
            </a:r>
            <a:r>
              <a:rPr lang="en-US" sz="2000" dirty="0">
                <a:latin typeface="Comfortaa" pitchFamily="2" charset="0"/>
              </a:rPr>
              <a:t> across cloud providers and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mfortaa" pitchFamily="2" charset="0"/>
              </a:rPr>
              <a:t>Decoupled event processing</a:t>
            </a:r>
            <a:r>
              <a:rPr lang="en-US" sz="2000" dirty="0">
                <a:latin typeface="Comfortaa" pitchFamily="2" charset="0"/>
              </a:rPr>
              <a:t>, allowing projections to react dynamically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mfortaa" pitchFamily="2" charset="0"/>
              </a:rPr>
              <a:t>Scalability</a:t>
            </a:r>
            <a:r>
              <a:rPr lang="en-US" sz="2000" dirty="0">
                <a:latin typeface="Comfortaa" pitchFamily="2" charset="0"/>
              </a:rPr>
              <a:t>, as projections evolve asynchronously in response to events</a:t>
            </a:r>
            <a:endParaRPr lang="en-BE" sz="2000" dirty="0">
              <a:latin typeface="Comfortaa" pitchFamily="2" charset="0"/>
            </a:endParaRPr>
          </a:p>
        </p:txBody>
      </p:sp>
      <p:pic>
        <p:nvPicPr>
          <p:cNvPr id="2050" name="Picture 2" descr="CloudEvents · GitHub">
            <a:extLst>
              <a:ext uri="{FF2B5EF4-FFF2-40B4-BE49-F238E27FC236}">
                <a16:creationId xmlns:a16="http://schemas.microsoft.com/office/drawing/2014/main" id="{01FCD9B1-AE96-37F8-32F0-707C3E04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49" y="1974503"/>
            <a:ext cx="2740859" cy="274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lue and black logo&#10;&#10;AI-generated content may be incorrect.">
            <a:extLst>
              <a:ext uri="{FF2B5EF4-FFF2-40B4-BE49-F238E27FC236}">
                <a16:creationId xmlns:a16="http://schemas.microsoft.com/office/drawing/2014/main" id="{F49EEB28-C82E-8DEC-06EE-1CDDDC1200E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" y="129024"/>
            <a:ext cx="743607" cy="492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16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934BB0-6752-F70D-E256-3F9576516470}"/>
              </a:ext>
            </a:extLst>
          </p:cNvPr>
          <p:cNvSpPr/>
          <p:nvPr/>
        </p:nvSpPr>
        <p:spPr>
          <a:xfrm>
            <a:off x="-6350" y="-6349"/>
            <a:ext cx="12198350" cy="806450"/>
          </a:xfrm>
          <a:prstGeom prst="rect">
            <a:avLst/>
          </a:prstGeom>
          <a:solidFill>
            <a:srgbClr val="4DCEF3"/>
          </a:solidFill>
          <a:ln>
            <a:solidFill>
              <a:srgbClr val="4DCE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fortaa" pitchFamily="2" charset="0"/>
              </a:rPr>
              <a:t>Triggering State Changes: How CloudEvents Power Projections</a:t>
            </a:r>
            <a:endParaRPr lang="en-BE" sz="2400" dirty="0">
              <a:latin typeface="Comforta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261F1-8C42-B3B8-1855-935F60C64C90}"/>
              </a:ext>
            </a:extLst>
          </p:cNvPr>
          <p:cNvSpPr txBox="1"/>
          <p:nvPr/>
        </p:nvSpPr>
        <p:spPr>
          <a:xfrm>
            <a:off x="4064072" y="2236073"/>
            <a:ext cx="68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fortaa" pitchFamily="2" charset="0"/>
              </a:rPr>
              <a:t>From Event to Projection: The Processing Flow</a:t>
            </a:r>
            <a:endParaRPr lang="en-BE" b="1" dirty="0">
              <a:latin typeface="Comforta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71246-A543-0DCA-636B-B95B449948DD}"/>
              </a:ext>
            </a:extLst>
          </p:cNvPr>
          <p:cNvSpPr txBox="1"/>
          <p:nvPr/>
        </p:nvSpPr>
        <p:spPr>
          <a:xfrm>
            <a:off x="3983443" y="3118346"/>
            <a:ext cx="74200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omfortaa" pitchFamily="2" charset="0"/>
              </a:rPr>
              <a:t>The application </a:t>
            </a:r>
            <a:r>
              <a:rPr lang="en-US" sz="1400" b="1" dirty="0">
                <a:latin typeface="Comfortaa" pitchFamily="2" charset="0"/>
              </a:rPr>
              <a:t>listens</a:t>
            </a:r>
            <a:r>
              <a:rPr lang="en-US" sz="1400" dirty="0">
                <a:latin typeface="Comfortaa" pitchFamily="2" charset="0"/>
              </a:rPr>
              <a:t> and enqueues all incoming </a:t>
            </a:r>
            <a:r>
              <a:rPr lang="en-US" sz="1400" b="1" dirty="0">
                <a:latin typeface="Comfortaa" pitchFamily="2" charset="0"/>
              </a:rPr>
              <a:t>CloudEvents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Comforta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omfortaa" pitchFamily="2" charset="0"/>
              </a:rPr>
              <a:t>Upon consumption, it checks for all </a:t>
            </a:r>
            <a:r>
              <a:rPr lang="en-US" sz="1400" b="1" dirty="0">
                <a:latin typeface="Comfortaa" pitchFamily="2" charset="0"/>
              </a:rPr>
              <a:t>Projection Types</a:t>
            </a:r>
            <a:r>
              <a:rPr lang="en-US" sz="1400" dirty="0">
                <a:latin typeface="Comfortaa" pitchFamily="2" charset="0"/>
              </a:rPr>
              <a:t> with triggers matching the event’s </a:t>
            </a:r>
            <a:r>
              <a:rPr lang="en-US" sz="1400" b="1" dirty="0">
                <a:latin typeface="Comfortaa" pitchFamily="2" charset="0"/>
              </a:rPr>
              <a:t>type</a:t>
            </a:r>
            <a:r>
              <a:rPr lang="en-US" sz="1400" dirty="0">
                <a:latin typeface="Comfortaa" pitchFamily="2" charset="0"/>
              </a:rPr>
              <a:t>, and (optionally) </a:t>
            </a:r>
            <a:r>
              <a:rPr lang="en-US" sz="1400" b="1" dirty="0">
                <a:latin typeface="Comfortaa" pitchFamily="2" charset="0"/>
              </a:rPr>
              <a:t>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Comforta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Comfortaa" pitchFamily="2" charset="0"/>
              </a:rPr>
              <a:t>A </a:t>
            </a:r>
            <a:r>
              <a:rPr lang="en-US" sz="1400" b="1" dirty="0">
                <a:latin typeface="Comfortaa" pitchFamily="2" charset="0"/>
              </a:rPr>
              <a:t>correlation key </a:t>
            </a:r>
            <a:r>
              <a:rPr lang="en-US" sz="1400" dirty="0">
                <a:latin typeface="Comfortaa" pitchFamily="2" charset="0"/>
              </a:rPr>
              <a:t>is extracted/resolved from the event using:</a:t>
            </a:r>
            <a:br>
              <a:rPr lang="en-US" sz="1400" dirty="0">
                <a:latin typeface="Comfortaa" pitchFamily="2" charset="0"/>
              </a:rPr>
            </a:br>
            <a:endParaRPr lang="en-US" sz="1400" dirty="0">
              <a:latin typeface="Comfortaa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Comfortaa" pitchFamily="2" charset="0"/>
              </a:rPr>
              <a:t>A specific </a:t>
            </a:r>
            <a:r>
              <a:rPr lang="en-US" sz="1400" b="1" dirty="0">
                <a:latin typeface="Comfortaa" pitchFamily="2" charset="0"/>
              </a:rPr>
              <a:t>context attribute </a:t>
            </a:r>
            <a:r>
              <a:rPr lang="en-US" sz="1400" dirty="0">
                <a:latin typeface="Comfortaa" pitchFamily="2" charset="0"/>
              </a:rPr>
              <a:t>(e.g. subject, id)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Comfortaa" pitchFamily="2" charset="0"/>
              </a:rPr>
              <a:t>A </a:t>
            </a:r>
            <a:r>
              <a:rPr lang="en-US" sz="1400" b="1" dirty="0">
                <a:latin typeface="Comfortaa" pitchFamily="2" charset="0"/>
              </a:rPr>
              <a:t>runtime expression </a:t>
            </a:r>
            <a:r>
              <a:rPr lang="en-US" sz="1400" dirty="0">
                <a:latin typeface="Comfortaa" pitchFamily="2" charset="0"/>
              </a:rPr>
              <a:t>(</a:t>
            </a:r>
            <a:r>
              <a:rPr lang="en-US" sz="1400" dirty="0" err="1">
                <a:latin typeface="Comfortaa" pitchFamily="2" charset="0"/>
              </a:rPr>
              <a:t>jq</a:t>
            </a:r>
            <a:r>
              <a:rPr lang="en-US" sz="1400" dirty="0">
                <a:latin typeface="Comfortaa" pitchFamily="2" charset="0"/>
              </a:rPr>
              <a:t> or </a:t>
            </a:r>
            <a:r>
              <a:rPr lang="en-US" sz="1400" dirty="0" err="1">
                <a:latin typeface="Comfortaa" pitchFamily="2" charset="0"/>
              </a:rPr>
              <a:t>javascript</a:t>
            </a:r>
            <a:r>
              <a:rPr lang="en-US" sz="1400" dirty="0">
                <a:latin typeface="Comfortaa" pitchFamily="2" charset="0"/>
              </a:rPr>
              <a:t>)</a:t>
            </a:r>
            <a:endParaRPr lang="en-BE" sz="1400" dirty="0">
              <a:latin typeface="Comfortaa" pitchFamily="2" charset="0"/>
            </a:endParaRPr>
          </a:p>
        </p:txBody>
      </p:sp>
      <p:pic>
        <p:nvPicPr>
          <p:cNvPr id="2" name="Picture 1" descr="A blue and black logo&#10;&#10;AI-generated content may be incorrect.">
            <a:extLst>
              <a:ext uri="{FF2B5EF4-FFF2-40B4-BE49-F238E27FC236}">
                <a16:creationId xmlns:a16="http://schemas.microsoft.com/office/drawing/2014/main" id="{F8C90421-DEE9-4717-96C4-2E647D7B20E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" y="129024"/>
            <a:ext cx="743607" cy="492752"/>
          </a:xfrm>
          <a:prstGeom prst="rect">
            <a:avLst/>
          </a:prstGeom>
          <a:noFill/>
        </p:spPr>
      </p:pic>
      <p:pic>
        <p:nvPicPr>
          <p:cNvPr id="7" name="Graphic 6" descr="Cloud With Lightning And Rain with solid fill">
            <a:extLst>
              <a:ext uri="{FF2B5EF4-FFF2-40B4-BE49-F238E27FC236}">
                <a16:creationId xmlns:a16="http://schemas.microsoft.com/office/drawing/2014/main" id="{6BFC31EE-F19F-6463-BC47-FF2906E64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029" y="2420739"/>
            <a:ext cx="2697092" cy="26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2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EB0A1E-0102-3929-9371-987FAB40E5AE}"/>
              </a:ext>
            </a:extLst>
          </p:cNvPr>
          <p:cNvSpPr/>
          <p:nvPr/>
        </p:nvSpPr>
        <p:spPr>
          <a:xfrm>
            <a:off x="-6350" y="-6349"/>
            <a:ext cx="12198350" cy="806450"/>
          </a:xfrm>
          <a:prstGeom prst="rect">
            <a:avLst/>
          </a:prstGeom>
          <a:solidFill>
            <a:srgbClr val="4DCEF3"/>
          </a:solidFill>
          <a:ln>
            <a:solidFill>
              <a:srgbClr val="4DCE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fortaa" pitchFamily="2" charset="0"/>
              </a:rPr>
              <a:t>Triggering State Changes: How CloudEvents Power Projections</a:t>
            </a:r>
            <a:endParaRPr lang="en-BE" sz="2400" dirty="0">
              <a:latin typeface="Comforta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E56F2-18F2-CF18-E701-FDF9FB144541}"/>
              </a:ext>
            </a:extLst>
          </p:cNvPr>
          <p:cNvSpPr txBox="1"/>
          <p:nvPr/>
        </p:nvSpPr>
        <p:spPr>
          <a:xfrm>
            <a:off x="2492415" y="1082605"/>
            <a:ext cx="720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fortaa" pitchFamily="2" charset="0"/>
              </a:rPr>
              <a:t>Trigger Actions: What Happens Next?</a:t>
            </a:r>
            <a:endParaRPr lang="en-BE" sz="2800" b="1" dirty="0">
              <a:latin typeface="Comforta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5825C-56D5-DB1B-0E9B-BBAD8E317340}"/>
              </a:ext>
            </a:extLst>
          </p:cNvPr>
          <p:cNvSpPr txBox="1"/>
          <p:nvPr/>
        </p:nvSpPr>
        <p:spPr>
          <a:xfrm>
            <a:off x="2335587" y="1642784"/>
            <a:ext cx="751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fortaa" pitchFamily="2" charset="0"/>
              </a:rPr>
              <a:t>Depending on the type of trigger matched, the CloudEvent results in:</a:t>
            </a:r>
            <a:endParaRPr lang="en-BE" sz="1600" dirty="0">
              <a:latin typeface="Comforta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16950-56C6-A9B4-DFF8-3166DE4246C6}"/>
              </a:ext>
            </a:extLst>
          </p:cNvPr>
          <p:cNvSpPr txBox="1"/>
          <p:nvPr/>
        </p:nvSpPr>
        <p:spPr>
          <a:xfrm>
            <a:off x="304841" y="3318570"/>
            <a:ext cx="3800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✅</a:t>
            </a:r>
            <a:r>
              <a:rPr lang="en-US" sz="1200" b="1" dirty="0">
                <a:latin typeface="Comfortaa" pitchFamily="2" charset="0"/>
              </a:rPr>
              <a:t>Create a Projection</a:t>
            </a:r>
          </a:p>
          <a:p>
            <a:endParaRPr lang="en-US" sz="1200" b="1" dirty="0">
              <a:latin typeface="Comforta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Comfortaa" pitchFamily="2" charset="0"/>
              </a:rPr>
              <a:t>A new projection is instantiated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omforta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Comfortaa" pitchFamily="2" charset="0"/>
              </a:rPr>
              <a:t>The </a:t>
            </a:r>
            <a:r>
              <a:rPr lang="en-US" sz="1200" b="1" dirty="0">
                <a:latin typeface="Comfortaa" pitchFamily="2" charset="0"/>
              </a:rPr>
              <a:t>correlation key </a:t>
            </a:r>
            <a:r>
              <a:rPr lang="en-US" sz="1200" dirty="0">
                <a:latin typeface="Comfortaa" pitchFamily="2" charset="0"/>
              </a:rPr>
              <a:t>becomes its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omforta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Comfortaa" pitchFamily="2" charset="0"/>
              </a:rPr>
              <a:t>The </a:t>
            </a:r>
            <a:r>
              <a:rPr lang="en-US" sz="1200" b="1" dirty="0">
                <a:latin typeface="Comfortaa" pitchFamily="2" charset="0"/>
              </a:rPr>
              <a:t>initial state</a:t>
            </a:r>
            <a:r>
              <a:rPr lang="en-US" sz="1200" dirty="0">
                <a:latin typeface="Comfortaa" pitchFamily="2" charset="0"/>
              </a:rPr>
              <a:t> is determined via the configured runtime expression</a:t>
            </a:r>
            <a:endParaRPr lang="en-BE" sz="1200" dirty="0">
              <a:latin typeface="Comforta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C7160-36FE-40E8-24FF-25A2EE0A4601}"/>
              </a:ext>
            </a:extLst>
          </p:cNvPr>
          <p:cNvSpPr txBox="1"/>
          <p:nvPr/>
        </p:nvSpPr>
        <p:spPr>
          <a:xfrm>
            <a:off x="4325811" y="3318570"/>
            <a:ext cx="3800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✅</a:t>
            </a:r>
            <a:r>
              <a:rPr lang="en-US" sz="1200" b="1" dirty="0">
                <a:latin typeface="Comfortaa" pitchFamily="2" charset="0"/>
              </a:rPr>
              <a:t>Update an existing Projection</a:t>
            </a:r>
          </a:p>
          <a:p>
            <a:endParaRPr lang="en-US" sz="1200" b="1" dirty="0">
              <a:latin typeface="Comforta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Comfortaa" pitchFamily="2" charset="0"/>
              </a:rPr>
              <a:t>The projection is </a:t>
            </a:r>
            <a:r>
              <a:rPr lang="en-US" sz="1200" b="1" dirty="0">
                <a:latin typeface="Comfortaa" pitchFamily="2" charset="0"/>
              </a:rPr>
              <a:t>identified</a:t>
            </a:r>
            <a:r>
              <a:rPr lang="en-US" sz="1200" dirty="0">
                <a:latin typeface="Comfortaa" pitchFamily="2" charset="0"/>
              </a:rPr>
              <a:t> via the </a:t>
            </a:r>
            <a:r>
              <a:rPr lang="en-US" sz="1200" b="1" dirty="0">
                <a:latin typeface="Comfortaa" pitchFamily="2" charset="0"/>
              </a:rPr>
              <a:t>correlation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b="1" dirty="0">
              <a:latin typeface="Comforta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Comfortaa" pitchFamily="2" charset="0"/>
              </a:rPr>
              <a:t>Its state is </a:t>
            </a:r>
            <a:r>
              <a:rPr lang="en-US" sz="1200" b="1" dirty="0">
                <a:latin typeface="Comfortaa" pitchFamily="2" charset="0"/>
              </a:rPr>
              <a:t>modified</a:t>
            </a:r>
            <a:r>
              <a:rPr lang="en-US" sz="1200" dirty="0">
                <a:latin typeface="Comfortaa" pitchFamily="2" charset="0"/>
              </a:rPr>
              <a:t> by replacing it, or by using one of three supported patching strategies: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omfortaa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Comfortaa" pitchFamily="2" charset="0"/>
              </a:rPr>
              <a:t>JSON Patch</a:t>
            </a:r>
            <a:r>
              <a:rPr lang="en-US" sz="1200" dirty="0">
                <a:latin typeface="Comfortaa" pitchFamily="2" charset="0"/>
              </a:rPr>
              <a:t>: Fine-grained, operation-based modifications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Comfortaa" pitchFamily="2" charset="0"/>
              </a:rPr>
              <a:t>JSON Merge Patch</a:t>
            </a:r>
            <a:r>
              <a:rPr lang="en-US" sz="1200" dirty="0">
                <a:latin typeface="Comfortaa" pitchFamily="2" charset="0"/>
              </a:rPr>
              <a:t>: Overwrites fields while preserving unspecified data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Comfortaa" pitchFamily="2" charset="0"/>
              </a:rPr>
              <a:t>JSON Strategic Merge Patch</a:t>
            </a:r>
            <a:r>
              <a:rPr lang="en-US" sz="1200" dirty="0">
                <a:latin typeface="Comfortaa" pitchFamily="2" charset="0"/>
              </a:rPr>
              <a:t>: Merges nested objects intelligently</a:t>
            </a:r>
            <a:endParaRPr lang="en-BE" sz="1200" dirty="0">
              <a:latin typeface="Comforta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4C2E3-7FDA-BDEE-F4AF-363BD3E0A2D0}"/>
              </a:ext>
            </a:extLst>
          </p:cNvPr>
          <p:cNvSpPr txBox="1"/>
          <p:nvPr/>
        </p:nvSpPr>
        <p:spPr>
          <a:xfrm>
            <a:off x="8346781" y="3318570"/>
            <a:ext cx="380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✅</a:t>
            </a:r>
            <a:r>
              <a:rPr lang="en-US" sz="1200" b="1" dirty="0">
                <a:latin typeface="Comfortaa" pitchFamily="2" charset="0"/>
              </a:rPr>
              <a:t>Delete an existing Projection</a:t>
            </a:r>
          </a:p>
          <a:p>
            <a:endParaRPr lang="en-US" sz="1200" b="1" dirty="0">
              <a:latin typeface="Comforta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Comfortaa" pitchFamily="2" charset="0"/>
              </a:rPr>
              <a:t>The projection matching the </a:t>
            </a:r>
            <a:r>
              <a:rPr lang="en-US" sz="1200" b="1" dirty="0">
                <a:latin typeface="Comfortaa" pitchFamily="2" charset="0"/>
              </a:rPr>
              <a:t>correlation key </a:t>
            </a:r>
            <a:r>
              <a:rPr lang="en-US" sz="1200" dirty="0">
                <a:latin typeface="Comfortaa" pitchFamily="2" charset="0"/>
              </a:rPr>
              <a:t>is deleted</a:t>
            </a:r>
          </a:p>
        </p:txBody>
      </p:sp>
      <p:pic>
        <p:nvPicPr>
          <p:cNvPr id="3" name="Picture 2" descr="A blue and black logo&#10;&#10;AI-generated content may be incorrect.">
            <a:extLst>
              <a:ext uri="{FF2B5EF4-FFF2-40B4-BE49-F238E27FC236}">
                <a16:creationId xmlns:a16="http://schemas.microsoft.com/office/drawing/2014/main" id="{FA1F1F68-5F83-1F63-9C19-7DD41CC8A52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" y="129024"/>
            <a:ext cx="743607" cy="492752"/>
          </a:xfrm>
          <a:prstGeom prst="rect">
            <a:avLst/>
          </a:prstGeom>
          <a:noFill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6F660C-6BCB-0E20-DCEE-48E70327BC43}"/>
              </a:ext>
            </a:extLst>
          </p:cNvPr>
          <p:cNvCxnSpPr>
            <a:cxnSpLocks/>
          </p:cNvCxnSpPr>
          <p:nvPr/>
        </p:nvCxnSpPr>
        <p:spPr>
          <a:xfrm>
            <a:off x="4099218" y="2279650"/>
            <a:ext cx="0" cy="389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56445E-A630-F490-9592-7CD1C3902779}"/>
              </a:ext>
            </a:extLst>
          </p:cNvPr>
          <p:cNvCxnSpPr>
            <a:cxnSpLocks/>
          </p:cNvCxnSpPr>
          <p:nvPr/>
        </p:nvCxnSpPr>
        <p:spPr>
          <a:xfrm>
            <a:off x="8220368" y="2279650"/>
            <a:ext cx="0" cy="389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Recycle with solid fill">
            <a:extLst>
              <a:ext uri="{FF2B5EF4-FFF2-40B4-BE49-F238E27FC236}">
                <a16:creationId xmlns:a16="http://schemas.microsoft.com/office/drawing/2014/main" id="{F0197C09-927E-CE73-8184-8FD333022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2593" y="2279650"/>
            <a:ext cx="914400" cy="914400"/>
          </a:xfrm>
          <a:prstGeom prst="rect">
            <a:avLst/>
          </a:prstGeom>
        </p:spPr>
      </p:pic>
      <p:pic>
        <p:nvPicPr>
          <p:cNvPr id="17" name="Graphic 16" descr="Garbage with solid fill">
            <a:extLst>
              <a:ext uri="{FF2B5EF4-FFF2-40B4-BE49-F238E27FC236}">
                <a16:creationId xmlns:a16="http://schemas.microsoft.com/office/drawing/2014/main" id="{2EFA4083-2ADF-B05A-C03C-1525B34F8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9944" y="2192754"/>
            <a:ext cx="914400" cy="914400"/>
          </a:xfrm>
          <a:prstGeom prst="rect">
            <a:avLst/>
          </a:prstGeom>
        </p:spPr>
      </p:pic>
      <p:pic>
        <p:nvPicPr>
          <p:cNvPr id="19" name="Graphic 18" descr="Badge Follow with solid fill">
            <a:extLst>
              <a:ext uri="{FF2B5EF4-FFF2-40B4-BE49-F238E27FC236}">
                <a16:creationId xmlns:a16="http://schemas.microsoft.com/office/drawing/2014/main" id="{8A2B0839-5BA7-87BF-CFAD-4835F358A5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1187" y="21927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0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884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Comfortaa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d'Avernas</dc:creator>
  <cp:lastModifiedBy>Charles d'Avernas</cp:lastModifiedBy>
  <cp:revision>36</cp:revision>
  <dcterms:created xsi:type="dcterms:W3CDTF">2025-02-13T14:26:36Z</dcterms:created>
  <dcterms:modified xsi:type="dcterms:W3CDTF">2025-02-14T11:32:08Z</dcterms:modified>
</cp:coreProperties>
</file>