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70" r:id="rId11"/>
    <p:sldId id="272" r:id="rId12"/>
    <p:sldId id="271" r:id="rId13"/>
    <p:sldId id="273" r:id="rId14"/>
    <p:sldId id="277" r:id="rId15"/>
    <p:sldId id="275" r:id="rId16"/>
    <p:sldId id="278" r:id="rId17"/>
    <p:sldId id="279" r:id="rId18"/>
    <p:sldId id="27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E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72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train NIK with HTM?</a:t>
            </a:r>
            <a:endParaRPr lang="en-US" dirty="0"/>
          </a:p>
        </p:txBody>
      </p:sp>
      <p:pic>
        <p:nvPicPr>
          <p:cNvPr id="3" name="Picture 2" descr="870923.fig.002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3" y="1729378"/>
            <a:ext cx="3150793" cy="315079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024308" y="1669322"/>
            <a:ext cx="3702541" cy="2619802"/>
            <a:chOff x="5024308" y="1669322"/>
            <a:chExt cx="3702541" cy="2619802"/>
          </a:xfrm>
        </p:grpSpPr>
        <p:sp>
          <p:nvSpPr>
            <p:cNvPr id="6" name="Oval 5"/>
            <p:cNvSpPr/>
            <p:nvPr/>
          </p:nvSpPr>
          <p:spPr>
            <a:xfrm>
              <a:off x="5807092" y="3178901"/>
              <a:ext cx="806765" cy="8067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10491" y="3578261"/>
              <a:ext cx="774814" cy="4023"/>
            </a:xfrm>
            <a:prstGeom prst="line">
              <a:avLst/>
            </a:prstGeom>
            <a:ln>
              <a:solidFill>
                <a:srgbClr val="38EB0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223084" y="2101274"/>
              <a:ext cx="11622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23084" y="2756224"/>
              <a:ext cx="11622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0"/>
            </p:cNvCxnSpPr>
            <p:nvPr/>
          </p:nvCxnSpPr>
          <p:spPr>
            <a:xfrm>
              <a:off x="6210475" y="2101274"/>
              <a:ext cx="0" cy="10776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4"/>
            </p:cNvCxnSpPr>
            <p:nvPr/>
          </p:nvCxnSpPr>
          <p:spPr>
            <a:xfrm rot="5400000">
              <a:off x="5465662" y="3544311"/>
              <a:ext cx="303459" cy="118616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37226" y="1669322"/>
              <a:ext cx="1689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Δx</a:t>
              </a:r>
              <a:r>
                <a:rPr lang="en-US" dirty="0" smtClean="0"/>
                <a:t>, </a:t>
              </a:r>
              <a:r>
                <a:rPr lang="en-US" dirty="0" err="1"/>
                <a:t>Δ</a:t>
              </a:r>
              <a:r>
                <a:rPr lang="en-US" dirty="0" err="1" smtClean="0"/>
                <a:t>y</a:t>
              </a:r>
              <a:r>
                <a:rPr lang="en-US" dirty="0" smtClean="0"/>
                <a:t>, θ</a:t>
              </a:r>
              <a:r>
                <a:rPr lang="en-US" baseline="-25000" dirty="0" smtClean="0"/>
                <a:t>t-1,</a:t>
              </a:r>
              <a:r>
                <a:rPr lang="en-US" dirty="0" smtClean="0"/>
                <a:t> </a:t>
              </a:r>
              <a:r>
                <a:rPr lang="en-US" dirty="0"/>
                <a:t>θ</a:t>
              </a:r>
              <a:r>
                <a:rPr lang="en-US" baseline="-25000" dirty="0" smtClean="0"/>
                <a:t>t-1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6212" y="3745090"/>
              <a:ext cx="763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/>
                <a:t>θ</a:t>
              </a:r>
              <a:r>
                <a:rPr lang="en-US" baseline="-25000" dirty="0" err="1" smtClean="0"/>
                <a:t>t</a:t>
              </a:r>
              <a:r>
                <a:rPr lang="en-US" baseline="-25000" dirty="0" smtClean="0"/>
                <a:t>,</a:t>
              </a:r>
              <a:r>
                <a:rPr lang="en-US" dirty="0" smtClean="0"/>
                <a:t> </a:t>
              </a:r>
              <a:r>
                <a:rPr lang="en-US" dirty="0" err="1"/>
                <a:t>θ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63789" y="2151175"/>
            <a:ext cx="9357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Δ</a:t>
            </a:r>
            <a:r>
              <a:rPr lang="en-US" i="1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Δ</a:t>
            </a:r>
            <a:r>
              <a:rPr lang="en-US" i="1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8703" y="5135761"/>
            <a:ext cx="3345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 saccade will drive joint angles</a:t>
            </a:r>
          </a:p>
          <a:p>
            <a:endParaRPr lang="en-US" dirty="0"/>
          </a:p>
          <a:p>
            <a:r>
              <a:rPr lang="en-US" dirty="0" smtClean="0"/>
              <a:t>Want HTM to learn the mapping: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Δx</a:t>
            </a:r>
            <a:r>
              <a:rPr lang="en-US" dirty="0" smtClean="0"/>
              <a:t>, </a:t>
            </a:r>
            <a:r>
              <a:rPr lang="en-US" dirty="0" err="1"/>
              <a:t>Δ</a:t>
            </a:r>
            <a:r>
              <a:rPr lang="en-US" dirty="0" err="1" smtClean="0"/>
              <a:t>y</a:t>
            </a:r>
            <a:r>
              <a:rPr lang="en-US" dirty="0" smtClean="0"/>
              <a:t>, θ</a:t>
            </a:r>
            <a:r>
              <a:rPr lang="en-US" baseline="-25000" dirty="0" smtClean="0"/>
              <a:t>t-1,</a:t>
            </a:r>
            <a:r>
              <a:rPr lang="en-US" dirty="0" smtClean="0"/>
              <a:t> </a:t>
            </a:r>
            <a:r>
              <a:rPr lang="en-US" dirty="0"/>
              <a:t>θ</a:t>
            </a:r>
            <a:r>
              <a:rPr lang="en-US" baseline="-25000" dirty="0" smtClean="0"/>
              <a:t>t-1</a:t>
            </a:r>
            <a:r>
              <a:rPr lang="en-US" dirty="0" smtClean="0"/>
              <a:t>) -&gt; 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baseline="-25000" dirty="0" err="1"/>
              <a:t>t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err="1"/>
              <a:t>θ</a:t>
            </a:r>
            <a:r>
              <a:rPr lang="en-US" baseline="-25000" dirty="0" err="1"/>
              <a:t>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8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Neurons in SC encode saccade direction as a population code</a:t>
            </a:r>
            <a:endParaRPr lang="en-US" dirty="0"/>
          </a:p>
        </p:txBody>
      </p:sp>
      <p:pic>
        <p:nvPicPr>
          <p:cNvPr id="7" name="Picture 6" descr="Sparks_-_2002_-_The_brainstem_control_of_saccadic_eye_movements_pdf__page_7_of_13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0" y="1605424"/>
            <a:ext cx="3908970" cy="4416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058" y="3170914"/>
            <a:ext cx="287560" cy="10303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104185" y="1637380"/>
            <a:ext cx="3582615" cy="4057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Created 2D encoding with a 5x5 cloud around </a:t>
            </a:r>
            <a:r>
              <a:rPr lang="en-US" sz="2400" dirty="0"/>
              <a:t>(</a:t>
            </a:r>
            <a:r>
              <a:rPr lang="en-US" sz="2400" dirty="0" err="1"/>
              <a:t>Δx</a:t>
            </a:r>
            <a:r>
              <a:rPr lang="en-US" sz="2400" dirty="0"/>
              <a:t>, </a:t>
            </a:r>
            <a:r>
              <a:rPr lang="en-US" sz="2400" dirty="0" err="1" smtClean="0"/>
              <a:t>Δy</a:t>
            </a:r>
            <a:r>
              <a:rPr lang="en-US" sz="2400" dirty="0" smtClean="0"/>
              <a:t>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Outer product of two scalar encoders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Similar encoding for </a:t>
            </a:r>
            <a:r>
              <a:rPr lang="en-US" sz="2400" dirty="0"/>
              <a:t>(</a:t>
            </a:r>
            <a:r>
              <a:rPr lang="en-US" sz="2400" dirty="0" err="1"/>
              <a:t>θ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θ</a:t>
            </a:r>
            <a:r>
              <a:rPr lang="en-US" sz="2400" baseline="-25000" dirty="0" err="1"/>
              <a:t>t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Makes it easier for neuron to learn mapping</a:t>
            </a:r>
          </a:p>
        </p:txBody>
      </p:sp>
    </p:spTree>
    <p:extLst>
      <p:ext uri="{BB962C8B-B14F-4D97-AF65-F5344CB8AC3E}">
        <p14:creationId xmlns:p14="http://schemas.microsoft.com/office/powerpoint/2010/main" val="305920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(switch to Unity)</a:t>
            </a:r>
            <a:endParaRPr lang="en-US" dirty="0"/>
          </a:p>
        </p:txBody>
      </p:sp>
      <p:pic>
        <p:nvPicPr>
          <p:cNvPr id="4" name="Picture 3" descr="numenta-logo-for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9" y="408215"/>
            <a:ext cx="1837407" cy="18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3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17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Extended temporal memory, no code changes</a:t>
            </a:r>
          </a:p>
          <a:p>
            <a:r>
              <a:rPr lang="en-US" sz="2400" dirty="0" smtClean="0"/>
              <a:t>10,000 columns, 1 cell per col</a:t>
            </a:r>
          </a:p>
          <a:p>
            <a:r>
              <a:rPr lang="en-US" sz="2400" dirty="0" smtClean="0"/>
              <a:t>External distal input + lateral distal connections within layer</a:t>
            </a:r>
          </a:p>
          <a:p>
            <a:r>
              <a:rPr lang="en-US" sz="2400" dirty="0" smtClean="0"/>
              <a:t>Feed-forward input represents current pose</a:t>
            </a:r>
          </a:p>
          <a:p>
            <a:r>
              <a:rPr lang="en-US" sz="2400" dirty="0" smtClean="0"/>
              <a:t>Trained with a flailing arm: single sequence of 50,000 consecutive random movements generated in Unity</a:t>
            </a:r>
          </a:p>
          <a:p>
            <a:r>
              <a:rPr lang="en-US" sz="2400" dirty="0" smtClean="0"/>
              <a:t>One-step delay during learning</a:t>
            </a:r>
          </a:p>
          <a:p>
            <a:pPr lvl="1"/>
            <a:r>
              <a:rPr lang="en-US" sz="2000" dirty="0" smtClean="0"/>
              <a:t>Input is current pose plus </a:t>
            </a:r>
            <a:r>
              <a:rPr lang="en-US" sz="2000" dirty="0"/>
              <a:t>(</a:t>
            </a:r>
            <a:r>
              <a:rPr lang="en-US" sz="2000" dirty="0" err="1"/>
              <a:t>Δx</a:t>
            </a:r>
            <a:r>
              <a:rPr lang="en-US" sz="2000" dirty="0"/>
              <a:t>, </a:t>
            </a:r>
            <a:r>
              <a:rPr lang="en-US" sz="2000" dirty="0" err="1"/>
              <a:t>Δy</a:t>
            </a:r>
            <a:r>
              <a:rPr lang="en-US" sz="2000" dirty="0" smtClean="0"/>
              <a:t>) to get to current pose</a:t>
            </a:r>
          </a:p>
          <a:p>
            <a:r>
              <a:rPr lang="en-US" sz="2400" dirty="0" smtClean="0"/>
              <a:t>During inference we feed in (</a:t>
            </a:r>
            <a:r>
              <a:rPr lang="en-US" sz="2400" dirty="0" err="1" smtClean="0"/>
              <a:t>Δx</a:t>
            </a:r>
            <a:r>
              <a:rPr lang="en-US" sz="2400" dirty="0"/>
              <a:t>, </a:t>
            </a:r>
            <a:r>
              <a:rPr lang="en-US" sz="2400" dirty="0" err="1" smtClean="0"/>
              <a:t>Δy</a:t>
            </a:r>
            <a:r>
              <a:rPr lang="en-US" sz="2400" dirty="0" smtClean="0"/>
              <a:t>) to distal plus current pose as feed-forward input and read out predicted cells</a:t>
            </a:r>
          </a:p>
          <a:p>
            <a:r>
              <a:rPr lang="en-US" sz="2400" dirty="0" smtClean="0"/>
              <a:t>48,000 segments created (5 per cell)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094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curve</a:t>
            </a:r>
            <a:endParaRPr lang="en-US" dirty="0"/>
          </a:p>
        </p:txBody>
      </p:sp>
      <p:pic>
        <p:nvPicPr>
          <p:cNvPr id="4" name="Picture 3" descr="Screenshot_3_14_17__12_29_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8" y="1417638"/>
            <a:ext cx="7218947" cy="44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to more joints and degrees of freedom when there are dependencies</a:t>
            </a:r>
          </a:p>
          <a:p>
            <a:r>
              <a:rPr lang="en-US" dirty="0" smtClean="0"/>
              <a:t>Requires active prediction for inference, but not for learning</a:t>
            </a:r>
          </a:p>
          <a:p>
            <a:r>
              <a:rPr lang="en-US" dirty="0" smtClean="0"/>
              <a:t>Requires one-step delay for learning but not for inference</a:t>
            </a:r>
          </a:p>
          <a:p>
            <a:r>
              <a:rPr lang="en-US" dirty="0" smtClean="0"/>
              <a:t>Random flailing inefficient training scheme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15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 of </a:t>
            </a:r>
            <a:r>
              <a:rPr lang="en-US" dirty="0"/>
              <a:t>(</a:t>
            </a:r>
            <a:r>
              <a:rPr lang="en-US" dirty="0" err="1"/>
              <a:t>Δx</a:t>
            </a:r>
            <a:r>
              <a:rPr lang="en-US" dirty="0"/>
              <a:t>, </a:t>
            </a:r>
            <a:r>
              <a:rPr lang="en-US" dirty="0" err="1"/>
              <a:t>Δy</a:t>
            </a:r>
            <a:r>
              <a:rPr lang="en-US" dirty="0"/>
              <a:t>) </a:t>
            </a:r>
            <a:r>
              <a:rPr lang="en-US" dirty="0" smtClean="0"/>
              <a:t>covered randomly</a:t>
            </a:r>
            <a:endParaRPr lang="en-US" dirty="0"/>
          </a:p>
        </p:txBody>
      </p:sp>
      <p:pic>
        <p:nvPicPr>
          <p:cNvPr id="3" name="Picture 2" descr="Figur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23" y="1597438"/>
            <a:ext cx="5200038" cy="44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4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68" y="1741208"/>
            <a:ext cx="5074890" cy="47325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 of </a:t>
            </a:r>
            <a:r>
              <a:rPr lang="en-US" dirty="0"/>
              <a:t>(</a:t>
            </a:r>
            <a:r>
              <a:rPr lang="en-US" dirty="0" err="1"/>
              <a:t>Δx</a:t>
            </a:r>
            <a:r>
              <a:rPr lang="en-US" dirty="0"/>
              <a:t>, </a:t>
            </a:r>
            <a:r>
              <a:rPr lang="en-US" dirty="0" err="1"/>
              <a:t>Δy</a:t>
            </a:r>
            <a:r>
              <a:rPr lang="en-US" dirty="0"/>
              <a:t>) </a:t>
            </a:r>
            <a:r>
              <a:rPr lang="en-US" dirty="0" smtClean="0"/>
              <a:t>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6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Showed we can learn inverse kinematics using network of pyramidal neurons </a:t>
            </a:r>
          </a:p>
          <a:p>
            <a:pPr lvl="1"/>
            <a:r>
              <a:rPr lang="en-US" dirty="0" smtClean="0"/>
              <a:t>Uses smooth sequence of movements</a:t>
            </a:r>
          </a:p>
          <a:p>
            <a:pPr lvl="1"/>
            <a:r>
              <a:rPr lang="en-US" dirty="0" smtClean="0"/>
              <a:t>Unsupervised learning</a:t>
            </a:r>
          </a:p>
          <a:p>
            <a:endParaRPr lang="en-US" dirty="0" smtClean="0"/>
          </a:p>
          <a:p>
            <a:r>
              <a:rPr lang="en-US" dirty="0" smtClean="0"/>
              <a:t>Demonstrated flexible mapping</a:t>
            </a:r>
          </a:p>
          <a:p>
            <a:pPr lvl="1"/>
            <a:r>
              <a:rPr lang="en-US" dirty="0" smtClean="0"/>
              <a:t>Use HTM to learn a multivariate function f(</a:t>
            </a:r>
            <a:r>
              <a:rPr lang="en-US" b="1" u="sng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Dendrites used to form a basis in input space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44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3" y="32824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you call a guy who keeps cutting himself while shaving?</a:t>
            </a:r>
            <a:endParaRPr lang="en-US" dirty="0"/>
          </a:p>
        </p:txBody>
      </p:sp>
      <p:pic>
        <p:nvPicPr>
          <p:cNvPr id="4" name="Picture 3" descr="man-cuts-himself-shaving-2575220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54"/>
          <a:stretch/>
        </p:blipFill>
        <p:spPr>
          <a:xfrm>
            <a:off x="3987801" y="1066800"/>
            <a:ext cx="1443925" cy="18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3" y="32824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Nik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 descr="man-cuts-himself-shaving-2575220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54"/>
          <a:stretch/>
        </p:blipFill>
        <p:spPr>
          <a:xfrm>
            <a:off x="3987801" y="1066800"/>
            <a:ext cx="1443925" cy="185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umenta-logo-for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9" y="408215"/>
            <a:ext cx="1837407" cy="18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2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 = Numenta Inverse Kinematics</a:t>
            </a:r>
            <a:endParaRPr lang="en-US" dirty="0"/>
          </a:p>
        </p:txBody>
      </p:sp>
      <p:pic>
        <p:nvPicPr>
          <p:cNvPr id="4" name="Picture 3" descr="numenta-logo-for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9" y="408215"/>
            <a:ext cx="1837407" cy="18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7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004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18050" r="3703" b="3789"/>
          <a:stretch/>
        </p:blipFill>
        <p:spPr>
          <a:xfrm>
            <a:off x="1820911" y="1787058"/>
            <a:ext cx="5671618" cy="36460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pic>
        <p:nvPicPr>
          <p:cNvPr id="4" name="Picture 3" descr="numenta-logo-for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10" y="160612"/>
            <a:ext cx="943745" cy="9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7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verse_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57" y="1478824"/>
            <a:ext cx="4342384" cy="33382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92706" y="5091711"/>
            <a:ext cx="7066649" cy="1465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Problems: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Math is complex (above is just for two links!)</a:t>
            </a:r>
          </a:p>
          <a:p>
            <a:pPr algn="l"/>
            <a:r>
              <a:rPr lang="en-US" sz="2800" dirty="0" smtClean="0"/>
              <a:t>	Math changes if you change the system</a:t>
            </a:r>
          </a:p>
          <a:p>
            <a:pPr algn="l"/>
            <a:r>
              <a:rPr lang="en-US" sz="2800" dirty="0" smtClean="0"/>
              <a:t>	Often no unique solution</a:t>
            </a:r>
            <a:endParaRPr lang="en-US" sz="2800" dirty="0"/>
          </a:p>
        </p:txBody>
      </p:sp>
      <p:pic>
        <p:nvPicPr>
          <p:cNvPr id="5" name="Picture 4" descr="numenta-logo-for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10" y="160612"/>
            <a:ext cx="943745" cy="9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we learn IK with HTM?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umenta-logo-for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9" y="408215"/>
            <a:ext cx="1837407" cy="18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meet </a:t>
            </a:r>
            <a:r>
              <a:rPr lang="en-US" dirty="0" err="1" smtClean="0"/>
              <a:t>Nik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 descr="numenta-logo-for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9" y="408215"/>
            <a:ext cx="1837407" cy="1832428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(switch to Unity)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270</TotalTime>
  <Words>365</Words>
  <Application>Microsoft Macintosh PowerPoint</Application>
  <PresentationFormat>On-screen Show (4:3)</PresentationFormat>
  <Paragraphs>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PowerPoint Presentation</vt:lpstr>
      <vt:lpstr>What do you call a guy who keeps cutting himself while shaving?</vt:lpstr>
      <vt:lpstr>Nik!</vt:lpstr>
      <vt:lpstr>Project NIK</vt:lpstr>
      <vt:lpstr>Project NIK</vt:lpstr>
      <vt:lpstr>Forward kinematics</vt:lpstr>
      <vt:lpstr>Inverse kinematics</vt:lpstr>
      <vt:lpstr>Can we learn IK with HTM?</vt:lpstr>
      <vt:lpstr>Let’s meet Nik!</vt:lpstr>
      <vt:lpstr>How do we train NIK with HTM?</vt:lpstr>
      <vt:lpstr>Neurons in SC encode saccade direction as a population code</vt:lpstr>
      <vt:lpstr>Does it work?</vt:lpstr>
      <vt:lpstr>Details</vt:lpstr>
      <vt:lpstr>Training curve</vt:lpstr>
      <vt:lpstr>Issues</vt:lpstr>
      <vt:lpstr>Range of (Δx, Δy) covered randomly</vt:lpstr>
      <vt:lpstr>Distribution of (Δx, Δy) covered</vt:lpstr>
      <vt:lpstr>Summary</vt:lpstr>
      <vt:lpstr>PowerPoint Presentation</vt:lpstr>
    </vt:vector>
  </TitlesOfParts>
  <Company>Numenta,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you call a guy who keeps cutting himself while shaving?</dc:title>
  <dc:creator>Subutai Ahmad</dc:creator>
  <cp:lastModifiedBy>Subutai Ahmad</cp:lastModifiedBy>
  <cp:revision>46</cp:revision>
  <dcterms:created xsi:type="dcterms:W3CDTF">2017-03-14T03:18:59Z</dcterms:created>
  <dcterms:modified xsi:type="dcterms:W3CDTF">2017-03-14T18:50:42Z</dcterms:modified>
</cp:coreProperties>
</file>