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4"/>
    <p:restoredTop sz="94652"/>
  </p:normalViewPr>
  <p:slideViewPr>
    <p:cSldViewPr snapToGrid="0" snapToObjects="1">
      <p:cViewPr varScale="1">
        <p:scale>
          <a:sx n="142" d="100"/>
          <a:sy n="142" d="100"/>
        </p:scale>
        <p:origin x="1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423-50F5-6DEC-A4E6-2DC72779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89267-C286-11EE-2058-22234FF93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6B9E-EB9D-A5C3-1E4A-DA119115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ADC2-0177-6344-2694-8570C1CD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607C-82DB-51A3-9936-0BF0760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4113-C156-8913-91C1-997D222D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BDC45-76DD-4094-271D-CF890CE7D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1744-6E38-A27E-6D29-236B9058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2DAC-A9E5-2894-6597-F47AD6E4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109B-9370-EC36-181B-75E8316F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86151-A877-F791-AB18-5121BB017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840A-ADC1-D404-197A-24C9EE7D3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1438-0481-4293-3242-FF8DD202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9315-8F3C-98D4-F971-9B661F1D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5A71-B32A-ADF9-40BD-B5924B19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DC02-BAE2-C1F2-5DDF-7CFA4C44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79B6-2DAB-0336-44DC-7E0A252E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CDA2-86A7-D1EB-5570-291E6C13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5861-8C51-5212-C59A-B9FCCE48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1BBF-3F9E-9421-2213-A7E3A1E5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F274-79BF-F148-C44E-1CAE1529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767F-AF8F-86AD-49B5-0A9643B3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16A8-8ACC-A25B-1A36-4A0C5204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C971-0936-C200-6A9B-2043F2B5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3697-5862-F1A8-630B-BC7CCCC1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5D5A-C9D3-680B-C720-2AE7D354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0EBF-5492-4A46-0497-99D2BB2D0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A0795-4A6A-FDFA-7D69-AC2E7DF1D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92F51-9FC5-0A94-8B79-FA501BDA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7E0B-C5C5-50C5-159D-EF527F32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04EAC-8907-13C1-309B-D4F279F9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4329-3E87-E37C-F7DA-1A3B845F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8F8C-F468-0BA1-BCA0-39574531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AC89C-53D7-D98E-FDB2-95D879F03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46BBC-6B62-6CE6-3067-BE791DC99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0E931-B33A-BBB5-F409-DC10662B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5218E-8CE9-50F7-03BC-B54B057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495CB-F8D5-DF8E-CD7F-1963E64E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C21D9-987E-97C5-3AF1-4BF0C5CB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FEC5-1217-0803-5D4F-9493F9A9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F8000-6081-067B-D23D-E3903458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4A792-D9A5-2473-927D-EFCA5BA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EA1BD-EBA3-CA2C-53DD-6C90470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16AFB-5669-21F8-DF8C-82C24CAC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20140-A241-B505-F926-A2BE1C9B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7551D-851D-3026-70A8-1A9D6404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872C-98BC-F2F5-AAC8-CC5C6D4E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BC73-A459-0012-0B83-40889844E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7F32D-8B47-B85F-83CB-1D736D25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770E-B24E-09E4-A2EC-1875F32C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2C17E-E8A0-8D55-D5DD-AE013B3A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D7F6-7C83-E25C-FAB6-97DDD6A2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5653-3265-42C3-5638-7A2062C4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CC098-A396-AECD-1ACE-9E4369E58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A4446-E899-24B2-2771-98B61ECE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E800A-9D3A-0A17-A97F-E9AA6F58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48541-2446-1832-0EEC-FF0FC634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17F8-F3D6-6C41-1659-211C6A35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B3AC9-B62F-8CE5-81C1-67D13365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B3C56-DC43-CE53-39E7-929C0D22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5E4B-3AF2-8623-7D38-AEA324D1C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23A2-6B99-7042-A86D-2BDFE5C157B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3D70-68F5-2F73-79B9-3D313BC58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09F9-8BA0-AD1B-CB58-653A53D6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3E5C-EAA1-3844-90B5-0F7C6CD3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722D4-2EBA-E449-5987-F4303287F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83" b="13119"/>
          <a:stretch/>
        </p:blipFill>
        <p:spPr>
          <a:xfrm>
            <a:off x="544474" y="1605960"/>
            <a:ext cx="9224823" cy="2414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B72BA-8550-5E01-DBB4-09AD6319B84A}"/>
              </a:ext>
            </a:extLst>
          </p:cNvPr>
          <p:cNvSpPr txBox="1"/>
          <p:nvPr/>
        </p:nvSpPr>
        <p:spPr>
          <a:xfrm>
            <a:off x="2252037" y="135915"/>
            <a:ext cx="3238758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~1Hz pulse rate (IPP=1 sec) in </a:t>
            </a:r>
            <a:r>
              <a:rPr lang="en-US" dirty="0" err="1"/>
              <a:t>FreeRun</a:t>
            </a:r>
            <a:r>
              <a:rPr lang="en-US" dirty="0"/>
              <a:t> Mode  seems good for monitoring stimulus thresholds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C7BD2B-1F67-443F-801B-44C5D1EC7DC5}"/>
              </a:ext>
            </a:extLst>
          </p:cNvPr>
          <p:cNvCxnSpPr>
            <a:cxnSpLocks/>
          </p:cNvCxnSpPr>
          <p:nvPr/>
        </p:nvCxnSpPr>
        <p:spPr>
          <a:xfrm>
            <a:off x="2103662" y="2198014"/>
            <a:ext cx="595815" cy="1191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731342-3C03-E8C6-AD81-F8072FD2E513}"/>
              </a:ext>
            </a:extLst>
          </p:cNvPr>
          <p:cNvCxnSpPr>
            <a:cxnSpLocks/>
          </p:cNvCxnSpPr>
          <p:nvPr/>
        </p:nvCxnSpPr>
        <p:spPr>
          <a:xfrm flipH="1">
            <a:off x="2103662" y="2237057"/>
            <a:ext cx="567304" cy="11522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876746-9691-7F78-7A0E-2EACEF637DED}"/>
              </a:ext>
            </a:extLst>
          </p:cNvPr>
          <p:cNvCxnSpPr>
            <a:cxnSpLocks/>
          </p:cNvCxnSpPr>
          <p:nvPr/>
        </p:nvCxnSpPr>
        <p:spPr>
          <a:xfrm>
            <a:off x="3482154" y="2094747"/>
            <a:ext cx="583786" cy="129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BB63E-6889-04F8-E6A5-C40C61F7563A}"/>
              </a:ext>
            </a:extLst>
          </p:cNvPr>
          <p:cNvCxnSpPr>
            <a:cxnSpLocks/>
          </p:cNvCxnSpPr>
          <p:nvPr/>
        </p:nvCxnSpPr>
        <p:spPr>
          <a:xfrm flipH="1">
            <a:off x="3413188" y="2139314"/>
            <a:ext cx="555490" cy="1205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A96064-AE99-3A58-0E89-E9696AD80FED}"/>
              </a:ext>
            </a:extLst>
          </p:cNvPr>
          <p:cNvSpPr txBox="1"/>
          <p:nvPr/>
        </p:nvSpPr>
        <p:spPr>
          <a:xfrm>
            <a:off x="6846641" y="148375"/>
            <a:ext cx="1647976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PULSE SIGN </a:t>
            </a:r>
          </a:p>
          <a:p>
            <a:r>
              <a:rPr lang="en-US" dirty="0"/>
              <a:t>Biphasic = </a:t>
            </a:r>
            <a:r>
              <a:rPr lang="en-US" i="1" dirty="0"/>
              <a:t>+</a:t>
            </a:r>
          </a:p>
          <a:p>
            <a:r>
              <a:rPr lang="en-US" dirty="0"/>
              <a:t>Baseline = </a:t>
            </a:r>
            <a:r>
              <a:rPr lang="en-US" i="1" dirty="0"/>
              <a:t>Zero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7C46E0-2E96-1B87-A2D5-20BBA1846F22}"/>
              </a:ext>
            </a:extLst>
          </p:cNvPr>
          <p:cNvSpPr/>
          <p:nvPr/>
        </p:nvSpPr>
        <p:spPr>
          <a:xfrm>
            <a:off x="7298537" y="1605960"/>
            <a:ext cx="643286" cy="20651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BF23DA-3EFD-D5B6-0852-DC43ACC041B5}"/>
              </a:ext>
            </a:extLst>
          </p:cNvPr>
          <p:cNvCxnSpPr/>
          <p:nvPr/>
        </p:nvCxnSpPr>
        <p:spPr>
          <a:xfrm>
            <a:off x="7670629" y="1071705"/>
            <a:ext cx="0" cy="4212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F5470-D411-E1B8-E39E-B5B54B22785A}"/>
              </a:ext>
            </a:extLst>
          </p:cNvPr>
          <p:cNvCxnSpPr>
            <a:cxnSpLocks/>
          </p:cNvCxnSpPr>
          <p:nvPr/>
        </p:nvCxnSpPr>
        <p:spPr>
          <a:xfrm>
            <a:off x="3871416" y="1064856"/>
            <a:ext cx="2087878" cy="680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D9EB47-E977-EA89-60E6-D3411A3E1D2E}"/>
              </a:ext>
            </a:extLst>
          </p:cNvPr>
          <p:cNvCxnSpPr>
            <a:cxnSpLocks/>
          </p:cNvCxnSpPr>
          <p:nvPr/>
        </p:nvCxnSpPr>
        <p:spPr>
          <a:xfrm flipH="1">
            <a:off x="1996468" y="1071705"/>
            <a:ext cx="1874948" cy="7516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39F41E-C3D3-541F-66AA-CECE22253F2A}"/>
              </a:ext>
            </a:extLst>
          </p:cNvPr>
          <p:cNvCxnSpPr>
            <a:cxnSpLocks/>
          </p:cNvCxnSpPr>
          <p:nvPr/>
        </p:nvCxnSpPr>
        <p:spPr>
          <a:xfrm>
            <a:off x="1179845" y="2173578"/>
            <a:ext cx="310322" cy="12401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A0F7FD-4A8F-C45F-0F20-92ADFA8A1FBC}"/>
              </a:ext>
            </a:extLst>
          </p:cNvPr>
          <p:cNvCxnSpPr>
            <a:cxnSpLocks/>
          </p:cNvCxnSpPr>
          <p:nvPr/>
        </p:nvCxnSpPr>
        <p:spPr>
          <a:xfrm flipH="1">
            <a:off x="1150991" y="2139314"/>
            <a:ext cx="238960" cy="1289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42314C8-B48D-1922-07E5-ECE92BF7938C}"/>
              </a:ext>
            </a:extLst>
          </p:cNvPr>
          <p:cNvSpPr/>
          <p:nvPr/>
        </p:nvSpPr>
        <p:spPr>
          <a:xfrm>
            <a:off x="6063153" y="1780620"/>
            <a:ext cx="1115002" cy="189044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C9B919-9EE6-1FBE-52B5-775278660ADC}"/>
              </a:ext>
            </a:extLst>
          </p:cNvPr>
          <p:cNvSpPr/>
          <p:nvPr/>
        </p:nvSpPr>
        <p:spPr>
          <a:xfrm>
            <a:off x="1522875" y="1867950"/>
            <a:ext cx="473593" cy="77570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D095C7-5336-BD76-6837-5C6D4A4A2ED5}"/>
              </a:ext>
            </a:extLst>
          </p:cNvPr>
          <p:cNvSpPr/>
          <p:nvPr/>
        </p:nvSpPr>
        <p:spPr>
          <a:xfrm>
            <a:off x="4756150" y="1823381"/>
            <a:ext cx="1203143" cy="18904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690B87-7F31-2455-BD1E-18BFC784F387}"/>
              </a:ext>
            </a:extLst>
          </p:cNvPr>
          <p:cNvSpPr/>
          <p:nvPr/>
        </p:nvSpPr>
        <p:spPr>
          <a:xfrm>
            <a:off x="8015966" y="1893635"/>
            <a:ext cx="774931" cy="18201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BD8F43-AA57-3691-BEAC-36107649C401}"/>
              </a:ext>
            </a:extLst>
          </p:cNvPr>
          <p:cNvCxnSpPr>
            <a:cxnSpLocks/>
          </p:cNvCxnSpPr>
          <p:nvPr/>
        </p:nvCxnSpPr>
        <p:spPr>
          <a:xfrm flipV="1">
            <a:off x="5339321" y="3760896"/>
            <a:ext cx="0" cy="6804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EB2A50-B051-896A-3EB9-AF9E351723E0}"/>
              </a:ext>
            </a:extLst>
          </p:cNvPr>
          <p:cNvSpPr txBox="1"/>
          <p:nvPr/>
        </p:nvSpPr>
        <p:spPr>
          <a:xfrm>
            <a:off x="4548794" y="4441305"/>
            <a:ext cx="3393029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  <a:p>
            <a:r>
              <a:rPr lang="en-US" dirty="0"/>
              <a:t>MULTIPLIER = 10</a:t>
            </a:r>
            <a:r>
              <a:rPr lang="en-US" baseline="30000" dirty="0"/>
              <a:t>-3</a:t>
            </a:r>
            <a:r>
              <a:rPr lang="en-US" dirty="0"/>
              <a:t> recommended so that the scroll wheel values are in milliseconds.</a:t>
            </a:r>
          </a:p>
          <a:p>
            <a:r>
              <a:rPr lang="en-US" dirty="0"/>
              <a:t>SCROLL WHEEL = 3 to 0.01 msec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0D58D3-76B6-8936-74B3-147DF9EE2F52}"/>
              </a:ext>
            </a:extLst>
          </p:cNvPr>
          <p:cNvCxnSpPr>
            <a:cxnSpLocks/>
          </p:cNvCxnSpPr>
          <p:nvPr/>
        </p:nvCxnSpPr>
        <p:spPr>
          <a:xfrm flipV="1">
            <a:off x="8388389" y="3713827"/>
            <a:ext cx="0" cy="6804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97F2B8-9BE4-0C40-57E7-FA3813726E02}"/>
              </a:ext>
            </a:extLst>
          </p:cNvPr>
          <p:cNvSpPr txBox="1"/>
          <p:nvPr/>
        </p:nvSpPr>
        <p:spPr>
          <a:xfrm>
            <a:off x="8015967" y="4398831"/>
            <a:ext cx="2974762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RANGE SELECTOR = 10 </a:t>
            </a:r>
            <a:r>
              <a:rPr lang="en-US" b="1" dirty="0"/>
              <a:t>Volts</a:t>
            </a:r>
          </a:p>
          <a:p>
            <a:r>
              <a:rPr lang="en-US" b="1" dirty="0"/>
              <a:t>(DO NOT USE Amps)</a:t>
            </a:r>
          </a:p>
          <a:p>
            <a:r>
              <a:rPr lang="en-US" dirty="0"/>
              <a:t>PULSE AMPLITUDE = </a:t>
            </a:r>
            <a:r>
              <a:rPr lang="en-US" b="1" dirty="0"/>
              <a:t>0-9 Volts</a:t>
            </a:r>
          </a:p>
          <a:p>
            <a:r>
              <a:rPr lang="en-US" b="1" i="1" dirty="0"/>
              <a:t>(DO NOT EXCEED (VOLTS!)</a:t>
            </a:r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CDC2E2-FF3D-2C23-D477-37AEC1DBA545}"/>
              </a:ext>
            </a:extLst>
          </p:cNvPr>
          <p:cNvSpPr txBox="1"/>
          <p:nvPr/>
        </p:nvSpPr>
        <p:spPr>
          <a:xfrm>
            <a:off x="2159" y="4159977"/>
            <a:ext cx="4620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Start</a:t>
            </a:r>
            <a:r>
              <a:rPr lang="en-US" dirty="0">
                <a:solidFill>
                  <a:srgbClr val="7030A0"/>
                </a:solidFill>
              </a:rPr>
              <a:t> with 3 msec duration and 0 V. </a:t>
            </a:r>
          </a:p>
          <a:p>
            <a:r>
              <a:rPr lang="en-US" b="1" dirty="0">
                <a:solidFill>
                  <a:srgbClr val="7030A0"/>
                </a:solidFill>
              </a:rPr>
              <a:t>Step 1</a:t>
            </a:r>
            <a:r>
              <a:rPr lang="en-US" dirty="0">
                <a:solidFill>
                  <a:srgbClr val="7030A0"/>
                </a:solidFill>
              </a:rPr>
              <a:t>: Slowly increase the amplitude until above spike threshold. </a:t>
            </a:r>
          </a:p>
          <a:p>
            <a:r>
              <a:rPr lang="en-US" b="1" dirty="0">
                <a:solidFill>
                  <a:srgbClr val="7030A0"/>
                </a:solidFill>
              </a:rPr>
              <a:t>Step 2</a:t>
            </a:r>
            <a:r>
              <a:rPr lang="en-US" dirty="0">
                <a:solidFill>
                  <a:srgbClr val="7030A0"/>
                </a:solidFill>
              </a:rPr>
              <a:t>: Decrease duration until below spike threshold.</a:t>
            </a:r>
          </a:p>
          <a:p>
            <a:r>
              <a:rPr lang="en-US" b="1" dirty="0">
                <a:solidFill>
                  <a:srgbClr val="7030A0"/>
                </a:solidFill>
              </a:rPr>
              <a:t>Repeat steps 1 and 2</a:t>
            </a:r>
            <a:r>
              <a:rPr lang="en-US" dirty="0">
                <a:solidFill>
                  <a:srgbClr val="7030A0"/>
                </a:solidFill>
              </a:rPr>
              <a:t>, recording the duration-amplitude pair at each spike threshold. Stop once you reach a short duration for which spike threshold would &gt;9 V. </a:t>
            </a:r>
            <a:r>
              <a:rPr lang="en-US" b="1" dirty="0">
                <a:solidFill>
                  <a:srgbClr val="7030A0"/>
                </a:solidFill>
              </a:rPr>
              <a:t>DO NOT EXCEED 9V</a:t>
            </a:r>
            <a:r>
              <a:rPr lang="en-US" dirty="0">
                <a:solidFill>
                  <a:srgbClr val="7030A0"/>
                </a:solidFill>
              </a:rPr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59A91-2A5D-F945-DDA3-7088C4220464}"/>
              </a:ext>
            </a:extLst>
          </p:cNvPr>
          <p:cNvSpPr txBox="1"/>
          <p:nvPr/>
        </p:nvSpPr>
        <p:spPr>
          <a:xfrm>
            <a:off x="9782084" y="2813561"/>
            <a:ext cx="180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output is a floating source (use ADC NRSE 10V range)</a:t>
            </a:r>
          </a:p>
        </p:txBody>
      </p:sp>
    </p:spTree>
    <p:extLst>
      <p:ext uri="{BB962C8B-B14F-4D97-AF65-F5344CB8AC3E}">
        <p14:creationId xmlns:p14="http://schemas.microsoft.com/office/powerpoint/2010/main" val="15808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722D4-2EBA-E449-5987-F4303287F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83" b="13119"/>
          <a:stretch/>
        </p:blipFill>
        <p:spPr>
          <a:xfrm>
            <a:off x="544474" y="1605960"/>
            <a:ext cx="9224823" cy="2414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B72BA-8550-5E01-DBB4-09AD6319B84A}"/>
              </a:ext>
            </a:extLst>
          </p:cNvPr>
          <p:cNvSpPr txBox="1"/>
          <p:nvPr/>
        </p:nvSpPr>
        <p:spPr>
          <a:xfrm>
            <a:off x="1522876" y="135915"/>
            <a:ext cx="463587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 recommend using </a:t>
            </a:r>
            <a:r>
              <a:rPr lang="en-US" dirty="0">
                <a:solidFill>
                  <a:srgbClr val="7030A0"/>
                </a:solidFill>
              </a:rPr>
              <a:t>MANUAL</a:t>
            </a:r>
            <a:r>
              <a:rPr lang="en-US" dirty="0"/>
              <a:t> trigger mode because of all the knob and wheel spinning that needs to happen to change IPI between trials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C7BD2B-1F67-443F-801B-44C5D1EC7DC5}"/>
              </a:ext>
            </a:extLst>
          </p:cNvPr>
          <p:cNvCxnSpPr>
            <a:cxnSpLocks/>
          </p:cNvCxnSpPr>
          <p:nvPr/>
        </p:nvCxnSpPr>
        <p:spPr>
          <a:xfrm>
            <a:off x="2103662" y="2198014"/>
            <a:ext cx="595815" cy="1191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731342-3C03-E8C6-AD81-F8072FD2E513}"/>
              </a:ext>
            </a:extLst>
          </p:cNvPr>
          <p:cNvCxnSpPr>
            <a:cxnSpLocks/>
          </p:cNvCxnSpPr>
          <p:nvPr/>
        </p:nvCxnSpPr>
        <p:spPr>
          <a:xfrm flipH="1">
            <a:off x="2103662" y="2237057"/>
            <a:ext cx="567304" cy="11522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A96064-AE99-3A58-0E89-E9696AD80FED}"/>
              </a:ext>
            </a:extLst>
          </p:cNvPr>
          <p:cNvSpPr txBox="1"/>
          <p:nvPr/>
        </p:nvSpPr>
        <p:spPr>
          <a:xfrm>
            <a:off x="6846641" y="148375"/>
            <a:ext cx="1647976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PULSE SIGN </a:t>
            </a:r>
          </a:p>
          <a:p>
            <a:r>
              <a:rPr lang="en-US" dirty="0"/>
              <a:t>Biphasic = </a:t>
            </a:r>
            <a:r>
              <a:rPr lang="en-US" i="1" dirty="0"/>
              <a:t>+</a:t>
            </a:r>
          </a:p>
          <a:p>
            <a:r>
              <a:rPr lang="en-US" dirty="0"/>
              <a:t>Baseline = </a:t>
            </a:r>
            <a:r>
              <a:rPr lang="en-US" i="1" dirty="0"/>
              <a:t>Zero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7C46E0-2E96-1B87-A2D5-20BBA1846F22}"/>
              </a:ext>
            </a:extLst>
          </p:cNvPr>
          <p:cNvSpPr/>
          <p:nvPr/>
        </p:nvSpPr>
        <p:spPr>
          <a:xfrm>
            <a:off x="7298537" y="1605960"/>
            <a:ext cx="643286" cy="20651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BF23DA-3EFD-D5B6-0852-DC43ACC041B5}"/>
              </a:ext>
            </a:extLst>
          </p:cNvPr>
          <p:cNvCxnSpPr/>
          <p:nvPr/>
        </p:nvCxnSpPr>
        <p:spPr>
          <a:xfrm>
            <a:off x="7670629" y="1071705"/>
            <a:ext cx="0" cy="4212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F5470-D411-E1B8-E39E-B5B54B22785A}"/>
              </a:ext>
            </a:extLst>
          </p:cNvPr>
          <p:cNvCxnSpPr>
            <a:cxnSpLocks/>
          </p:cNvCxnSpPr>
          <p:nvPr/>
        </p:nvCxnSpPr>
        <p:spPr>
          <a:xfrm>
            <a:off x="3871416" y="1064856"/>
            <a:ext cx="2407716" cy="6384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D9EB47-E977-EA89-60E6-D3411A3E1D2E}"/>
              </a:ext>
            </a:extLst>
          </p:cNvPr>
          <p:cNvCxnSpPr>
            <a:cxnSpLocks/>
          </p:cNvCxnSpPr>
          <p:nvPr/>
        </p:nvCxnSpPr>
        <p:spPr>
          <a:xfrm flipH="1">
            <a:off x="1996468" y="1071705"/>
            <a:ext cx="1874948" cy="75167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39F41E-C3D3-541F-66AA-CECE22253F2A}"/>
              </a:ext>
            </a:extLst>
          </p:cNvPr>
          <p:cNvCxnSpPr>
            <a:cxnSpLocks/>
          </p:cNvCxnSpPr>
          <p:nvPr/>
        </p:nvCxnSpPr>
        <p:spPr>
          <a:xfrm>
            <a:off x="1179845" y="2173578"/>
            <a:ext cx="310322" cy="12401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A0F7FD-4A8F-C45F-0F20-92ADFA8A1FBC}"/>
              </a:ext>
            </a:extLst>
          </p:cNvPr>
          <p:cNvCxnSpPr>
            <a:cxnSpLocks/>
          </p:cNvCxnSpPr>
          <p:nvPr/>
        </p:nvCxnSpPr>
        <p:spPr>
          <a:xfrm flipH="1">
            <a:off x="1150991" y="2139314"/>
            <a:ext cx="238960" cy="1289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42314C8-B48D-1922-07E5-ECE92BF7938C}"/>
              </a:ext>
            </a:extLst>
          </p:cNvPr>
          <p:cNvSpPr/>
          <p:nvPr/>
        </p:nvSpPr>
        <p:spPr>
          <a:xfrm>
            <a:off x="6063153" y="1780620"/>
            <a:ext cx="1115002" cy="18904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C9B919-9EE6-1FBE-52B5-775278660ADC}"/>
              </a:ext>
            </a:extLst>
          </p:cNvPr>
          <p:cNvSpPr/>
          <p:nvPr/>
        </p:nvSpPr>
        <p:spPr>
          <a:xfrm>
            <a:off x="1522875" y="1867950"/>
            <a:ext cx="473593" cy="77570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D095C7-5336-BD76-6837-5C6D4A4A2ED5}"/>
              </a:ext>
            </a:extLst>
          </p:cNvPr>
          <p:cNvSpPr/>
          <p:nvPr/>
        </p:nvSpPr>
        <p:spPr>
          <a:xfrm>
            <a:off x="4756150" y="1823381"/>
            <a:ext cx="1203143" cy="189044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690B87-7F31-2455-BD1E-18BFC784F387}"/>
              </a:ext>
            </a:extLst>
          </p:cNvPr>
          <p:cNvSpPr/>
          <p:nvPr/>
        </p:nvSpPr>
        <p:spPr>
          <a:xfrm>
            <a:off x="8015966" y="1893635"/>
            <a:ext cx="774931" cy="18201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BD8F43-AA57-3691-BEAC-36107649C401}"/>
              </a:ext>
            </a:extLst>
          </p:cNvPr>
          <p:cNvCxnSpPr>
            <a:cxnSpLocks/>
          </p:cNvCxnSpPr>
          <p:nvPr/>
        </p:nvCxnSpPr>
        <p:spPr>
          <a:xfrm flipH="1" flipV="1">
            <a:off x="5339321" y="3760896"/>
            <a:ext cx="2733461" cy="8479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EB2A50-B051-896A-3EB9-AF9E351723E0}"/>
              </a:ext>
            </a:extLst>
          </p:cNvPr>
          <p:cNvSpPr txBox="1"/>
          <p:nvPr/>
        </p:nvSpPr>
        <p:spPr>
          <a:xfrm>
            <a:off x="8072782" y="4561492"/>
            <a:ext cx="3393029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all pulses, set AMPLITUDE above spike threshold at a Pulse DURATION of 200 microseconds (0.2 msec)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0D58D3-76B6-8936-74B3-147DF9EE2F52}"/>
              </a:ext>
            </a:extLst>
          </p:cNvPr>
          <p:cNvCxnSpPr>
            <a:cxnSpLocks/>
          </p:cNvCxnSpPr>
          <p:nvPr/>
        </p:nvCxnSpPr>
        <p:spPr>
          <a:xfrm flipH="1" flipV="1">
            <a:off x="8388389" y="3713827"/>
            <a:ext cx="1006623" cy="8476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259A91-2A5D-F945-DDA3-7088C4220464}"/>
              </a:ext>
            </a:extLst>
          </p:cNvPr>
          <p:cNvSpPr txBox="1"/>
          <p:nvPr/>
        </p:nvSpPr>
        <p:spPr>
          <a:xfrm>
            <a:off x="9782084" y="2813561"/>
            <a:ext cx="180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output is a floating source (use ADC NRSE 10V range)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02A237-ADA8-9B8D-04EC-9F9740D99F05}"/>
              </a:ext>
            </a:extLst>
          </p:cNvPr>
          <p:cNvSpPr/>
          <p:nvPr/>
        </p:nvSpPr>
        <p:spPr>
          <a:xfrm>
            <a:off x="3062334" y="1502311"/>
            <a:ext cx="1486460" cy="262249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785548-6889-1B0B-9A77-3B31ECEEFCBB}"/>
              </a:ext>
            </a:extLst>
          </p:cNvPr>
          <p:cNvCxnSpPr>
            <a:cxnSpLocks/>
          </p:cNvCxnSpPr>
          <p:nvPr/>
        </p:nvCxnSpPr>
        <p:spPr>
          <a:xfrm>
            <a:off x="3846741" y="4124810"/>
            <a:ext cx="0" cy="5637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3B338F-452F-435B-9A1B-D154001A959F}"/>
              </a:ext>
            </a:extLst>
          </p:cNvPr>
          <p:cNvSpPr txBox="1"/>
          <p:nvPr/>
        </p:nvSpPr>
        <p:spPr>
          <a:xfrm>
            <a:off x="1635267" y="4724982"/>
            <a:ext cx="5827054" cy="17543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inter-pulse-interval</a:t>
            </a:r>
            <a:r>
              <a:rPr lang="en-US" dirty="0"/>
              <a:t> on each trial is controlled by </a:t>
            </a:r>
            <a:r>
              <a:rPr lang="en-US" b="1" dirty="0"/>
              <a:t>PERIOD</a:t>
            </a:r>
            <a:r>
              <a:rPr lang="en-US" dirty="0"/>
              <a:t>. Experimentally range: </a:t>
            </a:r>
            <a:r>
              <a:rPr lang="en-US" b="1" dirty="0">
                <a:solidFill>
                  <a:srgbClr val="7030A0"/>
                </a:solidFill>
              </a:rPr>
              <a:t>100 - 1 msec.</a:t>
            </a:r>
          </a:p>
          <a:p>
            <a:r>
              <a:rPr lang="en-US" b="1" dirty="0">
                <a:solidFill>
                  <a:srgbClr val="7030A0"/>
                </a:solidFill>
              </a:rPr>
              <a:t>NUMBER OF PULSES per trial </a:t>
            </a:r>
            <a:r>
              <a:rPr lang="en-US" dirty="0"/>
              <a:t>is controlled by the TRAIN </a:t>
            </a:r>
            <a:r>
              <a:rPr lang="en-US" b="1" dirty="0"/>
              <a:t>BURST WIDTH</a:t>
            </a:r>
            <a:r>
              <a:rPr lang="en-US" dirty="0"/>
              <a:t>. Set the burst width to between 1 to 2 times the IPI to get 2 pulses per trial. </a:t>
            </a:r>
            <a:r>
              <a:rPr lang="en-US" i="1" dirty="0"/>
              <a:t>If burst width exceeds 2*IPI, then there will be more than two pulses per trial.</a:t>
            </a:r>
            <a:r>
              <a:rPr lang="en-US" dirty="0"/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4F191-7887-06A8-B0CA-74A220F9C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2" t="7931" r="12668" b="51532"/>
          <a:stretch/>
        </p:blipFill>
        <p:spPr>
          <a:xfrm>
            <a:off x="2147298" y="1175829"/>
            <a:ext cx="7407669" cy="4186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CE1888-ECCA-EC0D-CFF9-BD4C10DD9CB1}"/>
              </a:ext>
            </a:extLst>
          </p:cNvPr>
          <p:cNvSpPr txBox="1"/>
          <p:nvPr/>
        </p:nvSpPr>
        <p:spPr>
          <a:xfrm>
            <a:off x="495294" y="5870865"/>
            <a:ext cx="4150659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can either trigger each trial manually so that you test discrete sets of </a:t>
            </a:r>
            <a:r>
              <a:rPr lang="en-US" dirty="0" err="1"/>
              <a:t>ipi</a:t>
            </a:r>
            <a:r>
              <a:rPr lang="en-US" dirty="0"/>
              <a:t> instead or you can ‘repeat’ for a continuous range.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9187CE-717C-18FD-C890-17F3FE979526}"/>
              </a:ext>
            </a:extLst>
          </p:cNvPr>
          <p:cNvCxnSpPr>
            <a:cxnSpLocks/>
          </p:cNvCxnSpPr>
          <p:nvPr/>
        </p:nvCxnSpPr>
        <p:spPr>
          <a:xfrm flipV="1">
            <a:off x="4645953" y="5531223"/>
            <a:ext cx="221882" cy="69924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847D276-4A40-D56D-A669-7B4C104A2BA2}"/>
              </a:ext>
            </a:extLst>
          </p:cNvPr>
          <p:cNvSpPr/>
          <p:nvPr/>
        </p:nvSpPr>
        <p:spPr>
          <a:xfrm>
            <a:off x="4867835" y="3791724"/>
            <a:ext cx="744071" cy="173949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60058-1D52-F2C2-B820-DB2E1D242F6D}"/>
              </a:ext>
            </a:extLst>
          </p:cNvPr>
          <p:cNvSpPr txBox="1"/>
          <p:nvPr/>
        </p:nvSpPr>
        <p:spPr>
          <a:xfrm>
            <a:off x="178730" y="4748423"/>
            <a:ext cx="1748682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Must be in TWIN PULSES mode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97FE9F-1A76-3041-7D1C-78DD44EE9B1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27412" y="5071589"/>
            <a:ext cx="2085411" cy="742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F1E1A-AAC5-07A8-4E1A-43DE838E084A}"/>
              </a:ext>
            </a:extLst>
          </p:cNvPr>
          <p:cNvSpPr/>
          <p:nvPr/>
        </p:nvSpPr>
        <p:spPr>
          <a:xfrm>
            <a:off x="4012823" y="3808201"/>
            <a:ext cx="744071" cy="173949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017A04-8215-B02C-98EB-23484DD0AEC3}"/>
              </a:ext>
            </a:extLst>
          </p:cNvPr>
          <p:cNvSpPr/>
          <p:nvPr/>
        </p:nvSpPr>
        <p:spPr>
          <a:xfrm>
            <a:off x="4475069" y="1097854"/>
            <a:ext cx="1486460" cy="262249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67DE7E-85F0-0B77-DDCB-DE846579EA8A}"/>
              </a:ext>
            </a:extLst>
          </p:cNvPr>
          <p:cNvSpPr/>
          <p:nvPr/>
        </p:nvSpPr>
        <p:spPr>
          <a:xfrm>
            <a:off x="2637033" y="1192306"/>
            <a:ext cx="1576379" cy="24301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9A08E-EE64-C456-9697-BD610E1F186D}"/>
              </a:ext>
            </a:extLst>
          </p:cNvPr>
          <p:cNvCxnSpPr>
            <a:cxnSpLocks/>
          </p:cNvCxnSpPr>
          <p:nvPr/>
        </p:nvCxnSpPr>
        <p:spPr>
          <a:xfrm>
            <a:off x="1828800" y="1097854"/>
            <a:ext cx="808233" cy="19295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89A3DC-80F6-FBE5-40C9-AC910F9E39E0}"/>
              </a:ext>
            </a:extLst>
          </p:cNvPr>
          <p:cNvSpPr txBox="1"/>
          <p:nvPr/>
        </p:nvSpPr>
        <p:spPr>
          <a:xfrm>
            <a:off x="63556" y="451523"/>
            <a:ext cx="2311819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using REPEAT mode, I recommend ~1Hz IPI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5DA521-7940-1F13-EF2B-F1D6DE5EE0C2}"/>
              </a:ext>
            </a:extLst>
          </p:cNvPr>
          <p:cNvCxnSpPr>
            <a:cxnSpLocks/>
          </p:cNvCxnSpPr>
          <p:nvPr/>
        </p:nvCxnSpPr>
        <p:spPr>
          <a:xfrm>
            <a:off x="4756894" y="707698"/>
            <a:ext cx="0" cy="3901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1FF921-8794-BE79-EB33-1028AE525922}"/>
              </a:ext>
            </a:extLst>
          </p:cNvPr>
          <p:cNvSpPr txBox="1"/>
          <p:nvPr/>
        </p:nvSpPr>
        <p:spPr>
          <a:xfrm>
            <a:off x="3232313" y="54327"/>
            <a:ext cx="401511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DELAY</a:t>
            </a:r>
            <a:r>
              <a:rPr lang="en-US" dirty="0"/>
              <a:t> is the time between pulses. Experimentally range: </a:t>
            </a:r>
            <a:r>
              <a:rPr lang="en-US" b="1" dirty="0">
                <a:solidFill>
                  <a:srgbClr val="7030A0"/>
                </a:solidFill>
              </a:rPr>
              <a:t>100 - 1 msec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82B437-8816-A614-14AE-01B2D0CFA130}"/>
              </a:ext>
            </a:extLst>
          </p:cNvPr>
          <p:cNvSpPr/>
          <p:nvPr/>
        </p:nvSpPr>
        <p:spPr>
          <a:xfrm>
            <a:off x="6280027" y="1326777"/>
            <a:ext cx="3097055" cy="239357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1DDA0-ABA9-A405-5487-E0052EB83796}"/>
              </a:ext>
            </a:extLst>
          </p:cNvPr>
          <p:cNvSpPr txBox="1"/>
          <p:nvPr/>
        </p:nvSpPr>
        <p:spPr>
          <a:xfrm>
            <a:off x="9926145" y="680446"/>
            <a:ext cx="2202287" cy="17543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all pulses, set AMPLITUDE above spike threshold at a Pulse DURATION of 200 microseconds (0.2 msec)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F6B58E-01E0-8FA2-3ED5-230608098EB0}"/>
              </a:ext>
            </a:extLst>
          </p:cNvPr>
          <p:cNvCxnSpPr>
            <a:cxnSpLocks/>
          </p:cNvCxnSpPr>
          <p:nvPr/>
        </p:nvCxnSpPr>
        <p:spPr>
          <a:xfrm flipH="1">
            <a:off x="9377082" y="801146"/>
            <a:ext cx="549063" cy="5256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4DCB75-542E-6190-3AC9-9E76D487183E}"/>
              </a:ext>
            </a:extLst>
          </p:cNvPr>
          <p:cNvSpPr txBox="1"/>
          <p:nvPr/>
        </p:nvSpPr>
        <p:spPr>
          <a:xfrm>
            <a:off x="9554967" y="4061308"/>
            <a:ext cx="180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output is a floating source (use ADC NRSE 10V range)</a:t>
            </a:r>
          </a:p>
        </p:txBody>
      </p:sp>
    </p:spTree>
    <p:extLst>
      <p:ext uri="{BB962C8B-B14F-4D97-AF65-F5344CB8AC3E}">
        <p14:creationId xmlns:p14="http://schemas.microsoft.com/office/powerpoint/2010/main" val="9468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374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2022-09-30T20:34:26Z</dcterms:created>
  <dcterms:modified xsi:type="dcterms:W3CDTF">2022-09-30T21:15:00Z</dcterms:modified>
</cp:coreProperties>
</file>