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6" r:id="rId3"/>
    <p:sldId id="257" r:id="rId4"/>
    <p:sldId id="259" r:id="rId5"/>
    <p:sldId id="260" r:id="rId6"/>
    <p:sldId id="261" r:id="rId7"/>
    <p:sldId id="262" r:id="rId8"/>
    <p:sldId id="263" r:id="rId9"/>
    <p:sldId id="264" r:id="rId10"/>
    <p:sldId id="265" r:id="rId11"/>
    <p:sldId id="267" r:id="rId12"/>
    <p:sldId id="268" r:id="rId13"/>
    <p:sldId id="278" r:id="rId14"/>
    <p:sldId id="270" r:id="rId15"/>
    <p:sldId id="269"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93" autoAdjust="0"/>
    <p:restoredTop sz="94660"/>
  </p:normalViewPr>
  <p:slideViewPr>
    <p:cSldViewPr snapToGrid="0">
      <p:cViewPr varScale="1">
        <p:scale>
          <a:sx n="125" d="100"/>
          <a:sy n="125" d="100"/>
        </p:scale>
        <p:origin x="10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7CE1CE-E004-4086-A1D1-F420B326A689}" type="datetimeFigureOut">
              <a:rPr lang="en-AU" smtClean="0"/>
              <a:t>17/11/2021</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1FCAFC-0912-4095-ADAD-4600E5444F22}" type="slidenum">
              <a:rPr lang="en-AU" smtClean="0"/>
              <a:t>‹#›</a:t>
            </a:fld>
            <a:endParaRPr lang="en-AU" dirty="0"/>
          </a:p>
        </p:txBody>
      </p:sp>
    </p:spTree>
    <p:extLst>
      <p:ext uri="{BB962C8B-B14F-4D97-AF65-F5344CB8AC3E}">
        <p14:creationId xmlns:p14="http://schemas.microsoft.com/office/powerpoint/2010/main" val="85608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There’s two ways to easily determine the genre of music. 1) learn the features of this spectrogram (this requires an ability to generalise which classical machine learning can’t do) or 2) distil the information in the spectrogram into a more compact but descriptive form.</a:t>
            </a:r>
          </a:p>
        </p:txBody>
      </p:sp>
      <p:sp>
        <p:nvSpPr>
          <p:cNvPr id="4" name="Slide Number Placeholder 3"/>
          <p:cNvSpPr>
            <a:spLocks noGrp="1"/>
          </p:cNvSpPr>
          <p:nvPr>
            <p:ph type="sldNum" sz="quarter" idx="5"/>
          </p:nvPr>
        </p:nvSpPr>
        <p:spPr/>
        <p:txBody>
          <a:bodyPr/>
          <a:lstStyle/>
          <a:p>
            <a:fld id="{E51FCAFC-0912-4095-ADAD-4600E5444F22}" type="slidenum">
              <a:rPr lang="en-AU" smtClean="0"/>
              <a:t>8</a:t>
            </a:fld>
            <a:endParaRPr lang="en-AU" dirty="0"/>
          </a:p>
        </p:txBody>
      </p:sp>
    </p:spTree>
    <p:extLst>
      <p:ext uri="{BB962C8B-B14F-4D97-AF65-F5344CB8AC3E}">
        <p14:creationId xmlns:p14="http://schemas.microsoft.com/office/powerpoint/2010/main" val="1474302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Harmonic structure in spectrum is described as the large peak in the </a:t>
            </a:r>
            <a:r>
              <a:rPr lang="en-AU" dirty="0" err="1"/>
              <a:t>cepstrum</a:t>
            </a:r>
            <a:r>
              <a:rPr lang="en-AU" dirty="0"/>
              <a:t>.</a:t>
            </a:r>
          </a:p>
        </p:txBody>
      </p:sp>
      <p:sp>
        <p:nvSpPr>
          <p:cNvPr id="4" name="Slide Number Placeholder 3"/>
          <p:cNvSpPr>
            <a:spLocks noGrp="1"/>
          </p:cNvSpPr>
          <p:nvPr>
            <p:ph type="sldNum" sz="quarter" idx="5"/>
          </p:nvPr>
        </p:nvSpPr>
        <p:spPr/>
        <p:txBody>
          <a:bodyPr/>
          <a:lstStyle/>
          <a:p>
            <a:fld id="{E51FCAFC-0912-4095-ADAD-4600E5444F22}" type="slidenum">
              <a:rPr lang="en-AU" smtClean="0"/>
              <a:t>9</a:t>
            </a:fld>
            <a:endParaRPr lang="en-AU"/>
          </a:p>
        </p:txBody>
      </p:sp>
    </p:spTree>
    <p:extLst>
      <p:ext uri="{BB962C8B-B14F-4D97-AF65-F5344CB8AC3E}">
        <p14:creationId xmlns:p14="http://schemas.microsoft.com/office/powerpoint/2010/main" val="839265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These few values are the most compact way to describe the formants for a speaker which can be used to identify them. This power translates to music.</a:t>
            </a:r>
          </a:p>
        </p:txBody>
      </p:sp>
      <p:sp>
        <p:nvSpPr>
          <p:cNvPr id="4" name="Slide Number Placeholder 3"/>
          <p:cNvSpPr>
            <a:spLocks noGrp="1"/>
          </p:cNvSpPr>
          <p:nvPr>
            <p:ph type="sldNum" sz="quarter" idx="5"/>
          </p:nvPr>
        </p:nvSpPr>
        <p:spPr/>
        <p:txBody>
          <a:bodyPr/>
          <a:lstStyle/>
          <a:p>
            <a:fld id="{E51FCAFC-0912-4095-ADAD-4600E5444F22}" type="slidenum">
              <a:rPr lang="en-AU" smtClean="0"/>
              <a:t>11</a:t>
            </a:fld>
            <a:endParaRPr lang="en-AU"/>
          </a:p>
        </p:txBody>
      </p:sp>
    </p:spTree>
    <p:extLst>
      <p:ext uri="{BB962C8B-B14F-4D97-AF65-F5344CB8AC3E}">
        <p14:creationId xmlns:p14="http://schemas.microsoft.com/office/powerpoint/2010/main" val="68199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A4D49-675D-4B60-B0D0-BA12870EA2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9BF8B31-1921-4676-953A-B49AAC13EC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E8282C66-BB18-4300-BAF2-066616BD57E9}"/>
              </a:ext>
            </a:extLst>
          </p:cNvPr>
          <p:cNvSpPr>
            <a:spLocks noGrp="1"/>
          </p:cNvSpPr>
          <p:nvPr>
            <p:ph type="dt" sz="half" idx="10"/>
          </p:nvPr>
        </p:nvSpPr>
        <p:spPr/>
        <p:txBody>
          <a:bodyPr/>
          <a:lstStyle/>
          <a:p>
            <a:fld id="{0FE2ECC6-A12C-4D4E-BD35-3D540CB951EC}" type="datetimeFigureOut">
              <a:rPr lang="en-AU" smtClean="0"/>
              <a:t>17/11/2021</a:t>
            </a:fld>
            <a:endParaRPr lang="en-AU" dirty="0"/>
          </a:p>
        </p:txBody>
      </p:sp>
      <p:sp>
        <p:nvSpPr>
          <p:cNvPr id="5" name="Footer Placeholder 4">
            <a:extLst>
              <a:ext uri="{FF2B5EF4-FFF2-40B4-BE49-F238E27FC236}">
                <a16:creationId xmlns:a16="http://schemas.microsoft.com/office/drawing/2014/main" id="{FC515DE5-37B2-46E6-88C6-083EF1CE157C}"/>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2DEB471A-76FC-46A7-BEF7-F3404F88BD5A}"/>
              </a:ext>
            </a:extLst>
          </p:cNvPr>
          <p:cNvSpPr>
            <a:spLocks noGrp="1"/>
          </p:cNvSpPr>
          <p:nvPr>
            <p:ph type="sldNum" sz="quarter" idx="12"/>
          </p:nvPr>
        </p:nvSpPr>
        <p:spPr/>
        <p:txBody>
          <a:bodyPr/>
          <a:lstStyle/>
          <a:p>
            <a:fld id="{2F3E502D-297B-4AEC-B467-EB6E91747F60}" type="slidenum">
              <a:rPr lang="en-AU" smtClean="0"/>
              <a:t>‹#›</a:t>
            </a:fld>
            <a:endParaRPr lang="en-AU" dirty="0"/>
          </a:p>
        </p:txBody>
      </p:sp>
    </p:spTree>
    <p:extLst>
      <p:ext uri="{BB962C8B-B14F-4D97-AF65-F5344CB8AC3E}">
        <p14:creationId xmlns:p14="http://schemas.microsoft.com/office/powerpoint/2010/main" val="208297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A1A50-66F3-4449-B773-063C4656D8C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1E6A610-E848-407B-BEE6-E96519D39C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ADF6BF2-58EA-4A54-B357-1F92BF4E3B0C}"/>
              </a:ext>
            </a:extLst>
          </p:cNvPr>
          <p:cNvSpPr>
            <a:spLocks noGrp="1"/>
          </p:cNvSpPr>
          <p:nvPr>
            <p:ph type="dt" sz="half" idx="10"/>
          </p:nvPr>
        </p:nvSpPr>
        <p:spPr/>
        <p:txBody>
          <a:bodyPr/>
          <a:lstStyle/>
          <a:p>
            <a:fld id="{0FE2ECC6-A12C-4D4E-BD35-3D540CB951EC}" type="datetimeFigureOut">
              <a:rPr lang="en-AU" smtClean="0"/>
              <a:t>17/11/2021</a:t>
            </a:fld>
            <a:endParaRPr lang="en-AU" dirty="0"/>
          </a:p>
        </p:txBody>
      </p:sp>
      <p:sp>
        <p:nvSpPr>
          <p:cNvPr id="5" name="Footer Placeholder 4">
            <a:extLst>
              <a:ext uri="{FF2B5EF4-FFF2-40B4-BE49-F238E27FC236}">
                <a16:creationId xmlns:a16="http://schemas.microsoft.com/office/drawing/2014/main" id="{834E3EE8-D2FC-4D97-A306-00B2D7EEDBD9}"/>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1D0BA5FE-EC88-48C0-A112-C895E4F63C4A}"/>
              </a:ext>
            </a:extLst>
          </p:cNvPr>
          <p:cNvSpPr>
            <a:spLocks noGrp="1"/>
          </p:cNvSpPr>
          <p:nvPr>
            <p:ph type="sldNum" sz="quarter" idx="12"/>
          </p:nvPr>
        </p:nvSpPr>
        <p:spPr/>
        <p:txBody>
          <a:bodyPr/>
          <a:lstStyle/>
          <a:p>
            <a:fld id="{2F3E502D-297B-4AEC-B467-EB6E91747F60}" type="slidenum">
              <a:rPr lang="en-AU" smtClean="0"/>
              <a:t>‹#›</a:t>
            </a:fld>
            <a:endParaRPr lang="en-AU" dirty="0"/>
          </a:p>
        </p:txBody>
      </p:sp>
    </p:spTree>
    <p:extLst>
      <p:ext uri="{BB962C8B-B14F-4D97-AF65-F5344CB8AC3E}">
        <p14:creationId xmlns:p14="http://schemas.microsoft.com/office/powerpoint/2010/main" val="3244760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9D26CB-06C7-4B94-9BB1-58318B1CFD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BEF4E2E-7D8F-45CF-A815-D4067CAD0E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0595341-9D31-4F2E-97D5-5E63F1C3BA00}"/>
              </a:ext>
            </a:extLst>
          </p:cNvPr>
          <p:cNvSpPr>
            <a:spLocks noGrp="1"/>
          </p:cNvSpPr>
          <p:nvPr>
            <p:ph type="dt" sz="half" idx="10"/>
          </p:nvPr>
        </p:nvSpPr>
        <p:spPr/>
        <p:txBody>
          <a:bodyPr/>
          <a:lstStyle/>
          <a:p>
            <a:fld id="{0FE2ECC6-A12C-4D4E-BD35-3D540CB951EC}" type="datetimeFigureOut">
              <a:rPr lang="en-AU" smtClean="0"/>
              <a:t>17/11/2021</a:t>
            </a:fld>
            <a:endParaRPr lang="en-AU" dirty="0"/>
          </a:p>
        </p:txBody>
      </p:sp>
      <p:sp>
        <p:nvSpPr>
          <p:cNvPr id="5" name="Footer Placeholder 4">
            <a:extLst>
              <a:ext uri="{FF2B5EF4-FFF2-40B4-BE49-F238E27FC236}">
                <a16:creationId xmlns:a16="http://schemas.microsoft.com/office/drawing/2014/main" id="{D4A631C3-3160-4E1A-BF56-BCDD051A9C7E}"/>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5220913C-6A92-4451-8CE9-FC04CF271C97}"/>
              </a:ext>
            </a:extLst>
          </p:cNvPr>
          <p:cNvSpPr>
            <a:spLocks noGrp="1"/>
          </p:cNvSpPr>
          <p:nvPr>
            <p:ph type="sldNum" sz="quarter" idx="12"/>
          </p:nvPr>
        </p:nvSpPr>
        <p:spPr/>
        <p:txBody>
          <a:bodyPr/>
          <a:lstStyle/>
          <a:p>
            <a:fld id="{2F3E502D-297B-4AEC-B467-EB6E91747F60}" type="slidenum">
              <a:rPr lang="en-AU" smtClean="0"/>
              <a:t>‹#›</a:t>
            </a:fld>
            <a:endParaRPr lang="en-AU" dirty="0"/>
          </a:p>
        </p:txBody>
      </p:sp>
    </p:spTree>
    <p:extLst>
      <p:ext uri="{BB962C8B-B14F-4D97-AF65-F5344CB8AC3E}">
        <p14:creationId xmlns:p14="http://schemas.microsoft.com/office/powerpoint/2010/main" val="3150840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E667-FD15-4132-9F77-7918654CFEF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4A18DBE-8531-4A38-8F29-565DFD7589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D1F7E6C-FCE6-4B55-92DD-7DF093E338DE}"/>
              </a:ext>
            </a:extLst>
          </p:cNvPr>
          <p:cNvSpPr>
            <a:spLocks noGrp="1"/>
          </p:cNvSpPr>
          <p:nvPr>
            <p:ph type="dt" sz="half" idx="10"/>
          </p:nvPr>
        </p:nvSpPr>
        <p:spPr/>
        <p:txBody>
          <a:bodyPr/>
          <a:lstStyle/>
          <a:p>
            <a:fld id="{0FE2ECC6-A12C-4D4E-BD35-3D540CB951EC}" type="datetimeFigureOut">
              <a:rPr lang="en-AU" smtClean="0"/>
              <a:t>17/11/2021</a:t>
            </a:fld>
            <a:endParaRPr lang="en-AU" dirty="0"/>
          </a:p>
        </p:txBody>
      </p:sp>
      <p:sp>
        <p:nvSpPr>
          <p:cNvPr id="5" name="Footer Placeholder 4">
            <a:extLst>
              <a:ext uri="{FF2B5EF4-FFF2-40B4-BE49-F238E27FC236}">
                <a16:creationId xmlns:a16="http://schemas.microsoft.com/office/drawing/2014/main" id="{66CEC450-925E-45D4-AFC0-5FDC3CAE38B7}"/>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78C0F0C4-48CE-4610-9C2A-49E412B4DB42}"/>
              </a:ext>
            </a:extLst>
          </p:cNvPr>
          <p:cNvSpPr>
            <a:spLocks noGrp="1"/>
          </p:cNvSpPr>
          <p:nvPr>
            <p:ph type="sldNum" sz="quarter" idx="12"/>
          </p:nvPr>
        </p:nvSpPr>
        <p:spPr/>
        <p:txBody>
          <a:bodyPr/>
          <a:lstStyle/>
          <a:p>
            <a:fld id="{2F3E502D-297B-4AEC-B467-EB6E91747F60}" type="slidenum">
              <a:rPr lang="en-AU" smtClean="0"/>
              <a:t>‹#›</a:t>
            </a:fld>
            <a:endParaRPr lang="en-AU" dirty="0"/>
          </a:p>
        </p:txBody>
      </p:sp>
    </p:spTree>
    <p:extLst>
      <p:ext uri="{BB962C8B-B14F-4D97-AF65-F5344CB8AC3E}">
        <p14:creationId xmlns:p14="http://schemas.microsoft.com/office/powerpoint/2010/main" val="2414664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B6B6-A7BC-44D5-B6F0-172E064ECE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0003AF3F-8C32-41DC-BFA2-948C065CCC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B81D64-7BD1-4CD8-B50F-617CBDA7E4AC}"/>
              </a:ext>
            </a:extLst>
          </p:cNvPr>
          <p:cNvSpPr>
            <a:spLocks noGrp="1"/>
          </p:cNvSpPr>
          <p:nvPr>
            <p:ph type="dt" sz="half" idx="10"/>
          </p:nvPr>
        </p:nvSpPr>
        <p:spPr/>
        <p:txBody>
          <a:bodyPr/>
          <a:lstStyle/>
          <a:p>
            <a:fld id="{0FE2ECC6-A12C-4D4E-BD35-3D540CB951EC}" type="datetimeFigureOut">
              <a:rPr lang="en-AU" smtClean="0"/>
              <a:t>17/11/2021</a:t>
            </a:fld>
            <a:endParaRPr lang="en-AU" dirty="0"/>
          </a:p>
        </p:txBody>
      </p:sp>
      <p:sp>
        <p:nvSpPr>
          <p:cNvPr id="5" name="Footer Placeholder 4">
            <a:extLst>
              <a:ext uri="{FF2B5EF4-FFF2-40B4-BE49-F238E27FC236}">
                <a16:creationId xmlns:a16="http://schemas.microsoft.com/office/drawing/2014/main" id="{4432EC18-EFBA-40D2-B48A-201F93DBBA2A}"/>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1E7ED1CD-63C2-4121-B448-068E0B562312}"/>
              </a:ext>
            </a:extLst>
          </p:cNvPr>
          <p:cNvSpPr>
            <a:spLocks noGrp="1"/>
          </p:cNvSpPr>
          <p:nvPr>
            <p:ph type="sldNum" sz="quarter" idx="12"/>
          </p:nvPr>
        </p:nvSpPr>
        <p:spPr/>
        <p:txBody>
          <a:bodyPr/>
          <a:lstStyle/>
          <a:p>
            <a:fld id="{2F3E502D-297B-4AEC-B467-EB6E91747F60}" type="slidenum">
              <a:rPr lang="en-AU" smtClean="0"/>
              <a:t>‹#›</a:t>
            </a:fld>
            <a:endParaRPr lang="en-AU" dirty="0"/>
          </a:p>
        </p:txBody>
      </p:sp>
    </p:spTree>
    <p:extLst>
      <p:ext uri="{BB962C8B-B14F-4D97-AF65-F5344CB8AC3E}">
        <p14:creationId xmlns:p14="http://schemas.microsoft.com/office/powerpoint/2010/main" val="1354137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39F4-02CE-4EF7-9E3E-7B5B813647A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303C831-1C74-4C61-80A3-EA0A838C14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FE4E5573-744F-4745-86A7-FAF408A8A4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CB390E9D-7F4C-40F2-9AC3-DD4D305836D4}"/>
              </a:ext>
            </a:extLst>
          </p:cNvPr>
          <p:cNvSpPr>
            <a:spLocks noGrp="1"/>
          </p:cNvSpPr>
          <p:nvPr>
            <p:ph type="dt" sz="half" idx="10"/>
          </p:nvPr>
        </p:nvSpPr>
        <p:spPr/>
        <p:txBody>
          <a:bodyPr/>
          <a:lstStyle/>
          <a:p>
            <a:fld id="{0FE2ECC6-A12C-4D4E-BD35-3D540CB951EC}" type="datetimeFigureOut">
              <a:rPr lang="en-AU" smtClean="0"/>
              <a:t>17/11/2021</a:t>
            </a:fld>
            <a:endParaRPr lang="en-AU" dirty="0"/>
          </a:p>
        </p:txBody>
      </p:sp>
      <p:sp>
        <p:nvSpPr>
          <p:cNvPr id="6" name="Footer Placeholder 5">
            <a:extLst>
              <a:ext uri="{FF2B5EF4-FFF2-40B4-BE49-F238E27FC236}">
                <a16:creationId xmlns:a16="http://schemas.microsoft.com/office/drawing/2014/main" id="{5998108D-E6E2-4255-9F3D-57FF669613A8}"/>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94E5B07B-9A81-46AF-ADEE-CA451AD11ABB}"/>
              </a:ext>
            </a:extLst>
          </p:cNvPr>
          <p:cNvSpPr>
            <a:spLocks noGrp="1"/>
          </p:cNvSpPr>
          <p:nvPr>
            <p:ph type="sldNum" sz="quarter" idx="12"/>
          </p:nvPr>
        </p:nvSpPr>
        <p:spPr/>
        <p:txBody>
          <a:bodyPr/>
          <a:lstStyle/>
          <a:p>
            <a:fld id="{2F3E502D-297B-4AEC-B467-EB6E91747F60}" type="slidenum">
              <a:rPr lang="en-AU" smtClean="0"/>
              <a:t>‹#›</a:t>
            </a:fld>
            <a:endParaRPr lang="en-AU" dirty="0"/>
          </a:p>
        </p:txBody>
      </p:sp>
    </p:spTree>
    <p:extLst>
      <p:ext uri="{BB962C8B-B14F-4D97-AF65-F5344CB8AC3E}">
        <p14:creationId xmlns:p14="http://schemas.microsoft.com/office/powerpoint/2010/main" val="2516868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D7524-92E9-424D-A59C-3FF94B0C9242}"/>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B65225D-D4E6-4C80-AE3C-F38E4468E2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8B50BC-E0B7-40CF-BE02-9AF549A49C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CF2F367-E612-489B-B92E-77EEC2BA5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645BCE-FEEF-47B1-A8E2-B42980D4EF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284ED3C-FC96-49F3-BC41-85A3E7146BCE}"/>
              </a:ext>
            </a:extLst>
          </p:cNvPr>
          <p:cNvSpPr>
            <a:spLocks noGrp="1"/>
          </p:cNvSpPr>
          <p:nvPr>
            <p:ph type="dt" sz="half" idx="10"/>
          </p:nvPr>
        </p:nvSpPr>
        <p:spPr/>
        <p:txBody>
          <a:bodyPr/>
          <a:lstStyle/>
          <a:p>
            <a:fld id="{0FE2ECC6-A12C-4D4E-BD35-3D540CB951EC}" type="datetimeFigureOut">
              <a:rPr lang="en-AU" smtClean="0"/>
              <a:t>17/11/2021</a:t>
            </a:fld>
            <a:endParaRPr lang="en-AU" dirty="0"/>
          </a:p>
        </p:txBody>
      </p:sp>
      <p:sp>
        <p:nvSpPr>
          <p:cNvPr id="8" name="Footer Placeholder 7">
            <a:extLst>
              <a:ext uri="{FF2B5EF4-FFF2-40B4-BE49-F238E27FC236}">
                <a16:creationId xmlns:a16="http://schemas.microsoft.com/office/drawing/2014/main" id="{7D96929D-6248-46C4-B92D-90D9C87ABBD7}"/>
              </a:ext>
            </a:extLst>
          </p:cNvPr>
          <p:cNvSpPr>
            <a:spLocks noGrp="1"/>
          </p:cNvSpPr>
          <p:nvPr>
            <p:ph type="ftr" sz="quarter" idx="11"/>
          </p:nvPr>
        </p:nvSpPr>
        <p:spPr/>
        <p:txBody>
          <a:bodyPr/>
          <a:lstStyle/>
          <a:p>
            <a:endParaRPr lang="en-AU" dirty="0"/>
          </a:p>
        </p:txBody>
      </p:sp>
      <p:sp>
        <p:nvSpPr>
          <p:cNvPr id="9" name="Slide Number Placeholder 8">
            <a:extLst>
              <a:ext uri="{FF2B5EF4-FFF2-40B4-BE49-F238E27FC236}">
                <a16:creationId xmlns:a16="http://schemas.microsoft.com/office/drawing/2014/main" id="{B477CAB9-DEE1-4164-BFA4-9D3EAD760E4C}"/>
              </a:ext>
            </a:extLst>
          </p:cNvPr>
          <p:cNvSpPr>
            <a:spLocks noGrp="1"/>
          </p:cNvSpPr>
          <p:nvPr>
            <p:ph type="sldNum" sz="quarter" idx="12"/>
          </p:nvPr>
        </p:nvSpPr>
        <p:spPr/>
        <p:txBody>
          <a:bodyPr/>
          <a:lstStyle/>
          <a:p>
            <a:fld id="{2F3E502D-297B-4AEC-B467-EB6E91747F60}" type="slidenum">
              <a:rPr lang="en-AU" smtClean="0"/>
              <a:t>‹#›</a:t>
            </a:fld>
            <a:endParaRPr lang="en-AU" dirty="0"/>
          </a:p>
        </p:txBody>
      </p:sp>
    </p:spTree>
    <p:extLst>
      <p:ext uri="{BB962C8B-B14F-4D97-AF65-F5344CB8AC3E}">
        <p14:creationId xmlns:p14="http://schemas.microsoft.com/office/powerpoint/2010/main" val="2489578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5759B-A3D0-46F6-99F5-CD8F7F9CE71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DB3CACF-9BC6-48C7-A87A-86CB7BCA5061}"/>
              </a:ext>
            </a:extLst>
          </p:cNvPr>
          <p:cNvSpPr>
            <a:spLocks noGrp="1"/>
          </p:cNvSpPr>
          <p:nvPr>
            <p:ph type="dt" sz="half" idx="10"/>
          </p:nvPr>
        </p:nvSpPr>
        <p:spPr/>
        <p:txBody>
          <a:bodyPr/>
          <a:lstStyle/>
          <a:p>
            <a:fld id="{0FE2ECC6-A12C-4D4E-BD35-3D540CB951EC}" type="datetimeFigureOut">
              <a:rPr lang="en-AU" smtClean="0"/>
              <a:t>17/11/2021</a:t>
            </a:fld>
            <a:endParaRPr lang="en-AU" dirty="0"/>
          </a:p>
        </p:txBody>
      </p:sp>
      <p:sp>
        <p:nvSpPr>
          <p:cNvPr id="4" name="Footer Placeholder 3">
            <a:extLst>
              <a:ext uri="{FF2B5EF4-FFF2-40B4-BE49-F238E27FC236}">
                <a16:creationId xmlns:a16="http://schemas.microsoft.com/office/drawing/2014/main" id="{4387D50C-E161-48CA-B8BF-BA92A23337F5}"/>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84C2A5EA-8DFB-45E8-B3DD-F7BE2BB6DBE6}"/>
              </a:ext>
            </a:extLst>
          </p:cNvPr>
          <p:cNvSpPr>
            <a:spLocks noGrp="1"/>
          </p:cNvSpPr>
          <p:nvPr>
            <p:ph type="sldNum" sz="quarter" idx="12"/>
          </p:nvPr>
        </p:nvSpPr>
        <p:spPr/>
        <p:txBody>
          <a:bodyPr/>
          <a:lstStyle/>
          <a:p>
            <a:fld id="{2F3E502D-297B-4AEC-B467-EB6E91747F60}" type="slidenum">
              <a:rPr lang="en-AU" smtClean="0"/>
              <a:t>‹#›</a:t>
            </a:fld>
            <a:endParaRPr lang="en-AU" dirty="0"/>
          </a:p>
        </p:txBody>
      </p:sp>
    </p:spTree>
    <p:extLst>
      <p:ext uri="{BB962C8B-B14F-4D97-AF65-F5344CB8AC3E}">
        <p14:creationId xmlns:p14="http://schemas.microsoft.com/office/powerpoint/2010/main" val="3127912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2E6F63-E9AD-4545-B0E2-620C3C0F718A}"/>
              </a:ext>
            </a:extLst>
          </p:cNvPr>
          <p:cNvSpPr>
            <a:spLocks noGrp="1"/>
          </p:cNvSpPr>
          <p:nvPr>
            <p:ph type="dt" sz="half" idx="10"/>
          </p:nvPr>
        </p:nvSpPr>
        <p:spPr/>
        <p:txBody>
          <a:bodyPr/>
          <a:lstStyle/>
          <a:p>
            <a:fld id="{0FE2ECC6-A12C-4D4E-BD35-3D540CB951EC}" type="datetimeFigureOut">
              <a:rPr lang="en-AU" smtClean="0"/>
              <a:t>17/11/2021</a:t>
            </a:fld>
            <a:endParaRPr lang="en-AU" dirty="0"/>
          </a:p>
        </p:txBody>
      </p:sp>
      <p:sp>
        <p:nvSpPr>
          <p:cNvPr id="3" name="Footer Placeholder 2">
            <a:extLst>
              <a:ext uri="{FF2B5EF4-FFF2-40B4-BE49-F238E27FC236}">
                <a16:creationId xmlns:a16="http://schemas.microsoft.com/office/drawing/2014/main" id="{4E336E56-3EF4-47CF-AE81-5A82D973A765}"/>
              </a:ext>
            </a:extLst>
          </p:cNvPr>
          <p:cNvSpPr>
            <a:spLocks noGrp="1"/>
          </p:cNvSpPr>
          <p:nvPr>
            <p:ph type="ftr" sz="quarter" idx="11"/>
          </p:nvPr>
        </p:nvSpPr>
        <p:spPr/>
        <p:txBody>
          <a:bodyPr/>
          <a:lstStyle/>
          <a:p>
            <a:endParaRPr lang="en-AU" dirty="0"/>
          </a:p>
        </p:txBody>
      </p:sp>
      <p:sp>
        <p:nvSpPr>
          <p:cNvPr id="4" name="Slide Number Placeholder 3">
            <a:extLst>
              <a:ext uri="{FF2B5EF4-FFF2-40B4-BE49-F238E27FC236}">
                <a16:creationId xmlns:a16="http://schemas.microsoft.com/office/drawing/2014/main" id="{772AC39D-D772-413D-8A91-C6AA42555C6C}"/>
              </a:ext>
            </a:extLst>
          </p:cNvPr>
          <p:cNvSpPr>
            <a:spLocks noGrp="1"/>
          </p:cNvSpPr>
          <p:nvPr>
            <p:ph type="sldNum" sz="quarter" idx="12"/>
          </p:nvPr>
        </p:nvSpPr>
        <p:spPr/>
        <p:txBody>
          <a:bodyPr/>
          <a:lstStyle/>
          <a:p>
            <a:fld id="{2F3E502D-297B-4AEC-B467-EB6E91747F60}" type="slidenum">
              <a:rPr lang="en-AU" smtClean="0"/>
              <a:t>‹#›</a:t>
            </a:fld>
            <a:endParaRPr lang="en-AU" dirty="0"/>
          </a:p>
        </p:txBody>
      </p:sp>
    </p:spTree>
    <p:extLst>
      <p:ext uri="{BB962C8B-B14F-4D97-AF65-F5344CB8AC3E}">
        <p14:creationId xmlns:p14="http://schemas.microsoft.com/office/powerpoint/2010/main" val="197603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568A0-E50E-4FC4-A2CC-076C8317C8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C70A4A7-AC68-4171-A28A-F03532D042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F67F541-B687-4E79-9D66-C0EF65BA32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BF228F-3CF6-4059-BD9C-52E3B285530C}"/>
              </a:ext>
            </a:extLst>
          </p:cNvPr>
          <p:cNvSpPr>
            <a:spLocks noGrp="1"/>
          </p:cNvSpPr>
          <p:nvPr>
            <p:ph type="dt" sz="half" idx="10"/>
          </p:nvPr>
        </p:nvSpPr>
        <p:spPr/>
        <p:txBody>
          <a:bodyPr/>
          <a:lstStyle/>
          <a:p>
            <a:fld id="{0FE2ECC6-A12C-4D4E-BD35-3D540CB951EC}" type="datetimeFigureOut">
              <a:rPr lang="en-AU" smtClean="0"/>
              <a:t>17/11/2021</a:t>
            </a:fld>
            <a:endParaRPr lang="en-AU" dirty="0"/>
          </a:p>
        </p:txBody>
      </p:sp>
      <p:sp>
        <p:nvSpPr>
          <p:cNvPr id="6" name="Footer Placeholder 5">
            <a:extLst>
              <a:ext uri="{FF2B5EF4-FFF2-40B4-BE49-F238E27FC236}">
                <a16:creationId xmlns:a16="http://schemas.microsoft.com/office/drawing/2014/main" id="{D30A5E1E-8DB9-4F39-B897-5A9209A5D1F3}"/>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3A8CD268-8A06-438D-BA78-770CDEF0919F}"/>
              </a:ext>
            </a:extLst>
          </p:cNvPr>
          <p:cNvSpPr>
            <a:spLocks noGrp="1"/>
          </p:cNvSpPr>
          <p:nvPr>
            <p:ph type="sldNum" sz="quarter" idx="12"/>
          </p:nvPr>
        </p:nvSpPr>
        <p:spPr/>
        <p:txBody>
          <a:bodyPr/>
          <a:lstStyle/>
          <a:p>
            <a:fld id="{2F3E502D-297B-4AEC-B467-EB6E91747F60}" type="slidenum">
              <a:rPr lang="en-AU" smtClean="0"/>
              <a:t>‹#›</a:t>
            </a:fld>
            <a:endParaRPr lang="en-AU" dirty="0"/>
          </a:p>
        </p:txBody>
      </p:sp>
    </p:spTree>
    <p:extLst>
      <p:ext uri="{BB962C8B-B14F-4D97-AF65-F5344CB8AC3E}">
        <p14:creationId xmlns:p14="http://schemas.microsoft.com/office/powerpoint/2010/main" val="186546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DE9F6-815E-4169-AA82-57E8FB3BFF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48CC1DB-8F22-4B4D-94DF-49215FC7E4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a:extLst>
              <a:ext uri="{FF2B5EF4-FFF2-40B4-BE49-F238E27FC236}">
                <a16:creationId xmlns:a16="http://schemas.microsoft.com/office/drawing/2014/main" id="{60E6E2DC-1AC9-4127-87F8-C3877E3BC0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DB1338-07DB-4777-8387-A365AE3D39A3}"/>
              </a:ext>
            </a:extLst>
          </p:cNvPr>
          <p:cNvSpPr>
            <a:spLocks noGrp="1"/>
          </p:cNvSpPr>
          <p:nvPr>
            <p:ph type="dt" sz="half" idx="10"/>
          </p:nvPr>
        </p:nvSpPr>
        <p:spPr/>
        <p:txBody>
          <a:bodyPr/>
          <a:lstStyle/>
          <a:p>
            <a:fld id="{0FE2ECC6-A12C-4D4E-BD35-3D540CB951EC}" type="datetimeFigureOut">
              <a:rPr lang="en-AU" smtClean="0"/>
              <a:t>17/11/2021</a:t>
            </a:fld>
            <a:endParaRPr lang="en-AU" dirty="0"/>
          </a:p>
        </p:txBody>
      </p:sp>
      <p:sp>
        <p:nvSpPr>
          <p:cNvPr id="6" name="Footer Placeholder 5">
            <a:extLst>
              <a:ext uri="{FF2B5EF4-FFF2-40B4-BE49-F238E27FC236}">
                <a16:creationId xmlns:a16="http://schemas.microsoft.com/office/drawing/2014/main" id="{BF6BDAA1-36B1-4BC6-B505-165DF204F906}"/>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5A13EA6F-16A1-4417-9736-B6CF81FF2794}"/>
              </a:ext>
            </a:extLst>
          </p:cNvPr>
          <p:cNvSpPr>
            <a:spLocks noGrp="1"/>
          </p:cNvSpPr>
          <p:nvPr>
            <p:ph type="sldNum" sz="quarter" idx="12"/>
          </p:nvPr>
        </p:nvSpPr>
        <p:spPr/>
        <p:txBody>
          <a:bodyPr/>
          <a:lstStyle/>
          <a:p>
            <a:fld id="{2F3E502D-297B-4AEC-B467-EB6E91747F60}" type="slidenum">
              <a:rPr lang="en-AU" smtClean="0"/>
              <a:t>‹#›</a:t>
            </a:fld>
            <a:endParaRPr lang="en-AU" dirty="0"/>
          </a:p>
        </p:txBody>
      </p:sp>
    </p:spTree>
    <p:extLst>
      <p:ext uri="{BB962C8B-B14F-4D97-AF65-F5344CB8AC3E}">
        <p14:creationId xmlns:p14="http://schemas.microsoft.com/office/powerpoint/2010/main" val="1710505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D74787-14B2-4E71-9DF1-63A8001BB7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568CF17-0D08-4528-84A3-500BDF8DC0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5385B96-9419-4576-85B3-D39C12621B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E2ECC6-A12C-4D4E-BD35-3D540CB951EC}" type="datetimeFigureOut">
              <a:rPr lang="en-AU" smtClean="0"/>
              <a:t>17/11/2021</a:t>
            </a:fld>
            <a:endParaRPr lang="en-AU" dirty="0"/>
          </a:p>
        </p:txBody>
      </p:sp>
      <p:sp>
        <p:nvSpPr>
          <p:cNvPr id="5" name="Footer Placeholder 4">
            <a:extLst>
              <a:ext uri="{FF2B5EF4-FFF2-40B4-BE49-F238E27FC236}">
                <a16:creationId xmlns:a16="http://schemas.microsoft.com/office/drawing/2014/main" id="{FEF180B8-5A87-4F70-B154-18D07FEFDC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a:extLst>
              <a:ext uri="{FF2B5EF4-FFF2-40B4-BE49-F238E27FC236}">
                <a16:creationId xmlns:a16="http://schemas.microsoft.com/office/drawing/2014/main" id="{A5CAF29A-3744-4257-AE9A-4DE7522A17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3E502D-297B-4AEC-B467-EB6E91747F60}" type="slidenum">
              <a:rPr lang="en-AU" smtClean="0"/>
              <a:t>‹#›</a:t>
            </a:fld>
            <a:endParaRPr lang="en-AU" dirty="0"/>
          </a:p>
        </p:txBody>
      </p:sp>
    </p:spTree>
    <p:extLst>
      <p:ext uri="{BB962C8B-B14F-4D97-AF65-F5344CB8AC3E}">
        <p14:creationId xmlns:p14="http://schemas.microsoft.com/office/powerpoint/2010/main" val="1618111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6.jp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321F0-7296-41A7-B7F8-8B2F5AF7AD29}"/>
              </a:ext>
            </a:extLst>
          </p:cNvPr>
          <p:cNvSpPr>
            <a:spLocks noGrp="1"/>
          </p:cNvSpPr>
          <p:nvPr>
            <p:ph type="ctrTitle"/>
          </p:nvPr>
        </p:nvSpPr>
        <p:spPr>
          <a:xfrm>
            <a:off x="1524000" y="1874718"/>
            <a:ext cx="9144000" cy="2387600"/>
          </a:xfrm>
        </p:spPr>
        <p:txBody>
          <a:bodyPr/>
          <a:lstStyle/>
          <a:p>
            <a:r>
              <a:rPr lang="en-AU" dirty="0"/>
              <a:t>Machine learning for sub-genre classification</a:t>
            </a:r>
          </a:p>
        </p:txBody>
      </p:sp>
    </p:spTree>
    <p:extLst>
      <p:ext uri="{BB962C8B-B14F-4D97-AF65-F5344CB8AC3E}">
        <p14:creationId xmlns:p14="http://schemas.microsoft.com/office/powerpoint/2010/main" val="1017410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E5638E1B-CD51-4759-8F24-24CF8F8EC8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6646" y="1922135"/>
            <a:ext cx="4705571" cy="3648746"/>
          </a:xfrm>
          <a:prstGeom prst="rect">
            <a:avLst/>
          </a:prstGeom>
        </p:spPr>
      </p:pic>
      <p:sp>
        <p:nvSpPr>
          <p:cNvPr id="6" name="Title 1">
            <a:extLst>
              <a:ext uri="{FF2B5EF4-FFF2-40B4-BE49-F238E27FC236}">
                <a16:creationId xmlns:a16="http://schemas.microsoft.com/office/drawing/2014/main" id="{79353744-0E47-4BC7-B09B-B061AA9D4B0E}"/>
              </a:ext>
            </a:extLst>
          </p:cNvPr>
          <p:cNvSpPr>
            <a:spLocks noGrp="1"/>
          </p:cNvSpPr>
          <p:nvPr>
            <p:ph type="title"/>
          </p:nvPr>
        </p:nvSpPr>
        <p:spPr>
          <a:xfrm>
            <a:off x="838200" y="365125"/>
            <a:ext cx="10515600" cy="1325563"/>
          </a:xfrm>
        </p:spPr>
        <p:txBody>
          <a:bodyPr/>
          <a:lstStyle/>
          <a:p>
            <a:r>
              <a:rPr lang="en-AU" dirty="0"/>
              <a:t>Extracting information from audio</a:t>
            </a:r>
          </a:p>
        </p:txBody>
      </p:sp>
      <p:pic>
        <p:nvPicPr>
          <p:cNvPr id="8" name="Picture 7" descr="Diagram&#10;&#10;Description automatically generated">
            <a:extLst>
              <a:ext uri="{FF2B5EF4-FFF2-40B4-BE49-F238E27FC236}">
                <a16:creationId xmlns:a16="http://schemas.microsoft.com/office/drawing/2014/main" id="{EF518531-F673-406E-9F21-39350BC82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506465"/>
            <a:ext cx="5094514" cy="2873624"/>
          </a:xfrm>
          <a:prstGeom prst="rect">
            <a:avLst/>
          </a:prstGeom>
        </p:spPr>
      </p:pic>
    </p:spTree>
    <p:extLst>
      <p:ext uri="{BB962C8B-B14F-4D97-AF65-F5344CB8AC3E}">
        <p14:creationId xmlns:p14="http://schemas.microsoft.com/office/powerpoint/2010/main" val="2529759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8BF9B-E8DA-4220-81FA-CEDA9131E2E9}"/>
              </a:ext>
            </a:extLst>
          </p:cNvPr>
          <p:cNvSpPr>
            <a:spLocks noGrp="1"/>
          </p:cNvSpPr>
          <p:nvPr>
            <p:ph type="title"/>
          </p:nvPr>
        </p:nvSpPr>
        <p:spPr/>
        <p:txBody>
          <a:bodyPr/>
          <a:lstStyle/>
          <a:p>
            <a:r>
              <a:rPr lang="en-AU" dirty="0"/>
              <a:t>Extracting information from audio</a:t>
            </a:r>
          </a:p>
        </p:txBody>
      </p:sp>
      <p:pic>
        <p:nvPicPr>
          <p:cNvPr id="1026" name="Picture 2" descr="The dummy&amp;#39;s guide to MFCC. Disclaimer 1 : This article is only an… | by  Pratheeksha Nair | prathena | Medium">
            <a:extLst>
              <a:ext uri="{FF2B5EF4-FFF2-40B4-BE49-F238E27FC236}">
                <a16:creationId xmlns:a16="http://schemas.microsoft.com/office/drawing/2014/main" id="{B7292FEF-DDCB-4B57-8748-E9EE687F90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83" y="2027918"/>
            <a:ext cx="10455834" cy="3419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2197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6A41-E84A-44CD-BDFB-DE5AF4DEB075}"/>
              </a:ext>
            </a:extLst>
          </p:cNvPr>
          <p:cNvSpPr>
            <a:spLocks noGrp="1"/>
          </p:cNvSpPr>
          <p:nvPr>
            <p:ph type="title"/>
          </p:nvPr>
        </p:nvSpPr>
        <p:spPr/>
        <p:txBody>
          <a:bodyPr/>
          <a:lstStyle/>
          <a:p>
            <a:r>
              <a:rPr lang="en-AU" dirty="0"/>
              <a:t>Thesis</a:t>
            </a:r>
          </a:p>
        </p:txBody>
      </p:sp>
      <p:pic>
        <p:nvPicPr>
          <p:cNvPr id="5" name="Content Placeholder 4" descr="A picture containing diagram&#10;&#10;Description automatically generated">
            <a:extLst>
              <a:ext uri="{FF2B5EF4-FFF2-40B4-BE49-F238E27FC236}">
                <a16:creationId xmlns:a16="http://schemas.microsoft.com/office/drawing/2014/main" id="{0361CCAF-CF73-4724-AC14-4F46B4F27A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2142" y="1493918"/>
            <a:ext cx="4367716" cy="4351338"/>
          </a:xfrm>
        </p:spPr>
      </p:pic>
    </p:spTree>
    <p:extLst>
      <p:ext uri="{BB962C8B-B14F-4D97-AF65-F5344CB8AC3E}">
        <p14:creationId xmlns:p14="http://schemas.microsoft.com/office/powerpoint/2010/main" val="3146773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A4DD297-89E8-4141-9D0F-162EACDE59CB}"/>
              </a:ext>
            </a:extLst>
          </p:cNvPr>
          <p:cNvSpPr>
            <a:spLocks noGrp="1"/>
          </p:cNvSpPr>
          <p:nvPr>
            <p:ph type="title"/>
          </p:nvPr>
        </p:nvSpPr>
        <p:spPr>
          <a:xfrm>
            <a:off x="838200" y="365125"/>
            <a:ext cx="10515600" cy="1325563"/>
          </a:xfrm>
        </p:spPr>
        <p:txBody>
          <a:bodyPr/>
          <a:lstStyle/>
          <a:p>
            <a:r>
              <a:rPr lang="en-AU" dirty="0"/>
              <a:t>Thesis</a:t>
            </a:r>
          </a:p>
        </p:txBody>
      </p:sp>
      <p:pic>
        <p:nvPicPr>
          <p:cNvPr id="6" name="Picture 5" descr="A group of people posing for the camera&#10;&#10;Description automatically generated">
            <a:extLst>
              <a:ext uri="{FF2B5EF4-FFF2-40B4-BE49-F238E27FC236}">
                <a16:creationId xmlns:a16="http://schemas.microsoft.com/office/drawing/2014/main" id="{1EE3E119-4EC9-4CEC-93DB-90054343A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73943"/>
            <a:ext cx="4824833" cy="3214914"/>
          </a:xfrm>
          <a:prstGeom prst="rect">
            <a:avLst/>
          </a:prstGeom>
        </p:spPr>
      </p:pic>
      <p:pic>
        <p:nvPicPr>
          <p:cNvPr id="8" name="Picture 7" descr="A picture containing text, outdoor, person, doll&#10;&#10;Description automatically generated">
            <a:extLst>
              <a:ext uri="{FF2B5EF4-FFF2-40B4-BE49-F238E27FC236}">
                <a16:creationId xmlns:a16="http://schemas.microsoft.com/office/drawing/2014/main" id="{323BE08E-B2FB-4B78-B6D5-24D22EDC3590}"/>
              </a:ext>
            </a:extLst>
          </p:cNvPr>
          <p:cNvPicPr>
            <a:picLocks noChangeAspect="1"/>
          </p:cNvPicPr>
          <p:nvPr/>
        </p:nvPicPr>
        <p:blipFill rotWithShape="1">
          <a:blip r:embed="rId3">
            <a:extLst>
              <a:ext uri="{28A0092B-C50C-407E-A947-70E740481C1C}">
                <a14:useLocalDpi xmlns:a14="http://schemas.microsoft.com/office/drawing/2010/main" val="0"/>
              </a:ext>
            </a:extLst>
          </a:blip>
          <a:srcRect r="4470"/>
          <a:stretch/>
        </p:blipFill>
        <p:spPr>
          <a:xfrm>
            <a:off x="5909694" y="1973943"/>
            <a:ext cx="5459909" cy="3214914"/>
          </a:xfrm>
          <a:prstGeom prst="rect">
            <a:avLst/>
          </a:prstGeom>
        </p:spPr>
      </p:pic>
      <p:sp>
        <p:nvSpPr>
          <p:cNvPr id="9" name="TextBox 8">
            <a:extLst>
              <a:ext uri="{FF2B5EF4-FFF2-40B4-BE49-F238E27FC236}">
                <a16:creationId xmlns:a16="http://schemas.microsoft.com/office/drawing/2014/main" id="{FCA6FBCC-5004-4C96-AAFE-07357916E930}"/>
              </a:ext>
            </a:extLst>
          </p:cNvPr>
          <p:cNvSpPr txBox="1"/>
          <p:nvPr/>
        </p:nvSpPr>
        <p:spPr>
          <a:xfrm>
            <a:off x="1770743" y="5287446"/>
            <a:ext cx="2977354" cy="369332"/>
          </a:xfrm>
          <a:prstGeom prst="rect">
            <a:avLst/>
          </a:prstGeom>
          <a:noFill/>
        </p:spPr>
        <p:txBody>
          <a:bodyPr wrap="none" rtlCol="0">
            <a:spAutoFit/>
          </a:bodyPr>
          <a:lstStyle/>
          <a:p>
            <a:r>
              <a:rPr lang="en-AU" dirty="0"/>
              <a:t>Floridian Death Metal (1980s)</a:t>
            </a:r>
          </a:p>
        </p:txBody>
      </p:sp>
      <p:sp>
        <p:nvSpPr>
          <p:cNvPr id="10" name="TextBox 9">
            <a:extLst>
              <a:ext uri="{FF2B5EF4-FFF2-40B4-BE49-F238E27FC236}">
                <a16:creationId xmlns:a16="http://schemas.microsoft.com/office/drawing/2014/main" id="{53FFE90D-15EB-4D89-98FF-948CBF88E5B0}"/>
              </a:ext>
            </a:extLst>
          </p:cNvPr>
          <p:cNvSpPr txBox="1"/>
          <p:nvPr/>
        </p:nvSpPr>
        <p:spPr>
          <a:xfrm>
            <a:off x="7150971" y="5287446"/>
            <a:ext cx="3106876" cy="369332"/>
          </a:xfrm>
          <a:prstGeom prst="rect">
            <a:avLst/>
          </a:prstGeom>
          <a:noFill/>
        </p:spPr>
        <p:txBody>
          <a:bodyPr wrap="none" rtlCol="0">
            <a:spAutoFit/>
          </a:bodyPr>
          <a:lstStyle/>
          <a:p>
            <a:r>
              <a:rPr lang="en-AU" dirty="0"/>
              <a:t>Norwegian Black Metal (1990s)</a:t>
            </a:r>
          </a:p>
        </p:txBody>
      </p:sp>
    </p:spTree>
    <p:extLst>
      <p:ext uri="{BB962C8B-B14F-4D97-AF65-F5344CB8AC3E}">
        <p14:creationId xmlns:p14="http://schemas.microsoft.com/office/powerpoint/2010/main" val="3216961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37AC6-6514-472B-AF66-7186B3CE6C84}"/>
              </a:ext>
            </a:extLst>
          </p:cNvPr>
          <p:cNvSpPr>
            <a:spLocks noGrp="1"/>
          </p:cNvSpPr>
          <p:nvPr>
            <p:ph type="title"/>
          </p:nvPr>
        </p:nvSpPr>
        <p:spPr/>
        <p:txBody>
          <a:bodyPr/>
          <a:lstStyle/>
          <a:p>
            <a:r>
              <a:rPr lang="en-AU" dirty="0"/>
              <a:t>Machine learning</a:t>
            </a:r>
          </a:p>
        </p:txBody>
      </p:sp>
      <p:pic>
        <p:nvPicPr>
          <p:cNvPr id="5" name="Picture 4" descr="Diagram&#10;&#10;Description automatically generated">
            <a:extLst>
              <a:ext uri="{FF2B5EF4-FFF2-40B4-BE49-F238E27FC236}">
                <a16:creationId xmlns:a16="http://schemas.microsoft.com/office/drawing/2014/main" id="{A444E558-585A-473F-9CB2-99B33E0EC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7372" y="365125"/>
            <a:ext cx="5001839" cy="6144817"/>
          </a:xfrm>
          <a:prstGeom prst="rect">
            <a:avLst/>
          </a:prstGeom>
        </p:spPr>
      </p:pic>
      <p:sp>
        <p:nvSpPr>
          <p:cNvPr id="10" name="TextBox 9">
            <a:extLst>
              <a:ext uri="{FF2B5EF4-FFF2-40B4-BE49-F238E27FC236}">
                <a16:creationId xmlns:a16="http://schemas.microsoft.com/office/drawing/2014/main" id="{A5AF8746-59A7-4D37-9138-C5162495AACB}"/>
              </a:ext>
            </a:extLst>
          </p:cNvPr>
          <p:cNvSpPr txBox="1"/>
          <p:nvPr/>
        </p:nvSpPr>
        <p:spPr>
          <a:xfrm>
            <a:off x="1278037" y="1562154"/>
            <a:ext cx="3394515" cy="2462213"/>
          </a:xfrm>
          <a:prstGeom prst="rect">
            <a:avLst/>
          </a:prstGeom>
          <a:noFill/>
        </p:spPr>
        <p:txBody>
          <a:bodyPr wrap="square" rtlCol="0">
            <a:spAutoFit/>
          </a:bodyPr>
          <a:lstStyle/>
          <a:p>
            <a:r>
              <a:rPr lang="en-AU" i="1" dirty="0"/>
              <a:t>“A computer program is said to learn from experience E with respect to some class of tasks T and performance measure P, if its performance at tasks in T, as measured by P, improves with experience E.”</a:t>
            </a:r>
          </a:p>
          <a:p>
            <a:pPr algn="r"/>
            <a:r>
              <a:rPr lang="en-AU" sz="1200" dirty="0"/>
              <a:t>Mitchell, T. M (1997). Machine Learning. </a:t>
            </a:r>
          </a:p>
          <a:p>
            <a:pPr algn="r"/>
            <a:r>
              <a:rPr lang="en-AU" sz="1200" dirty="0"/>
              <a:t>McGraw-Hill, New York.</a:t>
            </a:r>
          </a:p>
        </p:txBody>
      </p:sp>
    </p:spTree>
    <p:extLst>
      <p:ext uri="{BB962C8B-B14F-4D97-AF65-F5344CB8AC3E}">
        <p14:creationId xmlns:p14="http://schemas.microsoft.com/office/powerpoint/2010/main" val="2762820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37AC6-6514-472B-AF66-7186B3CE6C84}"/>
              </a:ext>
            </a:extLst>
          </p:cNvPr>
          <p:cNvSpPr>
            <a:spLocks noGrp="1"/>
          </p:cNvSpPr>
          <p:nvPr>
            <p:ph type="title"/>
          </p:nvPr>
        </p:nvSpPr>
        <p:spPr/>
        <p:txBody>
          <a:bodyPr/>
          <a:lstStyle/>
          <a:p>
            <a:r>
              <a:rPr lang="en-AU" dirty="0"/>
              <a:t>Machine learning - classification</a:t>
            </a:r>
          </a:p>
        </p:txBody>
      </p:sp>
      <p:sp>
        <p:nvSpPr>
          <p:cNvPr id="10" name="Rectangle 9">
            <a:extLst>
              <a:ext uri="{FF2B5EF4-FFF2-40B4-BE49-F238E27FC236}">
                <a16:creationId xmlns:a16="http://schemas.microsoft.com/office/drawing/2014/main" id="{BF989468-0B61-4BD9-9820-50B2503CC1D1}"/>
              </a:ext>
            </a:extLst>
          </p:cNvPr>
          <p:cNvSpPr/>
          <p:nvPr/>
        </p:nvSpPr>
        <p:spPr>
          <a:xfrm>
            <a:off x="3784922" y="2792594"/>
            <a:ext cx="2882097" cy="828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Mathematical Model</a:t>
            </a:r>
          </a:p>
        </p:txBody>
      </p:sp>
      <p:sp>
        <p:nvSpPr>
          <p:cNvPr id="11" name="Rectangle 10">
            <a:extLst>
              <a:ext uri="{FF2B5EF4-FFF2-40B4-BE49-F238E27FC236}">
                <a16:creationId xmlns:a16="http://schemas.microsoft.com/office/drawing/2014/main" id="{7F9D2506-92B8-4DCA-BD5D-BD59E920EC0A}"/>
              </a:ext>
            </a:extLst>
          </p:cNvPr>
          <p:cNvSpPr/>
          <p:nvPr/>
        </p:nvSpPr>
        <p:spPr>
          <a:xfrm>
            <a:off x="1666755" y="2883939"/>
            <a:ext cx="1585732" cy="6456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Labelled training data</a:t>
            </a:r>
          </a:p>
        </p:txBody>
      </p:sp>
      <p:sp>
        <p:nvSpPr>
          <p:cNvPr id="12" name="Rectangle 11">
            <a:extLst>
              <a:ext uri="{FF2B5EF4-FFF2-40B4-BE49-F238E27FC236}">
                <a16:creationId xmlns:a16="http://schemas.microsoft.com/office/drawing/2014/main" id="{0D7CED75-3FFC-4086-B71C-153CF1CB3FE7}"/>
              </a:ext>
            </a:extLst>
          </p:cNvPr>
          <p:cNvSpPr/>
          <p:nvPr/>
        </p:nvSpPr>
        <p:spPr>
          <a:xfrm>
            <a:off x="9097701" y="2880519"/>
            <a:ext cx="1585732" cy="6456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Loss value</a:t>
            </a:r>
          </a:p>
        </p:txBody>
      </p:sp>
      <p:cxnSp>
        <p:nvCxnSpPr>
          <p:cNvPr id="14" name="Connector: Elbow 13">
            <a:extLst>
              <a:ext uri="{FF2B5EF4-FFF2-40B4-BE49-F238E27FC236}">
                <a16:creationId xmlns:a16="http://schemas.microsoft.com/office/drawing/2014/main" id="{3D5CA350-B3BB-4CD7-BD52-230280E23203}"/>
              </a:ext>
            </a:extLst>
          </p:cNvPr>
          <p:cNvCxnSpPr>
            <a:stCxn id="11" idx="3"/>
            <a:endCxn id="10" idx="1"/>
          </p:cNvCxnSpPr>
          <p:nvPr/>
        </p:nvCxnSpPr>
        <p:spPr>
          <a:xfrm>
            <a:off x="3252487" y="3206780"/>
            <a:ext cx="532435" cy="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80C7BD30-ED94-403F-8CD5-C7BD4DC9E8BB}"/>
              </a:ext>
            </a:extLst>
          </p:cNvPr>
          <p:cNvCxnSpPr>
            <a:cxnSpLocks/>
            <a:stCxn id="12" idx="0"/>
            <a:endCxn id="10" idx="0"/>
          </p:cNvCxnSpPr>
          <p:nvPr/>
        </p:nvCxnSpPr>
        <p:spPr>
          <a:xfrm rot="16200000" flipV="1">
            <a:off x="7514307" y="504259"/>
            <a:ext cx="87925" cy="4664596"/>
          </a:xfrm>
          <a:prstGeom prst="bentConnector3">
            <a:avLst>
              <a:gd name="adj1" fmla="val 359994"/>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5D2A690-1741-4DF1-BBA2-D0460CF4E1BF}"/>
              </a:ext>
            </a:extLst>
          </p:cNvPr>
          <p:cNvSpPr txBox="1"/>
          <p:nvPr/>
        </p:nvSpPr>
        <p:spPr>
          <a:xfrm>
            <a:off x="1194157" y="2199452"/>
            <a:ext cx="1718227" cy="369332"/>
          </a:xfrm>
          <a:prstGeom prst="rect">
            <a:avLst/>
          </a:prstGeom>
          <a:noFill/>
        </p:spPr>
        <p:txBody>
          <a:bodyPr wrap="none" rtlCol="0">
            <a:spAutoFit/>
          </a:bodyPr>
          <a:lstStyle/>
          <a:p>
            <a:r>
              <a:rPr lang="en-AU" b="1" dirty="0"/>
              <a:t>Training process</a:t>
            </a:r>
          </a:p>
        </p:txBody>
      </p:sp>
      <p:sp>
        <p:nvSpPr>
          <p:cNvPr id="45" name="TextBox 44">
            <a:extLst>
              <a:ext uri="{FF2B5EF4-FFF2-40B4-BE49-F238E27FC236}">
                <a16:creationId xmlns:a16="http://schemas.microsoft.com/office/drawing/2014/main" id="{534F7F68-8BFC-45C3-917C-577F003D282B}"/>
              </a:ext>
            </a:extLst>
          </p:cNvPr>
          <p:cNvSpPr txBox="1"/>
          <p:nvPr/>
        </p:nvSpPr>
        <p:spPr>
          <a:xfrm>
            <a:off x="5696511" y="2188350"/>
            <a:ext cx="1941016" cy="369332"/>
          </a:xfrm>
          <a:prstGeom prst="rect">
            <a:avLst/>
          </a:prstGeom>
          <a:noFill/>
        </p:spPr>
        <p:txBody>
          <a:bodyPr wrap="square" rtlCol="0">
            <a:spAutoFit/>
          </a:bodyPr>
          <a:lstStyle/>
          <a:p>
            <a:r>
              <a:rPr lang="en-AU" dirty="0"/>
              <a:t>Adjust parameters</a:t>
            </a:r>
          </a:p>
        </p:txBody>
      </p:sp>
      <p:sp>
        <p:nvSpPr>
          <p:cNvPr id="52" name="Rectangle 51">
            <a:extLst>
              <a:ext uri="{FF2B5EF4-FFF2-40B4-BE49-F238E27FC236}">
                <a16:creationId xmlns:a16="http://schemas.microsoft.com/office/drawing/2014/main" id="{D8EE2A6B-EB83-4AF3-9A32-8594A3B1C2D8}"/>
              </a:ext>
            </a:extLst>
          </p:cNvPr>
          <p:cNvSpPr/>
          <p:nvPr/>
        </p:nvSpPr>
        <p:spPr>
          <a:xfrm>
            <a:off x="7122454" y="2880520"/>
            <a:ext cx="1585732" cy="6456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Classifications</a:t>
            </a:r>
          </a:p>
        </p:txBody>
      </p:sp>
      <p:cxnSp>
        <p:nvCxnSpPr>
          <p:cNvPr id="55" name="Connector: Elbow 54">
            <a:extLst>
              <a:ext uri="{FF2B5EF4-FFF2-40B4-BE49-F238E27FC236}">
                <a16:creationId xmlns:a16="http://schemas.microsoft.com/office/drawing/2014/main" id="{7D6C3814-D009-4051-8D97-500DC000A195}"/>
              </a:ext>
            </a:extLst>
          </p:cNvPr>
          <p:cNvCxnSpPr>
            <a:cxnSpLocks/>
            <a:stCxn id="11" idx="2"/>
            <a:endCxn id="12" idx="2"/>
          </p:cNvCxnSpPr>
          <p:nvPr/>
        </p:nvCxnSpPr>
        <p:spPr>
          <a:xfrm rot="5400000" flipH="1" flipV="1">
            <a:off x="6173384" y="-187563"/>
            <a:ext cx="3420" cy="7430946"/>
          </a:xfrm>
          <a:prstGeom prst="bentConnector3">
            <a:avLst>
              <a:gd name="adj1" fmla="val -9053304"/>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8E300ABD-6FD5-440F-BCCB-41275614EDC1}"/>
              </a:ext>
            </a:extLst>
          </p:cNvPr>
          <p:cNvCxnSpPr>
            <a:cxnSpLocks/>
            <a:stCxn id="10" idx="3"/>
            <a:endCxn id="52" idx="1"/>
          </p:cNvCxnSpPr>
          <p:nvPr/>
        </p:nvCxnSpPr>
        <p:spPr>
          <a:xfrm flipV="1">
            <a:off x="6667019" y="3203361"/>
            <a:ext cx="455435" cy="342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5186DF70-1A1E-4115-B41B-6888445FB12B}"/>
              </a:ext>
            </a:extLst>
          </p:cNvPr>
          <p:cNvCxnSpPr>
            <a:cxnSpLocks/>
            <a:stCxn id="52" idx="3"/>
            <a:endCxn id="12" idx="1"/>
          </p:cNvCxnSpPr>
          <p:nvPr/>
        </p:nvCxnSpPr>
        <p:spPr>
          <a:xfrm flipV="1">
            <a:off x="8708186" y="3203360"/>
            <a:ext cx="389515" cy="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1123AB27-944D-49D0-B39C-D2A6FCCAD272}"/>
              </a:ext>
            </a:extLst>
          </p:cNvPr>
          <p:cNvSpPr/>
          <p:nvPr/>
        </p:nvSpPr>
        <p:spPr>
          <a:xfrm>
            <a:off x="4039566" y="4749175"/>
            <a:ext cx="2882097" cy="828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‘Trained’ Mathematical Model</a:t>
            </a:r>
          </a:p>
        </p:txBody>
      </p:sp>
      <p:sp>
        <p:nvSpPr>
          <p:cNvPr id="76" name="Rectangle 75">
            <a:extLst>
              <a:ext uri="{FF2B5EF4-FFF2-40B4-BE49-F238E27FC236}">
                <a16:creationId xmlns:a16="http://schemas.microsoft.com/office/drawing/2014/main" id="{D0C8DFA6-C615-47CC-A67B-F42782DCAC83}"/>
              </a:ext>
            </a:extLst>
          </p:cNvPr>
          <p:cNvSpPr/>
          <p:nvPr/>
        </p:nvSpPr>
        <p:spPr>
          <a:xfrm>
            <a:off x="1921399" y="4840520"/>
            <a:ext cx="1585732" cy="6456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Test data</a:t>
            </a:r>
          </a:p>
        </p:txBody>
      </p:sp>
      <p:cxnSp>
        <p:nvCxnSpPr>
          <p:cNvPr id="78" name="Connector: Elbow 77">
            <a:extLst>
              <a:ext uri="{FF2B5EF4-FFF2-40B4-BE49-F238E27FC236}">
                <a16:creationId xmlns:a16="http://schemas.microsoft.com/office/drawing/2014/main" id="{0397616D-C6D2-4F8E-9049-9A9058CAB4F9}"/>
              </a:ext>
            </a:extLst>
          </p:cNvPr>
          <p:cNvCxnSpPr>
            <a:stCxn id="76" idx="3"/>
            <a:endCxn id="75" idx="1"/>
          </p:cNvCxnSpPr>
          <p:nvPr/>
        </p:nvCxnSpPr>
        <p:spPr>
          <a:xfrm>
            <a:off x="3507131" y="5163361"/>
            <a:ext cx="532435" cy="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899528AA-258B-402F-982E-4933A28E6A89}"/>
              </a:ext>
            </a:extLst>
          </p:cNvPr>
          <p:cNvSpPr txBox="1"/>
          <p:nvPr/>
        </p:nvSpPr>
        <p:spPr>
          <a:xfrm>
            <a:off x="1194157" y="4368856"/>
            <a:ext cx="1957715" cy="369332"/>
          </a:xfrm>
          <a:prstGeom prst="rect">
            <a:avLst/>
          </a:prstGeom>
          <a:noFill/>
        </p:spPr>
        <p:txBody>
          <a:bodyPr wrap="none" rtlCol="0">
            <a:spAutoFit/>
          </a:bodyPr>
          <a:lstStyle/>
          <a:p>
            <a:r>
              <a:rPr lang="en-AU" b="1" dirty="0"/>
              <a:t>Evaluation process</a:t>
            </a:r>
          </a:p>
        </p:txBody>
      </p:sp>
      <p:sp>
        <p:nvSpPr>
          <p:cNvPr id="82" name="Rectangle 81">
            <a:extLst>
              <a:ext uri="{FF2B5EF4-FFF2-40B4-BE49-F238E27FC236}">
                <a16:creationId xmlns:a16="http://schemas.microsoft.com/office/drawing/2014/main" id="{0FC01B91-346E-4BFE-970B-649B55545088}"/>
              </a:ext>
            </a:extLst>
          </p:cNvPr>
          <p:cNvSpPr/>
          <p:nvPr/>
        </p:nvSpPr>
        <p:spPr>
          <a:xfrm>
            <a:off x="7377098" y="4837101"/>
            <a:ext cx="1585732" cy="6456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Classifications</a:t>
            </a:r>
          </a:p>
        </p:txBody>
      </p:sp>
      <p:cxnSp>
        <p:nvCxnSpPr>
          <p:cNvPr id="84" name="Connector: Elbow 83">
            <a:extLst>
              <a:ext uri="{FF2B5EF4-FFF2-40B4-BE49-F238E27FC236}">
                <a16:creationId xmlns:a16="http://schemas.microsoft.com/office/drawing/2014/main" id="{DEE6FCEF-798B-429C-904B-5BB24E0FD85A}"/>
              </a:ext>
            </a:extLst>
          </p:cNvPr>
          <p:cNvCxnSpPr>
            <a:cxnSpLocks/>
            <a:stCxn id="75" idx="3"/>
            <a:endCxn id="82" idx="1"/>
          </p:cNvCxnSpPr>
          <p:nvPr/>
        </p:nvCxnSpPr>
        <p:spPr>
          <a:xfrm flipV="1">
            <a:off x="6921663" y="5159942"/>
            <a:ext cx="455435" cy="342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759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87BFE-4805-4D8C-8DB2-2D056B82A031}"/>
              </a:ext>
            </a:extLst>
          </p:cNvPr>
          <p:cNvSpPr>
            <a:spLocks noGrp="1"/>
          </p:cNvSpPr>
          <p:nvPr>
            <p:ph type="title"/>
          </p:nvPr>
        </p:nvSpPr>
        <p:spPr/>
        <p:txBody>
          <a:bodyPr/>
          <a:lstStyle/>
          <a:p>
            <a:r>
              <a:rPr lang="en-AU" dirty="0"/>
              <a:t>Deep learning</a:t>
            </a:r>
          </a:p>
        </p:txBody>
      </p:sp>
      <p:pic>
        <p:nvPicPr>
          <p:cNvPr id="5" name="Picture 4" descr="Diagram&#10;&#10;Description automatically generated">
            <a:extLst>
              <a:ext uri="{FF2B5EF4-FFF2-40B4-BE49-F238E27FC236}">
                <a16:creationId xmlns:a16="http://schemas.microsoft.com/office/drawing/2014/main" id="{B4566D73-B15C-42B0-A5E7-A4380BA7F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421" y="1499689"/>
            <a:ext cx="7490266" cy="3858622"/>
          </a:xfrm>
          <a:prstGeom prst="rect">
            <a:avLst/>
          </a:prstGeom>
        </p:spPr>
      </p:pic>
    </p:spTree>
    <p:extLst>
      <p:ext uri="{BB962C8B-B14F-4D97-AF65-F5344CB8AC3E}">
        <p14:creationId xmlns:p14="http://schemas.microsoft.com/office/powerpoint/2010/main" val="3386885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87BFE-4805-4D8C-8DB2-2D056B82A031}"/>
              </a:ext>
            </a:extLst>
          </p:cNvPr>
          <p:cNvSpPr>
            <a:spLocks noGrp="1"/>
          </p:cNvSpPr>
          <p:nvPr>
            <p:ph type="title"/>
          </p:nvPr>
        </p:nvSpPr>
        <p:spPr/>
        <p:txBody>
          <a:bodyPr/>
          <a:lstStyle/>
          <a:p>
            <a:r>
              <a:rPr lang="en-AU" dirty="0"/>
              <a:t>Deep learning</a:t>
            </a:r>
          </a:p>
        </p:txBody>
      </p:sp>
      <p:pic>
        <p:nvPicPr>
          <p:cNvPr id="5" name="Picture 4" descr="Diagram&#10;&#10;Description automatically generated">
            <a:extLst>
              <a:ext uri="{FF2B5EF4-FFF2-40B4-BE49-F238E27FC236}">
                <a16:creationId xmlns:a16="http://schemas.microsoft.com/office/drawing/2014/main" id="{B4566D73-B15C-42B0-A5E7-A4380BA7F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421" y="1499689"/>
            <a:ext cx="7490266" cy="3858622"/>
          </a:xfrm>
          <a:prstGeom prst="rect">
            <a:avLst/>
          </a:prstGeom>
        </p:spPr>
      </p:pic>
      <p:sp>
        <p:nvSpPr>
          <p:cNvPr id="3" name="Oval 2">
            <a:extLst>
              <a:ext uri="{FF2B5EF4-FFF2-40B4-BE49-F238E27FC236}">
                <a16:creationId xmlns:a16="http://schemas.microsoft.com/office/drawing/2014/main" id="{AC49F988-D26E-48E8-9B8F-C14F7E11FA69}"/>
              </a:ext>
            </a:extLst>
          </p:cNvPr>
          <p:cNvSpPr/>
          <p:nvPr/>
        </p:nvSpPr>
        <p:spPr>
          <a:xfrm rot="20323401">
            <a:off x="3129023" y="1690689"/>
            <a:ext cx="2102733" cy="914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Arrow: Curved Right 3">
            <a:extLst>
              <a:ext uri="{FF2B5EF4-FFF2-40B4-BE49-F238E27FC236}">
                <a16:creationId xmlns:a16="http://schemas.microsoft.com/office/drawing/2014/main" id="{A26B69C4-6F89-49B5-ADA3-D627616324AE}"/>
              </a:ext>
            </a:extLst>
          </p:cNvPr>
          <p:cNvSpPr/>
          <p:nvPr/>
        </p:nvSpPr>
        <p:spPr>
          <a:xfrm>
            <a:off x="1354238" y="2245489"/>
            <a:ext cx="1562582" cy="4027989"/>
          </a:xfrm>
          <a:prstGeom prst="curv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C0D8D76-1B2F-4699-8CF8-EFCC59F7B01E}"/>
                  </a:ext>
                </a:extLst>
              </p:cNvPr>
              <p:cNvSpPr txBox="1"/>
              <p:nvPr/>
            </p:nvSpPr>
            <p:spPr>
              <a:xfrm>
                <a:off x="3179514" y="5743852"/>
                <a:ext cx="2146485" cy="276999"/>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𝑧</m:t>
                      </m:r>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𝜔</m:t>
                          </m:r>
                        </m:e>
                        <m:sub>
                          <m:r>
                            <a:rPr lang="en-AU" b="0" i="1" smtClean="0">
                              <a:latin typeface="Cambria Math" panose="02040503050406030204" pitchFamily="18" charset="0"/>
                            </a:rPr>
                            <m:t>1</m:t>
                          </m:r>
                        </m:sub>
                      </m:sSub>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1</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i="1">
                              <a:latin typeface="Cambria Math" panose="02040503050406030204" pitchFamily="18" charset="0"/>
                              <a:ea typeface="Cambria Math" panose="02040503050406030204" pitchFamily="18" charset="0"/>
                            </a:rPr>
                            <m:t>𝜔</m:t>
                          </m:r>
                        </m:e>
                        <m:sub>
                          <m:r>
                            <a:rPr lang="en-AU" b="0" i="1" smtClean="0">
                              <a:latin typeface="Cambria Math" panose="02040503050406030204" pitchFamily="18" charset="0"/>
                            </a:rPr>
                            <m:t>2</m:t>
                          </m:r>
                        </m:sub>
                      </m:sSub>
                      <m:sSub>
                        <m:sSubPr>
                          <m:ctrlPr>
                            <a:rPr lang="en-AU" i="1" smtClean="0">
                              <a:latin typeface="Cambria Math" panose="02040503050406030204" pitchFamily="18" charset="0"/>
                            </a:rPr>
                          </m:ctrlPr>
                        </m:sSubPr>
                        <m:e>
                          <m:r>
                            <a:rPr lang="en-AU" i="1">
                              <a:latin typeface="Cambria Math" panose="02040503050406030204" pitchFamily="18" charset="0"/>
                            </a:rPr>
                            <m:t>𝑥</m:t>
                          </m:r>
                        </m:e>
                        <m:sub>
                          <m:r>
                            <a:rPr lang="en-AU" b="0" i="1" smtClean="0">
                              <a:latin typeface="Cambria Math" panose="02040503050406030204" pitchFamily="18" charset="0"/>
                            </a:rPr>
                            <m:t>2</m:t>
                          </m:r>
                        </m:sub>
                      </m:sSub>
                      <m:r>
                        <a:rPr lang="en-AU" b="0" i="1" smtClean="0">
                          <a:latin typeface="Cambria Math" panose="02040503050406030204" pitchFamily="18" charset="0"/>
                        </a:rPr>
                        <m:t>+</m:t>
                      </m:r>
                      <m:r>
                        <a:rPr lang="en-AU" b="0" i="1" smtClean="0">
                          <a:latin typeface="Cambria Math" panose="02040503050406030204" pitchFamily="18" charset="0"/>
                        </a:rPr>
                        <m:t>𝑏</m:t>
                      </m:r>
                    </m:oMath>
                  </m:oMathPara>
                </a14:m>
                <a:endParaRPr lang="en-AU" dirty="0"/>
              </a:p>
            </p:txBody>
          </p:sp>
        </mc:Choice>
        <mc:Fallback xmlns="">
          <p:sp>
            <p:nvSpPr>
              <p:cNvPr id="6" name="TextBox 5">
                <a:extLst>
                  <a:ext uri="{FF2B5EF4-FFF2-40B4-BE49-F238E27FC236}">
                    <a16:creationId xmlns:a16="http://schemas.microsoft.com/office/drawing/2014/main" id="{4C0D8D76-1B2F-4699-8CF8-EFCC59F7B01E}"/>
                  </a:ext>
                </a:extLst>
              </p:cNvPr>
              <p:cNvSpPr txBox="1">
                <a:spLocks noRot="1" noChangeAspect="1" noMove="1" noResize="1" noEditPoints="1" noAdjustHandles="1" noChangeArrowheads="1" noChangeShapeType="1" noTextEdit="1"/>
              </p:cNvSpPr>
              <p:nvPr/>
            </p:nvSpPr>
            <p:spPr>
              <a:xfrm>
                <a:off x="3179514" y="5743852"/>
                <a:ext cx="2146485" cy="276999"/>
              </a:xfrm>
              <a:prstGeom prst="rect">
                <a:avLst/>
              </a:prstGeom>
              <a:blipFill>
                <a:blip r:embed="rId3"/>
                <a:stretch>
                  <a:fillRect l="-847" r="-1695" b="-12500"/>
                </a:stretch>
              </a:blipFill>
              <a:ln>
                <a:solidFill>
                  <a:schemeClr val="tx1"/>
                </a:solid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3C5C230-AD92-47D2-B5B7-22E6702F4281}"/>
                  </a:ext>
                </a:extLst>
              </p:cNvPr>
              <p:cNvSpPr txBox="1"/>
              <p:nvPr/>
            </p:nvSpPr>
            <p:spPr>
              <a:xfrm>
                <a:off x="5924194" y="5743851"/>
                <a:ext cx="1344599" cy="276999"/>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𝑎</m:t>
                      </m:r>
                      <m:r>
                        <a:rPr lang="en-AU" b="0" i="1" smtClean="0">
                          <a:latin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𝑅𝑒𝐿𝑈</m:t>
                      </m:r>
                      <m:r>
                        <a:rPr lang="en-AU" b="0"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𝑧</m:t>
                      </m:r>
                      <m:r>
                        <a:rPr lang="en-AU" b="0" i="1" smtClean="0">
                          <a:latin typeface="Cambria Math" panose="02040503050406030204" pitchFamily="18" charset="0"/>
                          <a:ea typeface="Cambria Math" panose="02040503050406030204" pitchFamily="18" charset="0"/>
                        </a:rPr>
                        <m:t>)</m:t>
                      </m:r>
                    </m:oMath>
                  </m:oMathPara>
                </a14:m>
                <a:endParaRPr lang="en-AU" dirty="0"/>
              </a:p>
            </p:txBody>
          </p:sp>
        </mc:Choice>
        <mc:Fallback xmlns="">
          <p:sp>
            <p:nvSpPr>
              <p:cNvPr id="7" name="TextBox 6">
                <a:extLst>
                  <a:ext uri="{FF2B5EF4-FFF2-40B4-BE49-F238E27FC236}">
                    <a16:creationId xmlns:a16="http://schemas.microsoft.com/office/drawing/2014/main" id="{F3C5C230-AD92-47D2-B5B7-22E6702F4281}"/>
                  </a:ext>
                </a:extLst>
              </p:cNvPr>
              <p:cNvSpPr txBox="1">
                <a:spLocks noRot="1" noChangeAspect="1" noMove="1" noResize="1" noEditPoints="1" noAdjustHandles="1" noChangeArrowheads="1" noChangeShapeType="1" noTextEdit="1"/>
              </p:cNvSpPr>
              <p:nvPr/>
            </p:nvSpPr>
            <p:spPr>
              <a:xfrm>
                <a:off x="5924194" y="5743851"/>
                <a:ext cx="1344599" cy="276999"/>
              </a:xfrm>
              <a:prstGeom prst="rect">
                <a:avLst/>
              </a:prstGeom>
              <a:blipFill>
                <a:blip r:embed="rId4"/>
                <a:stretch>
                  <a:fillRect l="-1802" r="-5405" b="-29167"/>
                </a:stretch>
              </a:blipFill>
              <a:ln>
                <a:solidFill>
                  <a:schemeClr val="tx1"/>
                </a:solidFill>
              </a:ln>
            </p:spPr>
            <p:txBody>
              <a:bodyPr/>
              <a:lstStyle/>
              <a:p>
                <a:r>
                  <a:rPr lang="en-AU">
                    <a:noFill/>
                  </a:rPr>
                  <a:t> </a:t>
                </a:r>
              </a:p>
            </p:txBody>
          </p:sp>
        </mc:Fallback>
      </mc:AlternateContent>
      <p:cxnSp>
        <p:nvCxnSpPr>
          <p:cNvPr id="10" name="Straight Arrow Connector 9">
            <a:extLst>
              <a:ext uri="{FF2B5EF4-FFF2-40B4-BE49-F238E27FC236}">
                <a16:creationId xmlns:a16="http://schemas.microsoft.com/office/drawing/2014/main" id="{1381FBE2-7DF6-4F06-8892-1A17849B04B3}"/>
              </a:ext>
            </a:extLst>
          </p:cNvPr>
          <p:cNvCxnSpPr>
            <a:stCxn id="6" idx="3"/>
            <a:endCxn id="7" idx="1"/>
          </p:cNvCxnSpPr>
          <p:nvPr/>
        </p:nvCxnSpPr>
        <p:spPr>
          <a:xfrm flipV="1">
            <a:off x="5325999" y="5882351"/>
            <a:ext cx="59819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5" name="Picture 14" descr="A picture containing shape&#10;&#10;Description automatically generated">
            <a:extLst>
              <a:ext uri="{FF2B5EF4-FFF2-40B4-BE49-F238E27FC236}">
                <a16:creationId xmlns:a16="http://schemas.microsoft.com/office/drawing/2014/main" id="{2DA59BCE-3035-444F-BFD6-525F7831A0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6120" y="5228136"/>
            <a:ext cx="1415937" cy="1231020"/>
          </a:xfrm>
          <a:prstGeom prst="rect">
            <a:avLst/>
          </a:prstGeom>
        </p:spPr>
      </p:pic>
      <p:sp>
        <p:nvSpPr>
          <p:cNvPr id="17" name="TextBox 16">
            <a:extLst>
              <a:ext uri="{FF2B5EF4-FFF2-40B4-BE49-F238E27FC236}">
                <a16:creationId xmlns:a16="http://schemas.microsoft.com/office/drawing/2014/main" id="{3A093B4E-958F-4B24-BA51-5AD2B67A4C89}"/>
              </a:ext>
            </a:extLst>
          </p:cNvPr>
          <p:cNvSpPr txBox="1"/>
          <p:nvPr/>
        </p:nvSpPr>
        <p:spPr>
          <a:xfrm>
            <a:off x="7421629" y="5374519"/>
            <a:ext cx="661400" cy="369332"/>
          </a:xfrm>
          <a:prstGeom prst="rect">
            <a:avLst/>
          </a:prstGeom>
          <a:noFill/>
        </p:spPr>
        <p:txBody>
          <a:bodyPr wrap="none" rtlCol="0">
            <a:spAutoFit/>
          </a:bodyPr>
          <a:lstStyle/>
          <a:p>
            <a:r>
              <a:rPr lang="en-AU" dirty="0" err="1"/>
              <a:t>ReLU</a:t>
            </a:r>
            <a:endParaRPr lang="en-AU"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CB69F8C-B350-4051-911B-743DDAD2A5E8}"/>
                  </a:ext>
                </a:extLst>
              </p:cNvPr>
              <p:cNvSpPr txBox="1"/>
              <p:nvPr/>
            </p:nvSpPr>
            <p:spPr>
              <a:xfrm>
                <a:off x="3927243" y="1665370"/>
                <a:ext cx="5062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ea typeface="Cambria Math" panose="02040503050406030204" pitchFamily="18" charset="0"/>
                            </a:rPr>
                            <m:t>𝜔</m:t>
                          </m:r>
                        </m:e>
                        <m:sub>
                          <m:r>
                            <a:rPr lang="en-AU" b="0" i="1" smtClean="0">
                              <a:solidFill>
                                <a:srgbClr val="FF0000"/>
                              </a:solidFill>
                              <a:latin typeface="Cambria Math" panose="02040503050406030204" pitchFamily="18" charset="0"/>
                            </a:rPr>
                            <m:t>1</m:t>
                          </m:r>
                        </m:sub>
                      </m:sSub>
                    </m:oMath>
                  </m:oMathPara>
                </a14:m>
                <a:endParaRPr lang="en-AU" dirty="0">
                  <a:solidFill>
                    <a:srgbClr val="FF0000"/>
                  </a:solidFill>
                </a:endParaRPr>
              </a:p>
            </p:txBody>
          </p:sp>
        </mc:Choice>
        <mc:Fallback xmlns="">
          <p:sp>
            <p:nvSpPr>
              <p:cNvPr id="18" name="TextBox 17">
                <a:extLst>
                  <a:ext uri="{FF2B5EF4-FFF2-40B4-BE49-F238E27FC236}">
                    <a16:creationId xmlns:a16="http://schemas.microsoft.com/office/drawing/2014/main" id="{9CB69F8C-B350-4051-911B-743DDAD2A5E8}"/>
                  </a:ext>
                </a:extLst>
              </p:cNvPr>
              <p:cNvSpPr txBox="1">
                <a:spLocks noRot="1" noChangeAspect="1" noMove="1" noResize="1" noEditPoints="1" noAdjustHandles="1" noChangeArrowheads="1" noChangeShapeType="1" noTextEdit="1"/>
              </p:cNvSpPr>
              <p:nvPr/>
            </p:nvSpPr>
            <p:spPr>
              <a:xfrm>
                <a:off x="3927243" y="1665370"/>
                <a:ext cx="506292" cy="369332"/>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1CE791C-3F43-4D82-BE7A-D678E035B3CD}"/>
                  </a:ext>
                </a:extLst>
              </p:cNvPr>
              <p:cNvSpPr txBox="1"/>
              <p:nvPr/>
            </p:nvSpPr>
            <p:spPr>
              <a:xfrm>
                <a:off x="3996948" y="2194050"/>
                <a:ext cx="51161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ea typeface="Cambria Math" panose="02040503050406030204" pitchFamily="18" charset="0"/>
                            </a:rPr>
                            <m:t>𝜔</m:t>
                          </m:r>
                        </m:e>
                        <m:sub>
                          <m:r>
                            <a:rPr lang="en-AU" b="0" i="1" smtClean="0">
                              <a:solidFill>
                                <a:srgbClr val="FF0000"/>
                              </a:solidFill>
                              <a:latin typeface="Cambria Math" panose="02040503050406030204" pitchFamily="18" charset="0"/>
                            </a:rPr>
                            <m:t>2</m:t>
                          </m:r>
                        </m:sub>
                      </m:sSub>
                    </m:oMath>
                  </m:oMathPara>
                </a14:m>
                <a:endParaRPr lang="en-AU" dirty="0">
                  <a:solidFill>
                    <a:srgbClr val="FF0000"/>
                  </a:solidFill>
                </a:endParaRPr>
              </a:p>
            </p:txBody>
          </p:sp>
        </mc:Choice>
        <mc:Fallback xmlns="">
          <p:sp>
            <p:nvSpPr>
              <p:cNvPr id="19" name="TextBox 18">
                <a:extLst>
                  <a:ext uri="{FF2B5EF4-FFF2-40B4-BE49-F238E27FC236}">
                    <a16:creationId xmlns:a16="http://schemas.microsoft.com/office/drawing/2014/main" id="{D1CE791C-3F43-4D82-BE7A-D678E035B3CD}"/>
                  </a:ext>
                </a:extLst>
              </p:cNvPr>
              <p:cNvSpPr txBox="1">
                <a:spLocks noRot="1" noChangeAspect="1" noMove="1" noResize="1" noEditPoints="1" noAdjustHandles="1" noChangeArrowheads="1" noChangeShapeType="1" noTextEdit="1"/>
              </p:cNvSpPr>
              <p:nvPr/>
            </p:nvSpPr>
            <p:spPr>
              <a:xfrm>
                <a:off x="3996948" y="2194050"/>
                <a:ext cx="511615" cy="369332"/>
              </a:xfrm>
              <a:prstGeom prst="rect">
                <a:avLst/>
              </a:prstGeom>
              <a:blipFill>
                <a:blip r:embed="rId7"/>
                <a:stretch>
                  <a:fillRect/>
                </a:stretch>
              </a:blipFill>
            </p:spPr>
            <p:txBody>
              <a:bodyPr/>
              <a:lstStyle/>
              <a:p>
                <a:r>
                  <a:rPr lang="en-AU">
                    <a:noFill/>
                  </a:rPr>
                  <a:t> </a:t>
                </a:r>
              </a:p>
            </p:txBody>
          </p:sp>
        </mc:Fallback>
      </mc:AlternateContent>
      <p:cxnSp>
        <p:nvCxnSpPr>
          <p:cNvPr id="21" name="Straight Arrow Connector 20">
            <a:extLst>
              <a:ext uri="{FF2B5EF4-FFF2-40B4-BE49-F238E27FC236}">
                <a16:creationId xmlns:a16="http://schemas.microsoft.com/office/drawing/2014/main" id="{2775D7AC-A4FF-4A4B-999D-AC161B505C8F}"/>
              </a:ext>
            </a:extLst>
          </p:cNvPr>
          <p:cNvCxnSpPr/>
          <p:nvPr/>
        </p:nvCxnSpPr>
        <p:spPr>
          <a:xfrm flipV="1">
            <a:off x="3701988" y="2034702"/>
            <a:ext cx="1020932" cy="52868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A8DFFC2-4050-40E1-A0DB-D2792C8A2AD7}"/>
              </a:ext>
            </a:extLst>
          </p:cNvPr>
          <p:cNvCxnSpPr>
            <a:cxnSpLocks/>
          </p:cNvCxnSpPr>
          <p:nvPr/>
        </p:nvCxnSpPr>
        <p:spPr>
          <a:xfrm>
            <a:off x="3701988" y="1976770"/>
            <a:ext cx="102093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BA023A4-A599-4C18-AF69-7607EBD400BA}"/>
                  </a:ext>
                </a:extLst>
              </p:cNvPr>
              <p:cNvSpPr txBox="1"/>
              <p:nvPr/>
            </p:nvSpPr>
            <p:spPr>
              <a:xfrm>
                <a:off x="3092067" y="1751649"/>
                <a:ext cx="4607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ea typeface="Cambria Math" panose="02040503050406030204" pitchFamily="18" charset="0"/>
                            </a:rPr>
                            <m:t>𝑥</m:t>
                          </m:r>
                        </m:e>
                        <m:sub>
                          <m:r>
                            <a:rPr lang="en-AU" b="0" i="1" smtClean="0">
                              <a:solidFill>
                                <a:srgbClr val="FF0000"/>
                              </a:solidFill>
                              <a:latin typeface="Cambria Math" panose="02040503050406030204" pitchFamily="18" charset="0"/>
                            </a:rPr>
                            <m:t>1</m:t>
                          </m:r>
                        </m:sub>
                      </m:sSub>
                    </m:oMath>
                  </m:oMathPara>
                </a14:m>
                <a:endParaRPr lang="en-AU" dirty="0">
                  <a:solidFill>
                    <a:srgbClr val="FF0000"/>
                  </a:solidFill>
                </a:endParaRPr>
              </a:p>
            </p:txBody>
          </p:sp>
        </mc:Choice>
        <mc:Fallback xmlns="">
          <p:sp>
            <p:nvSpPr>
              <p:cNvPr id="25" name="TextBox 24">
                <a:extLst>
                  <a:ext uri="{FF2B5EF4-FFF2-40B4-BE49-F238E27FC236}">
                    <a16:creationId xmlns:a16="http://schemas.microsoft.com/office/drawing/2014/main" id="{2BA023A4-A599-4C18-AF69-7607EBD400BA}"/>
                  </a:ext>
                </a:extLst>
              </p:cNvPr>
              <p:cNvSpPr txBox="1">
                <a:spLocks noRot="1" noChangeAspect="1" noMove="1" noResize="1" noEditPoints="1" noAdjustHandles="1" noChangeArrowheads="1" noChangeShapeType="1" noTextEdit="1"/>
              </p:cNvSpPr>
              <p:nvPr/>
            </p:nvSpPr>
            <p:spPr>
              <a:xfrm>
                <a:off x="3092067" y="1751649"/>
                <a:ext cx="460767" cy="369332"/>
              </a:xfrm>
              <a:prstGeom prst="rect">
                <a:avLst/>
              </a:prstGeom>
              <a:blipFill>
                <a:blip r:embed="rId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909FDA5-543D-4998-973D-0024DE1EF69E}"/>
                  </a:ext>
                </a:extLst>
              </p:cNvPr>
              <p:cNvSpPr txBox="1"/>
              <p:nvPr/>
            </p:nvSpPr>
            <p:spPr>
              <a:xfrm>
                <a:off x="3172767" y="2257319"/>
                <a:ext cx="4660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ea typeface="Cambria Math" panose="02040503050406030204" pitchFamily="18" charset="0"/>
                            </a:rPr>
                            <m:t>𝑥</m:t>
                          </m:r>
                        </m:e>
                        <m:sub>
                          <m:r>
                            <a:rPr lang="en-AU" b="0" i="1" smtClean="0">
                              <a:solidFill>
                                <a:srgbClr val="FF0000"/>
                              </a:solidFill>
                              <a:latin typeface="Cambria Math" panose="02040503050406030204" pitchFamily="18" charset="0"/>
                            </a:rPr>
                            <m:t>2</m:t>
                          </m:r>
                        </m:sub>
                      </m:sSub>
                    </m:oMath>
                  </m:oMathPara>
                </a14:m>
                <a:endParaRPr lang="en-AU" dirty="0">
                  <a:solidFill>
                    <a:srgbClr val="FF0000"/>
                  </a:solidFill>
                </a:endParaRPr>
              </a:p>
            </p:txBody>
          </p:sp>
        </mc:Choice>
        <mc:Fallback xmlns="">
          <p:sp>
            <p:nvSpPr>
              <p:cNvPr id="26" name="TextBox 25">
                <a:extLst>
                  <a:ext uri="{FF2B5EF4-FFF2-40B4-BE49-F238E27FC236}">
                    <a16:creationId xmlns:a16="http://schemas.microsoft.com/office/drawing/2014/main" id="{C909FDA5-543D-4998-973D-0024DE1EF69E}"/>
                  </a:ext>
                </a:extLst>
              </p:cNvPr>
              <p:cNvSpPr txBox="1">
                <a:spLocks noRot="1" noChangeAspect="1" noMove="1" noResize="1" noEditPoints="1" noAdjustHandles="1" noChangeArrowheads="1" noChangeShapeType="1" noTextEdit="1"/>
              </p:cNvSpPr>
              <p:nvPr/>
            </p:nvSpPr>
            <p:spPr>
              <a:xfrm>
                <a:off x="3172767" y="2257319"/>
                <a:ext cx="466089" cy="369332"/>
              </a:xfrm>
              <a:prstGeom prst="rect">
                <a:avLst/>
              </a:prstGeom>
              <a:blipFill>
                <a:blip r:embed="rId9"/>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02D228A-2FEB-4ADF-AFC7-549DC5575AF4}"/>
                  </a:ext>
                </a:extLst>
              </p:cNvPr>
              <p:cNvSpPr txBox="1"/>
              <p:nvPr/>
            </p:nvSpPr>
            <p:spPr>
              <a:xfrm>
                <a:off x="5170193" y="1607438"/>
                <a:ext cx="3714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AU" b="0" i="1" smtClean="0">
                          <a:solidFill>
                            <a:srgbClr val="FF0000"/>
                          </a:solidFill>
                          <a:latin typeface="Cambria Math" panose="02040503050406030204" pitchFamily="18" charset="0"/>
                        </a:rPr>
                        <m:t>𝑎</m:t>
                      </m:r>
                    </m:oMath>
                  </m:oMathPara>
                </a14:m>
                <a:endParaRPr lang="en-AU" dirty="0">
                  <a:solidFill>
                    <a:srgbClr val="FF0000"/>
                  </a:solidFill>
                </a:endParaRPr>
              </a:p>
            </p:txBody>
          </p:sp>
        </mc:Choice>
        <mc:Fallback xmlns="">
          <p:sp>
            <p:nvSpPr>
              <p:cNvPr id="27" name="TextBox 26">
                <a:extLst>
                  <a:ext uri="{FF2B5EF4-FFF2-40B4-BE49-F238E27FC236}">
                    <a16:creationId xmlns:a16="http://schemas.microsoft.com/office/drawing/2014/main" id="{D02D228A-2FEB-4ADF-AFC7-549DC5575AF4}"/>
                  </a:ext>
                </a:extLst>
              </p:cNvPr>
              <p:cNvSpPr txBox="1">
                <a:spLocks noRot="1" noChangeAspect="1" noMove="1" noResize="1" noEditPoints="1" noAdjustHandles="1" noChangeArrowheads="1" noChangeShapeType="1" noTextEdit="1"/>
              </p:cNvSpPr>
              <p:nvPr/>
            </p:nvSpPr>
            <p:spPr>
              <a:xfrm>
                <a:off x="5170193" y="1607438"/>
                <a:ext cx="371447" cy="369332"/>
              </a:xfrm>
              <a:prstGeom prst="rect">
                <a:avLst/>
              </a:prstGeom>
              <a:blipFill>
                <a:blip r:embed="rId10"/>
                <a:stretch>
                  <a:fillRect/>
                </a:stretch>
              </a:blipFill>
            </p:spPr>
            <p:txBody>
              <a:bodyPr/>
              <a:lstStyle/>
              <a:p>
                <a:r>
                  <a:rPr lang="en-AU">
                    <a:noFill/>
                  </a:rPr>
                  <a:t> </a:t>
                </a:r>
              </a:p>
            </p:txBody>
          </p:sp>
        </mc:Fallback>
      </mc:AlternateContent>
      <p:cxnSp>
        <p:nvCxnSpPr>
          <p:cNvPr id="28" name="Straight Arrow Connector 27">
            <a:extLst>
              <a:ext uri="{FF2B5EF4-FFF2-40B4-BE49-F238E27FC236}">
                <a16:creationId xmlns:a16="http://schemas.microsoft.com/office/drawing/2014/main" id="{CF00A6F1-1176-45A4-961A-2C2FC7DF726C}"/>
              </a:ext>
            </a:extLst>
          </p:cNvPr>
          <p:cNvCxnSpPr>
            <a:cxnSpLocks/>
          </p:cNvCxnSpPr>
          <p:nvPr/>
        </p:nvCxnSpPr>
        <p:spPr>
          <a:xfrm>
            <a:off x="5033639" y="1988110"/>
            <a:ext cx="83274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253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87BFE-4805-4D8C-8DB2-2D056B82A031}"/>
              </a:ext>
            </a:extLst>
          </p:cNvPr>
          <p:cNvSpPr>
            <a:spLocks noGrp="1"/>
          </p:cNvSpPr>
          <p:nvPr>
            <p:ph type="title"/>
          </p:nvPr>
        </p:nvSpPr>
        <p:spPr/>
        <p:txBody>
          <a:bodyPr/>
          <a:lstStyle/>
          <a:p>
            <a:r>
              <a:rPr lang="en-AU" dirty="0"/>
              <a:t>Training</a:t>
            </a:r>
          </a:p>
        </p:txBody>
      </p:sp>
      <p:sp>
        <p:nvSpPr>
          <p:cNvPr id="4" name="Content Placeholder 2">
            <a:extLst>
              <a:ext uri="{FF2B5EF4-FFF2-40B4-BE49-F238E27FC236}">
                <a16:creationId xmlns:a16="http://schemas.microsoft.com/office/drawing/2014/main" id="{CA6DC1C6-542B-4F9B-98BF-8B2A2116C4C3}"/>
              </a:ext>
            </a:extLst>
          </p:cNvPr>
          <p:cNvSpPr>
            <a:spLocks noGrp="1"/>
          </p:cNvSpPr>
          <p:nvPr>
            <p:ph idx="1"/>
          </p:nvPr>
        </p:nvSpPr>
        <p:spPr>
          <a:xfrm>
            <a:off x="838200" y="1825625"/>
            <a:ext cx="4994429" cy="4351338"/>
          </a:xfrm>
        </p:spPr>
        <p:txBody>
          <a:bodyPr/>
          <a:lstStyle/>
          <a:p>
            <a:r>
              <a:rPr lang="en-AU" dirty="0"/>
              <a:t>62 black metal songs</a:t>
            </a:r>
          </a:p>
          <a:p>
            <a:r>
              <a:rPr lang="en-AU" dirty="0"/>
              <a:t>229 death metal songs</a:t>
            </a:r>
          </a:p>
          <a:p>
            <a:r>
              <a:rPr lang="en-AU" dirty="0"/>
              <a:t>134 audio features extracted</a:t>
            </a:r>
          </a:p>
        </p:txBody>
      </p:sp>
      <p:sp>
        <p:nvSpPr>
          <p:cNvPr id="3" name="Left Brace 2">
            <a:extLst>
              <a:ext uri="{FF2B5EF4-FFF2-40B4-BE49-F238E27FC236}">
                <a16:creationId xmlns:a16="http://schemas.microsoft.com/office/drawing/2014/main" id="{029B5070-B1F0-4A01-AEA7-73678D61CACD}"/>
              </a:ext>
            </a:extLst>
          </p:cNvPr>
          <p:cNvSpPr/>
          <p:nvPr/>
        </p:nvSpPr>
        <p:spPr>
          <a:xfrm>
            <a:off x="5566300" y="710214"/>
            <a:ext cx="692458" cy="5211192"/>
          </a:xfrm>
          <a:prstGeom prst="leftBrace">
            <a:avLst>
              <a:gd name="adj1" fmla="val 8333"/>
              <a:gd name="adj2" fmla="val 4608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6" name="Content Placeholder 2">
            <a:extLst>
              <a:ext uri="{FF2B5EF4-FFF2-40B4-BE49-F238E27FC236}">
                <a16:creationId xmlns:a16="http://schemas.microsoft.com/office/drawing/2014/main" id="{AEB8FA89-DF65-4731-9FB8-4A85C0282454}"/>
              </a:ext>
            </a:extLst>
          </p:cNvPr>
          <p:cNvSpPr txBox="1">
            <a:spLocks/>
          </p:cNvSpPr>
          <p:nvPr/>
        </p:nvSpPr>
        <p:spPr>
          <a:xfrm>
            <a:off x="6187736" y="1159803"/>
            <a:ext cx="3844031" cy="453839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Spectral centroid</a:t>
            </a:r>
          </a:p>
          <a:p>
            <a:r>
              <a:rPr lang="en-AU" dirty="0"/>
              <a:t>Spectral roll-off</a:t>
            </a:r>
          </a:p>
          <a:p>
            <a:r>
              <a:rPr lang="en-AU" dirty="0"/>
              <a:t>Spectral flux</a:t>
            </a:r>
          </a:p>
          <a:p>
            <a:r>
              <a:rPr lang="en-AU" dirty="0"/>
              <a:t>Spectral contrast</a:t>
            </a:r>
          </a:p>
          <a:p>
            <a:r>
              <a:rPr lang="en-AU" dirty="0"/>
              <a:t>Spectral bandwidth</a:t>
            </a:r>
          </a:p>
          <a:p>
            <a:r>
              <a:rPr lang="en-AU" dirty="0"/>
              <a:t>Spectral flatness</a:t>
            </a:r>
          </a:p>
          <a:p>
            <a:r>
              <a:rPr lang="en-AU" dirty="0"/>
              <a:t>Zero crossing rate</a:t>
            </a:r>
          </a:p>
          <a:p>
            <a:r>
              <a:rPr lang="en-AU" dirty="0"/>
              <a:t>Root-mean square energy</a:t>
            </a:r>
          </a:p>
          <a:p>
            <a:r>
              <a:rPr lang="en-AU" dirty="0"/>
              <a:t>Sample silence</a:t>
            </a:r>
          </a:p>
          <a:p>
            <a:r>
              <a:rPr lang="en-AU" dirty="0"/>
              <a:t>13 MFCCs</a:t>
            </a:r>
          </a:p>
          <a:p>
            <a:r>
              <a:rPr lang="en-AU" dirty="0"/>
              <a:t>Tempo</a:t>
            </a:r>
          </a:p>
        </p:txBody>
      </p:sp>
      <p:sp>
        <p:nvSpPr>
          <p:cNvPr id="7" name="Left Brace 6">
            <a:extLst>
              <a:ext uri="{FF2B5EF4-FFF2-40B4-BE49-F238E27FC236}">
                <a16:creationId xmlns:a16="http://schemas.microsoft.com/office/drawing/2014/main" id="{A60B180A-82D2-4FBA-9185-83DE80F652CC}"/>
              </a:ext>
            </a:extLst>
          </p:cNvPr>
          <p:cNvSpPr/>
          <p:nvPr/>
        </p:nvSpPr>
        <p:spPr>
          <a:xfrm rot="10800000">
            <a:off x="9442142" y="1159803"/>
            <a:ext cx="692458" cy="3810424"/>
          </a:xfrm>
          <a:prstGeom prst="leftBrace">
            <a:avLst>
              <a:gd name="adj1" fmla="val 8333"/>
              <a:gd name="adj2" fmla="val 4608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8" name="Content Placeholder 2">
            <a:extLst>
              <a:ext uri="{FF2B5EF4-FFF2-40B4-BE49-F238E27FC236}">
                <a16:creationId xmlns:a16="http://schemas.microsoft.com/office/drawing/2014/main" id="{A07D2E58-7ACD-4F2A-A508-A164A6B24A87}"/>
              </a:ext>
            </a:extLst>
          </p:cNvPr>
          <p:cNvSpPr txBox="1">
            <a:spLocks/>
          </p:cNvSpPr>
          <p:nvPr/>
        </p:nvSpPr>
        <p:spPr>
          <a:xfrm>
            <a:off x="10289220" y="2554295"/>
            <a:ext cx="1733735" cy="125175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x 6 statistical summary values over the entire sample time</a:t>
            </a:r>
          </a:p>
        </p:txBody>
      </p:sp>
    </p:spTree>
    <p:extLst>
      <p:ext uri="{BB962C8B-B14F-4D97-AF65-F5344CB8AC3E}">
        <p14:creationId xmlns:p14="http://schemas.microsoft.com/office/powerpoint/2010/main" val="261505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87BFE-4805-4D8C-8DB2-2D056B82A031}"/>
              </a:ext>
            </a:extLst>
          </p:cNvPr>
          <p:cNvSpPr>
            <a:spLocks noGrp="1"/>
          </p:cNvSpPr>
          <p:nvPr>
            <p:ph type="title"/>
          </p:nvPr>
        </p:nvSpPr>
        <p:spPr/>
        <p:txBody>
          <a:bodyPr/>
          <a:lstStyle/>
          <a:p>
            <a:r>
              <a:rPr lang="en-AU" dirty="0"/>
              <a:t>Results</a:t>
            </a:r>
          </a:p>
        </p:txBody>
      </p:sp>
      <p:pic>
        <p:nvPicPr>
          <p:cNvPr id="11" name="Picture 10" descr="Chart, bar chart&#10;&#10;Description automatically generated">
            <a:extLst>
              <a:ext uri="{FF2B5EF4-FFF2-40B4-BE49-F238E27FC236}">
                <a16:creationId xmlns:a16="http://schemas.microsoft.com/office/drawing/2014/main" id="{9358E369-CD46-4DC0-9611-8715F2669E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82" y="1811247"/>
            <a:ext cx="6399873" cy="3846733"/>
          </a:xfrm>
          <a:prstGeom prst="rect">
            <a:avLst/>
          </a:prstGeom>
        </p:spPr>
      </p:pic>
      <p:pic>
        <p:nvPicPr>
          <p:cNvPr id="13" name="Picture 12" descr="Chart, bar chart, waterfall chart&#10;&#10;Description automatically generated">
            <a:extLst>
              <a:ext uri="{FF2B5EF4-FFF2-40B4-BE49-F238E27FC236}">
                <a16:creationId xmlns:a16="http://schemas.microsoft.com/office/drawing/2014/main" id="{2FD48489-1BFE-417B-BBC4-BAA2A6426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3288" y="2734081"/>
            <a:ext cx="2290375" cy="2001064"/>
          </a:xfrm>
          <a:prstGeom prst="rect">
            <a:avLst/>
          </a:prstGeom>
        </p:spPr>
      </p:pic>
      <p:sp>
        <p:nvSpPr>
          <p:cNvPr id="15" name="Oval 14">
            <a:extLst>
              <a:ext uri="{FF2B5EF4-FFF2-40B4-BE49-F238E27FC236}">
                <a16:creationId xmlns:a16="http://schemas.microsoft.com/office/drawing/2014/main" id="{D7377016-CED3-45DD-A7F1-72536080B860}"/>
              </a:ext>
            </a:extLst>
          </p:cNvPr>
          <p:cNvSpPr/>
          <p:nvPr/>
        </p:nvSpPr>
        <p:spPr>
          <a:xfrm>
            <a:off x="6096000" y="2086253"/>
            <a:ext cx="1453500" cy="29325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6" name="Straight Arrow Connector 15">
            <a:extLst>
              <a:ext uri="{FF2B5EF4-FFF2-40B4-BE49-F238E27FC236}">
                <a16:creationId xmlns:a16="http://schemas.microsoft.com/office/drawing/2014/main" id="{85252173-AC05-4F42-BD82-BAD5EA6CECF0}"/>
              </a:ext>
            </a:extLst>
          </p:cNvPr>
          <p:cNvCxnSpPr>
            <a:cxnSpLocks/>
          </p:cNvCxnSpPr>
          <p:nvPr/>
        </p:nvCxnSpPr>
        <p:spPr>
          <a:xfrm>
            <a:off x="7549500" y="3586090"/>
            <a:ext cx="83274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59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2DB4B-047F-492E-8A07-F75B0F4F1E13}"/>
              </a:ext>
            </a:extLst>
          </p:cNvPr>
          <p:cNvSpPr>
            <a:spLocks noGrp="1"/>
          </p:cNvSpPr>
          <p:nvPr>
            <p:ph type="title"/>
          </p:nvPr>
        </p:nvSpPr>
        <p:spPr/>
        <p:txBody>
          <a:bodyPr/>
          <a:lstStyle/>
          <a:p>
            <a:r>
              <a:rPr lang="en-AU" dirty="0"/>
              <a:t>Contents</a:t>
            </a:r>
          </a:p>
        </p:txBody>
      </p:sp>
      <p:sp>
        <p:nvSpPr>
          <p:cNvPr id="3" name="Content Placeholder 2">
            <a:extLst>
              <a:ext uri="{FF2B5EF4-FFF2-40B4-BE49-F238E27FC236}">
                <a16:creationId xmlns:a16="http://schemas.microsoft.com/office/drawing/2014/main" id="{E6A02A98-F6E2-472F-85DA-3D9C25F1BF49}"/>
              </a:ext>
            </a:extLst>
          </p:cNvPr>
          <p:cNvSpPr>
            <a:spLocks noGrp="1"/>
          </p:cNvSpPr>
          <p:nvPr>
            <p:ph idx="1"/>
          </p:nvPr>
        </p:nvSpPr>
        <p:spPr>
          <a:xfrm>
            <a:off x="838200" y="1690688"/>
            <a:ext cx="10515600" cy="4351338"/>
          </a:xfrm>
        </p:spPr>
        <p:txBody>
          <a:bodyPr>
            <a:normAutofit lnSpcReduction="10000"/>
          </a:bodyPr>
          <a:lstStyle/>
          <a:p>
            <a:r>
              <a:rPr lang="en-AU" dirty="0"/>
              <a:t>Visualising audio</a:t>
            </a:r>
          </a:p>
          <a:p>
            <a:r>
              <a:rPr lang="en-AU" dirty="0"/>
              <a:t>Extracting information from audio</a:t>
            </a:r>
          </a:p>
          <a:p>
            <a:r>
              <a:rPr lang="en-AU" dirty="0"/>
              <a:t>Thesis</a:t>
            </a:r>
          </a:p>
          <a:p>
            <a:r>
              <a:rPr lang="en-AU" dirty="0"/>
              <a:t>Machine learning</a:t>
            </a:r>
          </a:p>
          <a:p>
            <a:r>
              <a:rPr lang="en-AU" dirty="0"/>
              <a:t>Deep learning</a:t>
            </a:r>
          </a:p>
          <a:p>
            <a:r>
              <a:rPr lang="en-AU" dirty="0"/>
              <a:t>Training</a:t>
            </a:r>
          </a:p>
          <a:p>
            <a:r>
              <a:rPr lang="en-AU" dirty="0"/>
              <a:t>Results</a:t>
            </a:r>
          </a:p>
          <a:p>
            <a:r>
              <a:rPr lang="en-AU" dirty="0"/>
              <a:t>Discussion</a:t>
            </a:r>
          </a:p>
          <a:p>
            <a:r>
              <a:rPr lang="en-AU" dirty="0"/>
              <a:t>Convolutional neural networks</a:t>
            </a:r>
          </a:p>
          <a:p>
            <a:endParaRPr lang="en-AU" dirty="0"/>
          </a:p>
          <a:p>
            <a:endParaRPr lang="en-AU" dirty="0"/>
          </a:p>
        </p:txBody>
      </p:sp>
    </p:spTree>
    <p:extLst>
      <p:ext uri="{BB962C8B-B14F-4D97-AF65-F5344CB8AC3E}">
        <p14:creationId xmlns:p14="http://schemas.microsoft.com/office/powerpoint/2010/main" val="3541420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87BFE-4805-4D8C-8DB2-2D056B82A031}"/>
              </a:ext>
            </a:extLst>
          </p:cNvPr>
          <p:cNvSpPr>
            <a:spLocks noGrp="1"/>
          </p:cNvSpPr>
          <p:nvPr>
            <p:ph type="title"/>
          </p:nvPr>
        </p:nvSpPr>
        <p:spPr/>
        <p:txBody>
          <a:bodyPr/>
          <a:lstStyle/>
          <a:p>
            <a:r>
              <a:rPr lang="en-AU" dirty="0"/>
              <a:t>Discussion</a:t>
            </a:r>
          </a:p>
        </p:txBody>
      </p:sp>
      <p:pic>
        <p:nvPicPr>
          <p:cNvPr id="4" name="Picture 3" descr="Chart, scatter chart&#10;&#10;Description automatically generated">
            <a:extLst>
              <a:ext uri="{FF2B5EF4-FFF2-40B4-BE49-F238E27FC236}">
                <a16:creationId xmlns:a16="http://schemas.microsoft.com/office/drawing/2014/main" id="{5378CC8E-953A-4E0A-83E5-393850B91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0157" y="1440103"/>
            <a:ext cx="2953162" cy="2534004"/>
          </a:xfrm>
          <a:prstGeom prst="rect">
            <a:avLst/>
          </a:prstGeom>
        </p:spPr>
      </p:pic>
      <p:pic>
        <p:nvPicPr>
          <p:cNvPr id="6" name="Picture 5" descr="Shape&#10;&#10;Description automatically generated">
            <a:extLst>
              <a:ext uri="{FF2B5EF4-FFF2-40B4-BE49-F238E27FC236}">
                <a16:creationId xmlns:a16="http://schemas.microsoft.com/office/drawing/2014/main" id="{07BAC86D-6F63-47CE-8CEA-6E3D1A17EF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4531" y="4150895"/>
            <a:ext cx="7850947" cy="1489147"/>
          </a:xfrm>
          <a:prstGeom prst="rect">
            <a:avLst/>
          </a:prstGeom>
        </p:spPr>
      </p:pic>
      <p:cxnSp>
        <p:nvCxnSpPr>
          <p:cNvPr id="8" name="Straight Arrow Connector 7">
            <a:extLst>
              <a:ext uri="{FF2B5EF4-FFF2-40B4-BE49-F238E27FC236}">
                <a16:creationId xmlns:a16="http://schemas.microsoft.com/office/drawing/2014/main" id="{C61FC75D-AC86-4900-8FCE-46822A1A6A1D}"/>
              </a:ext>
            </a:extLst>
          </p:cNvPr>
          <p:cNvCxnSpPr>
            <a:cxnSpLocks/>
          </p:cNvCxnSpPr>
          <p:nvPr/>
        </p:nvCxnSpPr>
        <p:spPr>
          <a:xfrm>
            <a:off x="7334452" y="3346882"/>
            <a:ext cx="1" cy="8786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E1D748A-5CF2-41F4-BE7E-993B8870292A}"/>
              </a:ext>
            </a:extLst>
          </p:cNvPr>
          <p:cNvCxnSpPr>
            <a:cxnSpLocks/>
          </p:cNvCxnSpPr>
          <p:nvPr/>
        </p:nvCxnSpPr>
        <p:spPr>
          <a:xfrm flipH="1">
            <a:off x="9250532" y="3346882"/>
            <a:ext cx="251312" cy="8786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E50947B-9080-4CEA-8890-B1FCEAB3995E}"/>
              </a:ext>
            </a:extLst>
          </p:cNvPr>
          <p:cNvSpPr txBox="1"/>
          <p:nvPr/>
        </p:nvSpPr>
        <p:spPr>
          <a:xfrm>
            <a:off x="6562157" y="2889156"/>
            <a:ext cx="1544590" cy="369332"/>
          </a:xfrm>
          <a:prstGeom prst="rect">
            <a:avLst/>
          </a:prstGeom>
          <a:noFill/>
        </p:spPr>
        <p:txBody>
          <a:bodyPr wrap="none" rtlCol="0">
            <a:spAutoFit/>
          </a:bodyPr>
          <a:lstStyle/>
          <a:p>
            <a:r>
              <a:rPr lang="en-AU" dirty="0"/>
              <a:t>MFFC_6_Skew</a:t>
            </a:r>
          </a:p>
        </p:txBody>
      </p:sp>
      <p:sp>
        <p:nvSpPr>
          <p:cNvPr id="18" name="TextBox 17">
            <a:extLst>
              <a:ext uri="{FF2B5EF4-FFF2-40B4-BE49-F238E27FC236}">
                <a16:creationId xmlns:a16="http://schemas.microsoft.com/office/drawing/2014/main" id="{8B93DCC6-F835-44E8-8AA1-84A0FF354170}"/>
              </a:ext>
            </a:extLst>
          </p:cNvPr>
          <p:cNvSpPr txBox="1"/>
          <p:nvPr/>
        </p:nvSpPr>
        <p:spPr>
          <a:xfrm>
            <a:off x="9091955" y="2889156"/>
            <a:ext cx="819776" cy="369332"/>
          </a:xfrm>
          <a:prstGeom prst="rect">
            <a:avLst/>
          </a:prstGeom>
          <a:noFill/>
        </p:spPr>
        <p:txBody>
          <a:bodyPr wrap="none" rtlCol="0">
            <a:spAutoFit/>
          </a:bodyPr>
          <a:lstStyle/>
          <a:p>
            <a:r>
              <a:rPr lang="en-AU" dirty="0"/>
              <a:t>Tempo</a:t>
            </a:r>
          </a:p>
        </p:txBody>
      </p:sp>
    </p:spTree>
    <p:extLst>
      <p:ext uri="{BB962C8B-B14F-4D97-AF65-F5344CB8AC3E}">
        <p14:creationId xmlns:p14="http://schemas.microsoft.com/office/powerpoint/2010/main" val="626530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87BFE-4805-4D8C-8DB2-2D056B82A031}"/>
              </a:ext>
            </a:extLst>
          </p:cNvPr>
          <p:cNvSpPr>
            <a:spLocks noGrp="1"/>
          </p:cNvSpPr>
          <p:nvPr>
            <p:ph type="title"/>
          </p:nvPr>
        </p:nvSpPr>
        <p:spPr/>
        <p:txBody>
          <a:bodyPr/>
          <a:lstStyle/>
          <a:p>
            <a:r>
              <a:rPr lang="en-AU" dirty="0"/>
              <a:t>Convolutional neural networks</a:t>
            </a:r>
          </a:p>
        </p:txBody>
      </p:sp>
      <p:pic>
        <p:nvPicPr>
          <p:cNvPr id="5" name="Picture 4">
            <a:extLst>
              <a:ext uri="{FF2B5EF4-FFF2-40B4-BE49-F238E27FC236}">
                <a16:creationId xmlns:a16="http://schemas.microsoft.com/office/drawing/2014/main" id="{3928F6E1-97AB-4F1F-A680-D5A6251A4EAA}"/>
              </a:ext>
            </a:extLst>
          </p:cNvPr>
          <p:cNvPicPr>
            <a:picLocks noChangeAspect="1"/>
          </p:cNvPicPr>
          <p:nvPr/>
        </p:nvPicPr>
        <p:blipFill>
          <a:blip r:embed="rId2"/>
          <a:stretch>
            <a:fillRect/>
          </a:stretch>
        </p:blipFill>
        <p:spPr>
          <a:xfrm>
            <a:off x="7366721" y="2211320"/>
            <a:ext cx="4350787" cy="3156617"/>
          </a:xfrm>
          <a:prstGeom prst="rect">
            <a:avLst/>
          </a:prstGeom>
        </p:spPr>
      </p:pic>
      <p:pic>
        <p:nvPicPr>
          <p:cNvPr id="9" name="Picture 8">
            <a:extLst>
              <a:ext uri="{FF2B5EF4-FFF2-40B4-BE49-F238E27FC236}">
                <a16:creationId xmlns:a16="http://schemas.microsoft.com/office/drawing/2014/main" id="{08D10CB5-73C5-4B82-ABDA-71426C7D8A27}"/>
              </a:ext>
            </a:extLst>
          </p:cNvPr>
          <p:cNvPicPr>
            <a:picLocks noChangeAspect="1"/>
          </p:cNvPicPr>
          <p:nvPr/>
        </p:nvPicPr>
        <p:blipFill>
          <a:blip r:embed="rId3"/>
          <a:stretch>
            <a:fillRect/>
          </a:stretch>
        </p:blipFill>
        <p:spPr>
          <a:xfrm>
            <a:off x="292719" y="2211320"/>
            <a:ext cx="6680597" cy="3330942"/>
          </a:xfrm>
          <a:prstGeom prst="rect">
            <a:avLst/>
          </a:prstGeom>
        </p:spPr>
      </p:pic>
    </p:spTree>
    <p:extLst>
      <p:ext uri="{BB962C8B-B14F-4D97-AF65-F5344CB8AC3E}">
        <p14:creationId xmlns:p14="http://schemas.microsoft.com/office/powerpoint/2010/main" val="1134429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C21B0-A472-4686-ADF0-8245AFB86CAB}"/>
              </a:ext>
            </a:extLst>
          </p:cNvPr>
          <p:cNvSpPr>
            <a:spLocks noGrp="1"/>
          </p:cNvSpPr>
          <p:nvPr>
            <p:ph type="title"/>
          </p:nvPr>
        </p:nvSpPr>
        <p:spPr/>
        <p:txBody>
          <a:bodyPr/>
          <a:lstStyle/>
          <a:p>
            <a:r>
              <a:rPr lang="en-AU" dirty="0"/>
              <a:t>Convolutional neural networks</a:t>
            </a:r>
          </a:p>
        </p:txBody>
      </p:sp>
      <p:pic>
        <p:nvPicPr>
          <p:cNvPr id="4" name="Picture 3" descr="Graphical user interface&#10;&#10;Description automatically generated">
            <a:extLst>
              <a:ext uri="{FF2B5EF4-FFF2-40B4-BE49-F238E27FC236}">
                <a16:creationId xmlns:a16="http://schemas.microsoft.com/office/drawing/2014/main" id="{BC7570FA-B638-4AB7-BEBF-AB5D92BB1731}"/>
              </a:ext>
            </a:extLst>
          </p:cNvPr>
          <p:cNvPicPr>
            <a:picLocks noChangeAspect="1"/>
          </p:cNvPicPr>
          <p:nvPr/>
        </p:nvPicPr>
        <p:blipFill rotWithShape="1">
          <a:blip r:embed="rId2">
            <a:extLst>
              <a:ext uri="{28A0092B-C50C-407E-A947-70E740481C1C}">
                <a14:useLocalDpi xmlns:a14="http://schemas.microsoft.com/office/drawing/2010/main" val="0"/>
              </a:ext>
            </a:extLst>
          </a:blip>
          <a:srcRect l="7395" t="36042"/>
          <a:stretch/>
        </p:blipFill>
        <p:spPr>
          <a:xfrm>
            <a:off x="524853" y="3015752"/>
            <a:ext cx="6029987" cy="1630165"/>
          </a:xfrm>
          <a:prstGeom prst="rect">
            <a:avLst/>
          </a:prstGeom>
        </p:spPr>
      </p:pic>
      <p:pic>
        <p:nvPicPr>
          <p:cNvPr id="6" name="Picture 5">
            <a:extLst>
              <a:ext uri="{FF2B5EF4-FFF2-40B4-BE49-F238E27FC236}">
                <a16:creationId xmlns:a16="http://schemas.microsoft.com/office/drawing/2014/main" id="{285E495C-1645-4C7A-93D9-4D59B31823FD}"/>
              </a:ext>
            </a:extLst>
          </p:cNvPr>
          <p:cNvPicPr>
            <a:picLocks noChangeAspect="1"/>
          </p:cNvPicPr>
          <p:nvPr/>
        </p:nvPicPr>
        <p:blipFill>
          <a:blip r:embed="rId3"/>
          <a:stretch>
            <a:fillRect/>
          </a:stretch>
        </p:blipFill>
        <p:spPr>
          <a:xfrm>
            <a:off x="6554840" y="2495711"/>
            <a:ext cx="1743075" cy="2838450"/>
          </a:xfrm>
          <a:prstGeom prst="rect">
            <a:avLst/>
          </a:prstGeom>
        </p:spPr>
      </p:pic>
      <p:sp>
        <p:nvSpPr>
          <p:cNvPr id="7" name="Rectangle 6">
            <a:extLst>
              <a:ext uri="{FF2B5EF4-FFF2-40B4-BE49-F238E27FC236}">
                <a16:creationId xmlns:a16="http://schemas.microsoft.com/office/drawing/2014/main" id="{614235FA-6A4C-4FF1-8F17-129BE3C82CAC}"/>
              </a:ext>
            </a:extLst>
          </p:cNvPr>
          <p:cNvSpPr/>
          <p:nvPr/>
        </p:nvSpPr>
        <p:spPr>
          <a:xfrm>
            <a:off x="8465185" y="2331079"/>
            <a:ext cx="596766" cy="3003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7">
            <a:extLst>
              <a:ext uri="{FF2B5EF4-FFF2-40B4-BE49-F238E27FC236}">
                <a16:creationId xmlns:a16="http://schemas.microsoft.com/office/drawing/2014/main" id="{91F31029-1B62-444D-A1BA-DC0618FC3710}"/>
              </a:ext>
            </a:extLst>
          </p:cNvPr>
          <p:cNvSpPr/>
          <p:nvPr/>
        </p:nvSpPr>
        <p:spPr>
          <a:xfrm>
            <a:off x="9682906" y="2329293"/>
            <a:ext cx="596766" cy="3003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AECDF2DD-2D33-4E79-BC54-7B8D68FC3184}"/>
              </a:ext>
            </a:extLst>
          </p:cNvPr>
          <p:cNvSpPr txBox="1"/>
          <p:nvPr/>
        </p:nvSpPr>
        <p:spPr>
          <a:xfrm>
            <a:off x="9172272" y="3524435"/>
            <a:ext cx="397866" cy="461665"/>
          </a:xfrm>
          <a:prstGeom prst="rect">
            <a:avLst/>
          </a:prstGeom>
          <a:noFill/>
        </p:spPr>
        <p:txBody>
          <a:bodyPr wrap="none" rtlCol="0">
            <a:spAutoFit/>
          </a:bodyPr>
          <a:lstStyle/>
          <a:p>
            <a:r>
              <a:rPr lang="en-AU" sz="2400" dirty="0"/>
              <a:t>…</a:t>
            </a:r>
          </a:p>
        </p:txBody>
      </p:sp>
      <p:sp>
        <p:nvSpPr>
          <p:cNvPr id="10" name="Arrow: Right 9">
            <a:extLst>
              <a:ext uri="{FF2B5EF4-FFF2-40B4-BE49-F238E27FC236}">
                <a16:creationId xmlns:a16="http://schemas.microsoft.com/office/drawing/2014/main" id="{5684F6EB-403B-44DF-9B19-AD7E71ABD946}"/>
              </a:ext>
            </a:extLst>
          </p:cNvPr>
          <p:cNvSpPr/>
          <p:nvPr/>
        </p:nvSpPr>
        <p:spPr>
          <a:xfrm>
            <a:off x="10389993" y="3240350"/>
            <a:ext cx="532660" cy="284085"/>
          </a:xfrm>
          <a:prstGeom prst="rightArrow">
            <a:avLst>
              <a:gd name="adj1" fmla="val 50000"/>
              <a:gd name="adj2" fmla="val 87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Arrow: Right 10">
            <a:extLst>
              <a:ext uri="{FF2B5EF4-FFF2-40B4-BE49-F238E27FC236}">
                <a16:creationId xmlns:a16="http://schemas.microsoft.com/office/drawing/2014/main" id="{D43D60E7-809B-4F66-9F0E-EB889CC6FEB2}"/>
              </a:ext>
            </a:extLst>
          </p:cNvPr>
          <p:cNvSpPr/>
          <p:nvPr/>
        </p:nvSpPr>
        <p:spPr>
          <a:xfrm>
            <a:off x="10389993" y="4120719"/>
            <a:ext cx="532660" cy="284085"/>
          </a:xfrm>
          <a:prstGeom prst="rightArrow">
            <a:avLst>
              <a:gd name="adj1" fmla="val 50000"/>
              <a:gd name="adj2" fmla="val 87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a:extLst>
              <a:ext uri="{FF2B5EF4-FFF2-40B4-BE49-F238E27FC236}">
                <a16:creationId xmlns:a16="http://schemas.microsoft.com/office/drawing/2014/main" id="{7E3DEB9F-5EC9-41EC-8BB0-D6626036600C}"/>
              </a:ext>
            </a:extLst>
          </p:cNvPr>
          <p:cNvSpPr txBox="1"/>
          <p:nvPr/>
        </p:nvSpPr>
        <p:spPr>
          <a:xfrm>
            <a:off x="10954305" y="3061621"/>
            <a:ext cx="798989" cy="646331"/>
          </a:xfrm>
          <a:prstGeom prst="rect">
            <a:avLst/>
          </a:prstGeom>
          <a:noFill/>
        </p:spPr>
        <p:txBody>
          <a:bodyPr wrap="square" rtlCol="0">
            <a:spAutoFit/>
          </a:bodyPr>
          <a:lstStyle/>
          <a:p>
            <a:r>
              <a:rPr lang="en-AU" dirty="0"/>
              <a:t>Black metal</a:t>
            </a:r>
          </a:p>
        </p:txBody>
      </p:sp>
      <p:sp>
        <p:nvSpPr>
          <p:cNvPr id="13" name="TextBox 12">
            <a:extLst>
              <a:ext uri="{FF2B5EF4-FFF2-40B4-BE49-F238E27FC236}">
                <a16:creationId xmlns:a16="http://schemas.microsoft.com/office/drawing/2014/main" id="{F1231011-8621-4BAF-9C1C-B7F7F787F6CE}"/>
              </a:ext>
            </a:extLst>
          </p:cNvPr>
          <p:cNvSpPr txBox="1"/>
          <p:nvPr/>
        </p:nvSpPr>
        <p:spPr>
          <a:xfrm>
            <a:off x="10971319" y="3939595"/>
            <a:ext cx="798989" cy="646331"/>
          </a:xfrm>
          <a:prstGeom prst="rect">
            <a:avLst/>
          </a:prstGeom>
          <a:noFill/>
        </p:spPr>
        <p:txBody>
          <a:bodyPr wrap="square" rtlCol="0">
            <a:spAutoFit/>
          </a:bodyPr>
          <a:lstStyle/>
          <a:p>
            <a:r>
              <a:rPr lang="en-AU" dirty="0"/>
              <a:t>Death metal</a:t>
            </a:r>
          </a:p>
        </p:txBody>
      </p:sp>
    </p:spTree>
    <p:extLst>
      <p:ext uri="{BB962C8B-B14F-4D97-AF65-F5344CB8AC3E}">
        <p14:creationId xmlns:p14="http://schemas.microsoft.com/office/powerpoint/2010/main" val="613798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1E17052E-A859-4B94-B275-DB13DEE13264}"/>
              </a:ext>
            </a:extLst>
          </p:cNvPr>
          <p:cNvSpPr>
            <a:spLocks noGrp="1"/>
          </p:cNvSpPr>
          <p:nvPr>
            <p:ph type="title"/>
          </p:nvPr>
        </p:nvSpPr>
        <p:spPr>
          <a:xfrm>
            <a:off x="838200" y="365125"/>
            <a:ext cx="10515600" cy="1325563"/>
          </a:xfrm>
        </p:spPr>
        <p:txBody>
          <a:bodyPr/>
          <a:lstStyle/>
          <a:p>
            <a:r>
              <a:rPr lang="en-AU" dirty="0"/>
              <a:t>Visualising audio</a:t>
            </a:r>
          </a:p>
        </p:txBody>
      </p:sp>
      <p:pic>
        <p:nvPicPr>
          <p:cNvPr id="22" name="Picture 21">
            <a:extLst>
              <a:ext uri="{FF2B5EF4-FFF2-40B4-BE49-F238E27FC236}">
                <a16:creationId xmlns:a16="http://schemas.microsoft.com/office/drawing/2014/main" id="{048716AB-6971-4E45-9FD7-47E71D4F84CD}"/>
              </a:ext>
            </a:extLst>
          </p:cNvPr>
          <p:cNvPicPr>
            <a:picLocks noChangeAspect="1"/>
          </p:cNvPicPr>
          <p:nvPr/>
        </p:nvPicPr>
        <p:blipFill>
          <a:blip r:embed="rId2"/>
          <a:stretch>
            <a:fillRect/>
          </a:stretch>
        </p:blipFill>
        <p:spPr>
          <a:xfrm>
            <a:off x="2166937" y="2352675"/>
            <a:ext cx="7858125" cy="2152650"/>
          </a:xfrm>
          <a:prstGeom prst="rect">
            <a:avLst/>
          </a:prstGeom>
        </p:spPr>
      </p:pic>
      <p:cxnSp>
        <p:nvCxnSpPr>
          <p:cNvPr id="24" name="Straight Arrow Connector 23">
            <a:extLst>
              <a:ext uri="{FF2B5EF4-FFF2-40B4-BE49-F238E27FC236}">
                <a16:creationId xmlns:a16="http://schemas.microsoft.com/office/drawing/2014/main" id="{73F6B2F5-E1A2-4506-9081-CC50B29C56F4}"/>
              </a:ext>
            </a:extLst>
          </p:cNvPr>
          <p:cNvCxnSpPr/>
          <p:nvPr/>
        </p:nvCxnSpPr>
        <p:spPr>
          <a:xfrm>
            <a:off x="2336800" y="4934857"/>
            <a:ext cx="179977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A6A8CEC-674B-4399-B693-F6D5EA87764C}"/>
              </a:ext>
            </a:extLst>
          </p:cNvPr>
          <p:cNvCxnSpPr>
            <a:cxnSpLocks/>
          </p:cNvCxnSpPr>
          <p:nvPr/>
        </p:nvCxnSpPr>
        <p:spPr>
          <a:xfrm flipV="1">
            <a:off x="1783144" y="2696901"/>
            <a:ext cx="0" cy="73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1E83858-69D3-4307-A907-DF74313E040D}"/>
              </a:ext>
            </a:extLst>
          </p:cNvPr>
          <p:cNvSpPr txBox="1"/>
          <p:nvPr/>
        </p:nvSpPr>
        <p:spPr>
          <a:xfrm>
            <a:off x="617440" y="2878284"/>
            <a:ext cx="1165704" cy="369332"/>
          </a:xfrm>
          <a:prstGeom prst="rect">
            <a:avLst/>
          </a:prstGeom>
          <a:noFill/>
        </p:spPr>
        <p:txBody>
          <a:bodyPr wrap="none" rtlCol="0">
            <a:spAutoFit/>
          </a:bodyPr>
          <a:lstStyle/>
          <a:p>
            <a:r>
              <a:rPr lang="en-AU" dirty="0"/>
              <a:t>Amplitude</a:t>
            </a:r>
          </a:p>
        </p:txBody>
      </p:sp>
      <p:sp>
        <p:nvSpPr>
          <p:cNvPr id="29" name="TextBox 28">
            <a:extLst>
              <a:ext uri="{FF2B5EF4-FFF2-40B4-BE49-F238E27FC236}">
                <a16:creationId xmlns:a16="http://schemas.microsoft.com/office/drawing/2014/main" id="{8B7912E4-1E4C-4E4B-8C12-3AC00617C0D2}"/>
              </a:ext>
            </a:extLst>
          </p:cNvPr>
          <p:cNvSpPr txBox="1"/>
          <p:nvPr/>
        </p:nvSpPr>
        <p:spPr>
          <a:xfrm>
            <a:off x="2911916" y="4934857"/>
            <a:ext cx="649537" cy="369332"/>
          </a:xfrm>
          <a:prstGeom prst="rect">
            <a:avLst/>
          </a:prstGeom>
          <a:noFill/>
        </p:spPr>
        <p:txBody>
          <a:bodyPr wrap="none" rtlCol="0">
            <a:spAutoFit/>
          </a:bodyPr>
          <a:lstStyle/>
          <a:p>
            <a:r>
              <a:rPr lang="en-AU" dirty="0"/>
              <a:t>Time</a:t>
            </a:r>
          </a:p>
        </p:txBody>
      </p:sp>
      <p:sp>
        <p:nvSpPr>
          <p:cNvPr id="30" name="TextBox 29">
            <a:extLst>
              <a:ext uri="{FF2B5EF4-FFF2-40B4-BE49-F238E27FC236}">
                <a16:creationId xmlns:a16="http://schemas.microsoft.com/office/drawing/2014/main" id="{19F8A9B1-8253-42CC-8785-0CE6AF46DE63}"/>
              </a:ext>
            </a:extLst>
          </p:cNvPr>
          <p:cNvSpPr txBox="1"/>
          <p:nvPr/>
        </p:nvSpPr>
        <p:spPr>
          <a:xfrm>
            <a:off x="9163929" y="4535425"/>
            <a:ext cx="861133" cy="369332"/>
          </a:xfrm>
          <a:prstGeom prst="rect">
            <a:avLst/>
          </a:prstGeom>
          <a:noFill/>
        </p:spPr>
        <p:txBody>
          <a:bodyPr wrap="none" rtlCol="0">
            <a:spAutoFit/>
          </a:bodyPr>
          <a:lstStyle/>
          <a:p>
            <a:r>
              <a:rPr lang="en-AU" dirty="0"/>
              <a:t>~30 ms</a:t>
            </a:r>
          </a:p>
        </p:txBody>
      </p:sp>
    </p:spTree>
    <p:extLst>
      <p:ext uri="{BB962C8B-B14F-4D97-AF65-F5344CB8AC3E}">
        <p14:creationId xmlns:p14="http://schemas.microsoft.com/office/powerpoint/2010/main" val="1376043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Graphical user interface&#10;&#10;Description automatically generated">
            <a:extLst>
              <a:ext uri="{FF2B5EF4-FFF2-40B4-BE49-F238E27FC236}">
                <a16:creationId xmlns:a16="http://schemas.microsoft.com/office/drawing/2014/main" id="{1571255E-6EE2-49DF-BE01-765F81B7477F}"/>
              </a:ext>
            </a:extLst>
          </p:cNvPr>
          <p:cNvPicPr>
            <a:picLocks noChangeAspect="1"/>
          </p:cNvPicPr>
          <p:nvPr/>
        </p:nvPicPr>
        <p:blipFill rotWithShape="1">
          <a:blip r:embed="rId2">
            <a:extLst>
              <a:ext uri="{28A0092B-C50C-407E-A947-70E740481C1C}">
                <a14:useLocalDpi xmlns:a14="http://schemas.microsoft.com/office/drawing/2010/main" val="0"/>
              </a:ext>
            </a:extLst>
          </a:blip>
          <a:srcRect l="7395" t="36042"/>
          <a:stretch/>
        </p:blipFill>
        <p:spPr>
          <a:xfrm>
            <a:off x="1458410" y="2116212"/>
            <a:ext cx="9465777" cy="2559007"/>
          </a:xfrm>
          <a:prstGeom prst="rect">
            <a:avLst/>
          </a:prstGeom>
        </p:spPr>
      </p:pic>
      <p:sp>
        <p:nvSpPr>
          <p:cNvPr id="20" name="Title 1">
            <a:extLst>
              <a:ext uri="{FF2B5EF4-FFF2-40B4-BE49-F238E27FC236}">
                <a16:creationId xmlns:a16="http://schemas.microsoft.com/office/drawing/2014/main" id="{1E17052E-A859-4B94-B275-DB13DEE13264}"/>
              </a:ext>
            </a:extLst>
          </p:cNvPr>
          <p:cNvSpPr>
            <a:spLocks noGrp="1"/>
          </p:cNvSpPr>
          <p:nvPr>
            <p:ph type="title"/>
          </p:nvPr>
        </p:nvSpPr>
        <p:spPr>
          <a:xfrm>
            <a:off x="838200" y="365125"/>
            <a:ext cx="10515600" cy="1325563"/>
          </a:xfrm>
        </p:spPr>
        <p:txBody>
          <a:bodyPr/>
          <a:lstStyle/>
          <a:p>
            <a:r>
              <a:rPr lang="en-AU" dirty="0"/>
              <a:t>Visualising audio</a:t>
            </a:r>
          </a:p>
        </p:txBody>
      </p:sp>
      <p:cxnSp>
        <p:nvCxnSpPr>
          <p:cNvPr id="4" name="Straight Arrow Connector 3">
            <a:extLst>
              <a:ext uri="{FF2B5EF4-FFF2-40B4-BE49-F238E27FC236}">
                <a16:creationId xmlns:a16="http://schemas.microsoft.com/office/drawing/2014/main" id="{F1EBB3A9-AB08-4BDC-B527-6F3FC0E8368B}"/>
              </a:ext>
            </a:extLst>
          </p:cNvPr>
          <p:cNvCxnSpPr/>
          <p:nvPr/>
        </p:nvCxnSpPr>
        <p:spPr>
          <a:xfrm>
            <a:off x="2336800" y="4934857"/>
            <a:ext cx="179977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BB728DA7-B640-4485-BC1B-4FB6B924A8C8}"/>
              </a:ext>
            </a:extLst>
          </p:cNvPr>
          <p:cNvCxnSpPr>
            <a:cxnSpLocks/>
          </p:cNvCxnSpPr>
          <p:nvPr/>
        </p:nvCxnSpPr>
        <p:spPr>
          <a:xfrm flipV="1">
            <a:off x="1302537" y="3062951"/>
            <a:ext cx="0" cy="73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BD00986-ACE4-4AD9-A156-975CDFEF9835}"/>
              </a:ext>
            </a:extLst>
          </p:cNvPr>
          <p:cNvSpPr txBox="1"/>
          <p:nvPr/>
        </p:nvSpPr>
        <p:spPr>
          <a:xfrm>
            <a:off x="136833" y="3244334"/>
            <a:ext cx="1165897" cy="369332"/>
          </a:xfrm>
          <a:prstGeom prst="rect">
            <a:avLst/>
          </a:prstGeom>
          <a:noFill/>
        </p:spPr>
        <p:txBody>
          <a:bodyPr wrap="none" rtlCol="0">
            <a:spAutoFit/>
          </a:bodyPr>
          <a:lstStyle/>
          <a:p>
            <a:r>
              <a:rPr lang="en-AU" dirty="0"/>
              <a:t>Frequency</a:t>
            </a:r>
          </a:p>
        </p:txBody>
      </p:sp>
      <p:sp>
        <p:nvSpPr>
          <p:cNvPr id="7" name="TextBox 6">
            <a:extLst>
              <a:ext uri="{FF2B5EF4-FFF2-40B4-BE49-F238E27FC236}">
                <a16:creationId xmlns:a16="http://schemas.microsoft.com/office/drawing/2014/main" id="{1B3B71A2-3480-4B0A-A0C1-13A189C5A43C}"/>
              </a:ext>
            </a:extLst>
          </p:cNvPr>
          <p:cNvSpPr txBox="1"/>
          <p:nvPr/>
        </p:nvSpPr>
        <p:spPr>
          <a:xfrm>
            <a:off x="2911916" y="4934857"/>
            <a:ext cx="933269" cy="369332"/>
          </a:xfrm>
          <a:prstGeom prst="rect">
            <a:avLst/>
          </a:prstGeom>
          <a:noFill/>
        </p:spPr>
        <p:txBody>
          <a:bodyPr wrap="none" rtlCol="0">
            <a:spAutoFit/>
          </a:bodyPr>
          <a:lstStyle/>
          <a:p>
            <a:r>
              <a:rPr lang="en-AU" dirty="0"/>
              <a:t>Time (s)</a:t>
            </a:r>
          </a:p>
        </p:txBody>
      </p:sp>
    </p:spTree>
    <p:extLst>
      <p:ext uri="{BB962C8B-B14F-4D97-AF65-F5344CB8AC3E}">
        <p14:creationId xmlns:p14="http://schemas.microsoft.com/office/powerpoint/2010/main" val="1810121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Graphical user interface&#10;&#10;Description automatically generated">
            <a:extLst>
              <a:ext uri="{FF2B5EF4-FFF2-40B4-BE49-F238E27FC236}">
                <a16:creationId xmlns:a16="http://schemas.microsoft.com/office/drawing/2014/main" id="{1571255E-6EE2-49DF-BE01-765F81B7477F}"/>
              </a:ext>
            </a:extLst>
          </p:cNvPr>
          <p:cNvPicPr>
            <a:picLocks noChangeAspect="1"/>
          </p:cNvPicPr>
          <p:nvPr/>
        </p:nvPicPr>
        <p:blipFill rotWithShape="1">
          <a:blip r:embed="rId2">
            <a:extLst>
              <a:ext uri="{28A0092B-C50C-407E-A947-70E740481C1C}">
                <a14:useLocalDpi xmlns:a14="http://schemas.microsoft.com/office/drawing/2010/main" val="0"/>
              </a:ext>
            </a:extLst>
          </a:blip>
          <a:srcRect l="7395" t="36042"/>
          <a:stretch/>
        </p:blipFill>
        <p:spPr>
          <a:xfrm>
            <a:off x="1458410" y="2116212"/>
            <a:ext cx="9465777" cy="2559007"/>
          </a:xfrm>
          <a:prstGeom prst="rect">
            <a:avLst/>
          </a:prstGeom>
        </p:spPr>
      </p:pic>
      <p:sp>
        <p:nvSpPr>
          <p:cNvPr id="20" name="Title 1">
            <a:extLst>
              <a:ext uri="{FF2B5EF4-FFF2-40B4-BE49-F238E27FC236}">
                <a16:creationId xmlns:a16="http://schemas.microsoft.com/office/drawing/2014/main" id="{1E17052E-A859-4B94-B275-DB13DEE13264}"/>
              </a:ext>
            </a:extLst>
          </p:cNvPr>
          <p:cNvSpPr>
            <a:spLocks noGrp="1"/>
          </p:cNvSpPr>
          <p:nvPr>
            <p:ph type="title"/>
          </p:nvPr>
        </p:nvSpPr>
        <p:spPr>
          <a:xfrm>
            <a:off x="838200" y="365125"/>
            <a:ext cx="10515600" cy="1325563"/>
          </a:xfrm>
        </p:spPr>
        <p:txBody>
          <a:bodyPr/>
          <a:lstStyle/>
          <a:p>
            <a:r>
              <a:rPr lang="en-AU" dirty="0"/>
              <a:t>Visualising audio</a:t>
            </a:r>
          </a:p>
        </p:txBody>
      </p:sp>
      <p:cxnSp>
        <p:nvCxnSpPr>
          <p:cNvPr id="3" name="Straight Arrow Connector 2">
            <a:extLst>
              <a:ext uri="{FF2B5EF4-FFF2-40B4-BE49-F238E27FC236}">
                <a16:creationId xmlns:a16="http://schemas.microsoft.com/office/drawing/2014/main" id="{3ADFF679-A33A-4985-8A65-B52CA183DF78}"/>
              </a:ext>
            </a:extLst>
          </p:cNvPr>
          <p:cNvCxnSpPr/>
          <p:nvPr/>
        </p:nvCxnSpPr>
        <p:spPr>
          <a:xfrm flipH="1">
            <a:off x="3715473" y="2116212"/>
            <a:ext cx="421098" cy="121729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8439805-4FF7-4AD5-91EF-2C7C789D27CF}"/>
              </a:ext>
            </a:extLst>
          </p:cNvPr>
          <p:cNvCxnSpPr>
            <a:cxnSpLocks/>
          </p:cNvCxnSpPr>
          <p:nvPr/>
        </p:nvCxnSpPr>
        <p:spPr>
          <a:xfrm flipH="1" flipV="1">
            <a:off x="5375283" y="4385401"/>
            <a:ext cx="816015" cy="8392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59E1979-ED42-4172-B0ED-3B87D3855CE3}"/>
              </a:ext>
            </a:extLst>
          </p:cNvPr>
          <p:cNvCxnSpPr>
            <a:cxnSpLocks/>
          </p:cNvCxnSpPr>
          <p:nvPr/>
        </p:nvCxnSpPr>
        <p:spPr>
          <a:xfrm flipH="1">
            <a:off x="7319830" y="2002420"/>
            <a:ext cx="388909" cy="142658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981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Graphical user interface&#10;&#10;Description automatically generated">
            <a:extLst>
              <a:ext uri="{FF2B5EF4-FFF2-40B4-BE49-F238E27FC236}">
                <a16:creationId xmlns:a16="http://schemas.microsoft.com/office/drawing/2014/main" id="{1571255E-6EE2-49DF-BE01-765F81B7477F}"/>
              </a:ext>
            </a:extLst>
          </p:cNvPr>
          <p:cNvPicPr>
            <a:picLocks noChangeAspect="1"/>
          </p:cNvPicPr>
          <p:nvPr/>
        </p:nvPicPr>
        <p:blipFill rotWithShape="1">
          <a:blip r:embed="rId2">
            <a:extLst>
              <a:ext uri="{28A0092B-C50C-407E-A947-70E740481C1C}">
                <a14:useLocalDpi xmlns:a14="http://schemas.microsoft.com/office/drawing/2010/main" val="0"/>
              </a:ext>
            </a:extLst>
          </a:blip>
          <a:srcRect l="7395" t="36042"/>
          <a:stretch/>
        </p:blipFill>
        <p:spPr>
          <a:xfrm>
            <a:off x="1458410" y="2116212"/>
            <a:ext cx="9465777" cy="2559007"/>
          </a:xfrm>
          <a:prstGeom prst="rect">
            <a:avLst/>
          </a:prstGeom>
        </p:spPr>
      </p:pic>
      <p:sp>
        <p:nvSpPr>
          <p:cNvPr id="20" name="Title 1">
            <a:extLst>
              <a:ext uri="{FF2B5EF4-FFF2-40B4-BE49-F238E27FC236}">
                <a16:creationId xmlns:a16="http://schemas.microsoft.com/office/drawing/2014/main" id="{1E17052E-A859-4B94-B275-DB13DEE13264}"/>
              </a:ext>
            </a:extLst>
          </p:cNvPr>
          <p:cNvSpPr>
            <a:spLocks noGrp="1"/>
          </p:cNvSpPr>
          <p:nvPr>
            <p:ph type="title"/>
          </p:nvPr>
        </p:nvSpPr>
        <p:spPr>
          <a:xfrm>
            <a:off x="838200" y="365125"/>
            <a:ext cx="10515600" cy="1325563"/>
          </a:xfrm>
        </p:spPr>
        <p:txBody>
          <a:bodyPr/>
          <a:lstStyle/>
          <a:p>
            <a:r>
              <a:rPr lang="en-AU" dirty="0"/>
              <a:t>Visualising audio</a:t>
            </a:r>
          </a:p>
        </p:txBody>
      </p:sp>
      <p:cxnSp>
        <p:nvCxnSpPr>
          <p:cNvPr id="3" name="Straight Arrow Connector 2">
            <a:extLst>
              <a:ext uri="{FF2B5EF4-FFF2-40B4-BE49-F238E27FC236}">
                <a16:creationId xmlns:a16="http://schemas.microsoft.com/office/drawing/2014/main" id="{3ADFF679-A33A-4985-8A65-B52CA183DF78}"/>
              </a:ext>
            </a:extLst>
          </p:cNvPr>
          <p:cNvCxnSpPr/>
          <p:nvPr/>
        </p:nvCxnSpPr>
        <p:spPr>
          <a:xfrm flipH="1">
            <a:off x="3715473" y="2116212"/>
            <a:ext cx="421098" cy="121729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8439805-4FF7-4AD5-91EF-2C7C789D27CF}"/>
              </a:ext>
            </a:extLst>
          </p:cNvPr>
          <p:cNvCxnSpPr>
            <a:cxnSpLocks/>
          </p:cNvCxnSpPr>
          <p:nvPr/>
        </p:nvCxnSpPr>
        <p:spPr>
          <a:xfrm flipH="1" flipV="1">
            <a:off x="5375283" y="4385401"/>
            <a:ext cx="816015" cy="8392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59E1979-ED42-4172-B0ED-3B87D3855CE3}"/>
              </a:ext>
            </a:extLst>
          </p:cNvPr>
          <p:cNvCxnSpPr>
            <a:cxnSpLocks/>
          </p:cNvCxnSpPr>
          <p:nvPr/>
        </p:nvCxnSpPr>
        <p:spPr>
          <a:xfrm flipH="1">
            <a:off x="7319830" y="2002420"/>
            <a:ext cx="388909" cy="142658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D8A862B-1763-4A93-B44D-FF5B74C2B3FB}"/>
              </a:ext>
            </a:extLst>
          </p:cNvPr>
          <p:cNvSpPr txBox="1"/>
          <p:nvPr/>
        </p:nvSpPr>
        <p:spPr>
          <a:xfrm>
            <a:off x="3926022" y="1746880"/>
            <a:ext cx="789768" cy="369332"/>
          </a:xfrm>
          <a:prstGeom prst="rect">
            <a:avLst/>
          </a:prstGeom>
          <a:noFill/>
        </p:spPr>
        <p:txBody>
          <a:bodyPr wrap="none" rtlCol="0">
            <a:spAutoFit/>
          </a:bodyPr>
          <a:lstStyle/>
          <a:p>
            <a:r>
              <a:rPr lang="en-AU" dirty="0"/>
              <a:t>Vocals</a:t>
            </a:r>
          </a:p>
        </p:txBody>
      </p:sp>
      <p:sp>
        <p:nvSpPr>
          <p:cNvPr id="8" name="TextBox 7">
            <a:extLst>
              <a:ext uri="{FF2B5EF4-FFF2-40B4-BE49-F238E27FC236}">
                <a16:creationId xmlns:a16="http://schemas.microsoft.com/office/drawing/2014/main" id="{7F21BABE-7197-4C71-9A1C-58B1482ACDBE}"/>
              </a:ext>
            </a:extLst>
          </p:cNvPr>
          <p:cNvSpPr txBox="1"/>
          <p:nvPr/>
        </p:nvSpPr>
        <p:spPr>
          <a:xfrm>
            <a:off x="7319830" y="1685037"/>
            <a:ext cx="1132233" cy="369332"/>
          </a:xfrm>
          <a:prstGeom prst="rect">
            <a:avLst/>
          </a:prstGeom>
          <a:noFill/>
        </p:spPr>
        <p:txBody>
          <a:bodyPr wrap="none" rtlCol="0">
            <a:spAutoFit/>
          </a:bodyPr>
          <a:lstStyle/>
          <a:p>
            <a:r>
              <a:rPr lang="en-AU" dirty="0"/>
              <a:t>Shredding</a:t>
            </a:r>
          </a:p>
        </p:txBody>
      </p:sp>
      <p:sp>
        <p:nvSpPr>
          <p:cNvPr id="9" name="TextBox 8">
            <a:extLst>
              <a:ext uri="{FF2B5EF4-FFF2-40B4-BE49-F238E27FC236}">
                <a16:creationId xmlns:a16="http://schemas.microsoft.com/office/drawing/2014/main" id="{4B8B05C4-3655-4027-9C8F-D0196FFB061A}"/>
              </a:ext>
            </a:extLst>
          </p:cNvPr>
          <p:cNvSpPr txBox="1"/>
          <p:nvPr/>
        </p:nvSpPr>
        <p:spPr>
          <a:xfrm>
            <a:off x="6158695" y="5100743"/>
            <a:ext cx="803425" cy="369332"/>
          </a:xfrm>
          <a:prstGeom prst="rect">
            <a:avLst/>
          </a:prstGeom>
          <a:noFill/>
        </p:spPr>
        <p:txBody>
          <a:bodyPr wrap="none" rtlCol="0">
            <a:spAutoFit/>
          </a:bodyPr>
          <a:lstStyle/>
          <a:p>
            <a:r>
              <a:rPr lang="en-AU" dirty="0"/>
              <a:t>Drums</a:t>
            </a:r>
          </a:p>
        </p:txBody>
      </p:sp>
    </p:spTree>
    <p:extLst>
      <p:ext uri="{BB962C8B-B14F-4D97-AF65-F5344CB8AC3E}">
        <p14:creationId xmlns:p14="http://schemas.microsoft.com/office/powerpoint/2010/main" val="2125859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1E17052E-A859-4B94-B275-DB13DEE13264}"/>
              </a:ext>
            </a:extLst>
          </p:cNvPr>
          <p:cNvSpPr>
            <a:spLocks noGrp="1"/>
          </p:cNvSpPr>
          <p:nvPr>
            <p:ph type="title"/>
          </p:nvPr>
        </p:nvSpPr>
        <p:spPr>
          <a:xfrm>
            <a:off x="838200" y="365125"/>
            <a:ext cx="10515600" cy="1325563"/>
          </a:xfrm>
        </p:spPr>
        <p:txBody>
          <a:bodyPr/>
          <a:lstStyle/>
          <a:p>
            <a:r>
              <a:rPr lang="en-AU" dirty="0"/>
              <a:t>Visualising audio</a:t>
            </a:r>
          </a:p>
        </p:txBody>
      </p:sp>
      <p:sp>
        <p:nvSpPr>
          <p:cNvPr id="6" name="TextBox 5">
            <a:extLst>
              <a:ext uri="{FF2B5EF4-FFF2-40B4-BE49-F238E27FC236}">
                <a16:creationId xmlns:a16="http://schemas.microsoft.com/office/drawing/2014/main" id="{AF63C355-2074-42D6-9EFE-5779549D2710}"/>
              </a:ext>
            </a:extLst>
          </p:cNvPr>
          <p:cNvSpPr txBox="1"/>
          <p:nvPr/>
        </p:nvSpPr>
        <p:spPr>
          <a:xfrm>
            <a:off x="1013930" y="2303362"/>
            <a:ext cx="930255" cy="369332"/>
          </a:xfrm>
          <a:prstGeom prst="rect">
            <a:avLst/>
          </a:prstGeom>
          <a:noFill/>
        </p:spPr>
        <p:txBody>
          <a:bodyPr wrap="none" rtlCol="0">
            <a:spAutoFit/>
          </a:bodyPr>
          <a:lstStyle/>
          <a:p>
            <a:r>
              <a:rPr lang="en-AU" dirty="0"/>
              <a:t>Genre 1</a:t>
            </a:r>
          </a:p>
        </p:txBody>
      </p:sp>
      <p:sp>
        <p:nvSpPr>
          <p:cNvPr id="13" name="TextBox 12">
            <a:extLst>
              <a:ext uri="{FF2B5EF4-FFF2-40B4-BE49-F238E27FC236}">
                <a16:creationId xmlns:a16="http://schemas.microsoft.com/office/drawing/2014/main" id="{CDAFDAA1-D025-40EB-BA1D-DA3DAD11B089}"/>
              </a:ext>
            </a:extLst>
          </p:cNvPr>
          <p:cNvSpPr txBox="1"/>
          <p:nvPr/>
        </p:nvSpPr>
        <p:spPr>
          <a:xfrm>
            <a:off x="1013930" y="4770699"/>
            <a:ext cx="930255" cy="369332"/>
          </a:xfrm>
          <a:prstGeom prst="rect">
            <a:avLst/>
          </a:prstGeom>
          <a:noFill/>
        </p:spPr>
        <p:txBody>
          <a:bodyPr wrap="none" rtlCol="0">
            <a:spAutoFit/>
          </a:bodyPr>
          <a:lstStyle/>
          <a:p>
            <a:r>
              <a:rPr lang="en-AU" dirty="0"/>
              <a:t>Genre 2</a:t>
            </a:r>
          </a:p>
        </p:txBody>
      </p:sp>
      <p:pic>
        <p:nvPicPr>
          <p:cNvPr id="11" name="Picture 10">
            <a:extLst>
              <a:ext uri="{FF2B5EF4-FFF2-40B4-BE49-F238E27FC236}">
                <a16:creationId xmlns:a16="http://schemas.microsoft.com/office/drawing/2014/main" id="{F5BE6C49-4B14-45BD-81B3-ADAC06451D92}"/>
              </a:ext>
            </a:extLst>
          </p:cNvPr>
          <p:cNvPicPr>
            <a:picLocks noChangeAspect="1"/>
          </p:cNvPicPr>
          <p:nvPr/>
        </p:nvPicPr>
        <p:blipFill>
          <a:blip r:embed="rId2"/>
          <a:stretch>
            <a:fillRect/>
          </a:stretch>
        </p:blipFill>
        <p:spPr>
          <a:xfrm>
            <a:off x="2123622" y="1418450"/>
            <a:ext cx="7944755" cy="4659825"/>
          </a:xfrm>
          <a:prstGeom prst="rect">
            <a:avLst/>
          </a:prstGeom>
        </p:spPr>
      </p:pic>
    </p:spTree>
    <p:extLst>
      <p:ext uri="{BB962C8B-B14F-4D97-AF65-F5344CB8AC3E}">
        <p14:creationId xmlns:p14="http://schemas.microsoft.com/office/powerpoint/2010/main" val="3445096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6F623D2-0F83-43FF-93F2-28474A780278}"/>
              </a:ext>
            </a:extLst>
          </p:cNvPr>
          <p:cNvPicPr>
            <a:picLocks noChangeAspect="1"/>
          </p:cNvPicPr>
          <p:nvPr/>
        </p:nvPicPr>
        <p:blipFill>
          <a:blip r:embed="rId3"/>
          <a:stretch>
            <a:fillRect/>
          </a:stretch>
        </p:blipFill>
        <p:spPr>
          <a:xfrm>
            <a:off x="2123622" y="1418450"/>
            <a:ext cx="7944755" cy="4659825"/>
          </a:xfrm>
          <a:prstGeom prst="rect">
            <a:avLst/>
          </a:prstGeom>
        </p:spPr>
      </p:pic>
      <p:sp>
        <p:nvSpPr>
          <p:cNvPr id="20" name="Title 1">
            <a:extLst>
              <a:ext uri="{FF2B5EF4-FFF2-40B4-BE49-F238E27FC236}">
                <a16:creationId xmlns:a16="http://schemas.microsoft.com/office/drawing/2014/main" id="{1E17052E-A859-4B94-B275-DB13DEE13264}"/>
              </a:ext>
            </a:extLst>
          </p:cNvPr>
          <p:cNvSpPr>
            <a:spLocks noGrp="1"/>
          </p:cNvSpPr>
          <p:nvPr>
            <p:ph type="title"/>
          </p:nvPr>
        </p:nvSpPr>
        <p:spPr>
          <a:xfrm>
            <a:off x="838200" y="365125"/>
            <a:ext cx="10515600" cy="1325563"/>
          </a:xfrm>
        </p:spPr>
        <p:txBody>
          <a:bodyPr/>
          <a:lstStyle/>
          <a:p>
            <a:r>
              <a:rPr lang="en-AU" dirty="0"/>
              <a:t>Visualising audio</a:t>
            </a:r>
          </a:p>
        </p:txBody>
      </p:sp>
      <p:pic>
        <p:nvPicPr>
          <p:cNvPr id="3" name="Picture 2">
            <a:extLst>
              <a:ext uri="{FF2B5EF4-FFF2-40B4-BE49-F238E27FC236}">
                <a16:creationId xmlns:a16="http://schemas.microsoft.com/office/drawing/2014/main" id="{6705B527-0F32-45F2-967A-2AC5C34330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1209" y="1424470"/>
            <a:ext cx="2058640" cy="2058640"/>
          </a:xfrm>
          <a:prstGeom prst="rect">
            <a:avLst/>
          </a:prstGeom>
          <a:ln>
            <a:solidFill>
              <a:schemeClr val="tx1"/>
            </a:solidFill>
          </a:ln>
        </p:spPr>
      </p:pic>
      <p:sp>
        <p:nvSpPr>
          <p:cNvPr id="4" name="TextBox 3">
            <a:extLst>
              <a:ext uri="{FF2B5EF4-FFF2-40B4-BE49-F238E27FC236}">
                <a16:creationId xmlns:a16="http://schemas.microsoft.com/office/drawing/2014/main" id="{08E8BBBD-4FA5-4C8F-B650-078EC7BD1248}"/>
              </a:ext>
            </a:extLst>
          </p:cNvPr>
          <p:cNvSpPr txBox="1"/>
          <p:nvPr/>
        </p:nvSpPr>
        <p:spPr>
          <a:xfrm>
            <a:off x="5199236" y="2927497"/>
            <a:ext cx="1282586" cy="369332"/>
          </a:xfrm>
          <a:prstGeom prst="rect">
            <a:avLst/>
          </a:prstGeom>
          <a:solidFill>
            <a:schemeClr val="bg1"/>
          </a:solidFill>
          <a:ln>
            <a:solidFill>
              <a:schemeClr val="tx1"/>
            </a:solidFill>
          </a:ln>
        </p:spPr>
        <p:txBody>
          <a:bodyPr wrap="square" rtlCol="0">
            <a:spAutoFit/>
          </a:bodyPr>
          <a:lstStyle/>
          <a:p>
            <a:pPr algn="ctr"/>
            <a:r>
              <a:rPr lang="en-AU" b="1" dirty="0"/>
              <a:t>Daft Punk</a:t>
            </a:r>
          </a:p>
        </p:txBody>
      </p:sp>
      <p:pic>
        <p:nvPicPr>
          <p:cNvPr id="8" name="Picture 7" descr="A person holding an object&#10;&#10;Description automatically generated with low confidence">
            <a:extLst>
              <a:ext uri="{FF2B5EF4-FFF2-40B4-BE49-F238E27FC236}">
                <a16:creationId xmlns:a16="http://schemas.microsoft.com/office/drawing/2014/main" id="{1EEEBD24-7CEA-4186-A33F-7BAD358627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3609" y="3653646"/>
            <a:ext cx="1893839" cy="2367299"/>
          </a:xfrm>
          <a:prstGeom prst="rect">
            <a:avLst/>
          </a:prstGeom>
          <a:ln>
            <a:solidFill>
              <a:schemeClr val="tx1"/>
            </a:solidFill>
          </a:ln>
        </p:spPr>
      </p:pic>
      <p:sp>
        <p:nvSpPr>
          <p:cNvPr id="6" name="TextBox 5">
            <a:extLst>
              <a:ext uri="{FF2B5EF4-FFF2-40B4-BE49-F238E27FC236}">
                <a16:creationId xmlns:a16="http://schemas.microsoft.com/office/drawing/2014/main" id="{B025B6D1-0910-4695-8F33-3515E55DCA2D}"/>
              </a:ext>
            </a:extLst>
          </p:cNvPr>
          <p:cNvSpPr txBox="1"/>
          <p:nvPr/>
        </p:nvSpPr>
        <p:spPr>
          <a:xfrm>
            <a:off x="5037189" y="5448802"/>
            <a:ext cx="1606677" cy="369332"/>
          </a:xfrm>
          <a:prstGeom prst="rect">
            <a:avLst/>
          </a:prstGeom>
          <a:solidFill>
            <a:schemeClr val="bg1"/>
          </a:solidFill>
          <a:ln>
            <a:solidFill>
              <a:schemeClr val="tx1"/>
            </a:solidFill>
          </a:ln>
        </p:spPr>
        <p:txBody>
          <a:bodyPr wrap="square" rtlCol="0">
            <a:spAutoFit/>
          </a:bodyPr>
          <a:lstStyle/>
          <a:p>
            <a:pPr algn="ctr"/>
            <a:r>
              <a:rPr lang="en-AU" b="1" dirty="0"/>
              <a:t>John Coltrane</a:t>
            </a:r>
          </a:p>
        </p:txBody>
      </p:sp>
    </p:spTree>
    <p:extLst>
      <p:ext uri="{BB962C8B-B14F-4D97-AF65-F5344CB8AC3E}">
        <p14:creationId xmlns:p14="http://schemas.microsoft.com/office/powerpoint/2010/main" val="421302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39157-F5B2-4863-8A4F-163943F596FF}"/>
              </a:ext>
            </a:extLst>
          </p:cNvPr>
          <p:cNvSpPr>
            <a:spLocks noGrp="1"/>
          </p:cNvSpPr>
          <p:nvPr>
            <p:ph type="title"/>
          </p:nvPr>
        </p:nvSpPr>
        <p:spPr/>
        <p:txBody>
          <a:bodyPr/>
          <a:lstStyle/>
          <a:p>
            <a:r>
              <a:rPr lang="en-AU" dirty="0"/>
              <a:t>Extracting information from audio</a:t>
            </a:r>
          </a:p>
        </p:txBody>
      </p:sp>
      <p:pic>
        <p:nvPicPr>
          <p:cNvPr id="5" name="Picture 4">
            <a:extLst>
              <a:ext uri="{FF2B5EF4-FFF2-40B4-BE49-F238E27FC236}">
                <a16:creationId xmlns:a16="http://schemas.microsoft.com/office/drawing/2014/main" id="{3DBD93FC-8F21-4060-9D34-6B45F188853F}"/>
              </a:ext>
            </a:extLst>
          </p:cNvPr>
          <p:cNvPicPr>
            <a:picLocks noChangeAspect="1"/>
          </p:cNvPicPr>
          <p:nvPr/>
        </p:nvPicPr>
        <p:blipFill>
          <a:blip r:embed="rId3"/>
          <a:stretch>
            <a:fillRect/>
          </a:stretch>
        </p:blipFill>
        <p:spPr>
          <a:xfrm>
            <a:off x="1239997" y="1690688"/>
            <a:ext cx="1695745" cy="4230914"/>
          </a:xfrm>
          <a:prstGeom prst="rect">
            <a:avLst/>
          </a:prstGeom>
        </p:spPr>
      </p:pic>
      <p:pic>
        <p:nvPicPr>
          <p:cNvPr id="6" name="Picture 5">
            <a:extLst>
              <a:ext uri="{FF2B5EF4-FFF2-40B4-BE49-F238E27FC236}">
                <a16:creationId xmlns:a16="http://schemas.microsoft.com/office/drawing/2014/main" id="{686F3C34-8925-468C-9D9E-E441BA2153DD}"/>
              </a:ext>
            </a:extLst>
          </p:cNvPr>
          <p:cNvPicPr>
            <a:picLocks noChangeAspect="1"/>
          </p:cNvPicPr>
          <p:nvPr/>
        </p:nvPicPr>
        <p:blipFill>
          <a:blip r:embed="rId4"/>
          <a:stretch>
            <a:fillRect/>
          </a:stretch>
        </p:blipFill>
        <p:spPr>
          <a:xfrm>
            <a:off x="4399711" y="1563649"/>
            <a:ext cx="4204834" cy="1151870"/>
          </a:xfrm>
          <a:prstGeom prst="rect">
            <a:avLst/>
          </a:prstGeom>
        </p:spPr>
      </p:pic>
      <p:pic>
        <p:nvPicPr>
          <p:cNvPr id="10" name="Picture 9">
            <a:extLst>
              <a:ext uri="{FF2B5EF4-FFF2-40B4-BE49-F238E27FC236}">
                <a16:creationId xmlns:a16="http://schemas.microsoft.com/office/drawing/2014/main" id="{F35102D3-1F75-4316-AF24-EFEBCD4A43EB}"/>
              </a:ext>
            </a:extLst>
          </p:cNvPr>
          <p:cNvPicPr>
            <a:picLocks noChangeAspect="1"/>
          </p:cNvPicPr>
          <p:nvPr/>
        </p:nvPicPr>
        <p:blipFill>
          <a:blip r:embed="rId5"/>
          <a:stretch>
            <a:fillRect/>
          </a:stretch>
        </p:blipFill>
        <p:spPr>
          <a:xfrm>
            <a:off x="4179469" y="3006485"/>
            <a:ext cx="4645318" cy="1599319"/>
          </a:xfrm>
          <a:prstGeom prst="rect">
            <a:avLst/>
          </a:prstGeom>
        </p:spPr>
      </p:pic>
      <p:pic>
        <p:nvPicPr>
          <p:cNvPr id="12" name="Picture 11">
            <a:extLst>
              <a:ext uri="{FF2B5EF4-FFF2-40B4-BE49-F238E27FC236}">
                <a16:creationId xmlns:a16="http://schemas.microsoft.com/office/drawing/2014/main" id="{0397415D-E995-43A7-833F-3B66A14A7738}"/>
              </a:ext>
            </a:extLst>
          </p:cNvPr>
          <p:cNvPicPr>
            <a:picLocks noChangeAspect="1"/>
          </p:cNvPicPr>
          <p:nvPr/>
        </p:nvPicPr>
        <p:blipFill>
          <a:blip r:embed="rId6"/>
          <a:stretch>
            <a:fillRect/>
          </a:stretch>
        </p:blipFill>
        <p:spPr>
          <a:xfrm>
            <a:off x="4095529" y="4896770"/>
            <a:ext cx="4813197" cy="1366371"/>
          </a:xfrm>
          <a:prstGeom prst="rect">
            <a:avLst/>
          </a:prstGeom>
        </p:spPr>
      </p:pic>
      <p:sp>
        <p:nvSpPr>
          <p:cNvPr id="13" name="TextBox 12">
            <a:extLst>
              <a:ext uri="{FF2B5EF4-FFF2-40B4-BE49-F238E27FC236}">
                <a16:creationId xmlns:a16="http://schemas.microsoft.com/office/drawing/2014/main" id="{9DEE0D2F-EF69-4F89-BC74-F1DF14927FCD}"/>
              </a:ext>
            </a:extLst>
          </p:cNvPr>
          <p:cNvSpPr txBox="1"/>
          <p:nvPr/>
        </p:nvSpPr>
        <p:spPr>
          <a:xfrm>
            <a:off x="9217637" y="1954918"/>
            <a:ext cx="1147878" cy="369332"/>
          </a:xfrm>
          <a:prstGeom prst="rect">
            <a:avLst/>
          </a:prstGeom>
          <a:noFill/>
        </p:spPr>
        <p:txBody>
          <a:bodyPr wrap="none" rtlCol="0">
            <a:spAutoFit/>
          </a:bodyPr>
          <a:lstStyle/>
          <a:p>
            <a:r>
              <a:rPr lang="en-AU" b="1" dirty="0"/>
              <a:t>waveform</a:t>
            </a:r>
          </a:p>
        </p:txBody>
      </p:sp>
      <p:sp>
        <p:nvSpPr>
          <p:cNvPr id="14" name="TextBox 13">
            <a:extLst>
              <a:ext uri="{FF2B5EF4-FFF2-40B4-BE49-F238E27FC236}">
                <a16:creationId xmlns:a16="http://schemas.microsoft.com/office/drawing/2014/main" id="{BA9C2E92-D0E1-466C-9FFD-B09DB4986C23}"/>
              </a:ext>
            </a:extLst>
          </p:cNvPr>
          <p:cNvSpPr txBox="1"/>
          <p:nvPr/>
        </p:nvSpPr>
        <p:spPr>
          <a:xfrm>
            <a:off x="9217637" y="3621771"/>
            <a:ext cx="1083951" cy="369332"/>
          </a:xfrm>
          <a:prstGeom prst="rect">
            <a:avLst/>
          </a:prstGeom>
          <a:noFill/>
        </p:spPr>
        <p:txBody>
          <a:bodyPr wrap="none" rtlCol="0">
            <a:spAutoFit/>
          </a:bodyPr>
          <a:lstStyle/>
          <a:p>
            <a:r>
              <a:rPr lang="en-AU" b="1" dirty="0"/>
              <a:t>spectrum</a:t>
            </a:r>
          </a:p>
        </p:txBody>
      </p:sp>
      <p:sp>
        <p:nvSpPr>
          <p:cNvPr id="15" name="TextBox 14">
            <a:extLst>
              <a:ext uri="{FF2B5EF4-FFF2-40B4-BE49-F238E27FC236}">
                <a16:creationId xmlns:a16="http://schemas.microsoft.com/office/drawing/2014/main" id="{29D3414E-CF2A-4159-8F9D-D2E6E108CBDA}"/>
              </a:ext>
            </a:extLst>
          </p:cNvPr>
          <p:cNvSpPr txBox="1"/>
          <p:nvPr/>
        </p:nvSpPr>
        <p:spPr>
          <a:xfrm>
            <a:off x="9251783" y="5395289"/>
            <a:ext cx="2438488" cy="369332"/>
          </a:xfrm>
          <a:prstGeom prst="rect">
            <a:avLst/>
          </a:prstGeom>
          <a:noFill/>
        </p:spPr>
        <p:txBody>
          <a:bodyPr wrap="none" rtlCol="0">
            <a:spAutoFit/>
          </a:bodyPr>
          <a:lstStyle/>
          <a:p>
            <a:r>
              <a:rPr lang="en-AU" b="1" dirty="0"/>
              <a:t>spectrum of a spectrum</a:t>
            </a:r>
          </a:p>
        </p:txBody>
      </p:sp>
    </p:spTree>
    <p:extLst>
      <p:ext uri="{BB962C8B-B14F-4D97-AF65-F5344CB8AC3E}">
        <p14:creationId xmlns:p14="http://schemas.microsoft.com/office/powerpoint/2010/main" val="3695953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1419</TotalTime>
  <Words>360</Words>
  <Application>Microsoft Office PowerPoint</Application>
  <PresentationFormat>Widescreen</PresentationFormat>
  <Paragraphs>95</Paragraphs>
  <Slides>22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Office Theme</vt:lpstr>
      <vt:lpstr>Machine learning for sub-genre classification</vt:lpstr>
      <vt:lpstr>Contents</vt:lpstr>
      <vt:lpstr>Visualising audio</vt:lpstr>
      <vt:lpstr>Visualising audio</vt:lpstr>
      <vt:lpstr>Visualising audio</vt:lpstr>
      <vt:lpstr>Visualising audio</vt:lpstr>
      <vt:lpstr>Visualising audio</vt:lpstr>
      <vt:lpstr>Visualising audio</vt:lpstr>
      <vt:lpstr>Extracting information from audio</vt:lpstr>
      <vt:lpstr>Extracting information from audio</vt:lpstr>
      <vt:lpstr>Extracting information from audio</vt:lpstr>
      <vt:lpstr>Thesis</vt:lpstr>
      <vt:lpstr>Thesis</vt:lpstr>
      <vt:lpstr>Machine learning</vt:lpstr>
      <vt:lpstr>Machine learning - classification</vt:lpstr>
      <vt:lpstr>Deep learning</vt:lpstr>
      <vt:lpstr>Deep learning</vt:lpstr>
      <vt:lpstr>Training</vt:lpstr>
      <vt:lpstr>Results</vt:lpstr>
      <vt:lpstr>Discussion</vt:lpstr>
      <vt:lpstr>Convolutional neural networks</vt:lpstr>
      <vt:lpstr>Convolutional neural networks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Ashton Walsh</dc:creator>
  <cp:lastModifiedBy>James Ashton Walsh</cp:lastModifiedBy>
  <cp:revision>26</cp:revision>
  <dcterms:created xsi:type="dcterms:W3CDTF">2021-11-15T06:21:53Z</dcterms:created>
  <dcterms:modified xsi:type="dcterms:W3CDTF">2021-11-16T23:16:04Z</dcterms:modified>
</cp:coreProperties>
</file>