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314" r:id="rId6"/>
    <p:sldId id="279" r:id="rId7"/>
    <p:sldId id="277" r:id="rId8"/>
    <p:sldId id="278" r:id="rId9"/>
    <p:sldId id="281" r:id="rId10"/>
    <p:sldId id="282" r:id="rId11"/>
    <p:sldId id="316" r:id="rId12"/>
    <p:sldId id="283" r:id="rId13"/>
    <p:sldId id="284" r:id="rId14"/>
    <p:sldId id="305" r:id="rId15"/>
    <p:sldId id="306" r:id="rId16"/>
    <p:sldId id="315" r:id="rId17"/>
  </p:sldIdLst>
  <p:sldSz cx="9144000" cy="5715000" type="screen16x1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480"/>
    <a:srgbClr val="8CC0C6"/>
    <a:srgbClr val="D9DADA"/>
    <a:srgbClr val="231F20"/>
    <a:srgbClr val="878787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6" autoAdjust="0"/>
    <p:restoredTop sz="94660"/>
  </p:normalViewPr>
  <p:slideViewPr>
    <p:cSldViewPr>
      <p:cViewPr varScale="1">
        <p:scale>
          <a:sx n="90" d="100"/>
          <a:sy n="90" d="100"/>
        </p:scale>
        <p:origin x="840" y="9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hu-HU" smtClean="0"/>
              <a:t>Neuron Szoftver Kft.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6F761-BB22-494E-B954-A2579A101DB0}" type="datetime2">
              <a:rPr lang="hu-HU" smtClean="0"/>
              <a:pPr/>
              <a:t>kedd, 2015. június 30.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hu-HU" smtClean="0"/>
              <a:t>www.neuron.hu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093E5-8637-4CFC-8BD8-4914FE1F64A2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132204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hu-HU" smtClean="0"/>
              <a:t>Neuron Szoftver Kft.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90363-779E-4375-B091-646437D6DAEB}" type="datetime2">
              <a:rPr lang="hu-HU" smtClean="0"/>
              <a:pPr/>
              <a:t>kedd, 2015. június 30.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hu-HU" smtClean="0"/>
              <a:t>www.neuron.hu</a:t>
            </a:r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0B59B-D72A-431A-B58F-96C9F275DEA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91293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>
            <a:lvl1pPr>
              <a:defRPr>
                <a:latin typeface="Lucida Sans Unicode" pitchFamily="34" charset="0"/>
                <a:cs typeface="Lucida Sans Unicode" pitchFamily="34" charset="0"/>
              </a:defRPr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rgbClr val="8CC0C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026" name="Picture 2" descr="D:\Dokumentumok\Arculat Neuron\Magyar változat\standard_logo_small_h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65212"/>
            <a:ext cx="2951937" cy="95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192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42600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422800"/>
            <a:ext cx="7772400" cy="1249200"/>
          </a:xfrm>
        </p:spPr>
        <p:txBody>
          <a:bodyPr anchor="b">
            <a:noAutofit/>
          </a:bodyPr>
          <a:lstStyle>
            <a:lvl1pPr algn="l">
              <a:defRPr sz="36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600" y="3672000"/>
            <a:ext cx="7772400" cy="1250156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rgbClr val="8CC0C6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705579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75923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73526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8CC0C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8CC0C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359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 címkével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>
                <a:solidFill>
                  <a:srgbClr val="8CC0C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490180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címkével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>
            <a:norm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hu-H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>
                <a:solidFill>
                  <a:srgbClr val="8CC0C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675128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 elválasztó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0222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360000" y="5364000"/>
            <a:ext cx="21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u-HU" sz="1000" cap="all" baseline="0" dirty="0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Neuron Szoftver Kft.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24000" y="5364000"/>
            <a:ext cx="21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000" cap="all" baseline="0" dirty="0" err="1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www.neuron.hu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Szövegdoboz 6"/>
          <p:cNvSpPr txBox="1"/>
          <p:nvPr userDrawn="1"/>
        </p:nvSpPr>
        <p:spPr>
          <a:xfrm>
            <a:off x="3023828" y="5364000"/>
            <a:ext cx="3096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000" cap="all" baseline="0" dirty="0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A testre szabott megoldások szakértője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09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2" r:id="rId5"/>
    <p:sldLayoutId id="2147483653" r:id="rId6"/>
    <p:sldLayoutId id="2147483656" r:id="rId7"/>
    <p:sldLayoutId id="2147483657" r:id="rId8"/>
    <p:sldLayoutId id="2147483655" r:id="rId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 cap="all" baseline="0">
          <a:solidFill>
            <a:srgbClr val="007480"/>
          </a:solidFill>
          <a:latin typeface="Lucida Sans Unicode" pitchFamily="34" charset="0"/>
          <a:ea typeface="+mj-ea"/>
          <a:cs typeface="Lucida Sans Unicod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»"/>
        <a:defRPr sz="24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480"/>
        </a:buClr>
        <a:buFont typeface="Wingdings" pitchFamily="2" charset="2"/>
        <a:buChar char="§"/>
        <a:defRPr sz="20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•"/>
        <a:defRPr sz="18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–"/>
        <a:defRPr sz="16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7480"/>
        </a:buClr>
        <a:buSzPct val="85000"/>
        <a:buFont typeface="Wingdings 3" pitchFamily="18" charset="2"/>
        <a:buChar char="Ê"/>
        <a:defRPr sz="16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aven.apache.org/download.cg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Java oktatás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Apache</a:t>
            </a:r>
            <a:r>
              <a:rPr lang="hu-HU" dirty="0"/>
              <a:t> </a:t>
            </a:r>
            <a:r>
              <a:rPr lang="hu-HU" dirty="0" err="1"/>
              <a:t>Maven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0078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Multi </a:t>
            </a:r>
            <a:r>
              <a:rPr lang="hu-HU" dirty="0" err="1" smtClean="0"/>
              <a:t>module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két kapcsolat </a:t>
            </a:r>
            <a:r>
              <a:rPr lang="hu-HU" dirty="0" smtClean="0"/>
              <a:t>általában együtt </a:t>
            </a:r>
            <a:r>
              <a:rPr lang="hu-HU" dirty="0"/>
              <a:t>valósul meg</a:t>
            </a:r>
          </a:p>
          <a:p>
            <a:pPr marL="0" indent="0">
              <a:buNone/>
            </a:pPr>
            <a:endParaRPr lang="hu-HU" dirty="0"/>
          </a:p>
        </p:txBody>
      </p:sp>
      <p:sp>
        <p:nvSpPr>
          <p:cNvPr id="13" name="Téglalap 12"/>
          <p:cNvSpPr/>
          <p:nvPr/>
        </p:nvSpPr>
        <p:spPr>
          <a:xfrm>
            <a:off x="2555776" y="2065412"/>
            <a:ext cx="1656184" cy="65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Parent POM</a:t>
            </a:r>
            <a:endParaRPr lang="hu-HU" dirty="0"/>
          </a:p>
        </p:txBody>
      </p:sp>
      <p:sp>
        <p:nvSpPr>
          <p:cNvPr id="14" name="Téglalap 13"/>
          <p:cNvSpPr/>
          <p:nvPr/>
        </p:nvSpPr>
        <p:spPr>
          <a:xfrm>
            <a:off x="4067944" y="3031035"/>
            <a:ext cx="1656184" cy="6500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ModuleX POM</a:t>
            </a:r>
            <a:endParaRPr lang="hu-HU" dirty="0"/>
          </a:p>
        </p:txBody>
      </p:sp>
      <p:sp>
        <p:nvSpPr>
          <p:cNvPr id="15" name="Téglalap 14"/>
          <p:cNvSpPr/>
          <p:nvPr/>
        </p:nvSpPr>
        <p:spPr>
          <a:xfrm>
            <a:off x="4067944" y="3996658"/>
            <a:ext cx="1656184" cy="6500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ModuleY POM</a:t>
            </a:r>
            <a:endParaRPr lang="hu-HU" dirty="0"/>
          </a:p>
        </p:txBody>
      </p:sp>
      <p:cxnSp>
        <p:nvCxnSpPr>
          <p:cNvPr id="16" name="Egyenes összekötő 7"/>
          <p:cNvCxnSpPr>
            <a:stCxn id="13" idx="2"/>
            <a:endCxn id="14" idx="1"/>
          </p:cNvCxnSpPr>
          <p:nvPr/>
        </p:nvCxnSpPr>
        <p:spPr>
          <a:xfrm rot="16200000" flipH="1">
            <a:off x="3405610" y="2693730"/>
            <a:ext cx="640593" cy="684076"/>
          </a:xfrm>
          <a:prstGeom prst="bentConnector2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7"/>
          <p:cNvCxnSpPr>
            <a:stCxn id="13" idx="2"/>
            <a:endCxn id="15" idx="1"/>
          </p:cNvCxnSpPr>
          <p:nvPr/>
        </p:nvCxnSpPr>
        <p:spPr>
          <a:xfrm rot="16200000" flipH="1">
            <a:off x="2922798" y="3176542"/>
            <a:ext cx="1606216" cy="684076"/>
          </a:xfrm>
          <a:prstGeom prst="bentConnector2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zövegdoboz 17"/>
          <p:cNvSpPr txBox="1"/>
          <p:nvPr/>
        </p:nvSpPr>
        <p:spPr>
          <a:xfrm>
            <a:off x="1907642" y="3538827"/>
            <a:ext cx="14581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accent1"/>
                </a:solidFill>
              </a:rPr>
              <a:t>&lt;&lt;modules&gt;&gt;</a:t>
            </a:r>
            <a:endParaRPr lang="hu-HU" dirty="0">
              <a:solidFill>
                <a:schemeClr val="accent1"/>
              </a:solidFill>
            </a:endParaRPr>
          </a:p>
        </p:txBody>
      </p:sp>
      <p:cxnSp>
        <p:nvCxnSpPr>
          <p:cNvPr id="19" name="Egyenes összekötő 7"/>
          <p:cNvCxnSpPr>
            <a:stCxn id="14" idx="3"/>
            <a:endCxn id="13" idx="3"/>
          </p:cNvCxnSpPr>
          <p:nvPr/>
        </p:nvCxnSpPr>
        <p:spPr>
          <a:xfrm flipH="1" flipV="1">
            <a:off x="4211960" y="2390442"/>
            <a:ext cx="1512168" cy="965623"/>
          </a:xfrm>
          <a:prstGeom prst="bentConnector3">
            <a:avLst>
              <a:gd name="adj1" fmla="val -37553"/>
            </a:avLst>
          </a:prstGeom>
          <a:ln w="25400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7"/>
          <p:cNvCxnSpPr>
            <a:stCxn id="15" idx="3"/>
            <a:endCxn id="13" idx="3"/>
          </p:cNvCxnSpPr>
          <p:nvPr/>
        </p:nvCxnSpPr>
        <p:spPr>
          <a:xfrm flipH="1" flipV="1">
            <a:off x="4211960" y="2390442"/>
            <a:ext cx="1512168" cy="1931246"/>
          </a:xfrm>
          <a:prstGeom prst="bentConnector3">
            <a:avLst>
              <a:gd name="adj1" fmla="val -37794"/>
            </a:avLst>
          </a:prstGeom>
          <a:ln w="25400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zövegdoboz 20"/>
          <p:cNvSpPr txBox="1"/>
          <p:nvPr/>
        </p:nvSpPr>
        <p:spPr>
          <a:xfrm>
            <a:off x="6282189" y="2688587"/>
            <a:ext cx="14581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rgbClr val="92D050"/>
                </a:solidFill>
              </a:rPr>
              <a:t>&lt;&lt;parent&gt;&gt;</a:t>
            </a:r>
            <a:endParaRPr lang="hu-HU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61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Sablonok - </a:t>
            </a:r>
            <a:r>
              <a:rPr lang="hu-HU" dirty="0" err="1" smtClean="0"/>
              <a:t>archetype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Előre elkészített project vázak</a:t>
            </a:r>
          </a:p>
          <a:p>
            <a:pPr lvl="1"/>
            <a:r>
              <a:rPr lang="hu-HU" dirty="0" smtClean="0"/>
              <a:t>Könyvtárstruktúra</a:t>
            </a:r>
          </a:p>
          <a:p>
            <a:pPr lvl="1"/>
            <a:r>
              <a:rPr lang="hu-HU" dirty="0" smtClean="0"/>
              <a:t>Függőségek</a:t>
            </a:r>
          </a:p>
          <a:p>
            <a:pPr lvl="1"/>
            <a:r>
              <a:rPr lang="hu-HU" dirty="0" err="1" smtClean="0"/>
              <a:t>Pluginok</a:t>
            </a:r>
            <a:endParaRPr lang="hu-HU" dirty="0" smtClean="0"/>
          </a:p>
          <a:p>
            <a:pPr lvl="1"/>
            <a:r>
              <a:rPr lang="hu-HU" dirty="0" smtClean="0"/>
              <a:t>Konfigurációs fájlok</a:t>
            </a:r>
          </a:p>
          <a:p>
            <a:r>
              <a:rPr lang="hu-HU" dirty="0" smtClean="0"/>
              <a:t>Általában valamilyen technológiát </a:t>
            </a:r>
            <a:r>
              <a:rPr lang="hu-HU" dirty="0" smtClean="0"/>
              <a:t>támogat</a:t>
            </a:r>
            <a:endParaRPr lang="hu-HU" dirty="0" smtClean="0"/>
          </a:p>
          <a:p>
            <a:r>
              <a:rPr lang="hu-HU" dirty="0" smtClean="0"/>
              <a:t>Magunk is készíthetünk </a:t>
            </a:r>
          </a:p>
          <a:p>
            <a:pPr marL="457200" lvl="1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8662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Sablonok - </a:t>
            </a:r>
            <a:r>
              <a:rPr lang="hu-HU" dirty="0" err="1" smtClean="0"/>
              <a:t>archetype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Használat</a:t>
            </a:r>
          </a:p>
          <a:p>
            <a:pPr lvl="1"/>
            <a:r>
              <a:rPr lang="hu-HU" sz="2400" dirty="0" err="1"/>
              <a:t>archetype</a:t>
            </a:r>
            <a:r>
              <a:rPr lang="hu-HU" sz="2400" dirty="0"/>
              <a:t>:</a:t>
            </a:r>
            <a:r>
              <a:rPr lang="hu-HU" sz="2400" dirty="0" err="1"/>
              <a:t>generate</a:t>
            </a:r>
            <a:endParaRPr lang="hu-HU" sz="2400" dirty="0"/>
          </a:p>
          <a:p>
            <a:r>
              <a:rPr lang="hu-HU" dirty="0" smtClean="0"/>
              <a:t>Készítése</a:t>
            </a:r>
          </a:p>
          <a:p>
            <a:pPr lvl="1"/>
            <a:r>
              <a:rPr lang="hu-HU" dirty="0" err="1"/>
              <a:t>archetype</a:t>
            </a:r>
            <a:r>
              <a:rPr lang="hu-HU" dirty="0"/>
              <a:t>:</a:t>
            </a:r>
            <a:r>
              <a:rPr lang="hu-HU" dirty="0" err="1"/>
              <a:t>create-from-project</a:t>
            </a:r>
            <a:endParaRPr lang="hu-HU" dirty="0"/>
          </a:p>
          <a:p>
            <a:endParaRPr lang="hu-HU" dirty="0" smtClean="0"/>
          </a:p>
          <a:p>
            <a:pPr marL="457200" lvl="1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3898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Archetype</a:t>
            </a:r>
            <a:r>
              <a:rPr lang="hu-HU" dirty="0" smtClean="0"/>
              <a:t> használat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mvn</a:t>
            </a:r>
            <a:r>
              <a:rPr lang="hu-HU" dirty="0"/>
              <a:t> </a:t>
            </a:r>
            <a:r>
              <a:rPr lang="hu-HU" dirty="0" err="1"/>
              <a:t>archetype</a:t>
            </a:r>
            <a:r>
              <a:rPr lang="hu-HU" dirty="0"/>
              <a:t>:</a:t>
            </a:r>
            <a:r>
              <a:rPr lang="hu-HU" dirty="0" err="1"/>
              <a:t>generate</a:t>
            </a:r>
            <a:r>
              <a:rPr lang="hu-HU" dirty="0"/>
              <a:t> </a:t>
            </a:r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	</a:t>
            </a:r>
            <a:r>
              <a:rPr lang="hu-HU" dirty="0" err="1" smtClean="0"/>
              <a:t>-DgroupId</a:t>
            </a:r>
            <a:r>
              <a:rPr lang="hu-HU" dirty="0" smtClean="0"/>
              <a:t>=</a:t>
            </a:r>
            <a:r>
              <a:rPr lang="hu-HU" dirty="0" err="1" smtClean="0"/>
              <a:t>hu.neuron.java</a:t>
            </a:r>
            <a:r>
              <a:rPr lang="hu-HU" dirty="0" smtClean="0"/>
              <a:t> </a:t>
            </a:r>
          </a:p>
          <a:p>
            <a:pPr marL="0" indent="0">
              <a:buNone/>
            </a:pPr>
            <a:r>
              <a:rPr lang="hu-HU" dirty="0" smtClean="0"/>
              <a:t>	</a:t>
            </a:r>
            <a:r>
              <a:rPr lang="hu-HU" dirty="0" err="1" smtClean="0"/>
              <a:t>-DartifactId</a:t>
            </a:r>
            <a:r>
              <a:rPr lang="hu-HU" dirty="0" smtClean="0"/>
              <a:t>=</a:t>
            </a:r>
            <a:r>
              <a:rPr lang="hu-HU" dirty="0" err="1" smtClean="0"/>
              <a:t>app</a:t>
            </a:r>
            <a:r>
              <a:rPr lang="hu-HU" dirty="0" smtClean="0"/>
              <a:t> </a:t>
            </a:r>
          </a:p>
          <a:p>
            <a:pPr marL="0" indent="0">
              <a:buNone/>
            </a:pPr>
            <a:r>
              <a:rPr lang="hu-HU" dirty="0" smtClean="0"/>
              <a:t>	</a:t>
            </a:r>
            <a:r>
              <a:rPr lang="hu-HU" dirty="0" err="1" smtClean="0"/>
              <a:t>-</a:t>
            </a:r>
            <a:r>
              <a:rPr lang="hu-HU" dirty="0" err="1"/>
              <a:t>DarchetypeArtifactId</a:t>
            </a:r>
            <a:r>
              <a:rPr lang="hu-HU" dirty="0"/>
              <a:t>=</a:t>
            </a:r>
            <a:r>
              <a:rPr lang="hu-HU" dirty="0" err="1"/>
              <a:t>maven-archetype-quickstart</a:t>
            </a:r>
            <a:r>
              <a:rPr lang="hu-HU" dirty="0"/>
              <a:t> </a:t>
            </a:r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	</a:t>
            </a:r>
            <a:r>
              <a:rPr lang="hu-HU" dirty="0" err="1" smtClean="0"/>
              <a:t>-</a:t>
            </a:r>
            <a:r>
              <a:rPr lang="hu-HU" dirty="0" err="1"/>
              <a:t>DinteractiveMode</a:t>
            </a:r>
            <a:r>
              <a:rPr lang="hu-HU" dirty="0"/>
              <a:t>=</a:t>
            </a:r>
            <a:r>
              <a:rPr lang="hu-HU" dirty="0" err="1"/>
              <a:t>false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1490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telepítés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Töltsük le és csomagoljuk ki</a:t>
            </a:r>
            <a:endParaRPr lang="hu-HU" dirty="0"/>
          </a:p>
          <a:p>
            <a:pPr lvl="1"/>
            <a:r>
              <a:rPr lang="hu-HU" dirty="0">
                <a:hlinkClick r:id="rId2"/>
              </a:rPr>
              <a:t>https://</a:t>
            </a:r>
            <a:r>
              <a:rPr lang="hu-HU" dirty="0" smtClean="0">
                <a:hlinkClick r:id="rId2"/>
              </a:rPr>
              <a:t>maven.apache.org/download.cgi</a:t>
            </a:r>
            <a:endParaRPr lang="hu-HU" dirty="0" smtClean="0"/>
          </a:p>
          <a:p>
            <a:r>
              <a:rPr lang="hu-HU" dirty="0"/>
              <a:t>A …/</a:t>
            </a:r>
            <a:r>
              <a:rPr lang="hu-HU" dirty="0" smtClean="0"/>
              <a:t>apache-maven-3.3.3\bin könyvtárat tegyük fel a </a:t>
            </a:r>
            <a:r>
              <a:rPr lang="hu-HU" dirty="0" err="1" smtClean="0"/>
              <a:t>PATH-ra</a:t>
            </a:r>
            <a:endParaRPr lang="hu-HU" dirty="0" smtClean="0"/>
          </a:p>
          <a:p>
            <a:r>
              <a:rPr lang="hu-HU" dirty="0" smtClean="0"/>
              <a:t>A JAVA_HOME környezeti változó állítsuk be a </a:t>
            </a:r>
            <a:r>
              <a:rPr lang="hu-HU" dirty="0" err="1" smtClean="0"/>
              <a:t>JDK-ra</a:t>
            </a:r>
            <a:endParaRPr lang="hu-HU" dirty="0" smtClean="0"/>
          </a:p>
          <a:p>
            <a:r>
              <a:rPr lang="hu-HU" dirty="0" smtClean="0"/>
              <a:t>MAVEN_OPTS környezeti változóban adjuk mennyi memóriát használjon </a:t>
            </a:r>
            <a:r>
              <a:rPr lang="hu-HU" dirty="0"/>
              <a:t>-Xms256m -</a:t>
            </a:r>
            <a:r>
              <a:rPr lang="hu-HU" dirty="0" smtClean="0"/>
              <a:t>Xmx512m</a:t>
            </a:r>
          </a:p>
          <a:p>
            <a:r>
              <a:rPr lang="hu-HU" dirty="0" smtClean="0"/>
              <a:t>Próba: </a:t>
            </a:r>
            <a:r>
              <a:rPr lang="hu-HU" dirty="0" err="1" smtClean="0"/>
              <a:t>mvn</a:t>
            </a:r>
            <a:r>
              <a:rPr lang="hu-HU" dirty="0" smtClean="0"/>
              <a:t> </a:t>
            </a:r>
            <a:r>
              <a:rPr lang="hu-HU" dirty="0" err="1" smtClean="0"/>
              <a:t>-</a:t>
            </a:r>
            <a:r>
              <a:rPr lang="hu-HU" dirty="0" err="1"/>
              <a:t>version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66139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Verziókezelés </a:t>
            </a:r>
          </a:p>
          <a:p>
            <a:r>
              <a:rPr lang="hu-HU" dirty="0" smtClean="0"/>
              <a:t>Fordítás </a:t>
            </a:r>
          </a:p>
          <a:p>
            <a:r>
              <a:rPr lang="hu-HU" dirty="0" smtClean="0"/>
              <a:t>Tesztelés </a:t>
            </a:r>
          </a:p>
          <a:p>
            <a:r>
              <a:rPr lang="hu-HU" dirty="0" smtClean="0"/>
              <a:t>Dokumentáció </a:t>
            </a:r>
            <a:r>
              <a:rPr lang="hu-HU" dirty="0"/>
              <a:t>generálás </a:t>
            </a:r>
            <a:endParaRPr lang="hu-HU" dirty="0" smtClean="0"/>
          </a:p>
          <a:p>
            <a:r>
              <a:rPr lang="hu-HU" dirty="0" smtClean="0"/>
              <a:t>Csomagolás </a:t>
            </a:r>
          </a:p>
          <a:p>
            <a:r>
              <a:rPr lang="hu-HU" dirty="0" smtClean="0"/>
              <a:t>Telepítés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527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hu-HU" dirty="0"/>
              <a:t>Project Management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79512" y="1489348"/>
            <a:ext cx="8229600" cy="3771636"/>
          </a:xfrm>
        </p:spPr>
        <p:txBody>
          <a:bodyPr/>
          <a:lstStyle/>
          <a:p>
            <a:r>
              <a:rPr lang="hu-HU" dirty="0" smtClean="0"/>
              <a:t>Teljes </a:t>
            </a:r>
            <a:r>
              <a:rPr lang="hu-HU" dirty="0"/>
              <a:t>életcikluson át kezeli a projektet</a:t>
            </a:r>
            <a:endParaRPr lang="hu-HU" dirty="0" smtClean="0"/>
          </a:p>
          <a:p>
            <a:r>
              <a:rPr lang="hu-HU" dirty="0"/>
              <a:t>Konvenció konfiguráció helyett</a:t>
            </a:r>
          </a:p>
          <a:p>
            <a:r>
              <a:rPr lang="hu-HU" dirty="0" smtClean="0"/>
              <a:t>Deklaratív (A lényeg a Mit? </a:t>
            </a:r>
            <a:r>
              <a:rPr lang="hu-HU" dirty="0"/>
              <a:t>n</a:t>
            </a:r>
            <a:r>
              <a:rPr lang="hu-HU" dirty="0" smtClean="0"/>
              <a:t>em a Hogyan?)</a:t>
            </a:r>
            <a:endParaRPr lang="hu-HU" dirty="0"/>
          </a:p>
          <a:p>
            <a:r>
              <a:rPr lang="hu-HU" dirty="0" smtClean="0"/>
              <a:t>Újrafelhasználhatóság</a:t>
            </a:r>
            <a:endParaRPr lang="hu-HU" dirty="0"/>
          </a:p>
          <a:p>
            <a:r>
              <a:rPr lang="hu-HU" dirty="0"/>
              <a:t>Függőségek </a:t>
            </a:r>
            <a:r>
              <a:rPr lang="hu-HU" dirty="0" smtClean="0"/>
              <a:t>kezelése</a:t>
            </a:r>
          </a:p>
          <a:p>
            <a:r>
              <a:rPr lang="hu-HU" dirty="0" err="1" smtClean="0"/>
              <a:t>Pluginolt</a:t>
            </a:r>
            <a:r>
              <a:rPr lang="hu-HU" dirty="0"/>
              <a:t> architektúra</a:t>
            </a:r>
          </a:p>
          <a:p>
            <a:pPr marL="457200" lvl="1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6871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POM - Projekt </a:t>
            </a:r>
            <a:r>
              <a:rPr lang="hu-HU" dirty="0" err="1"/>
              <a:t>Object</a:t>
            </a:r>
            <a:r>
              <a:rPr lang="hu-HU" dirty="0"/>
              <a:t> </a:t>
            </a:r>
            <a:r>
              <a:rPr lang="hu-HU" dirty="0" err="1" smtClean="0"/>
              <a:t>Model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XML–alapú konfiguráció</a:t>
            </a:r>
          </a:p>
          <a:p>
            <a:r>
              <a:rPr lang="hu-HU" dirty="0" smtClean="0"/>
              <a:t>Meta adatok </a:t>
            </a:r>
          </a:p>
          <a:p>
            <a:r>
              <a:rPr lang="hu-HU" dirty="0" smtClean="0"/>
              <a:t>Függőségek </a:t>
            </a:r>
          </a:p>
          <a:p>
            <a:r>
              <a:rPr lang="hu-HU" dirty="0" smtClean="0"/>
              <a:t>Beállítások </a:t>
            </a:r>
          </a:p>
        </p:txBody>
      </p:sp>
    </p:spTree>
    <p:extLst>
      <p:ext uri="{BB962C8B-B14F-4D97-AF65-F5344CB8AC3E}">
        <p14:creationId xmlns:p14="http://schemas.microsoft.com/office/powerpoint/2010/main" val="378029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POM - Projekt </a:t>
            </a:r>
            <a:r>
              <a:rPr lang="hu-HU" dirty="0" err="1"/>
              <a:t>Object</a:t>
            </a:r>
            <a:r>
              <a:rPr lang="hu-HU" dirty="0"/>
              <a:t> </a:t>
            </a:r>
            <a:r>
              <a:rPr lang="hu-HU" dirty="0" err="1" smtClean="0"/>
              <a:t>Model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Project azonosítása</a:t>
            </a:r>
          </a:p>
          <a:p>
            <a:pPr lvl="1"/>
            <a:r>
              <a:rPr lang="hu-HU" dirty="0" err="1"/>
              <a:t>groupId</a:t>
            </a:r>
            <a:r>
              <a:rPr lang="hu-HU" dirty="0"/>
              <a:t>	</a:t>
            </a:r>
            <a:r>
              <a:rPr lang="hu-HU" dirty="0">
                <a:solidFill>
                  <a:schemeClr val="bg1">
                    <a:lumMod val="65000"/>
                  </a:schemeClr>
                </a:solidFill>
              </a:rPr>
              <a:t>örökölhető</a:t>
            </a:r>
          </a:p>
          <a:p>
            <a:pPr lvl="1"/>
            <a:r>
              <a:rPr lang="hu-HU" dirty="0" err="1"/>
              <a:t>artifactId</a:t>
            </a:r>
            <a:r>
              <a:rPr lang="hu-HU" dirty="0"/>
              <a:t>	</a:t>
            </a:r>
            <a:r>
              <a:rPr lang="hu-HU" dirty="0">
                <a:solidFill>
                  <a:schemeClr val="bg1">
                    <a:lumMod val="65000"/>
                  </a:schemeClr>
                </a:solidFill>
              </a:rPr>
              <a:t>kötelező</a:t>
            </a:r>
          </a:p>
          <a:p>
            <a:pPr lvl="1"/>
            <a:r>
              <a:rPr lang="hu-HU" dirty="0"/>
              <a:t>version	</a:t>
            </a:r>
            <a:r>
              <a:rPr lang="hu-HU" dirty="0" smtClean="0">
                <a:solidFill>
                  <a:schemeClr val="bg1">
                    <a:lumMod val="65000"/>
                  </a:schemeClr>
                </a:solidFill>
              </a:rPr>
              <a:t>örökölhető</a:t>
            </a:r>
          </a:p>
          <a:p>
            <a:r>
              <a:rPr lang="hu-HU" dirty="0" smtClean="0"/>
              <a:t>Példa:</a:t>
            </a:r>
          </a:p>
          <a:p>
            <a:pPr marL="0" indent="0">
              <a:buNone/>
            </a:pPr>
            <a:r>
              <a:rPr lang="hu-HU" dirty="0" smtClean="0"/>
              <a:t>	</a:t>
            </a:r>
            <a:r>
              <a:rPr lang="en-US" dirty="0" smtClean="0"/>
              <a:t>&lt;</a:t>
            </a:r>
            <a:r>
              <a:rPr lang="en-US" dirty="0" err="1"/>
              <a:t>groupId</a:t>
            </a:r>
            <a:r>
              <a:rPr lang="en-US" dirty="0"/>
              <a:t>&gt;org.apache.logging.log4j&lt;/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 err="1"/>
              <a:t>artifactId</a:t>
            </a:r>
            <a:r>
              <a:rPr lang="en-US" dirty="0"/>
              <a:t>&gt;log4j-api&lt;/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hu-HU" dirty="0"/>
              <a:t>	</a:t>
            </a:r>
            <a:r>
              <a:rPr lang="en-US" dirty="0" smtClean="0"/>
              <a:t>&lt;</a:t>
            </a:r>
            <a:r>
              <a:rPr lang="en-US" dirty="0"/>
              <a:t>version&gt;2.2&lt;/version&gt;</a:t>
            </a:r>
            <a:endParaRPr lang="hu-HU" dirty="0"/>
          </a:p>
          <a:p>
            <a:pPr marL="457200" lvl="1" indent="0">
              <a:buNone/>
            </a:pPr>
            <a:r>
              <a:rPr lang="hu-HU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hu-HU" dirty="0" smtClean="0">
                <a:solidFill>
                  <a:schemeClr val="bg1">
                    <a:lumMod val="65000"/>
                  </a:schemeClr>
                </a:solidFill>
              </a:rPr>
              <a:t>		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24558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Öröklés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»"/>
            </a:pPr>
            <a:r>
              <a:rPr lang="hu-HU" sz="2400" dirty="0"/>
              <a:t>Célja a konfiguráció egységesítése</a:t>
            </a:r>
          </a:p>
          <a:p>
            <a:r>
              <a:rPr lang="hu-HU" dirty="0" smtClean="0"/>
              <a:t>A </a:t>
            </a:r>
            <a:r>
              <a:rPr lang="hu-HU" dirty="0"/>
              <a:t>leszármazott projekt megörökli a szülője beállításait </a:t>
            </a:r>
            <a:endParaRPr lang="hu-HU" dirty="0" smtClean="0"/>
          </a:p>
          <a:p>
            <a:r>
              <a:rPr lang="hu-HU" dirty="0"/>
              <a:t>A leszármazó projekt hivatkozza a </a:t>
            </a:r>
            <a:r>
              <a:rPr lang="hu-HU" dirty="0" smtClean="0"/>
              <a:t>szülőt</a:t>
            </a:r>
          </a:p>
          <a:p>
            <a:pPr lvl="1"/>
            <a:r>
              <a:rPr lang="hu-HU" dirty="0" smtClean="0"/>
              <a:t>&lt;</a:t>
            </a:r>
            <a:r>
              <a:rPr lang="hu-HU" dirty="0" err="1" smtClean="0"/>
              <a:t>parent</a:t>
            </a:r>
            <a:r>
              <a:rPr lang="hu-HU" dirty="0" smtClean="0"/>
              <a:t>&gt; elem a </a:t>
            </a:r>
            <a:r>
              <a:rPr lang="hu-HU" dirty="0" err="1" smtClean="0"/>
              <a:t>pom-ban</a:t>
            </a:r>
            <a:endParaRPr lang="hu-HU" dirty="0" smtClean="0"/>
          </a:p>
          <a:p>
            <a:r>
              <a:rPr lang="hu-HU" dirty="0" err="1" smtClean="0"/>
              <a:t>Super</a:t>
            </a:r>
            <a:r>
              <a:rPr lang="hu-HU" dirty="0" smtClean="0"/>
              <a:t> </a:t>
            </a:r>
            <a:r>
              <a:rPr lang="hu-HU" dirty="0"/>
              <a:t>POM: </a:t>
            </a:r>
          </a:p>
          <a:p>
            <a:pPr lvl="1"/>
            <a:r>
              <a:rPr lang="hu-HU" dirty="0" smtClean="0"/>
              <a:t>Az </a:t>
            </a:r>
            <a:r>
              <a:rPr lang="hu-HU" dirty="0"/>
              <a:t>alapértelmezett beállításokat tartalmazza </a:t>
            </a:r>
          </a:p>
          <a:p>
            <a:pPr lvl="1"/>
            <a:r>
              <a:rPr lang="hu-HU" dirty="0" smtClean="0"/>
              <a:t>Implicit </a:t>
            </a:r>
            <a:r>
              <a:rPr lang="hu-HU" dirty="0"/>
              <a:t>örökli minden POM </a:t>
            </a:r>
          </a:p>
        </p:txBody>
      </p:sp>
    </p:spTree>
    <p:extLst>
      <p:ext uri="{BB962C8B-B14F-4D97-AF65-F5344CB8AC3E}">
        <p14:creationId xmlns:p14="http://schemas.microsoft.com/office/powerpoint/2010/main" val="23279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Effective</a:t>
            </a:r>
            <a:r>
              <a:rPr lang="hu-HU" dirty="0" smtClean="0"/>
              <a:t> </a:t>
            </a:r>
            <a:r>
              <a:rPr lang="hu-HU" dirty="0" err="1" smtClean="0"/>
              <a:t>Pom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Az a </a:t>
            </a:r>
            <a:r>
              <a:rPr lang="hu-HU" dirty="0" err="1" smtClean="0"/>
              <a:t>pom</a:t>
            </a:r>
            <a:r>
              <a:rPr lang="hu-HU" dirty="0" smtClean="0"/>
              <a:t> ami valójában lefog futni</a:t>
            </a:r>
          </a:p>
          <a:p>
            <a:r>
              <a:rPr lang="hu-HU" dirty="0" smtClean="0"/>
              <a:t>Az örököl </a:t>
            </a:r>
            <a:r>
              <a:rPr lang="hu-HU" dirty="0" err="1" smtClean="0"/>
              <a:t>POM-ok</a:t>
            </a:r>
            <a:r>
              <a:rPr lang="hu-HU" dirty="0" smtClean="0"/>
              <a:t> és a saját POM együtt 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758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agregáció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Célja az együtt fordítandó egységek </a:t>
            </a:r>
            <a:r>
              <a:rPr lang="hu-HU" dirty="0" smtClean="0"/>
              <a:t>összefogása</a:t>
            </a:r>
          </a:p>
          <a:p>
            <a:r>
              <a:rPr lang="hu-HU" dirty="0"/>
              <a:t>Szülő fordításakor a gyerekek is </a:t>
            </a:r>
            <a:r>
              <a:rPr lang="hu-HU" dirty="0" smtClean="0"/>
              <a:t>lefordulnak</a:t>
            </a:r>
          </a:p>
          <a:p>
            <a:r>
              <a:rPr lang="hu-HU" dirty="0"/>
              <a:t>A szülő projekt hivatkozza a modul </a:t>
            </a:r>
            <a:r>
              <a:rPr lang="hu-HU" dirty="0" smtClean="0"/>
              <a:t>projektet</a:t>
            </a:r>
          </a:p>
          <a:p>
            <a:pPr lvl="1"/>
            <a:r>
              <a:rPr lang="hu-HU" dirty="0" smtClean="0"/>
              <a:t>&lt;</a:t>
            </a:r>
            <a:r>
              <a:rPr lang="hu-HU" dirty="0" err="1" smtClean="0"/>
              <a:t>modules</a:t>
            </a:r>
            <a:r>
              <a:rPr lang="hu-HU" dirty="0" smtClean="0"/>
              <a:t>&gt; elem a </a:t>
            </a:r>
            <a:r>
              <a:rPr lang="hu-HU" dirty="0" err="1" smtClean="0"/>
              <a:t>pom-ban</a:t>
            </a: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4125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uron Presentation Template 2011">
  <a:themeElements>
    <a:clrScheme name="Neuron">
      <a:dk1>
        <a:srgbClr val="000000"/>
      </a:dk1>
      <a:lt1>
        <a:srgbClr val="FFFFFF"/>
      </a:lt1>
      <a:dk2>
        <a:srgbClr val="048688"/>
      </a:dk2>
      <a:lt2>
        <a:srgbClr val="9FC9CA"/>
      </a:lt2>
      <a:accent1>
        <a:srgbClr val="048688"/>
      </a:accent1>
      <a:accent2>
        <a:srgbClr val="9FC9CA"/>
      </a:accent2>
      <a:accent3>
        <a:srgbClr val="333436"/>
      </a:accent3>
      <a:accent4>
        <a:srgbClr val="D9DADA"/>
      </a:accent4>
      <a:accent5>
        <a:srgbClr val="9D9E9E"/>
      </a:accent5>
      <a:accent6>
        <a:srgbClr val="333333"/>
      </a:accent6>
      <a:hlink>
        <a:srgbClr val="048688"/>
      </a:hlink>
      <a:folHlink>
        <a:srgbClr val="9FC9C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uron_Prezentáció-sablon_hu_(16-10)_2013_0220" id="{0655D321-FF3C-45CC-B6CB-3758E308B895}" vid="{804AF805-0382-4D5F-A6FE-7C1AA82521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A08ADBFDD6856F4A9C75C7A19E8E8B68" ma:contentTypeVersion="0" ma:contentTypeDescription="Új dokumentum létrehozása." ma:contentTypeScope="" ma:versionID="4dd8b60a5bbd2157c64cb02e3ac80a5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272c3706e31d85aa278778a1025862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4B563A23-BB56-4346-8666-2E2D4BEB1D8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68D4829-138B-47E7-A04A-CBA7A43AE8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3CCC4CA-4BEB-4510-824C-DF43798E36B9}">
  <ds:schemaRefs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Neuron_Prezentáció-sablon_hu_(16-10)_2013_0220 (2)</Template>
  <TotalTime>20740</TotalTime>
  <Words>228</Words>
  <Application>Microsoft Office PowerPoint</Application>
  <PresentationFormat>Diavetítés a képernyőre (16:10 oldalarány)</PresentationFormat>
  <Paragraphs>80</Paragraphs>
  <Slides>13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9" baseType="lpstr">
      <vt:lpstr>Arial</vt:lpstr>
      <vt:lpstr>Calibri</vt:lpstr>
      <vt:lpstr>Lucida Sans Unicode</vt:lpstr>
      <vt:lpstr>Wingdings</vt:lpstr>
      <vt:lpstr>Wingdings 3</vt:lpstr>
      <vt:lpstr>Neuron Presentation Template 2011</vt:lpstr>
      <vt:lpstr>Java oktatás</vt:lpstr>
      <vt:lpstr>telepítés</vt:lpstr>
      <vt:lpstr>Feladatok</vt:lpstr>
      <vt:lpstr>Project Management</vt:lpstr>
      <vt:lpstr>POM - Projekt Object Model</vt:lpstr>
      <vt:lpstr>POM - Projekt Object Model</vt:lpstr>
      <vt:lpstr>Öröklés</vt:lpstr>
      <vt:lpstr>Effective Pom</vt:lpstr>
      <vt:lpstr>agregáció</vt:lpstr>
      <vt:lpstr>Multi module</vt:lpstr>
      <vt:lpstr>Sablonok - archetype</vt:lpstr>
      <vt:lpstr>Sablonok - archetype</vt:lpstr>
      <vt:lpstr>Archetype használat</vt:lpstr>
    </vt:vector>
  </TitlesOfParts>
  <Company>Neuron Szoftver Kft.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Belső oktatás</dc:title>
  <dc:creator>Zelei Attila</dc:creator>
  <cp:lastModifiedBy>Zelei Attila</cp:lastModifiedBy>
  <cp:revision>91</cp:revision>
  <dcterms:created xsi:type="dcterms:W3CDTF">2015-01-23T10:54:52Z</dcterms:created>
  <dcterms:modified xsi:type="dcterms:W3CDTF">2015-06-30T10:31:22Z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0x010100A08ADBFDD6856F4A9C75C7A19E8E8B68</vt:lpwstr>
  </property>
</Properties>
</file>