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Utasítások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Üres utasítás</a:t>
            </a:r>
          </a:p>
          <a:p>
            <a:r>
              <a:rPr lang="hu-HU" dirty="0" smtClean="0"/>
              <a:t>Értékadás</a:t>
            </a:r>
          </a:p>
          <a:p>
            <a:r>
              <a:rPr lang="hu-HU" dirty="0" smtClean="0"/>
              <a:t>++ </a:t>
            </a:r>
            <a:r>
              <a:rPr lang="hu-HU" dirty="0"/>
              <a:t>vagy </a:t>
            </a:r>
            <a:r>
              <a:rPr lang="hu-HU" dirty="0" smtClean="0"/>
              <a:t>-- használat </a:t>
            </a:r>
          </a:p>
          <a:p>
            <a:r>
              <a:rPr lang="hu-HU" dirty="0" smtClean="0"/>
              <a:t>Metódus hívás</a:t>
            </a:r>
          </a:p>
          <a:p>
            <a:r>
              <a:rPr lang="hu-HU" dirty="0" smtClean="0"/>
              <a:t>Példányosítás</a:t>
            </a:r>
          </a:p>
          <a:p>
            <a:r>
              <a:rPr lang="hu-HU" dirty="0" smtClean="0"/>
              <a:t>Vezérlő utasítások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38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if-then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applyBrakes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// the "if" clause: bicycle must be moving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isMoving</a:t>
            </a:r>
            <a:r>
              <a:rPr lang="en-US" dirty="0"/>
              <a:t>){ </a:t>
            </a:r>
          </a:p>
          <a:p>
            <a:pPr marL="0" indent="0">
              <a:buNone/>
            </a:pPr>
            <a:r>
              <a:rPr lang="en-US" dirty="0"/>
              <a:t>        // the "then" clause: decrease current speed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currentSpeed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44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if-then-else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main(</a:t>
            </a:r>
            <a:r>
              <a:rPr lang="hu-HU" dirty="0" err="1"/>
              <a:t>String</a:t>
            </a:r>
            <a:r>
              <a:rPr lang="hu-HU" dirty="0"/>
              <a:t>[] </a:t>
            </a:r>
            <a:r>
              <a:rPr lang="hu-HU" dirty="0" err="1"/>
              <a:t>args</a:t>
            </a:r>
            <a:r>
              <a:rPr lang="hu-HU" dirty="0"/>
              <a:t>) </a:t>
            </a:r>
            <a:r>
              <a:rPr lang="hu-HU" dirty="0" smtClean="0"/>
              <a:t>{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  int </a:t>
            </a:r>
            <a:r>
              <a:rPr lang="hu-HU" dirty="0" err="1"/>
              <a:t>testscore</a:t>
            </a:r>
            <a:r>
              <a:rPr lang="hu-HU" dirty="0"/>
              <a:t> = 76;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char</a:t>
            </a:r>
            <a:r>
              <a:rPr lang="hu-HU" dirty="0"/>
              <a:t> </a:t>
            </a:r>
            <a:r>
              <a:rPr lang="hu-HU" dirty="0" err="1"/>
              <a:t>grade</a:t>
            </a:r>
            <a:r>
              <a:rPr lang="hu-HU" dirty="0" smtClean="0"/>
              <a:t>;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testscore</a:t>
            </a:r>
            <a:r>
              <a:rPr lang="hu-HU" dirty="0"/>
              <a:t> &gt;= 90) {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grade</a:t>
            </a:r>
            <a:r>
              <a:rPr lang="hu-HU" dirty="0"/>
              <a:t> = 'A';</a:t>
            </a:r>
          </a:p>
          <a:p>
            <a:pPr marL="0" indent="0">
              <a:buNone/>
            </a:pPr>
            <a:r>
              <a:rPr lang="hu-HU" dirty="0"/>
              <a:t>        } </a:t>
            </a:r>
            <a:r>
              <a:rPr lang="hu-HU" dirty="0" err="1"/>
              <a:t>else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testscore</a:t>
            </a:r>
            <a:r>
              <a:rPr lang="hu-HU" dirty="0"/>
              <a:t> &gt;= 80) {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grade</a:t>
            </a:r>
            <a:r>
              <a:rPr lang="hu-HU" dirty="0"/>
              <a:t> = 'B';</a:t>
            </a:r>
          </a:p>
          <a:p>
            <a:pPr marL="0" indent="0">
              <a:buNone/>
            </a:pPr>
            <a:r>
              <a:rPr lang="hu-HU" dirty="0"/>
              <a:t>        } </a:t>
            </a:r>
            <a:r>
              <a:rPr lang="hu-HU" dirty="0" err="1"/>
              <a:t>else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testscore</a:t>
            </a:r>
            <a:r>
              <a:rPr lang="hu-HU" dirty="0"/>
              <a:t> &gt;= 70) {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grade</a:t>
            </a:r>
            <a:r>
              <a:rPr lang="hu-HU" dirty="0"/>
              <a:t> = 'C';</a:t>
            </a:r>
          </a:p>
          <a:p>
            <a:pPr marL="0" indent="0">
              <a:buNone/>
            </a:pPr>
            <a:r>
              <a:rPr lang="hu-HU" dirty="0"/>
              <a:t>        } </a:t>
            </a:r>
            <a:r>
              <a:rPr lang="hu-HU" dirty="0" err="1"/>
              <a:t>else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testscore</a:t>
            </a:r>
            <a:r>
              <a:rPr lang="hu-HU" dirty="0"/>
              <a:t> &gt;= 60) {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grade</a:t>
            </a:r>
            <a:r>
              <a:rPr lang="hu-HU" dirty="0"/>
              <a:t> = 'D';</a:t>
            </a:r>
          </a:p>
          <a:p>
            <a:pPr marL="0" indent="0">
              <a:buNone/>
            </a:pPr>
            <a:r>
              <a:rPr lang="hu-HU" dirty="0"/>
              <a:t>        } </a:t>
            </a:r>
            <a:r>
              <a:rPr lang="hu-HU" dirty="0" err="1"/>
              <a:t>else</a:t>
            </a:r>
            <a:r>
              <a:rPr lang="hu-HU" dirty="0"/>
              <a:t> {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grade</a:t>
            </a:r>
            <a:r>
              <a:rPr lang="hu-HU" dirty="0"/>
              <a:t> = 'F';</a:t>
            </a:r>
          </a:p>
          <a:p>
            <a:pPr marL="0" indent="0">
              <a:buNone/>
            </a:pPr>
            <a:r>
              <a:rPr lang="hu-HU" dirty="0"/>
              <a:t>        }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System.out.println</a:t>
            </a:r>
            <a:r>
              <a:rPr lang="hu-HU" dirty="0"/>
              <a:t>("</a:t>
            </a:r>
            <a:r>
              <a:rPr lang="hu-HU" dirty="0" err="1"/>
              <a:t>Grade</a:t>
            </a:r>
            <a:r>
              <a:rPr lang="hu-HU" dirty="0"/>
              <a:t> = " + </a:t>
            </a:r>
            <a:r>
              <a:rPr lang="hu-HU" dirty="0" err="1"/>
              <a:t>grade</a:t>
            </a:r>
            <a:r>
              <a:rPr lang="hu-HU" dirty="0"/>
              <a:t>);</a:t>
            </a:r>
          </a:p>
          <a:p>
            <a:pPr marL="0" indent="0">
              <a:buNone/>
            </a:pPr>
            <a:r>
              <a:rPr lang="hu-HU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431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switch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SwitchDemo</a:t>
            </a:r>
            <a:r>
              <a:rPr lang="hu-HU" dirty="0"/>
              <a:t> {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main(</a:t>
            </a:r>
            <a:r>
              <a:rPr lang="hu-HU" dirty="0" err="1"/>
              <a:t>String</a:t>
            </a:r>
            <a:r>
              <a:rPr lang="hu-HU" dirty="0"/>
              <a:t>[] </a:t>
            </a:r>
            <a:r>
              <a:rPr lang="hu-HU" dirty="0" err="1"/>
              <a:t>args</a:t>
            </a:r>
            <a:r>
              <a:rPr lang="hu-HU" dirty="0"/>
              <a:t>) {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    int </a:t>
            </a:r>
            <a:r>
              <a:rPr lang="hu-HU" dirty="0" err="1"/>
              <a:t>month</a:t>
            </a:r>
            <a:r>
              <a:rPr lang="hu-HU" dirty="0"/>
              <a:t> = 8;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monthString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switch</a:t>
            </a:r>
            <a:r>
              <a:rPr lang="hu-HU" dirty="0"/>
              <a:t> (</a:t>
            </a:r>
            <a:r>
              <a:rPr lang="hu-HU" dirty="0" err="1"/>
              <a:t>month</a:t>
            </a:r>
            <a:r>
              <a:rPr lang="hu-HU" dirty="0"/>
              <a:t>) {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case</a:t>
            </a:r>
            <a:r>
              <a:rPr lang="hu-HU" dirty="0"/>
              <a:t> 1:  </a:t>
            </a:r>
            <a:r>
              <a:rPr lang="hu-HU" dirty="0" err="1"/>
              <a:t>monthString</a:t>
            </a:r>
            <a:r>
              <a:rPr lang="hu-HU" dirty="0"/>
              <a:t> = "</a:t>
            </a:r>
            <a:r>
              <a:rPr lang="hu-HU" dirty="0" err="1"/>
              <a:t>January</a:t>
            </a:r>
            <a:r>
              <a:rPr lang="hu-HU" dirty="0"/>
              <a:t>";</a:t>
            </a:r>
          </a:p>
          <a:p>
            <a:pPr marL="0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break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 smtClean="0"/>
              <a:t>	…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case</a:t>
            </a:r>
            <a:r>
              <a:rPr lang="hu-HU" dirty="0"/>
              <a:t> 12: </a:t>
            </a:r>
            <a:r>
              <a:rPr lang="hu-HU" dirty="0" err="1"/>
              <a:t>monthString</a:t>
            </a:r>
            <a:r>
              <a:rPr lang="hu-HU" dirty="0"/>
              <a:t> = "December";</a:t>
            </a:r>
          </a:p>
          <a:p>
            <a:pPr marL="0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break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default</a:t>
            </a:r>
            <a:r>
              <a:rPr lang="hu-HU" dirty="0"/>
              <a:t>: </a:t>
            </a:r>
            <a:r>
              <a:rPr lang="hu-HU" dirty="0" err="1"/>
              <a:t>monthString</a:t>
            </a:r>
            <a:r>
              <a:rPr lang="hu-HU" dirty="0"/>
              <a:t> = "</a:t>
            </a:r>
            <a:r>
              <a:rPr lang="hu-HU" dirty="0" err="1"/>
              <a:t>Invalid</a:t>
            </a:r>
            <a:r>
              <a:rPr lang="hu-HU" dirty="0"/>
              <a:t> </a:t>
            </a:r>
            <a:r>
              <a:rPr lang="hu-HU" dirty="0" err="1"/>
              <a:t>month</a:t>
            </a:r>
            <a:r>
              <a:rPr lang="hu-HU" dirty="0"/>
              <a:t>";</a:t>
            </a:r>
          </a:p>
          <a:p>
            <a:pPr marL="0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break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        }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System.out.println</a:t>
            </a:r>
            <a:r>
              <a:rPr lang="hu-HU" dirty="0"/>
              <a:t>(</a:t>
            </a:r>
            <a:r>
              <a:rPr lang="hu-HU" dirty="0" err="1"/>
              <a:t>monthString</a:t>
            </a:r>
            <a:r>
              <a:rPr lang="hu-HU" dirty="0"/>
              <a:t>);</a:t>
            </a:r>
          </a:p>
          <a:p>
            <a:pPr marL="0" indent="0">
              <a:buNone/>
            </a:pPr>
            <a:r>
              <a:rPr lang="hu-HU" dirty="0"/>
              <a:t>    }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35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do-while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smtClean="0"/>
              <a:t>(</a:t>
            </a:r>
            <a:r>
              <a:rPr lang="hu-HU" dirty="0" err="1"/>
              <a:t>expression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hu-HU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do</a:t>
            </a:r>
            <a:r>
              <a:rPr lang="hu-HU" dirty="0"/>
              <a:t> {</a:t>
            </a:r>
          </a:p>
          <a:p>
            <a:pPr marL="0" indent="0">
              <a:buNone/>
            </a:pPr>
            <a:r>
              <a:rPr lang="hu-HU" dirty="0"/>
              <a:t>     </a:t>
            </a:r>
            <a:r>
              <a:rPr lang="hu-HU" dirty="0" smtClean="0"/>
              <a:t>…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} </a:t>
            </a:r>
            <a:r>
              <a:rPr lang="hu-HU" dirty="0" err="1"/>
              <a:t>while</a:t>
            </a:r>
            <a:r>
              <a:rPr lang="hu-HU" dirty="0"/>
              <a:t> (</a:t>
            </a:r>
            <a:r>
              <a:rPr lang="hu-HU" dirty="0" err="1"/>
              <a:t>expression</a:t>
            </a:r>
            <a:r>
              <a:rPr lang="hu-H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73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(initialization; termination</a:t>
            </a:r>
            <a:r>
              <a:rPr lang="en-US" dirty="0" smtClean="0"/>
              <a:t>;  </a:t>
            </a:r>
            <a:r>
              <a:rPr lang="en-US" dirty="0"/>
              <a:t>increment)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hu-HU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 smtClean="0"/>
              <a:t>for</a:t>
            </a:r>
            <a:r>
              <a:rPr lang="hu-HU" dirty="0" smtClean="0"/>
              <a:t> (</a:t>
            </a:r>
            <a:r>
              <a:rPr lang="hu-HU" dirty="0" err="1" smtClean="0"/>
              <a:t>variable</a:t>
            </a:r>
            <a:r>
              <a:rPr lang="hu-HU" dirty="0" smtClean="0"/>
              <a:t>: </a:t>
            </a:r>
            <a:r>
              <a:rPr lang="hu-HU" dirty="0" err="1" smtClean="0"/>
              <a:t>collection</a:t>
            </a:r>
            <a:r>
              <a:rPr lang="hu-HU" dirty="0" smtClean="0"/>
              <a:t>) </a:t>
            </a: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 smtClean="0"/>
              <a:t>…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}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5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Break</a:t>
            </a:r>
            <a:r>
              <a:rPr lang="hu-HU" dirty="0" smtClean="0"/>
              <a:t>, </a:t>
            </a:r>
            <a:r>
              <a:rPr lang="hu-HU" dirty="0" err="1" smtClean="0"/>
              <a:t>continue</a:t>
            </a:r>
            <a:r>
              <a:rPr lang="hu-HU" dirty="0" smtClean="0"/>
              <a:t>,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break</a:t>
            </a:r>
            <a:r>
              <a:rPr lang="hu-HU" dirty="0" smtClean="0"/>
              <a:t>, </a:t>
            </a:r>
            <a:r>
              <a:rPr lang="hu-HU" dirty="0" err="1" smtClean="0"/>
              <a:t>continue</a:t>
            </a:r>
            <a:endParaRPr lang="hu-HU" dirty="0" smtClean="0"/>
          </a:p>
          <a:p>
            <a:pPr lvl="1"/>
            <a:r>
              <a:rPr lang="hu-HU" dirty="0" smtClean="0"/>
              <a:t>Lehet használni címkével is.</a:t>
            </a:r>
          </a:p>
          <a:p>
            <a:r>
              <a:rPr lang="hu-HU" dirty="0" err="1" smtClean="0"/>
              <a:t>return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09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Hatáskör</a:t>
            </a:r>
          </a:p>
          <a:p>
            <a:r>
              <a:rPr lang="hu-HU" dirty="0" smtClean="0"/>
              <a:t>Típus</a:t>
            </a:r>
          </a:p>
          <a:p>
            <a:r>
              <a:rPr lang="hu-HU" dirty="0" smtClean="0"/>
              <a:t>Név</a:t>
            </a:r>
          </a:p>
          <a:p>
            <a:pPr lvl="1"/>
            <a:r>
              <a:rPr lang="hu-HU" dirty="0" smtClean="0"/>
              <a:t>Konvenciót be kéne tartani!</a:t>
            </a:r>
          </a:p>
          <a:p>
            <a:pPr marL="457200" lvl="1" indent="0">
              <a:buNone/>
            </a:pPr>
            <a:r>
              <a:rPr lang="hu-HU" dirty="0" smtClean="0"/>
              <a:t>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83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hatáskör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Osztály szintű </a:t>
            </a:r>
          </a:p>
          <a:p>
            <a:r>
              <a:rPr lang="hu-HU" dirty="0" smtClean="0"/>
              <a:t>Példányszintű</a:t>
            </a:r>
          </a:p>
          <a:p>
            <a:r>
              <a:rPr lang="hu-HU" dirty="0" smtClean="0"/>
              <a:t>Lokális</a:t>
            </a:r>
          </a:p>
          <a:p>
            <a:r>
              <a:rPr lang="hu-HU" dirty="0" smtClean="0"/>
              <a:t>Paraméter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44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Primitív típusok és kezdőértékeik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70880"/>
              </p:ext>
            </p:extLst>
          </p:nvPr>
        </p:nvGraphicFramePr>
        <p:xfrm>
          <a:off x="656949" y="1345332"/>
          <a:ext cx="8003232" cy="3291840"/>
        </p:xfrm>
        <a:graphic>
          <a:graphicData uri="http://schemas.openxmlformats.org/drawingml/2006/table">
            <a:tbl>
              <a:tblPr/>
              <a:tblGrid>
                <a:gridCol w="4001616"/>
                <a:gridCol w="4001616"/>
              </a:tblGrid>
              <a:tr h="311106">
                <a:tc>
                  <a:txBody>
                    <a:bodyPr/>
                    <a:lstStyle/>
                    <a:p>
                      <a:r>
                        <a:rPr lang="hu-HU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 dirty="0" err="1"/>
                        <a:t>long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double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0.0d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'\u0000'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 dirty="0" err="1"/>
                        <a:t>boolean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false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 dirty="0" err="1"/>
                        <a:t>String</a:t>
                      </a:r>
                      <a:r>
                        <a:rPr lang="hu-HU" dirty="0"/>
                        <a:t>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Primitív típusok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Értékadásukhoz literálokát használunk </a:t>
            </a:r>
            <a:r>
              <a:rPr lang="hu-HU" dirty="0" err="1" smtClean="0"/>
              <a:t>new</a:t>
            </a:r>
            <a:r>
              <a:rPr lang="hu-HU" dirty="0" smtClean="0"/>
              <a:t> kulcsszó nélkül.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String</a:t>
            </a:r>
            <a:r>
              <a:rPr lang="hu-HU" dirty="0" smtClean="0"/>
              <a:t> egy speciális eset un.: </a:t>
            </a:r>
            <a:r>
              <a:rPr lang="hu-HU" dirty="0" err="1"/>
              <a:t>immutable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5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java.util.Arrays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System.arraycopy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628769"/>
            <a:ext cx="31908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Operátorok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1743075" y="1333500"/>
          <a:ext cx="5657850" cy="3771900"/>
        </p:xfrm>
        <a:graphic>
          <a:graphicData uri="http://schemas.openxmlformats.org/drawingml/2006/table">
            <a:tbl>
              <a:tblPr/>
              <a:tblGrid>
                <a:gridCol w="2828925"/>
                <a:gridCol w="2828925"/>
              </a:tblGrid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Operators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Precedence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postfix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i="1"/>
                        <a:t>expr</a:t>
                      </a:r>
                      <a:r>
                        <a:rPr lang="hu-HU" sz="1200"/>
                        <a:t>++ 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--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unary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++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 --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 +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 -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 ~ !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multiplicative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* / %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additive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+ -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shift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&lt;&lt; &gt;&gt; &gt;&gt;&gt;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relational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&lt; &gt; &lt;= &gt;= instanceof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equality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== !=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bitwise AND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&amp;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bitwise exclusive OR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^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bitwise inclusive OR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|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logical AND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&amp;&amp;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logical OR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||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ternary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? :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assignment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= += -= *= /= %= &amp;= ^= |= &lt;&lt;= &gt;&gt;= &gt;&gt;&gt;=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Blokk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blokk nulla vagy több utasítás kapcsos zárójelek között, amely használható bárhol, ahol az önálló utasítások megengedettek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 smtClean="0"/>
              <a:t>{ </a:t>
            </a:r>
            <a:r>
              <a:rPr lang="hu-HU" dirty="0"/>
              <a:t>} zárójelek között szerepel.</a:t>
            </a:r>
          </a:p>
          <a:p>
            <a:pPr lvl="1"/>
            <a:r>
              <a:rPr lang="hu-HU" dirty="0" smtClean="0"/>
              <a:t>Címkézhető</a:t>
            </a:r>
            <a:r>
              <a:rPr lang="hu-HU" dirty="0"/>
              <a:t>.</a:t>
            </a:r>
          </a:p>
          <a:p>
            <a:pPr lvl="1"/>
            <a:r>
              <a:rPr lang="hu-HU" dirty="0" smtClean="0"/>
              <a:t>Tetszőleges </a:t>
            </a:r>
            <a:r>
              <a:rPr lang="hu-HU" dirty="0"/>
              <a:t>mélységben egymásba skatulyázható.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változó a blokk lokális változójaként deklarálható.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3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kifejezések szintaktikai eszközök, arra valók, hogy a program egy adott pontján ismert értékekből új értékeket határozzunk meg.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24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16385</TotalTime>
  <Words>437</Words>
  <Application>Microsoft Office PowerPoint</Application>
  <PresentationFormat>Diavetítés a képernyőre (16:10 oldalarány)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Változók</vt:lpstr>
      <vt:lpstr>hatáskör</vt:lpstr>
      <vt:lpstr>Primitív típusok és kezdőértékeik</vt:lpstr>
      <vt:lpstr>Primitív típusok</vt:lpstr>
      <vt:lpstr>Tömb</vt:lpstr>
      <vt:lpstr>Operátorok</vt:lpstr>
      <vt:lpstr>Blokk</vt:lpstr>
      <vt:lpstr>Kifejezések</vt:lpstr>
      <vt:lpstr>Utasítások</vt:lpstr>
      <vt:lpstr>if-then</vt:lpstr>
      <vt:lpstr>if-then-else </vt:lpstr>
      <vt:lpstr>switch </vt:lpstr>
      <vt:lpstr>do-while</vt:lpstr>
      <vt:lpstr>for</vt:lpstr>
      <vt:lpstr>Break, continue, return 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78</cp:revision>
  <dcterms:created xsi:type="dcterms:W3CDTF">2015-01-23T10:54:52Z</dcterms:created>
  <dcterms:modified xsi:type="dcterms:W3CDTF">2015-06-23T19:51:44Z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