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8" r:id="rId6"/>
    <p:sldId id="270" r:id="rId7"/>
    <p:sldId id="269" r:id="rId8"/>
    <p:sldId id="271" r:id="rId9"/>
    <p:sldId id="288" r:id="rId10"/>
    <p:sldId id="289" r:id="rId11"/>
    <p:sldId id="272" r:id="rId12"/>
    <p:sldId id="274" r:id="rId13"/>
    <p:sldId id="275" r:id="rId14"/>
    <p:sldId id="278" r:id="rId15"/>
    <p:sldId id="276" r:id="rId16"/>
    <p:sldId id="287" r:id="rId17"/>
    <p:sldId id="286" r:id="rId18"/>
    <p:sldId id="281" r:id="rId19"/>
    <p:sldId id="282" r:id="rId20"/>
    <p:sldId id="284" r:id="rId21"/>
    <p:sldId id="283" r:id="rId22"/>
    <p:sldId id="292" r:id="rId23"/>
    <p:sldId id="291" r:id="rId24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smtClean="0"/>
              <a:t>Api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800" dirty="0" smtClean="0"/>
          </a:p>
          <a:p>
            <a:r>
              <a:rPr lang="hu-HU" sz="1800" dirty="0" err="1" smtClean="0"/>
              <a:t>Servlet</a:t>
            </a:r>
            <a:endParaRPr lang="hu-HU" sz="1800" dirty="0" smtClean="0"/>
          </a:p>
          <a:p>
            <a:pPr lvl="1"/>
            <a:r>
              <a:rPr lang="hu-HU" sz="1400" dirty="0" smtClean="0"/>
              <a:t>Egy java program ami Web servereken fut, képes válaszokat küldeni kliens oldali kérésekre.</a:t>
            </a:r>
          </a:p>
          <a:p>
            <a:pPr lvl="1"/>
            <a:endParaRPr lang="hu-HU" sz="1400" dirty="0" smtClean="0"/>
          </a:p>
          <a:p>
            <a:r>
              <a:rPr lang="hu-HU" sz="1800" dirty="0" err="1" smtClean="0"/>
              <a:t>ServletConfig</a:t>
            </a:r>
            <a:endParaRPr lang="hu-HU" sz="1800" dirty="0" smtClean="0"/>
          </a:p>
          <a:p>
            <a:pPr lvl="1"/>
            <a:r>
              <a:rPr lang="hu-HU" sz="1400" dirty="0" smtClean="0"/>
              <a:t>Minden </a:t>
            </a:r>
            <a:r>
              <a:rPr lang="hu-HU" sz="1400" dirty="0" err="1" smtClean="0"/>
              <a:t>servlethez</a:t>
            </a:r>
            <a:r>
              <a:rPr lang="hu-HU" sz="1400" dirty="0" smtClean="0"/>
              <a:t> külön létezik, az egyes </a:t>
            </a:r>
            <a:r>
              <a:rPr lang="hu-HU" sz="1400" dirty="0" err="1" smtClean="0"/>
              <a:t>szerveletek</a:t>
            </a:r>
            <a:r>
              <a:rPr lang="hu-HU" sz="1400" dirty="0" smtClean="0"/>
              <a:t> </a:t>
            </a:r>
            <a:r>
              <a:rPr lang="hu-HU" sz="1400" dirty="0" err="1"/>
              <a:t>inicializációjához</a:t>
            </a:r>
            <a:r>
              <a:rPr lang="hu-HU" sz="1400" dirty="0"/>
              <a:t> szükséges paramétereket </a:t>
            </a:r>
            <a:r>
              <a:rPr lang="hu-HU" sz="1400" dirty="0" smtClean="0"/>
              <a:t>tartalmazza.</a:t>
            </a:r>
            <a:endParaRPr lang="hu-HU" sz="1400" dirty="0" smtClean="0"/>
          </a:p>
          <a:p>
            <a:pPr lvl="1"/>
            <a:endParaRPr lang="hu-HU" sz="1400" dirty="0" smtClean="0"/>
          </a:p>
          <a:p>
            <a:r>
              <a:rPr lang="hu-HU" sz="1800" dirty="0" err="1" smtClean="0"/>
              <a:t>GenericServlet</a:t>
            </a:r>
            <a:endParaRPr lang="hu-HU" sz="1800" dirty="0"/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Általános</a:t>
            </a:r>
            <a:r>
              <a:rPr lang="hu-HU" sz="1400" dirty="0" smtClean="0">
                <a:solidFill>
                  <a:schemeClr val="tx1"/>
                </a:solidFill>
              </a:rPr>
              <a:t>, protokoll független </a:t>
            </a:r>
            <a:r>
              <a:rPr lang="hu-HU" sz="1400" dirty="0" err="1" smtClean="0">
                <a:solidFill>
                  <a:schemeClr val="tx1"/>
                </a:solidFill>
              </a:rPr>
              <a:t>servlet</a:t>
            </a:r>
            <a:r>
              <a:rPr lang="hu-HU" sz="1400" dirty="0" smtClean="0">
                <a:solidFill>
                  <a:schemeClr val="tx1"/>
                </a:solidFill>
              </a:rPr>
              <a:t>.</a:t>
            </a:r>
            <a:endParaRPr lang="hu-H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HTTP </a:t>
            </a:r>
            <a:r>
              <a:rPr lang="hu-HU" dirty="0" err="1" smtClean="0"/>
              <a:t>Servlet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dirty="0" err="1" smtClean="0"/>
              <a:t>HttpServlet</a:t>
            </a:r>
            <a:endParaRPr lang="hu-HU" sz="1800" dirty="0" smtClean="0"/>
          </a:p>
          <a:p>
            <a:pPr lvl="1"/>
            <a:r>
              <a:rPr lang="hu-HU" sz="1400" dirty="0" smtClean="0"/>
              <a:t>HTTP kéréseket kiszolgáló </a:t>
            </a:r>
            <a:r>
              <a:rPr lang="hu-HU" sz="1400" dirty="0" err="1" smtClean="0"/>
              <a:t>servlet</a:t>
            </a:r>
            <a:endParaRPr lang="hu-HU" sz="1400" dirty="0" smtClean="0"/>
          </a:p>
          <a:p>
            <a:pPr lvl="1"/>
            <a:r>
              <a:rPr lang="hu-HU" sz="1400" dirty="0" smtClean="0"/>
              <a:t>A </a:t>
            </a:r>
            <a:r>
              <a:rPr lang="hu-HU" sz="1400" dirty="0" err="1" smtClean="0"/>
              <a:t>container</a:t>
            </a:r>
            <a:r>
              <a:rPr lang="hu-HU" sz="1400" dirty="0" smtClean="0"/>
              <a:t> példányosítja, csak egy példány létezik belőle!</a:t>
            </a:r>
          </a:p>
          <a:p>
            <a:r>
              <a:rPr lang="hu-HU" sz="1800" dirty="0" smtClean="0"/>
              <a:t>Deklaráció</a:t>
            </a:r>
          </a:p>
          <a:p>
            <a:pPr lvl="1"/>
            <a:r>
              <a:rPr lang="hu-HU" sz="1400" dirty="0" err="1" smtClean="0"/>
              <a:t>web.xml</a:t>
            </a:r>
            <a:endParaRPr lang="hu-HU" sz="1400" dirty="0" smtClean="0"/>
          </a:p>
          <a:p>
            <a:pPr lvl="1"/>
            <a:r>
              <a:rPr lang="hu-HU" sz="1400" dirty="0" smtClean="0"/>
              <a:t>@</a:t>
            </a:r>
            <a:r>
              <a:rPr lang="hu-HU" sz="1400" dirty="0" err="1" smtClean="0"/>
              <a:t>WebServlet</a:t>
            </a:r>
            <a:endParaRPr lang="hu-HU" sz="1400" dirty="0" smtClean="0"/>
          </a:p>
          <a:p>
            <a:pPr lvl="1"/>
            <a:r>
              <a:rPr lang="hu-HU" sz="1400" dirty="0" err="1" smtClean="0"/>
              <a:t>ServletContext.addServlet</a:t>
            </a:r>
            <a:r>
              <a:rPr lang="hu-HU" sz="1400" dirty="0" smtClean="0"/>
              <a:t>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8206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/>
              <a:t>/</a:t>
            </a:r>
            <a:r>
              <a:rPr lang="hu-HU" dirty="0" err="1" smtClean="0"/>
              <a:t>Resonse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800" dirty="0" smtClean="0"/>
          </a:p>
          <a:p>
            <a:r>
              <a:rPr lang="hu-HU" sz="1800" dirty="0" err="1"/>
              <a:t>HttpServletRequest</a:t>
            </a:r>
            <a:endParaRPr lang="hu-HU" sz="1800" dirty="0"/>
          </a:p>
          <a:p>
            <a:pPr lvl="1"/>
            <a:r>
              <a:rPr lang="hu-HU" sz="1400" dirty="0"/>
              <a:t>A kéréseket reprezentáló objektum</a:t>
            </a:r>
          </a:p>
          <a:p>
            <a:r>
              <a:rPr lang="hu-HU" sz="1800" dirty="0" err="1"/>
              <a:t>HttpServletResponse</a:t>
            </a:r>
            <a:endParaRPr lang="hu-HU" sz="1800" dirty="0"/>
          </a:p>
          <a:p>
            <a:pPr lvl="1"/>
            <a:r>
              <a:rPr lang="hu-HU" sz="1400" dirty="0"/>
              <a:t>A válaszokat reprezentáló objektum</a:t>
            </a:r>
          </a:p>
          <a:p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13552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Request</a:t>
            </a:r>
            <a:r>
              <a:rPr lang="hu-HU" dirty="0"/>
              <a:t> </a:t>
            </a:r>
            <a:r>
              <a:rPr lang="hu-HU" dirty="0" err="1" smtClean="0"/>
              <a:t>Parameter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800" dirty="0" smtClean="0"/>
          </a:p>
          <a:p>
            <a:r>
              <a:rPr lang="hu-HU" sz="1800" dirty="0"/>
              <a:t>K</a:t>
            </a:r>
            <a:r>
              <a:rPr lang="hu-HU" sz="1800" dirty="0" smtClean="0"/>
              <a:t>liens oldalról jön</a:t>
            </a:r>
          </a:p>
          <a:p>
            <a:r>
              <a:rPr lang="hu-HU" sz="1800" dirty="0" smtClean="0"/>
              <a:t>Tipikusan </a:t>
            </a:r>
            <a:r>
              <a:rPr lang="hu-HU" sz="1800" dirty="0" err="1" smtClean="0"/>
              <a:t>form</a:t>
            </a:r>
            <a:r>
              <a:rPr lang="hu-HU" sz="1800" dirty="0" smtClean="0"/>
              <a:t> adatok</a:t>
            </a:r>
          </a:p>
          <a:p>
            <a:r>
              <a:rPr lang="hu-HU" sz="1800" dirty="0" smtClean="0"/>
              <a:t>Csak </a:t>
            </a:r>
            <a:r>
              <a:rPr lang="hu-HU" sz="1800" dirty="0" err="1" smtClean="0"/>
              <a:t>String</a:t>
            </a:r>
            <a:r>
              <a:rPr lang="hu-HU" sz="1800" dirty="0" smtClean="0"/>
              <a:t> lehet</a:t>
            </a:r>
            <a:endParaRPr lang="hu-HU" sz="1400" dirty="0"/>
          </a:p>
          <a:p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2711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Request</a:t>
            </a:r>
            <a:r>
              <a:rPr lang="hu-HU" dirty="0"/>
              <a:t> </a:t>
            </a:r>
            <a:r>
              <a:rPr lang="hu-HU" dirty="0" err="1"/>
              <a:t>Attribute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800" dirty="0" smtClean="0"/>
          </a:p>
          <a:p>
            <a:r>
              <a:rPr lang="hu-HU" sz="1800" dirty="0" smtClean="0"/>
              <a:t>Csak szerver oldali kommunikáció</a:t>
            </a:r>
          </a:p>
          <a:p>
            <a:r>
              <a:rPr lang="hu-HU" sz="1800" dirty="0" smtClean="0"/>
              <a:t>Tetszőleges objektum lehet</a:t>
            </a:r>
            <a:endParaRPr lang="hu-HU" sz="1400" dirty="0"/>
          </a:p>
          <a:p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24133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Forward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 kérést küldjük tovább</a:t>
            </a:r>
          </a:p>
          <a:p>
            <a:pPr lvl="1"/>
            <a:r>
              <a:rPr lang="hu-HU" dirty="0" err="1" smtClean="0"/>
              <a:t>RequestDispatcher</a:t>
            </a:r>
            <a:endParaRPr lang="hu-HU" dirty="0" smtClean="0"/>
          </a:p>
          <a:p>
            <a:pPr lvl="1"/>
            <a:r>
              <a:rPr lang="hu-HU" dirty="0" smtClean="0"/>
              <a:t>Az URL nem változik</a:t>
            </a:r>
          </a:p>
          <a:p>
            <a:pPr lvl="1"/>
            <a:r>
              <a:rPr lang="hu-HU" dirty="0" smtClean="0"/>
              <a:t>Paraméterek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4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Forward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1390650"/>
            <a:ext cx="6429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Include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 más </a:t>
            </a:r>
            <a:r>
              <a:rPr lang="hu-HU" dirty="0" err="1" smtClean="0"/>
              <a:t>servletek</a:t>
            </a:r>
            <a:r>
              <a:rPr lang="hu-HU" dirty="0" smtClean="0"/>
              <a:t> válaszát használjuk</a:t>
            </a:r>
          </a:p>
          <a:p>
            <a:pPr lvl="1"/>
            <a:r>
              <a:rPr lang="hu-HU" dirty="0" err="1" smtClean="0"/>
              <a:t>RequestDispatcher</a:t>
            </a:r>
            <a:endParaRPr lang="hu-HU" dirty="0" smtClean="0"/>
          </a:p>
          <a:p>
            <a:pPr lvl="1"/>
            <a:r>
              <a:rPr lang="hu-HU" dirty="0" smtClean="0"/>
              <a:t>Az URL nem változik</a:t>
            </a:r>
          </a:p>
          <a:p>
            <a:pPr lvl="1"/>
            <a:r>
              <a:rPr lang="hu-HU" dirty="0" smtClean="0"/>
              <a:t>Paraméterek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include</a:t>
            </a:r>
            <a:endParaRPr lang="hu-HU" dirty="0"/>
          </a:p>
        </p:txBody>
      </p:sp>
      <p:pic>
        <p:nvPicPr>
          <p:cNvPr id="1026" name="Picture 2" descr="http://www.javatpoint.com/images/inclu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90650"/>
            <a:ext cx="6629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0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redirect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/>
              <a:t>A </a:t>
            </a:r>
            <a:r>
              <a:rPr lang="hu-HU" dirty="0" smtClean="0"/>
              <a:t>választ küldjük </a:t>
            </a:r>
            <a:r>
              <a:rPr lang="hu-HU" dirty="0"/>
              <a:t>tovább</a:t>
            </a:r>
          </a:p>
          <a:p>
            <a:pPr lvl="1"/>
            <a:r>
              <a:rPr lang="hu-HU" dirty="0" smtClean="0"/>
              <a:t>Az URL változik</a:t>
            </a:r>
          </a:p>
          <a:p>
            <a:pPr lvl="1"/>
            <a:r>
              <a:rPr lang="hu-HU" dirty="0" smtClean="0"/>
              <a:t>Paraméterek nem adhatóak </a:t>
            </a:r>
            <a:r>
              <a:rPr lang="hu-HU" dirty="0" smtClean="0"/>
              <a:t>át</a:t>
            </a:r>
          </a:p>
          <a:p>
            <a:pPr lvl="1"/>
            <a:r>
              <a:rPr lang="hu-HU" dirty="0" err="1" smtClean="0"/>
              <a:t>respose.senRedirect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14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alkalmazás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Készítsünk Web alkalmazást  </a:t>
            </a:r>
            <a:r>
              <a:rPr lang="hu-HU" dirty="0" err="1" smtClean="0"/>
              <a:t>maven</a:t>
            </a:r>
            <a:r>
              <a:rPr lang="hu-HU" dirty="0"/>
              <a:t> </a:t>
            </a:r>
            <a:r>
              <a:rPr lang="hu-HU" dirty="0" err="1" smtClean="0"/>
              <a:t>archetype-pal</a:t>
            </a:r>
            <a:endParaRPr lang="hu-HU" dirty="0"/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827584" y="2209428"/>
            <a:ext cx="8229600" cy="16065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dirty="0" err="1"/>
              <a:t>mvn</a:t>
            </a:r>
            <a:r>
              <a:rPr lang="hu-HU" sz="1200" dirty="0"/>
              <a:t> </a:t>
            </a:r>
            <a:r>
              <a:rPr lang="hu-HU" sz="1200" dirty="0" err="1"/>
              <a:t>archetype</a:t>
            </a:r>
            <a:r>
              <a:rPr lang="hu-HU" sz="1200" dirty="0"/>
              <a:t>:</a:t>
            </a:r>
            <a:r>
              <a:rPr lang="hu-HU" sz="1200" dirty="0" err="1"/>
              <a:t>create</a:t>
            </a:r>
            <a:r>
              <a:rPr lang="hu-HU" sz="1200" dirty="0"/>
              <a:t> </a:t>
            </a:r>
          </a:p>
          <a:p>
            <a:pPr marL="0" indent="0">
              <a:buNone/>
            </a:pPr>
            <a:r>
              <a:rPr lang="hu-HU" sz="1200" dirty="0"/>
              <a:t> </a:t>
            </a:r>
            <a:r>
              <a:rPr lang="hu-HU" sz="1200" dirty="0" err="1"/>
              <a:t>-DarchetypeGroupId</a:t>
            </a:r>
            <a:r>
              <a:rPr lang="hu-HU" sz="1200" dirty="0"/>
              <a:t>=</a:t>
            </a:r>
            <a:r>
              <a:rPr lang="hu-HU" sz="1200" dirty="0" err="1"/>
              <a:t>org.apache.maven.archetypes</a:t>
            </a:r>
            <a:r>
              <a:rPr lang="hu-HU" sz="1200" dirty="0"/>
              <a:t> </a:t>
            </a:r>
          </a:p>
          <a:p>
            <a:pPr marL="0" indent="0">
              <a:buNone/>
            </a:pPr>
            <a:r>
              <a:rPr lang="hu-HU" sz="1200" dirty="0"/>
              <a:t> </a:t>
            </a:r>
            <a:r>
              <a:rPr lang="hu-HU" sz="1200" dirty="0" err="1"/>
              <a:t>-DarchetypeArtifactId</a:t>
            </a:r>
            <a:r>
              <a:rPr lang="hu-HU" sz="1200" dirty="0"/>
              <a:t>=</a:t>
            </a:r>
            <a:r>
              <a:rPr lang="hu-HU" sz="1200" dirty="0" err="1"/>
              <a:t>maven-archetype-webapp</a:t>
            </a:r>
            <a:r>
              <a:rPr lang="hu-HU" sz="1200" dirty="0"/>
              <a:t> </a:t>
            </a:r>
          </a:p>
          <a:p>
            <a:pPr marL="0" indent="0">
              <a:buNone/>
            </a:pPr>
            <a:r>
              <a:rPr lang="hu-HU" sz="1200" dirty="0"/>
              <a:t> </a:t>
            </a:r>
            <a:r>
              <a:rPr lang="hu-HU" sz="1200" dirty="0" err="1"/>
              <a:t>-DarchetypeVersion</a:t>
            </a:r>
            <a:r>
              <a:rPr lang="hu-HU" sz="1200" dirty="0"/>
              <a:t>=1.0 </a:t>
            </a:r>
          </a:p>
          <a:p>
            <a:pPr marL="0" indent="0">
              <a:buNone/>
            </a:pPr>
            <a:r>
              <a:rPr lang="hu-HU" sz="1200" dirty="0"/>
              <a:t> </a:t>
            </a:r>
            <a:r>
              <a:rPr lang="hu-HU" sz="1200" dirty="0" err="1"/>
              <a:t>-</a:t>
            </a:r>
            <a:r>
              <a:rPr lang="hu-HU" sz="1200" dirty="0" err="1" smtClean="0"/>
              <a:t>DgroupId</a:t>
            </a:r>
            <a:r>
              <a:rPr lang="hu-HU" sz="1200" dirty="0" smtClean="0"/>
              <a:t>=</a:t>
            </a:r>
            <a:r>
              <a:rPr lang="hu-HU" sz="1200" dirty="0" err="1" smtClean="0"/>
              <a:t>java.com.example.projects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</a:t>
            </a:r>
            <a:r>
              <a:rPr lang="hu-HU" sz="1200" dirty="0" err="1"/>
              <a:t>-DartifactId</a:t>
            </a:r>
            <a:r>
              <a:rPr lang="hu-HU" sz="1200" dirty="0"/>
              <a:t>=</a:t>
            </a:r>
            <a:r>
              <a:rPr lang="hu-HU" sz="1200" dirty="0" err="1"/>
              <a:t>mywebtest</a:t>
            </a:r>
            <a:r>
              <a:rPr lang="hu-HU" sz="1200" dirty="0"/>
              <a:t> </a:t>
            </a:r>
          </a:p>
          <a:p>
            <a:pPr marL="0" indent="0">
              <a:buNone/>
            </a:pPr>
            <a:r>
              <a:rPr lang="hu-HU" sz="1200" dirty="0"/>
              <a:t> </a:t>
            </a:r>
            <a:r>
              <a:rPr lang="hu-HU" sz="1200" dirty="0" err="1"/>
              <a:t>-Dversion</a:t>
            </a:r>
            <a:r>
              <a:rPr lang="hu-HU" sz="1200" dirty="0"/>
              <a:t>=1.0-SNAPSHOT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62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Munkamenet, egy kliens munkamentéhez tartozó objektum</a:t>
            </a:r>
          </a:p>
          <a:p>
            <a:r>
              <a:rPr lang="hu-HU" dirty="0" smtClean="0"/>
              <a:t>Session </a:t>
            </a:r>
            <a:r>
              <a:rPr lang="hu-HU" dirty="0" err="1" smtClean="0"/>
              <a:t>scope</a:t>
            </a:r>
            <a:r>
              <a:rPr lang="hu-HU" dirty="0" smtClean="0"/>
              <a:t> attribútumokat tárol</a:t>
            </a:r>
          </a:p>
          <a:p>
            <a:r>
              <a:rPr lang="hu-HU" dirty="0" smtClean="0"/>
              <a:t>Az egy munkamenetben hívott </a:t>
            </a:r>
            <a:r>
              <a:rPr lang="hu-HU" dirty="0" err="1" smtClean="0"/>
              <a:t>servletek</a:t>
            </a:r>
            <a:r>
              <a:rPr lang="hu-HU" dirty="0" smtClean="0"/>
              <a:t> ugyan azt a sessiont érhetik el</a:t>
            </a:r>
          </a:p>
          <a:p>
            <a:r>
              <a:rPr lang="hu-HU" dirty="0" err="1" smtClean="0"/>
              <a:t>Request.getSession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27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Minimum a </a:t>
            </a:r>
            <a:r>
              <a:rPr lang="hu-HU" dirty="0" err="1" smtClean="0"/>
              <a:t>servlet-api</a:t>
            </a:r>
            <a:endParaRPr lang="hu-HU" dirty="0" smtClean="0"/>
          </a:p>
          <a:p>
            <a:r>
              <a:rPr lang="hu-HU" dirty="0" smtClean="0"/>
              <a:t>Figyeljünk oda, hogy a </a:t>
            </a:r>
            <a:r>
              <a:rPr lang="hu-HU" dirty="0" err="1" smtClean="0"/>
              <a:t>web.xml</a:t>
            </a:r>
            <a:r>
              <a:rPr lang="hu-HU" dirty="0" smtClean="0"/>
              <a:t>–</a:t>
            </a:r>
            <a:r>
              <a:rPr lang="hu-HU" dirty="0" err="1" smtClean="0"/>
              <a:t>ünk</a:t>
            </a:r>
            <a:r>
              <a:rPr lang="hu-HU" dirty="0" smtClean="0"/>
              <a:t> verziójára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539552" y="2353444"/>
            <a:ext cx="8229600" cy="9417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dirty="0"/>
              <a:t>&lt;!DOCTYPE </a:t>
            </a:r>
            <a:r>
              <a:rPr lang="hu-HU" sz="1200" dirty="0" err="1"/>
              <a:t>web-app</a:t>
            </a:r>
            <a:r>
              <a:rPr lang="hu-HU" sz="1200" dirty="0"/>
              <a:t> PUBLIC</a:t>
            </a:r>
          </a:p>
          <a:p>
            <a:pPr marL="0" indent="0">
              <a:buNone/>
            </a:pPr>
            <a:r>
              <a:rPr lang="hu-HU" sz="1200" dirty="0"/>
              <a:t> "-//Sun Microsystems, Inc.//DTD Web </a:t>
            </a:r>
            <a:r>
              <a:rPr lang="hu-HU" sz="1200" dirty="0" err="1"/>
              <a:t>Application</a:t>
            </a:r>
            <a:r>
              <a:rPr lang="hu-HU" sz="1200" dirty="0"/>
              <a:t> 2.3//EN"</a:t>
            </a:r>
          </a:p>
          <a:p>
            <a:pPr marL="0" indent="0">
              <a:buNone/>
            </a:pPr>
            <a:r>
              <a:rPr lang="hu-HU" sz="1200" dirty="0"/>
              <a:t> "http://java.sun.com/dtd/web-app_2_3.dtd" &gt;</a:t>
            </a:r>
          </a:p>
          <a:p>
            <a:pPr marL="0" indent="0">
              <a:buNone/>
            </a:pPr>
            <a:r>
              <a:rPr lang="hu-HU" sz="1200" dirty="0"/>
              <a:t> </a:t>
            </a:r>
            <a:r>
              <a:rPr lang="hu-HU" sz="1200" dirty="0" smtClean="0"/>
              <a:t>&lt;</a:t>
            </a:r>
            <a:r>
              <a:rPr lang="hu-HU" sz="1200" dirty="0" err="1"/>
              <a:t>web-app</a:t>
            </a:r>
            <a:r>
              <a:rPr lang="hu-HU" sz="1200" dirty="0"/>
              <a:t>&gt;</a:t>
            </a:r>
            <a:endParaRPr lang="en-US" sz="120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539552" y="3525522"/>
            <a:ext cx="8229600" cy="10895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dirty="0"/>
              <a:t>&lt;web-</a:t>
            </a:r>
            <a:r>
              <a:rPr lang="de-DE" sz="1200" dirty="0" err="1"/>
              <a:t>app</a:t>
            </a:r>
            <a:r>
              <a:rPr lang="de-DE" sz="1200" dirty="0"/>
              <a:t> </a:t>
            </a:r>
            <a:r>
              <a:rPr lang="de-DE" sz="1200" dirty="0" err="1"/>
              <a:t>xmlns</a:t>
            </a:r>
            <a:r>
              <a:rPr lang="de-DE" sz="1200" dirty="0"/>
              <a:t>=</a:t>
            </a:r>
            <a:r>
              <a:rPr lang="de-DE" sz="1200" i="1" dirty="0"/>
              <a:t>"http://xmlns.jcp.org/</a:t>
            </a:r>
            <a:r>
              <a:rPr lang="de-DE" sz="1200" i="1" dirty="0" err="1"/>
              <a:t>xml</a:t>
            </a:r>
            <a:r>
              <a:rPr lang="de-DE" sz="1200" i="1" dirty="0"/>
              <a:t>/</a:t>
            </a:r>
            <a:r>
              <a:rPr lang="de-DE" sz="1200" i="1" dirty="0" err="1"/>
              <a:t>ns</a:t>
            </a:r>
            <a:r>
              <a:rPr lang="de-DE" sz="1200" i="1" dirty="0"/>
              <a:t>/</a:t>
            </a:r>
            <a:r>
              <a:rPr lang="de-DE" sz="1200" i="1" dirty="0" err="1"/>
              <a:t>javaee</a:t>
            </a:r>
            <a:r>
              <a:rPr lang="de-DE" sz="1200" i="1" dirty="0"/>
              <a:t>" </a:t>
            </a:r>
            <a:r>
              <a:rPr lang="de-DE" sz="1200" i="1" dirty="0" err="1"/>
              <a:t>xmlns:xsi</a:t>
            </a:r>
            <a:r>
              <a:rPr lang="de-DE" sz="1200" i="1" dirty="0"/>
              <a:t>="http://www.w3.org/2001/XMLSchema-instance"</a:t>
            </a:r>
          </a:p>
          <a:p>
            <a:pPr marL="0" indent="0">
              <a:buNone/>
            </a:pPr>
            <a:r>
              <a:rPr lang="hu-HU" sz="1200" dirty="0" err="1"/>
              <a:t>xsi</a:t>
            </a:r>
            <a:r>
              <a:rPr lang="hu-HU" sz="1200" dirty="0"/>
              <a:t>:</a:t>
            </a:r>
            <a:r>
              <a:rPr lang="hu-HU" sz="1200" dirty="0" err="1"/>
              <a:t>schemaLocation</a:t>
            </a:r>
            <a:r>
              <a:rPr lang="hu-HU" sz="1200" dirty="0"/>
              <a:t>=</a:t>
            </a:r>
            <a:r>
              <a:rPr lang="hu-HU" sz="1200" i="1" dirty="0"/>
              <a:t>"http://xmlns.jcp.org/xml/ns/javaee http://xmlns.jcp.org/xml/ns/javaee/web-app_3_1.xsd"</a:t>
            </a:r>
          </a:p>
          <a:p>
            <a:pPr marL="0" indent="0">
              <a:buNone/>
            </a:pPr>
            <a:r>
              <a:rPr lang="hu-HU" sz="1200" dirty="0"/>
              <a:t>version=</a:t>
            </a:r>
            <a:r>
              <a:rPr lang="hu-HU" sz="1200" i="1" dirty="0"/>
              <a:t>"3.1"&gt;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1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alkalmazás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83568" y="1173426"/>
            <a:ext cx="8229600" cy="38225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dirty="0"/>
              <a:t> |-- </a:t>
            </a:r>
            <a:r>
              <a:rPr lang="hu-HU" sz="1200" dirty="0" err="1"/>
              <a:t>pom.xml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`-- </a:t>
            </a:r>
            <a:r>
              <a:rPr lang="hu-HU" sz="1200" dirty="0" err="1"/>
              <a:t>src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`-- main</a:t>
            </a:r>
          </a:p>
          <a:p>
            <a:pPr marL="0" indent="0">
              <a:buNone/>
            </a:pPr>
            <a:r>
              <a:rPr lang="hu-HU" sz="1200" dirty="0"/>
              <a:t>         |-- java</a:t>
            </a:r>
          </a:p>
          <a:p>
            <a:pPr marL="0" indent="0">
              <a:buNone/>
            </a:pPr>
            <a:r>
              <a:rPr lang="hu-HU" sz="1200" dirty="0"/>
              <a:t>         |   `-- </a:t>
            </a:r>
            <a:r>
              <a:rPr lang="hu-HU" sz="1200" dirty="0" err="1"/>
              <a:t>com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|       `-- </a:t>
            </a:r>
            <a:r>
              <a:rPr lang="hu-HU" sz="1200" dirty="0" err="1"/>
              <a:t>example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|           `-- </a:t>
            </a:r>
            <a:r>
              <a:rPr lang="hu-HU" sz="1200" dirty="0" err="1"/>
              <a:t>projects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|               `-- </a:t>
            </a:r>
            <a:r>
              <a:rPr lang="hu-HU" sz="1200" dirty="0" err="1"/>
              <a:t>SampleAction.java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|-- </a:t>
            </a:r>
            <a:r>
              <a:rPr lang="hu-HU" sz="1200" dirty="0" err="1"/>
              <a:t>resources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|   `-- </a:t>
            </a:r>
            <a:r>
              <a:rPr lang="hu-HU" sz="1200" dirty="0" err="1"/>
              <a:t>images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|       `-- </a:t>
            </a:r>
            <a:r>
              <a:rPr lang="hu-HU" sz="1200" dirty="0" err="1"/>
              <a:t>sampleimage.jpg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`-- </a:t>
            </a:r>
            <a:r>
              <a:rPr lang="hu-HU" sz="1200" dirty="0" err="1"/>
              <a:t>webapp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    |-- WEB-INF</a:t>
            </a:r>
          </a:p>
          <a:p>
            <a:pPr marL="0" indent="0">
              <a:buNone/>
            </a:pPr>
            <a:r>
              <a:rPr lang="hu-HU" sz="1200" dirty="0"/>
              <a:t>             |   `-- </a:t>
            </a:r>
            <a:r>
              <a:rPr lang="hu-HU" sz="1200" dirty="0" err="1"/>
              <a:t>web.xml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    |-- </a:t>
            </a:r>
            <a:r>
              <a:rPr lang="hu-HU" sz="1200" dirty="0" err="1"/>
              <a:t>index.jsp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    `-- </a:t>
            </a:r>
            <a:r>
              <a:rPr lang="hu-HU" sz="1200" dirty="0" err="1"/>
              <a:t>jsp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            `-- </a:t>
            </a:r>
            <a:r>
              <a:rPr lang="hu-HU" sz="1200" dirty="0" err="1"/>
              <a:t>websource.jsp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05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War</a:t>
            </a:r>
            <a:r>
              <a:rPr lang="hu-HU" dirty="0" smtClean="0"/>
              <a:t> felépítése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395536" y="913284"/>
            <a:ext cx="8229600" cy="426578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dirty="0"/>
              <a:t> |-- META-INF</a:t>
            </a:r>
          </a:p>
          <a:p>
            <a:pPr marL="0" indent="0">
              <a:buNone/>
            </a:pPr>
            <a:r>
              <a:rPr lang="hu-HU" sz="1200" dirty="0"/>
              <a:t> |   |-- MANIFEST.MF</a:t>
            </a:r>
          </a:p>
          <a:p>
            <a:pPr marL="0" indent="0">
              <a:buNone/>
            </a:pPr>
            <a:r>
              <a:rPr lang="hu-HU" sz="1200" dirty="0"/>
              <a:t> |   `-- </a:t>
            </a:r>
            <a:r>
              <a:rPr lang="hu-HU" sz="1200" dirty="0" err="1"/>
              <a:t>maven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       `-- </a:t>
            </a:r>
            <a:r>
              <a:rPr lang="hu-HU" sz="1200" dirty="0" err="1"/>
              <a:t>com.example.projects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           `-- </a:t>
            </a:r>
            <a:r>
              <a:rPr lang="hu-HU" sz="1200" dirty="0" err="1"/>
              <a:t>documentedproject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               |-- </a:t>
            </a:r>
            <a:r>
              <a:rPr lang="hu-HU" sz="1200" dirty="0" err="1"/>
              <a:t>pom.properties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               `-- </a:t>
            </a:r>
            <a:r>
              <a:rPr lang="hu-HU" sz="1200" dirty="0" err="1"/>
              <a:t>pom.xml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|-- WEB-INF</a:t>
            </a:r>
          </a:p>
          <a:p>
            <a:pPr marL="0" indent="0">
              <a:buNone/>
            </a:pPr>
            <a:r>
              <a:rPr lang="hu-HU" sz="1200" dirty="0"/>
              <a:t> |   |-- </a:t>
            </a:r>
            <a:r>
              <a:rPr lang="hu-HU" sz="1200" dirty="0" err="1"/>
              <a:t>classes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   |   |-- </a:t>
            </a:r>
            <a:r>
              <a:rPr lang="hu-HU" sz="1200" dirty="0" err="1"/>
              <a:t>com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   |   |   `-- </a:t>
            </a:r>
            <a:r>
              <a:rPr lang="hu-HU" sz="1200" dirty="0" err="1"/>
              <a:t>example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   |   |       `-- </a:t>
            </a:r>
            <a:r>
              <a:rPr lang="hu-HU" sz="1200" dirty="0" err="1"/>
              <a:t>projects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   |   |           |-- </a:t>
            </a:r>
            <a:r>
              <a:rPr lang="hu-HU" sz="1200" dirty="0" err="1"/>
              <a:t>SampleAction.class</a:t>
            </a:r>
            <a:endParaRPr lang="hu-HU" sz="1200" dirty="0"/>
          </a:p>
          <a:p>
            <a:pPr marL="0" indent="0">
              <a:buNone/>
            </a:pPr>
            <a:r>
              <a:rPr lang="hu-HU" sz="1200" dirty="0" smtClean="0"/>
              <a:t> |   |   `-- </a:t>
            </a:r>
            <a:r>
              <a:rPr lang="hu-HU" sz="1200" dirty="0" err="1" smtClean="0"/>
              <a:t>images</a:t>
            </a:r>
            <a:endParaRPr lang="hu-HU" sz="1200" dirty="0" smtClean="0"/>
          </a:p>
          <a:p>
            <a:pPr marL="0" indent="0">
              <a:buNone/>
            </a:pPr>
            <a:r>
              <a:rPr lang="hu-HU" sz="1200" dirty="0" smtClean="0"/>
              <a:t> |   </a:t>
            </a:r>
            <a:r>
              <a:rPr lang="hu-HU" sz="1200" dirty="0"/>
              <a:t>|       `-- </a:t>
            </a:r>
            <a:r>
              <a:rPr lang="hu-HU" sz="1200" dirty="0" err="1"/>
              <a:t>sampleimage.jpg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|   `-- </a:t>
            </a:r>
            <a:r>
              <a:rPr lang="hu-HU" sz="1200" dirty="0" err="1"/>
              <a:t>web.xml</a:t>
            </a:r>
            <a:endParaRPr lang="hu-HU" sz="1200" dirty="0"/>
          </a:p>
          <a:p>
            <a:pPr marL="0" indent="0">
              <a:buNone/>
            </a:pPr>
            <a:r>
              <a:rPr lang="hu-HU" sz="1200" dirty="0" smtClean="0"/>
              <a:t> |-- </a:t>
            </a:r>
            <a:r>
              <a:rPr lang="hu-HU" sz="1200" dirty="0" err="1"/>
              <a:t>index.jsp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`-- </a:t>
            </a:r>
            <a:r>
              <a:rPr lang="hu-HU" sz="1200" dirty="0" err="1"/>
              <a:t>jsp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     `-- </a:t>
            </a:r>
            <a:r>
              <a:rPr lang="hu-HU" sz="1200" dirty="0" err="1"/>
              <a:t>websource.jsp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7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server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alkalmazás ami képes kiszolgálni HTTP kéréseket.</a:t>
            </a:r>
          </a:p>
          <a:p>
            <a:r>
              <a:rPr lang="hu-HU" dirty="0" smtClean="0"/>
              <a:t>Java Web Server</a:t>
            </a:r>
          </a:p>
          <a:p>
            <a:pPr lvl="1"/>
            <a:r>
              <a:rPr lang="hu-HU" dirty="0" smtClean="0"/>
              <a:t>Olyan alkalmazás ami implementálja a </a:t>
            </a:r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API-t</a:t>
            </a:r>
            <a:endParaRPr lang="hu-HU" dirty="0" smtClean="0"/>
          </a:p>
          <a:p>
            <a:pPr lvl="1"/>
            <a:r>
              <a:rPr lang="hu-HU" dirty="0" smtClean="0"/>
              <a:t>Rendelkezik </a:t>
            </a:r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container-rel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92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Jetty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Jetty</a:t>
            </a:r>
            <a:r>
              <a:rPr lang="hu-HU" dirty="0" smtClean="0"/>
              <a:t> </a:t>
            </a:r>
            <a:r>
              <a:rPr lang="hu-HU" dirty="0" err="1" smtClean="0"/>
              <a:t>Maven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/>
              <a:t>m</a:t>
            </a:r>
            <a:r>
              <a:rPr lang="hu-HU" dirty="0" err="1" smtClean="0"/>
              <a:t>vn</a:t>
            </a:r>
            <a:r>
              <a:rPr lang="hu-HU" dirty="0" smtClean="0"/>
              <a:t> </a:t>
            </a:r>
            <a:r>
              <a:rPr lang="hu-HU" dirty="0" err="1" smtClean="0"/>
              <a:t>jetty</a:t>
            </a:r>
            <a:r>
              <a:rPr lang="hu-HU" dirty="0" smtClean="0"/>
              <a:t>:</a:t>
            </a:r>
            <a:r>
              <a:rPr lang="hu-HU" dirty="0" err="1" smtClean="0"/>
              <a:t>run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11560" y="1921396"/>
            <a:ext cx="8229600" cy="249299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&lt;</a:t>
            </a:r>
            <a:r>
              <a:rPr lang="en-US" sz="1200" dirty="0"/>
              <a:t>plugin&gt;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org.eclipse.jetty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&lt;</a:t>
            </a:r>
            <a:r>
              <a:rPr lang="en-US" sz="1200" dirty="0" err="1"/>
              <a:t>artifactId</a:t>
            </a:r>
            <a:r>
              <a:rPr lang="en-US" sz="1200" dirty="0"/>
              <a:t>&gt;jetty-maven-plugin&lt;/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&lt;</a:t>
            </a:r>
            <a:r>
              <a:rPr lang="en-US" sz="1200" dirty="0"/>
              <a:t>version&gt;9.3.0.M2&lt;/version&gt;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&lt;</a:t>
            </a:r>
            <a:r>
              <a:rPr lang="en-US" sz="1200" dirty="0"/>
              <a:t>configuration&gt;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smtClean="0"/>
              <a:t>&lt;</a:t>
            </a:r>
            <a:r>
              <a:rPr lang="en-US" sz="1200" dirty="0" err="1"/>
              <a:t>scanIntervalSeconds</a:t>
            </a:r>
            <a:r>
              <a:rPr lang="en-US" sz="1200" dirty="0"/>
              <a:t>&gt;10&lt;/</a:t>
            </a:r>
            <a:r>
              <a:rPr lang="en-US" sz="1200" dirty="0" err="1"/>
              <a:t>scanIntervalSeconds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smtClean="0"/>
              <a:t>&lt;</a:t>
            </a:r>
            <a:r>
              <a:rPr lang="en-US" sz="1200" dirty="0" err="1"/>
              <a:t>webApp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hu-HU" sz="1200" dirty="0" smtClean="0"/>
              <a:t>	</a:t>
            </a:r>
            <a:r>
              <a:rPr lang="en-US" sz="1200" dirty="0" smtClean="0"/>
              <a:t>&lt;</a:t>
            </a:r>
            <a:r>
              <a:rPr lang="en-US" sz="1200" dirty="0" err="1"/>
              <a:t>contextPath</a:t>
            </a:r>
            <a:r>
              <a:rPr lang="en-US" sz="1200" dirty="0"/>
              <a:t>&gt;/</a:t>
            </a:r>
            <a:r>
              <a:rPr lang="en-US" sz="1200" dirty="0" err="1"/>
              <a:t>WebApp</a:t>
            </a:r>
            <a:r>
              <a:rPr lang="en-US" sz="1200" dirty="0"/>
              <a:t>&lt;/</a:t>
            </a:r>
            <a:r>
              <a:rPr lang="en-US" sz="1200" dirty="0" err="1"/>
              <a:t>contextPath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smtClean="0"/>
              <a:t>&lt;/</a:t>
            </a:r>
            <a:r>
              <a:rPr lang="en-US" sz="1200" dirty="0" err="1"/>
              <a:t>webApp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&lt;/</a:t>
            </a:r>
            <a:r>
              <a:rPr lang="en-US" sz="1200" dirty="0"/>
              <a:t>configuration&gt;</a:t>
            </a:r>
          </a:p>
          <a:p>
            <a:pPr marL="0" indent="0">
              <a:buNone/>
            </a:pPr>
            <a:r>
              <a:rPr lang="en-US" sz="1200" dirty="0" smtClean="0"/>
              <a:t>&lt;/</a:t>
            </a:r>
            <a:r>
              <a:rPr lang="en-US" sz="1200" dirty="0"/>
              <a:t>plugin&gt;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76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API SCOPE-OK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3275856" y="1273324"/>
            <a:ext cx="2736304" cy="5760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ServletContext</a:t>
            </a:r>
            <a:endParaRPr lang="hu-HU" dirty="0"/>
          </a:p>
        </p:txBody>
      </p:sp>
      <p:sp>
        <p:nvSpPr>
          <p:cNvPr id="6" name="Ellipszis 5"/>
          <p:cNvSpPr/>
          <p:nvPr/>
        </p:nvSpPr>
        <p:spPr>
          <a:xfrm>
            <a:off x="3275856" y="2137420"/>
            <a:ext cx="2736304" cy="5760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Session</a:t>
            </a:r>
            <a:endParaRPr lang="hu-HU" dirty="0"/>
          </a:p>
        </p:txBody>
      </p:sp>
      <p:sp>
        <p:nvSpPr>
          <p:cNvPr id="7" name="Ellipszis 6"/>
          <p:cNvSpPr/>
          <p:nvPr/>
        </p:nvSpPr>
        <p:spPr>
          <a:xfrm>
            <a:off x="3275856" y="3001516"/>
            <a:ext cx="2736304" cy="5760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Request</a:t>
            </a:r>
            <a:endParaRPr lang="hu-HU" dirty="0"/>
          </a:p>
        </p:txBody>
      </p:sp>
      <p:sp>
        <p:nvSpPr>
          <p:cNvPr id="8" name="Ellipszis 7"/>
          <p:cNvSpPr/>
          <p:nvPr/>
        </p:nvSpPr>
        <p:spPr>
          <a:xfrm>
            <a:off x="3275856" y="3865612"/>
            <a:ext cx="2736304" cy="5760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82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800" dirty="0" smtClean="0"/>
          </a:p>
          <a:p>
            <a:r>
              <a:rPr lang="hu-HU" sz="1800" dirty="0" err="1" smtClean="0"/>
              <a:t>ServletContext</a:t>
            </a:r>
            <a:endParaRPr lang="hu-HU" sz="1800" dirty="0" smtClean="0"/>
          </a:p>
          <a:p>
            <a:pPr lvl="1"/>
            <a:r>
              <a:rPr lang="hu-HU" sz="1400" dirty="0" smtClean="0"/>
              <a:t>A </a:t>
            </a:r>
            <a:r>
              <a:rPr lang="hu-HU" sz="1400" dirty="0" err="1"/>
              <a:t>servlet</a:t>
            </a:r>
            <a:r>
              <a:rPr lang="hu-HU" sz="1400" dirty="0"/>
              <a:t> </a:t>
            </a:r>
            <a:r>
              <a:rPr lang="hu-HU" sz="1400" dirty="0" err="1"/>
              <a:t>containert</a:t>
            </a:r>
            <a:r>
              <a:rPr lang="hu-HU" sz="1400" dirty="0"/>
              <a:t> </a:t>
            </a:r>
            <a:r>
              <a:rPr lang="hu-HU" sz="1400" dirty="0" smtClean="0"/>
              <a:t>reprezentálja.</a:t>
            </a:r>
          </a:p>
          <a:p>
            <a:r>
              <a:rPr lang="hu-HU" sz="1800" dirty="0" smtClean="0"/>
              <a:t>Egy konfigurációs objektum, akkor keletkezik amikor elindul a web alkalmazás.</a:t>
            </a:r>
          </a:p>
          <a:p>
            <a:r>
              <a:rPr lang="hu-HU" sz="1800" dirty="0" smtClean="0"/>
              <a:t>Egy web alkalmazás egy </a:t>
            </a:r>
            <a:r>
              <a:rPr lang="hu-HU" sz="1800" dirty="0" err="1" smtClean="0"/>
              <a:t>ServletContext</a:t>
            </a:r>
            <a:r>
              <a:rPr lang="hu-HU" sz="1800" dirty="0" smtClean="0"/>
              <a:t>.</a:t>
            </a:r>
          </a:p>
          <a:p>
            <a:r>
              <a:rPr lang="hu-HU" sz="1800" dirty="0" smtClean="0"/>
              <a:t>Egy web alkalmazáson belül minden </a:t>
            </a:r>
            <a:r>
              <a:rPr lang="hu-HU" sz="1800" dirty="0" err="1" smtClean="0"/>
              <a:t>servelt</a:t>
            </a:r>
            <a:r>
              <a:rPr lang="hu-HU" sz="1800" dirty="0" smtClean="0"/>
              <a:t> hozzáfér.</a:t>
            </a:r>
          </a:p>
          <a:p>
            <a:r>
              <a:rPr lang="hu-HU" sz="1800" dirty="0" err="1" smtClean="0"/>
              <a:t>Application</a:t>
            </a:r>
            <a:r>
              <a:rPr lang="hu-HU" sz="1800" dirty="0" smtClean="0"/>
              <a:t> </a:t>
            </a:r>
            <a:r>
              <a:rPr lang="hu-HU" sz="1800" dirty="0" err="1" smtClean="0"/>
              <a:t>scope</a:t>
            </a:r>
            <a:r>
              <a:rPr lang="hu-HU" sz="1800" dirty="0" smtClean="0"/>
              <a:t> attribútumok</a:t>
            </a:r>
            <a:endParaRPr lang="hu-HU" sz="1800" dirty="0"/>
          </a:p>
          <a:p>
            <a:endParaRPr lang="hu-HU" sz="1800" dirty="0"/>
          </a:p>
          <a:p>
            <a:endParaRPr lang="hu-HU" sz="1800" dirty="0" smtClean="0"/>
          </a:p>
          <a:p>
            <a:endParaRPr lang="hu-HU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29642</TotalTime>
  <Words>441</Words>
  <Application>Microsoft Office PowerPoint</Application>
  <PresentationFormat>Diavetítés a képernyőre (16:10 oldalarány)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Web alkalmazás</vt:lpstr>
      <vt:lpstr>Függőségek</vt:lpstr>
      <vt:lpstr>Web alkalmazás Felépítése</vt:lpstr>
      <vt:lpstr>War felépítése</vt:lpstr>
      <vt:lpstr>Web server</vt:lpstr>
      <vt:lpstr>Jetty</vt:lpstr>
      <vt:lpstr>Servlet API SCOPE-OK</vt:lpstr>
      <vt:lpstr>Servlet Context</vt:lpstr>
      <vt:lpstr>Servlet</vt:lpstr>
      <vt:lpstr>HTTP Servlet</vt:lpstr>
      <vt:lpstr>Servlet Request/Resonse</vt:lpstr>
      <vt:lpstr>Request Parameter</vt:lpstr>
      <vt:lpstr>Request Attribute</vt:lpstr>
      <vt:lpstr>Forward</vt:lpstr>
      <vt:lpstr>Forward</vt:lpstr>
      <vt:lpstr>Include</vt:lpstr>
      <vt:lpstr>include</vt:lpstr>
      <vt:lpstr>redirect</vt:lpstr>
      <vt:lpstr>Session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155</cp:revision>
  <dcterms:created xsi:type="dcterms:W3CDTF">2015-01-23T10:54:52Z</dcterms:created>
  <dcterms:modified xsi:type="dcterms:W3CDTF">2015-07-06T08:35:44Z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