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>
      <p:cViewPr varScale="1">
        <p:scale>
          <a:sx n="90" d="100"/>
          <a:sy n="90" d="100"/>
        </p:scale>
        <p:origin x="86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hétfő, 2015. július 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hétfő, 2015. július 20.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Ennek</a:t>
            </a:r>
            <a:r>
              <a:rPr lang="hu-HU" baseline="0" dirty="0" smtClean="0"/>
              <a:t> az a hátránya, hogy szeretjük azt, ha egy </a:t>
            </a:r>
            <a:r>
              <a:rPr lang="hu-HU" baseline="0" dirty="0" err="1" smtClean="0"/>
              <a:t>formot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egy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beannel</a:t>
            </a:r>
            <a:r>
              <a:rPr lang="hu-HU" baseline="0" dirty="0" smtClean="0"/>
              <a:t> kezelünk.</a:t>
            </a:r>
          </a:p>
          <a:p>
            <a:r>
              <a:rPr lang="hu-HU" baseline="0" dirty="0" smtClean="0"/>
              <a:t>Ez így nem tud megvalósulni. Előnye, hogy ha nagy </a:t>
            </a:r>
            <a:r>
              <a:rPr lang="hu-HU" baseline="0" dirty="0" err="1" smtClean="0"/>
              <a:t>formról</a:t>
            </a:r>
            <a:r>
              <a:rPr lang="hu-HU" baseline="0" dirty="0" smtClean="0"/>
              <a:t> van szó, akkor elkülönül a </a:t>
            </a:r>
            <a:r>
              <a:rPr lang="hu-HU" baseline="0" dirty="0" err="1" smtClean="0"/>
              <a:t>formlogika</a:t>
            </a:r>
            <a:r>
              <a:rPr lang="hu-HU" baseline="0" dirty="0" smtClean="0"/>
              <a:t> és a navigációs logika.</a:t>
            </a:r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D490363-779E-4375-B091-646437D6DAEB}" type="datetime2">
              <a:rPr lang="hu-HU" smtClean="0"/>
              <a:pPr/>
              <a:t>hétfő, 2015. július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B0B59B-D72A-431A-B58F-96C9F275DEAE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87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JSF</a:t>
            </a:r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Feltételes Navigáció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1275908" y="1333496"/>
            <a:ext cx="4678326" cy="3771634"/>
          </a:xfrm>
        </p:spPr>
        <p:txBody>
          <a:bodyPr/>
          <a:lstStyle/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&lt;navigation-rule&gt; 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	&lt;from-view-id&gt;/pages/input.xhtml&lt;/from-view-id&gt; 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	&lt;navigation-case&gt; 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		&lt;from-outcome&gt;sayFoo&lt;/from-outcome&gt; 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		</a:t>
            </a:r>
            <a:r>
              <a:rPr lang="hu-HU" sz="1400" b="1">
                <a:latin typeface="Calibri"/>
              </a:rPr>
              <a:t>&lt;if&gt;#{fooBean.foo1Condition}&lt;/if&gt;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		&lt;to-view-id&gt;/pages/foo1.xhtml&lt;/to-view-id&gt; 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	&lt;/navigation-case&gt; 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	&lt;navigation-case&gt; 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		&lt;from-outcome&gt;sayFoo&lt;/from-outcome&gt; 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		</a:t>
            </a:r>
            <a:r>
              <a:rPr lang="hu-HU" sz="1400" b="1">
                <a:latin typeface="Calibri"/>
              </a:rPr>
              <a:t>&lt;if&gt;#{fooBean.foo2Attr &amp;lt; 5000}&lt;/if&gt;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		&lt;to-view-id&gt;/pages/foo2.xhtml&lt;/to-view-id&gt; 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	&lt;/navigation-case&gt; 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&lt;/navigation-rule&gt; </a:t>
            </a:r>
          </a:p>
        </p:txBody>
      </p:sp>
      <p:sp>
        <p:nvSpPr>
          <p:cNvPr id="4" name="Szabadkézi sokszög 3"/>
          <p:cNvSpPr/>
          <p:nvPr/>
        </p:nvSpPr>
        <p:spPr>
          <a:xfrm>
            <a:off x="6756849" y="2404113"/>
            <a:ext cx="2227661" cy="785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Dinamikus feltételek teljesülése esetén hajtódik végre a navigáció</a:t>
            </a:r>
          </a:p>
        </p:txBody>
      </p:sp>
      <p:cxnSp>
        <p:nvCxnSpPr>
          <p:cNvPr id="5" name="Egyenes összekötő nyíllal 6"/>
          <p:cNvCxnSpPr>
            <a:stCxn id="4" idx="3"/>
          </p:cNvCxnSpPr>
          <p:nvPr/>
        </p:nvCxnSpPr>
        <p:spPr>
          <a:xfrm flipH="1" flipV="1">
            <a:off x="4720855" y="2647508"/>
            <a:ext cx="2035994" cy="149431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6" name="Egyenes összekötő nyíllal 49"/>
          <p:cNvCxnSpPr>
            <a:stCxn id="4" idx="3"/>
          </p:cNvCxnSpPr>
          <p:nvPr/>
        </p:nvCxnSpPr>
        <p:spPr>
          <a:xfrm flipH="1">
            <a:off x="4997305" y="2796939"/>
            <a:ext cx="1759544" cy="1314011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41296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Navigáció Linkekkel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457200" y="1333496"/>
            <a:ext cx="8548579" cy="3771634"/>
          </a:xfrm>
        </p:spPr>
        <p:txBody>
          <a:bodyPr/>
          <a:lstStyle/>
          <a:p>
            <a:pPr lvl="0"/>
            <a:r>
              <a:rPr lang="hu-HU" sz="2200" dirty="0">
                <a:latin typeface="Calibri"/>
              </a:rPr>
              <a:t>&lt;h:link </a:t>
            </a:r>
            <a:r>
              <a:rPr lang="hu-HU" sz="2200" dirty="0" err="1">
                <a:latin typeface="Calibri"/>
              </a:rPr>
              <a:t>outcome</a:t>
            </a:r>
            <a:r>
              <a:rPr lang="hu-HU" sz="2200" dirty="0">
                <a:latin typeface="Calibri"/>
              </a:rPr>
              <a:t>=„</a:t>
            </a:r>
            <a:r>
              <a:rPr lang="hu-HU" sz="2200" b="1" dirty="0" err="1">
                <a:latin typeface="Calibri"/>
              </a:rPr>
              <a:t>fooOutcome</a:t>
            </a:r>
            <a:r>
              <a:rPr lang="hu-HU" sz="2200" dirty="0">
                <a:latin typeface="Calibri"/>
              </a:rPr>
              <a:t>” </a:t>
            </a:r>
            <a:r>
              <a:rPr lang="hu-HU" sz="2200" dirty="0" err="1">
                <a:latin typeface="Calibri"/>
              </a:rPr>
              <a:t>value</a:t>
            </a:r>
            <a:r>
              <a:rPr lang="hu-HU" sz="2200" dirty="0">
                <a:latin typeface="Calibri"/>
              </a:rPr>
              <a:t>=„</a:t>
            </a:r>
            <a:r>
              <a:rPr lang="hu-HU" sz="2200" b="1" dirty="0" err="1">
                <a:latin typeface="Calibri"/>
              </a:rPr>
              <a:t>Caption</a:t>
            </a:r>
            <a:r>
              <a:rPr lang="hu-HU" sz="2200" dirty="0" smtClean="0">
                <a:latin typeface="Calibri"/>
              </a:rPr>
              <a:t>”/&gt;</a:t>
            </a:r>
            <a:r>
              <a:rPr lang="hu-HU" sz="2200" dirty="0"/>
              <a:t/>
            </a:r>
            <a:br>
              <a:rPr lang="hu-HU" sz="2200" dirty="0"/>
            </a:br>
            <a:r>
              <a:rPr lang="hu-HU" sz="1900" dirty="0">
                <a:solidFill>
                  <a:srgbClr val="7F7F7F"/>
                </a:solidFill>
              </a:rPr>
              <a:t>Akkor használjuk, ha a </a:t>
            </a:r>
            <a:r>
              <a:rPr lang="hu-HU" sz="1900" b="1" dirty="0">
                <a:solidFill>
                  <a:srgbClr val="7F7F7F"/>
                </a:solidFill>
              </a:rPr>
              <a:t>JSF navigációban</a:t>
            </a:r>
            <a:r>
              <a:rPr lang="hu-HU" sz="1900" dirty="0">
                <a:solidFill>
                  <a:srgbClr val="7F7F7F"/>
                </a:solidFill>
              </a:rPr>
              <a:t> definiált </a:t>
            </a:r>
            <a:r>
              <a:rPr lang="hu-HU" sz="1900" dirty="0" err="1">
                <a:solidFill>
                  <a:srgbClr val="7F7F7F"/>
                </a:solidFill>
              </a:rPr>
              <a:t>outcome-t</a:t>
            </a:r>
            <a:r>
              <a:rPr lang="hu-HU" sz="1900" dirty="0">
                <a:solidFill>
                  <a:srgbClr val="7F7F7F"/>
                </a:solidFill>
              </a:rPr>
              <a:t> szeretnénk linkként kezelni.</a:t>
            </a:r>
          </a:p>
          <a:p>
            <a:pPr lvl="0"/>
            <a:endParaRPr lang="hu-HU" sz="2200" dirty="0">
              <a:latin typeface="Calibri"/>
            </a:endParaRPr>
          </a:p>
          <a:p>
            <a:pPr lvl="0"/>
            <a:r>
              <a:rPr lang="hu-HU" sz="2200" dirty="0">
                <a:latin typeface="Calibri"/>
              </a:rPr>
              <a:t>&lt;h:</a:t>
            </a:r>
            <a:r>
              <a:rPr lang="hu-HU" sz="2200" dirty="0" err="1">
                <a:latin typeface="Calibri"/>
              </a:rPr>
              <a:t>outputLink</a:t>
            </a:r>
            <a:r>
              <a:rPr lang="hu-HU" sz="2200" dirty="0">
                <a:latin typeface="Calibri"/>
              </a:rPr>
              <a:t> </a:t>
            </a:r>
            <a:r>
              <a:rPr lang="hu-HU" sz="2200" dirty="0" err="1">
                <a:latin typeface="Calibri"/>
              </a:rPr>
              <a:t>value</a:t>
            </a:r>
            <a:r>
              <a:rPr lang="hu-HU" sz="2200" dirty="0">
                <a:latin typeface="Calibri"/>
              </a:rPr>
              <a:t>=„</a:t>
            </a:r>
            <a:r>
              <a:rPr lang="hu-HU" sz="2200" b="1" dirty="0" err="1">
                <a:latin typeface="Calibri"/>
              </a:rPr>
              <a:t>fooPage.xhtml</a:t>
            </a:r>
            <a:r>
              <a:rPr lang="hu-HU" sz="2200" dirty="0">
                <a:latin typeface="Calibri"/>
              </a:rPr>
              <a:t>”&gt;</a:t>
            </a:r>
            <a:r>
              <a:rPr lang="hu-HU" sz="2200" b="1" dirty="0"/>
              <a:t> </a:t>
            </a:r>
            <a:r>
              <a:rPr lang="hu-HU" sz="2200" b="1" dirty="0" err="1"/>
              <a:t>Caption</a:t>
            </a:r>
            <a:r>
              <a:rPr lang="hu-HU" sz="2200" b="1" dirty="0"/>
              <a:t> </a:t>
            </a:r>
            <a:r>
              <a:rPr lang="hu-HU" sz="2200" dirty="0">
                <a:latin typeface="Calibri"/>
              </a:rPr>
              <a:t>&lt;/</a:t>
            </a:r>
            <a:r>
              <a:rPr lang="hu-HU" sz="2200" dirty="0" err="1"/>
              <a:t>h</a:t>
            </a:r>
            <a:r>
              <a:rPr lang="hu-HU" sz="2200" dirty="0"/>
              <a:t>:</a:t>
            </a:r>
            <a:r>
              <a:rPr lang="hu-HU" sz="2200" dirty="0" err="1"/>
              <a:t>outputLink</a:t>
            </a:r>
            <a:r>
              <a:rPr lang="hu-HU" sz="2200" dirty="0">
                <a:latin typeface="Calibri"/>
              </a:rPr>
              <a:t>&gt;</a:t>
            </a:r>
            <a:r>
              <a:rPr lang="hu-HU" sz="2200" dirty="0"/>
              <a:t/>
            </a:r>
            <a:br>
              <a:rPr lang="hu-HU" sz="2200" dirty="0"/>
            </a:br>
            <a:r>
              <a:rPr lang="hu-HU" sz="1900" dirty="0">
                <a:solidFill>
                  <a:srgbClr val="7F7F7F"/>
                </a:solidFill>
              </a:rPr>
              <a:t>Akkor használjuk, ha a JSF navigáció </a:t>
            </a:r>
            <a:r>
              <a:rPr lang="hu-HU" sz="1900" b="1" dirty="0">
                <a:solidFill>
                  <a:srgbClr val="7F7F7F"/>
                </a:solidFill>
              </a:rPr>
              <a:t>nélkül</a:t>
            </a:r>
            <a:r>
              <a:rPr lang="hu-HU" sz="1900" dirty="0">
                <a:solidFill>
                  <a:srgbClr val="7F7F7F"/>
                </a:solidFill>
              </a:rPr>
              <a:t>, explicit adjuk meg a célt.</a:t>
            </a:r>
            <a:endParaRPr lang="hu-HU" sz="1900" b="1" dirty="0">
              <a:solidFill>
                <a:srgbClr val="7F7F7F"/>
              </a:solidFill>
            </a:endParaRPr>
          </a:p>
          <a:p>
            <a:pPr lvl="0"/>
            <a:endParaRPr lang="hu-HU" sz="2200" dirty="0">
              <a:latin typeface="Calibri"/>
            </a:endParaRPr>
          </a:p>
          <a:p>
            <a:pPr lvl="0"/>
            <a:r>
              <a:rPr lang="hu-HU" sz="2200" dirty="0">
                <a:latin typeface="Calibri"/>
              </a:rPr>
              <a:t>&lt;h:</a:t>
            </a:r>
            <a:r>
              <a:rPr lang="hu-HU" sz="2200" dirty="0" err="1">
                <a:latin typeface="Calibri"/>
              </a:rPr>
              <a:t>commandLink</a:t>
            </a:r>
            <a:r>
              <a:rPr lang="hu-HU" sz="2200" dirty="0">
                <a:latin typeface="Calibri"/>
              </a:rPr>
              <a:t> </a:t>
            </a:r>
            <a:r>
              <a:rPr lang="hu-HU" sz="2200" dirty="0" err="1">
                <a:latin typeface="Calibri"/>
              </a:rPr>
              <a:t>action</a:t>
            </a:r>
            <a:r>
              <a:rPr lang="hu-HU" sz="2200" dirty="0">
                <a:latin typeface="Calibri"/>
              </a:rPr>
              <a:t>=„</a:t>
            </a:r>
            <a:r>
              <a:rPr lang="hu-HU" sz="2200" b="1" dirty="0">
                <a:latin typeface="Calibri"/>
              </a:rPr>
              <a:t>#{</a:t>
            </a:r>
            <a:r>
              <a:rPr lang="hu-HU" sz="2200" b="1" dirty="0" err="1">
                <a:latin typeface="Calibri"/>
              </a:rPr>
              <a:t>fooBean.fooAction</a:t>
            </a:r>
            <a:r>
              <a:rPr lang="hu-HU" sz="2200" b="1" dirty="0">
                <a:latin typeface="Calibri"/>
              </a:rPr>
              <a:t>}</a:t>
            </a:r>
            <a:r>
              <a:rPr lang="hu-HU" sz="2200" dirty="0">
                <a:latin typeface="Calibri"/>
              </a:rPr>
              <a:t>” </a:t>
            </a:r>
            <a:r>
              <a:rPr lang="hu-HU" sz="2200" dirty="0" err="1">
                <a:latin typeface="Calibri"/>
              </a:rPr>
              <a:t>value</a:t>
            </a:r>
            <a:r>
              <a:rPr lang="hu-HU" sz="2200" dirty="0">
                <a:latin typeface="Calibri"/>
              </a:rPr>
              <a:t>=„</a:t>
            </a:r>
            <a:r>
              <a:rPr lang="hu-HU" sz="2200" b="1" dirty="0" err="1"/>
              <a:t>Caption</a:t>
            </a:r>
            <a:r>
              <a:rPr lang="hu-HU" sz="2200" dirty="0">
                <a:latin typeface="Calibri"/>
              </a:rPr>
              <a:t>”&gt;</a:t>
            </a:r>
            <a:r>
              <a:rPr lang="hu-HU" sz="2200" dirty="0"/>
              <a:t/>
            </a:r>
            <a:br>
              <a:rPr lang="hu-HU" sz="2200" dirty="0"/>
            </a:br>
            <a:r>
              <a:rPr lang="hu-HU" sz="1900" dirty="0">
                <a:solidFill>
                  <a:srgbClr val="7F7F7F"/>
                </a:solidFill>
              </a:rPr>
              <a:t>Akkor használjuk, ha </a:t>
            </a:r>
            <a:r>
              <a:rPr lang="hu-HU" sz="1900" b="1" dirty="0" err="1">
                <a:solidFill>
                  <a:srgbClr val="7F7F7F"/>
                </a:solidFill>
              </a:rPr>
              <a:t>ManagedBean</a:t>
            </a:r>
            <a:r>
              <a:rPr lang="hu-HU" sz="1900" b="1" dirty="0">
                <a:solidFill>
                  <a:srgbClr val="7F7F7F"/>
                </a:solidFill>
              </a:rPr>
              <a:t> </a:t>
            </a:r>
            <a:r>
              <a:rPr lang="hu-HU" sz="1900" b="1" dirty="0" err="1">
                <a:solidFill>
                  <a:srgbClr val="7F7F7F"/>
                </a:solidFill>
              </a:rPr>
              <a:t>action</a:t>
            </a:r>
            <a:r>
              <a:rPr lang="hu-HU" sz="1900" dirty="0">
                <a:solidFill>
                  <a:srgbClr val="7F7F7F"/>
                </a:solidFill>
              </a:rPr>
              <a:t> metódust szeretnénk hívni a navigáció végrehajtásához. </a:t>
            </a:r>
            <a:r>
              <a:rPr lang="hu-HU" sz="1900" u="sng" dirty="0">
                <a:solidFill>
                  <a:srgbClr val="7F7F7F"/>
                </a:solidFill>
              </a:rPr>
              <a:t>JS </a:t>
            </a:r>
            <a:r>
              <a:rPr lang="hu-HU" sz="1900" u="sng" dirty="0" err="1">
                <a:solidFill>
                  <a:srgbClr val="7F7F7F"/>
                </a:solidFill>
              </a:rPr>
              <a:t>onclick-kel</a:t>
            </a:r>
            <a:r>
              <a:rPr lang="hu-HU" sz="1900" u="sng" dirty="0">
                <a:solidFill>
                  <a:srgbClr val="7F7F7F"/>
                </a:solidFill>
              </a:rPr>
              <a:t> valósítja meg!</a:t>
            </a:r>
          </a:p>
        </p:txBody>
      </p:sp>
    </p:spTree>
    <p:extLst>
      <p:ext uri="{BB962C8B-B14F-4D97-AF65-F5344CB8AC3E}">
        <p14:creationId xmlns:p14="http://schemas.microsoft.com/office/powerpoint/2010/main" val="24720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Navigáció Gombokkal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457200" y="1333496"/>
            <a:ext cx="8686800" cy="3771634"/>
          </a:xfrm>
        </p:spPr>
        <p:txBody>
          <a:bodyPr/>
          <a:lstStyle/>
          <a:p>
            <a:pPr lvl="0"/>
            <a:r>
              <a:rPr lang="hu-HU" sz="2200">
                <a:latin typeface="Calibri"/>
              </a:rPr>
              <a:t>&lt;h:button outcome=„</a:t>
            </a:r>
            <a:r>
              <a:rPr lang="hu-HU" sz="2200" b="1">
                <a:latin typeface="Calibri"/>
              </a:rPr>
              <a:t>fooOutcome</a:t>
            </a:r>
            <a:r>
              <a:rPr lang="hu-HU" sz="2200">
                <a:latin typeface="Calibri"/>
              </a:rPr>
              <a:t>” value=„</a:t>
            </a:r>
            <a:r>
              <a:rPr lang="hu-HU" sz="2200" b="1">
                <a:latin typeface="Calibri"/>
              </a:rPr>
              <a:t>Caption</a:t>
            </a:r>
            <a:r>
              <a:rPr lang="hu-HU" sz="2200">
                <a:latin typeface="Calibri"/>
              </a:rPr>
              <a:t>”&gt;</a:t>
            </a:r>
            <a:r>
              <a:rPr lang="hu-HU" sz="2200"/>
              <a:t/>
            </a:r>
            <a:br>
              <a:rPr lang="hu-HU" sz="2200"/>
            </a:br>
            <a:r>
              <a:rPr lang="hu-HU" sz="1900">
                <a:solidFill>
                  <a:srgbClr val="7F7F7F"/>
                </a:solidFill>
              </a:rPr>
              <a:t>Akkor használjuk, ha a </a:t>
            </a:r>
            <a:r>
              <a:rPr lang="hu-HU" sz="1900" b="1">
                <a:solidFill>
                  <a:srgbClr val="7F7F7F"/>
                </a:solidFill>
              </a:rPr>
              <a:t>JSF navigációban</a:t>
            </a:r>
            <a:r>
              <a:rPr lang="hu-HU" sz="1900">
                <a:solidFill>
                  <a:srgbClr val="7F7F7F"/>
                </a:solidFill>
              </a:rPr>
              <a:t> definiált outcome-ot szeretnénk gombként kezelni. </a:t>
            </a:r>
            <a:r>
              <a:rPr lang="hu-HU" sz="1900" u="sng">
                <a:solidFill>
                  <a:srgbClr val="7F7F7F"/>
                </a:solidFill>
              </a:rPr>
              <a:t>JS onclick-kel  és a </a:t>
            </a:r>
            <a:r>
              <a:rPr lang="hu-HU" sz="1900" u="sng">
                <a:solidFill>
                  <a:srgbClr val="7F7F7F"/>
                </a:solidFill>
                <a:latin typeface="Calibri"/>
              </a:rPr>
              <a:t>windows.location.href</a:t>
            </a:r>
            <a:r>
              <a:rPr lang="hu-HU" sz="1900" u="sng">
                <a:solidFill>
                  <a:srgbClr val="7F7F7F"/>
                </a:solidFill>
              </a:rPr>
              <a:t> segítségével valósítja meg!</a:t>
            </a:r>
            <a:endParaRPr lang="hu-HU" sz="2200">
              <a:latin typeface="Calibri"/>
            </a:endParaRPr>
          </a:p>
          <a:p>
            <a:pPr lvl="0"/>
            <a:endParaRPr lang="hu-HU" sz="2200">
              <a:latin typeface="Calibri"/>
            </a:endParaRPr>
          </a:p>
          <a:p>
            <a:pPr lvl="0"/>
            <a:r>
              <a:rPr lang="hu-HU" sz="2200">
                <a:latin typeface="Calibri"/>
              </a:rPr>
              <a:t>&lt;h:commandButton action=„</a:t>
            </a:r>
            <a:r>
              <a:rPr lang="hu-HU" sz="2200" b="1">
                <a:latin typeface="Calibri"/>
              </a:rPr>
              <a:t>#{fooBean.fooAction}</a:t>
            </a:r>
            <a:r>
              <a:rPr lang="hu-HU" sz="2200">
                <a:latin typeface="Calibri"/>
              </a:rPr>
              <a:t>” value=„</a:t>
            </a:r>
            <a:r>
              <a:rPr lang="hu-HU" sz="2200" b="1"/>
              <a:t>Caption</a:t>
            </a:r>
            <a:r>
              <a:rPr lang="hu-HU" sz="2200">
                <a:latin typeface="Calibri"/>
              </a:rPr>
              <a:t>”&gt;</a:t>
            </a:r>
            <a:r>
              <a:rPr lang="hu-HU" sz="2200"/>
              <a:t/>
            </a:r>
            <a:br>
              <a:rPr lang="hu-HU" sz="2200"/>
            </a:br>
            <a:r>
              <a:rPr lang="hu-HU" sz="1900">
                <a:solidFill>
                  <a:srgbClr val="7F7F7F"/>
                </a:solidFill>
              </a:rPr>
              <a:t>Akkor használjuk, ha </a:t>
            </a:r>
            <a:r>
              <a:rPr lang="hu-HU" sz="1900" b="1">
                <a:solidFill>
                  <a:srgbClr val="7F7F7F"/>
                </a:solidFill>
              </a:rPr>
              <a:t>ManagedBean action</a:t>
            </a:r>
            <a:r>
              <a:rPr lang="hu-HU" sz="1900">
                <a:solidFill>
                  <a:srgbClr val="7F7F7F"/>
                </a:solidFill>
              </a:rPr>
              <a:t> metódust szeretnénk hívni a navigáció végrehajtásához. Form POST-tal valósítja meg.</a:t>
            </a:r>
          </a:p>
        </p:txBody>
      </p:sp>
    </p:spTree>
    <p:extLst>
      <p:ext uri="{BB962C8B-B14F-4D97-AF65-F5344CB8AC3E}">
        <p14:creationId xmlns:p14="http://schemas.microsoft.com/office/powerpoint/2010/main" val="15296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/>
              <a:t>Localizáció lekérdezése és beállítása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z="1900">
                <a:latin typeface="Calibri"/>
              </a:rPr>
              <a:t>FacesContext.getCurrentInstance().getViewRoot().getLocale()</a:t>
            </a:r>
          </a:p>
          <a:p>
            <a:pPr lvl="0"/>
            <a:endParaRPr lang="hu-HU">
              <a:latin typeface="Calibri"/>
            </a:endParaRPr>
          </a:p>
          <a:p>
            <a:pPr lvl="0"/>
            <a:r>
              <a:rPr lang="hu-HU" sz="1900">
                <a:latin typeface="Calibri"/>
              </a:rPr>
              <a:t>FacesContext.getCurrentInstance().getViewRoot()</a:t>
            </a:r>
            <a:br>
              <a:rPr lang="hu-HU" sz="1900">
                <a:latin typeface="Calibri"/>
              </a:rPr>
            </a:br>
            <a:r>
              <a:rPr lang="hu-HU" sz="1900">
                <a:latin typeface="Calibri"/>
              </a:rPr>
              <a:t>.setLocale(new Locale(”hu”,”HU”));</a:t>
            </a:r>
          </a:p>
          <a:p>
            <a:pPr lvl="0"/>
            <a:endParaRPr lang="hu-HU">
              <a:latin typeface="Calibri"/>
            </a:endParaRPr>
          </a:p>
          <a:p>
            <a:pPr lvl="0"/>
            <a:r>
              <a:rPr lang="hu-HU" sz="1900">
                <a:latin typeface="Calibri"/>
              </a:rPr>
              <a:t>Locale(String language);</a:t>
            </a:r>
          </a:p>
          <a:p>
            <a:pPr lvl="0"/>
            <a:r>
              <a:rPr lang="hu-HU" sz="1900">
                <a:latin typeface="Calibri"/>
              </a:rPr>
              <a:t>Locale(String language, String country);</a:t>
            </a:r>
            <a:br>
              <a:rPr lang="hu-HU" sz="1900">
                <a:latin typeface="Calibri"/>
              </a:rPr>
            </a:br>
            <a:r>
              <a:rPr lang="hu-HU" sz="1900">
                <a:solidFill>
                  <a:srgbClr val="7F7F7F"/>
                </a:solidFill>
              </a:rPr>
              <a:t>Opcionálisan megadható az ország kód</a:t>
            </a:r>
          </a:p>
        </p:txBody>
      </p:sp>
    </p:spTree>
    <p:extLst>
      <p:ext uri="{BB962C8B-B14F-4D97-AF65-F5344CB8AC3E}">
        <p14:creationId xmlns:p14="http://schemas.microsoft.com/office/powerpoint/2010/main" val="235598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I18n konfiguráció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Projekt struktúra</a:t>
            </a:r>
          </a:p>
          <a:p>
            <a:pPr lvl="1"/>
            <a:r>
              <a:rPr lang="hu-HU" dirty="0"/>
              <a:t>&lt;</a:t>
            </a:r>
            <a:r>
              <a:rPr lang="hu-HU" dirty="0" err="1"/>
              <a:t>src</a:t>
            </a:r>
            <a:r>
              <a:rPr lang="hu-HU" dirty="0"/>
              <a:t>&gt;/hu/neuron/</a:t>
            </a:r>
            <a:r>
              <a:rPr lang="hu-HU" dirty="0" err="1"/>
              <a:t>tutorial</a:t>
            </a:r>
            <a:r>
              <a:rPr lang="hu-HU" dirty="0"/>
              <a:t>/</a:t>
            </a:r>
          </a:p>
          <a:p>
            <a:pPr lvl="2"/>
            <a:r>
              <a:rPr lang="hu-HU" dirty="0" err="1"/>
              <a:t>messages.properties</a:t>
            </a:r>
            <a:endParaRPr lang="hu-HU" dirty="0"/>
          </a:p>
          <a:p>
            <a:pPr lvl="2"/>
            <a:r>
              <a:rPr lang="hu-HU" dirty="0" err="1"/>
              <a:t>messages</a:t>
            </a:r>
            <a:r>
              <a:rPr lang="hu-HU" dirty="0"/>
              <a:t>_en_</a:t>
            </a:r>
            <a:r>
              <a:rPr lang="hu-HU" dirty="0" err="1"/>
              <a:t>US.properties</a:t>
            </a:r>
            <a:endParaRPr lang="hu-HU" dirty="0"/>
          </a:p>
          <a:p>
            <a:pPr lvl="2"/>
            <a:r>
              <a:rPr lang="hu-HU" dirty="0" err="1"/>
              <a:t>messages</a:t>
            </a:r>
            <a:r>
              <a:rPr lang="hu-HU" dirty="0"/>
              <a:t>_en_</a:t>
            </a:r>
            <a:r>
              <a:rPr lang="hu-HU" dirty="0" err="1"/>
              <a:t>GB.properties</a:t>
            </a:r>
            <a:endParaRPr lang="hu-HU" dirty="0"/>
          </a:p>
          <a:p>
            <a:pPr lvl="2"/>
            <a:r>
              <a:rPr lang="hu-HU" dirty="0" err="1" smtClean="0"/>
              <a:t>messages</a:t>
            </a:r>
            <a:r>
              <a:rPr lang="hu-HU" dirty="0" smtClean="0"/>
              <a:t>_</a:t>
            </a:r>
            <a:r>
              <a:rPr lang="hu-HU" dirty="0" err="1" smtClean="0"/>
              <a:t>hu.properties</a:t>
            </a:r>
            <a:endParaRPr lang="hu-HU" dirty="0"/>
          </a:p>
          <a:p>
            <a:pPr lvl="0"/>
            <a:r>
              <a:rPr lang="hu-HU" dirty="0"/>
              <a:t>Fájlok tartalma</a:t>
            </a:r>
          </a:p>
          <a:p>
            <a:pPr lvl="1"/>
            <a:r>
              <a:rPr lang="hu-HU" dirty="0"/>
              <a:t>kulcs-érték párok </a:t>
            </a:r>
            <a:r>
              <a:rPr lang="hu-HU" sz="1900" dirty="0">
                <a:solidFill>
                  <a:srgbClr val="7F7F7F"/>
                </a:solidFill>
              </a:rPr>
              <a:t>(Java </a:t>
            </a:r>
            <a:r>
              <a:rPr lang="hu-HU" sz="1900" dirty="0" err="1">
                <a:solidFill>
                  <a:srgbClr val="7F7F7F"/>
                </a:solidFill>
              </a:rPr>
              <a:t>Resource</a:t>
            </a:r>
            <a:r>
              <a:rPr lang="hu-HU" sz="1900" dirty="0">
                <a:solidFill>
                  <a:srgbClr val="7F7F7F"/>
                </a:solidFill>
              </a:rPr>
              <a:t> API)</a:t>
            </a:r>
          </a:p>
          <a:p>
            <a:pPr lvl="1"/>
            <a:r>
              <a:rPr lang="hu-HU" sz="1900" dirty="0" err="1">
                <a:latin typeface="Calibri"/>
              </a:rPr>
              <a:t>greeting</a:t>
            </a:r>
            <a:r>
              <a:rPr lang="hu-HU" sz="1900" dirty="0">
                <a:latin typeface="Calibri"/>
              </a:rPr>
              <a:t>=</a:t>
            </a:r>
            <a:r>
              <a:rPr lang="hu-HU" sz="1900" dirty="0" err="1">
                <a:latin typeface="Calibri"/>
              </a:rPr>
              <a:t>Welcome</a:t>
            </a:r>
            <a:r>
              <a:rPr lang="hu-HU" sz="1900" dirty="0">
                <a:latin typeface="Calibri"/>
              </a:rPr>
              <a:t>! </a:t>
            </a:r>
            <a:r>
              <a:rPr lang="hu-HU" sz="1900" dirty="0">
                <a:solidFill>
                  <a:srgbClr val="7F7F7F"/>
                </a:solidFill>
              </a:rPr>
              <a:t>(en_US,en_GB)</a:t>
            </a:r>
          </a:p>
          <a:p>
            <a:pPr lvl="1"/>
            <a:r>
              <a:rPr lang="hu-HU" sz="1900" dirty="0" err="1">
                <a:latin typeface="Calibri"/>
              </a:rPr>
              <a:t>greeting</a:t>
            </a:r>
            <a:r>
              <a:rPr lang="hu-HU" sz="1900" dirty="0">
                <a:latin typeface="Calibri"/>
              </a:rPr>
              <a:t>=Üdvözlet!</a:t>
            </a:r>
            <a:r>
              <a:rPr lang="hu-HU" dirty="0"/>
              <a:t> </a:t>
            </a:r>
            <a:r>
              <a:rPr lang="hu-HU" sz="1900" dirty="0">
                <a:solidFill>
                  <a:srgbClr val="7F7F7F"/>
                </a:solidFill>
              </a:rPr>
              <a:t>(</a:t>
            </a:r>
            <a:r>
              <a:rPr lang="hu-HU" sz="1900" dirty="0" smtClean="0">
                <a:solidFill>
                  <a:srgbClr val="7F7F7F"/>
                </a:solidFill>
              </a:rPr>
              <a:t>hu)</a:t>
            </a:r>
            <a:endParaRPr lang="hu-HU" sz="19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4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I18n konfiguráció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faces-config.xml</a:t>
            </a:r>
            <a:br>
              <a:rPr lang="hu-HU"/>
            </a:br>
            <a:r>
              <a:rPr lang="hu-HU" sz="1600">
                <a:latin typeface="Calibri"/>
              </a:rPr>
              <a:t>&lt;faces-config ... &gt;</a:t>
            </a:r>
            <a:br>
              <a:rPr lang="hu-HU" sz="1600">
                <a:latin typeface="Calibri"/>
              </a:rPr>
            </a:br>
            <a:r>
              <a:rPr lang="hu-HU" sz="1600">
                <a:latin typeface="Calibri"/>
              </a:rPr>
              <a:t>	&lt;application&gt;</a:t>
            </a:r>
            <a:br>
              <a:rPr lang="hu-HU" sz="1600">
                <a:latin typeface="Calibri"/>
              </a:rPr>
            </a:br>
            <a:r>
              <a:rPr lang="hu-HU" sz="1600">
                <a:latin typeface="Calibri"/>
              </a:rPr>
              <a:t>		&lt;locale-config&gt;</a:t>
            </a:r>
            <a:br>
              <a:rPr lang="hu-HU" sz="1600">
                <a:latin typeface="Calibri"/>
              </a:rPr>
            </a:br>
            <a:r>
              <a:rPr lang="hu-HU" sz="1600">
                <a:latin typeface="Calibri"/>
              </a:rPr>
              <a:t>			</a:t>
            </a:r>
            <a:r>
              <a:rPr lang="hu-HU" sz="1600" b="1">
                <a:latin typeface="Calibri"/>
              </a:rPr>
              <a:t>&lt;default-locale&gt;en&lt;/default-locale&gt;</a:t>
            </a:r>
            <a:br>
              <a:rPr lang="hu-HU" sz="1600" b="1">
                <a:latin typeface="Calibri"/>
              </a:rPr>
            </a:br>
            <a:r>
              <a:rPr lang="hu-HU" sz="1600">
                <a:latin typeface="Calibri"/>
              </a:rPr>
              <a:t>		&lt;/locale-config&gt;</a:t>
            </a:r>
            <a:br>
              <a:rPr lang="hu-HU" sz="1600">
                <a:latin typeface="Calibri"/>
              </a:rPr>
            </a:br>
            <a:r>
              <a:rPr lang="hu-HU" sz="1600">
                <a:latin typeface="Calibri"/>
              </a:rPr>
              <a:t>		&lt;resource-bundle&gt;</a:t>
            </a:r>
            <a:br>
              <a:rPr lang="hu-HU" sz="1600">
                <a:latin typeface="Calibri"/>
              </a:rPr>
            </a:br>
            <a:r>
              <a:rPr lang="hu-HU" sz="1600">
                <a:latin typeface="Calibri"/>
              </a:rPr>
              <a:t>			</a:t>
            </a:r>
            <a:r>
              <a:rPr lang="hu-HU" sz="1600" b="1">
                <a:latin typeface="Calibri"/>
              </a:rPr>
              <a:t>&lt;base-name&gt;hu.neuron.tutorial.messages&lt;/base-name&gt;</a:t>
            </a:r>
            <a:br>
              <a:rPr lang="hu-HU" sz="1600" b="1">
                <a:latin typeface="Calibri"/>
              </a:rPr>
            </a:br>
            <a:r>
              <a:rPr lang="hu-HU" sz="1600">
                <a:latin typeface="Calibri"/>
              </a:rPr>
              <a:t>			&lt;var&gt;</a:t>
            </a:r>
            <a:r>
              <a:rPr lang="hu-HU" sz="1600" b="1">
                <a:latin typeface="Calibri"/>
              </a:rPr>
              <a:t>msg</a:t>
            </a:r>
            <a:r>
              <a:rPr lang="hu-HU" sz="1600">
                <a:latin typeface="Calibri"/>
              </a:rPr>
              <a:t>&lt;/var&gt;</a:t>
            </a:r>
            <a:br>
              <a:rPr lang="hu-HU" sz="1600">
                <a:latin typeface="Calibri"/>
              </a:rPr>
            </a:br>
            <a:r>
              <a:rPr lang="hu-HU" sz="1600">
                <a:latin typeface="Calibri"/>
              </a:rPr>
              <a:t>		&lt;/resource-bundle&gt;</a:t>
            </a:r>
            <a:br>
              <a:rPr lang="hu-HU" sz="1600">
                <a:latin typeface="Calibri"/>
              </a:rPr>
            </a:br>
            <a:r>
              <a:rPr lang="hu-HU" sz="1600">
                <a:latin typeface="Calibri"/>
              </a:rPr>
              <a:t>	&lt;/application&gt;</a:t>
            </a:r>
            <a:br>
              <a:rPr lang="hu-HU" sz="1600">
                <a:latin typeface="Calibri"/>
              </a:rPr>
            </a:br>
            <a:r>
              <a:rPr lang="hu-HU" sz="1600">
                <a:latin typeface="Calibri"/>
              </a:rPr>
              <a:t>&lt;/faces-config&gt;</a:t>
            </a:r>
          </a:p>
        </p:txBody>
      </p:sp>
    </p:spTree>
    <p:extLst>
      <p:ext uri="{BB962C8B-B14F-4D97-AF65-F5344CB8AC3E}">
        <p14:creationId xmlns:p14="http://schemas.microsoft.com/office/powerpoint/2010/main" val="304050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I18n a felületen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EL kifejezéssel</a:t>
            </a:r>
          </a:p>
          <a:p>
            <a:pPr lvl="1"/>
            <a:r>
              <a:rPr lang="hu-HU" sz="1900">
                <a:latin typeface="Calibri"/>
              </a:rPr>
              <a:t>&lt;h:outputText value="</a:t>
            </a:r>
            <a:r>
              <a:rPr lang="hu-HU" sz="1900" b="1">
                <a:latin typeface="Calibri"/>
              </a:rPr>
              <a:t>#{msg[</a:t>
            </a:r>
            <a:r>
              <a:rPr lang="hu-HU" sz="1900" b="1"/>
              <a:t>'</a:t>
            </a:r>
            <a:r>
              <a:rPr lang="hu-HU" sz="1900" b="1">
                <a:latin typeface="Calibri"/>
              </a:rPr>
              <a:t>greeting']}</a:t>
            </a:r>
            <a:r>
              <a:rPr lang="hu-HU" sz="1900">
                <a:latin typeface="Calibri"/>
              </a:rPr>
              <a:t>" /&gt;</a:t>
            </a:r>
          </a:p>
          <a:p>
            <a:pPr lvl="1"/>
            <a:r>
              <a:rPr lang="hu-HU" sz="1900">
                <a:latin typeface="Calibri"/>
              </a:rPr>
              <a:t>&lt;h:outputText value="</a:t>
            </a:r>
            <a:r>
              <a:rPr lang="hu-HU" sz="1900" b="1">
                <a:latin typeface="Calibri"/>
              </a:rPr>
              <a:t>#{msg.greeting}</a:t>
            </a:r>
            <a:r>
              <a:rPr lang="hu-HU" sz="1900">
                <a:latin typeface="Calibri"/>
              </a:rPr>
              <a:t>" /&gt;</a:t>
            </a:r>
          </a:p>
          <a:p>
            <a:pPr lvl="0"/>
            <a:endParaRPr lang="hu-HU"/>
          </a:p>
          <a:p>
            <a:pPr lvl="0"/>
            <a:r>
              <a:rPr lang="hu-HU"/>
              <a:t>A konfigurációaban megadott változót, mint Map-et kezeljük, ahol a kulcsok a property fájlban megadott kulcs-értékpárpokból kerülhetnek ki</a:t>
            </a:r>
          </a:p>
        </p:txBody>
      </p:sp>
    </p:spTree>
    <p:extLst>
      <p:ext uri="{BB962C8B-B14F-4D97-AF65-F5344CB8AC3E}">
        <p14:creationId xmlns:p14="http://schemas.microsoft.com/office/powerpoint/2010/main" val="8400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JSF Managed BEAN ANNOTÁCIÓK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@ManagedBean</a:t>
            </a:r>
          </a:p>
          <a:p>
            <a:pPr lvl="0"/>
            <a:endParaRPr lang="hu-HU"/>
          </a:p>
          <a:p>
            <a:pPr lvl="0"/>
            <a:r>
              <a:rPr lang="hu-HU"/>
              <a:t>@RequestScoped</a:t>
            </a:r>
          </a:p>
          <a:p>
            <a:pPr lvl="0"/>
            <a:r>
              <a:rPr lang="hu-HU"/>
              <a:t>@ViewScoped </a:t>
            </a:r>
          </a:p>
          <a:p>
            <a:pPr lvl="0"/>
            <a:r>
              <a:rPr lang="hu-HU"/>
              <a:t>@SessionScoped</a:t>
            </a:r>
          </a:p>
          <a:p>
            <a:pPr lvl="0"/>
            <a:r>
              <a:rPr lang="hu-HU"/>
              <a:t>@ApplicationScoped</a:t>
            </a:r>
          </a:p>
          <a:p>
            <a:pPr lvl="0"/>
            <a:r>
              <a:rPr lang="hu-HU"/>
              <a:t>@CustomScoped</a:t>
            </a:r>
          </a:p>
        </p:txBody>
      </p:sp>
    </p:spTree>
    <p:extLst>
      <p:ext uri="{BB962C8B-B14F-4D97-AF65-F5344CB8AC3E}">
        <p14:creationId xmlns:p14="http://schemas.microsoft.com/office/powerpoint/2010/main" val="18641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Managed</a:t>
            </a:r>
            <a:r>
              <a:rPr lang="hu-HU" dirty="0" smtClean="0"/>
              <a:t> 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985292"/>
            <a:ext cx="8229600" cy="44644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RequestScoped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RequestScoped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eager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Managed Properties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RequestScoped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Universe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ManagedProperty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=”#{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}”)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helloWorldBean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48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JSF témakörök</a:t>
            </a:r>
          </a:p>
        </p:txBody>
      </p:sp>
      <p:sp>
        <p:nvSpPr>
          <p:cNvPr id="3" name="Szabadkézi sokszög 3"/>
          <p:cNvSpPr/>
          <p:nvPr/>
        </p:nvSpPr>
        <p:spPr>
          <a:xfrm>
            <a:off x="830668" y="1489877"/>
            <a:ext cx="7626681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87671" tIns="187671" rIns="187671" bIns="187671" anchor="ctr" anchorCtr="1" compatLnSpc="1">
            <a:noAutofit/>
          </a:bodyPr>
          <a:lstStyle/>
          <a:p>
            <a:pPr marL="0" marR="0" lvl="0" indent="0" algn="ctr" defTabSz="1955801" rtl="0" fontAlgn="auto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JSF</a:t>
            </a:r>
          </a:p>
        </p:txBody>
      </p:sp>
      <p:sp>
        <p:nvSpPr>
          <p:cNvPr id="4" name="Szabadkézi sokszög 25"/>
          <p:cNvSpPr/>
          <p:nvPr/>
        </p:nvSpPr>
        <p:spPr>
          <a:xfrm>
            <a:off x="830668" y="2317501"/>
            <a:ext cx="3706492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87671" tIns="187671" rIns="187671" bIns="187671" anchor="ctr" anchorCtr="1" compatLnSpc="1">
            <a:noAutofit/>
          </a:bodyPr>
          <a:lstStyle/>
          <a:p>
            <a:pPr marL="0" marR="0" lvl="0" indent="0" algn="ctr" defTabSz="1955801" rtl="0" fontAlgn="auto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XHTML</a:t>
            </a:r>
          </a:p>
        </p:txBody>
      </p:sp>
      <p:sp>
        <p:nvSpPr>
          <p:cNvPr id="5" name="Szabadkézi sokszög 26"/>
          <p:cNvSpPr/>
          <p:nvPr/>
        </p:nvSpPr>
        <p:spPr>
          <a:xfrm>
            <a:off x="4749521" y="2317501"/>
            <a:ext cx="3707827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87671" tIns="187671" rIns="187671" bIns="187671" anchor="ctr" anchorCtr="1" compatLnSpc="1">
            <a:noAutofit/>
          </a:bodyPr>
          <a:lstStyle/>
          <a:p>
            <a:pPr marL="0" marR="0" lvl="0" indent="0" algn="ctr" defTabSz="1955801" rtl="0" fontAlgn="auto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4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Managed Bean</a:t>
            </a:r>
          </a:p>
        </p:txBody>
      </p:sp>
      <p:sp>
        <p:nvSpPr>
          <p:cNvPr id="6" name="Szabadkézi sokszög 27"/>
          <p:cNvSpPr/>
          <p:nvPr/>
        </p:nvSpPr>
        <p:spPr>
          <a:xfrm>
            <a:off x="823152" y="3125218"/>
            <a:ext cx="1232071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87671" tIns="187671" rIns="187671" bIns="187671" anchor="ctr" anchorCtr="1" compatLnSpc="1">
            <a:noAutofit/>
          </a:bodyPr>
          <a:lstStyle/>
          <a:p>
            <a:pPr marL="0" marR="0" lvl="0" indent="0" algn="ctr" defTabSz="1955801" rtl="0" fontAlgn="auto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HTML5</a:t>
            </a:r>
          </a:p>
        </p:txBody>
      </p:sp>
      <p:sp>
        <p:nvSpPr>
          <p:cNvPr id="7" name="Szabadkézi sokszög 29"/>
          <p:cNvSpPr/>
          <p:nvPr/>
        </p:nvSpPr>
        <p:spPr>
          <a:xfrm>
            <a:off x="2090053" y="3125218"/>
            <a:ext cx="1245321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87671" tIns="187671" rIns="187671" bIns="187671" anchor="ctr" anchorCtr="1" compatLnSpc="1">
            <a:noAutofit/>
          </a:bodyPr>
          <a:lstStyle/>
          <a:p>
            <a:pPr marL="0" marR="0" lvl="0" indent="0" algn="ctr" defTabSz="1955801" rtl="0" fontAlgn="auto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CSS</a:t>
            </a:r>
          </a:p>
        </p:txBody>
      </p:sp>
      <p:sp>
        <p:nvSpPr>
          <p:cNvPr id="8" name="Szabadkézi sokszög 30"/>
          <p:cNvSpPr/>
          <p:nvPr/>
        </p:nvSpPr>
        <p:spPr>
          <a:xfrm>
            <a:off x="3373578" y="3125218"/>
            <a:ext cx="1163592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87671" tIns="187671" rIns="187671" bIns="187671" anchor="ctr" anchorCtr="1" compatLnSpc="1">
            <a:noAutofit/>
          </a:bodyPr>
          <a:lstStyle/>
          <a:p>
            <a:pPr marL="0" marR="0" lvl="0" indent="0" algn="ctr" defTabSz="1955801" rtl="0" fontAlgn="auto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Java Script</a:t>
            </a:r>
          </a:p>
        </p:txBody>
      </p:sp>
      <p:sp>
        <p:nvSpPr>
          <p:cNvPr id="9" name="Lekerekített téglalap 10"/>
          <p:cNvSpPr/>
          <p:nvPr/>
        </p:nvSpPr>
        <p:spPr>
          <a:xfrm>
            <a:off x="618308" y="2918472"/>
            <a:ext cx="3979816" cy="28803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Tag Library</a:t>
            </a:r>
          </a:p>
        </p:txBody>
      </p:sp>
      <p:sp>
        <p:nvSpPr>
          <p:cNvPr id="10" name="Lekerekített téglalap 10"/>
          <p:cNvSpPr/>
          <p:nvPr/>
        </p:nvSpPr>
        <p:spPr>
          <a:xfrm>
            <a:off x="618308" y="2095749"/>
            <a:ext cx="8068491" cy="28803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Java Servlet API</a:t>
            </a:r>
          </a:p>
        </p:txBody>
      </p:sp>
      <p:sp>
        <p:nvSpPr>
          <p:cNvPr id="11" name="Szabadkézi sokszög 32"/>
          <p:cNvSpPr/>
          <p:nvPr/>
        </p:nvSpPr>
        <p:spPr>
          <a:xfrm>
            <a:off x="4749521" y="3117372"/>
            <a:ext cx="1207136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87671" tIns="187671" rIns="187671" bIns="187671" anchor="ctr" anchorCtr="1" compatLnSpc="1">
            <a:noAutofit/>
          </a:bodyPr>
          <a:lstStyle/>
          <a:p>
            <a:pPr marL="0" marR="0" lvl="0" indent="0" algn="ctr" defTabSz="1955801" rtl="0" fontAlgn="auto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Service Client</a:t>
            </a:r>
          </a:p>
        </p:txBody>
      </p:sp>
      <p:sp>
        <p:nvSpPr>
          <p:cNvPr id="12" name="Szabadkézi sokszög 33"/>
          <p:cNvSpPr/>
          <p:nvPr/>
        </p:nvSpPr>
        <p:spPr>
          <a:xfrm>
            <a:off x="5987399" y="3117372"/>
            <a:ext cx="1232071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87671" tIns="187671" rIns="187671" bIns="187671" anchor="ctr" anchorCtr="1" compatLnSpc="1">
            <a:noAutofit/>
          </a:bodyPr>
          <a:lstStyle/>
          <a:p>
            <a:pPr marL="0" marR="0" lvl="0" indent="0" algn="ctr" defTabSz="1955801" rtl="0" fontAlgn="auto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Event</a:t>
            </a:r>
            <a:r>
              <a:rPr lang="hu-HU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hu-HU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Hander</a:t>
            </a:r>
            <a:endParaRPr lang="hu-HU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3" name="Szabadkézi sokszög 34"/>
          <p:cNvSpPr/>
          <p:nvPr/>
        </p:nvSpPr>
        <p:spPr>
          <a:xfrm>
            <a:off x="7254236" y="3118597"/>
            <a:ext cx="1203112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87671" tIns="187671" rIns="187671" bIns="187671" anchor="ctr" anchorCtr="1" compatLnSpc="1">
            <a:noAutofit/>
          </a:bodyPr>
          <a:lstStyle/>
          <a:p>
            <a:pPr marL="0" marR="0" lvl="0" indent="0" algn="ctr" defTabSz="1955801" rtl="0" fontAlgn="auto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Validation</a:t>
            </a:r>
          </a:p>
        </p:txBody>
      </p:sp>
      <p:sp>
        <p:nvSpPr>
          <p:cNvPr id="14" name="Lekerekített téglalap 10"/>
          <p:cNvSpPr/>
          <p:nvPr/>
        </p:nvSpPr>
        <p:spPr>
          <a:xfrm>
            <a:off x="4706983" y="2911513"/>
            <a:ext cx="3979816" cy="28803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Controller</a:t>
            </a:r>
          </a:p>
        </p:txBody>
      </p:sp>
      <p:sp>
        <p:nvSpPr>
          <p:cNvPr id="15" name="Lekerekített téglalap 10"/>
          <p:cNvSpPr/>
          <p:nvPr/>
        </p:nvSpPr>
        <p:spPr>
          <a:xfrm>
            <a:off x="4421937" y="2419017"/>
            <a:ext cx="444142" cy="44153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EL</a:t>
            </a:r>
          </a:p>
        </p:txBody>
      </p:sp>
    </p:spTree>
    <p:extLst>
      <p:ext uri="{BB962C8B-B14F-4D97-AF65-F5344CB8AC3E}">
        <p14:creationId xmlns:p14="http://schemas.microsoft.com/office/powerpoint/2010/main" val="156649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 err="1" smtClean="0"/>
              <a:t>Form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"-//W3C//DTD XHTML 1.0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Transitional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//EN"</a:t>
            </a:r>
          </a:p>
          <a:p>
            <a:pPr marL="0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"http://www.w3.org/TR/xhtml1/DTD/xhtml1-transitional.dtd"&gt;</a:t>
            </a:r>
          </a:p>
          <a:p>
            <a:pPr marL="0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xhtml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:h="http://java.sun.com/jsf/html"&gt;</a:t>
            </a:r>
          </a:p>
          <a:p>
            <a:pPr marL="0" indent="0"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h:</a:t>
            </a:r>
            <a:r>
              <a:rPr lang="hu-HU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hu-H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hu-H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h:</a:t>
            </a: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&lt;h: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outputLabel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messages.enterName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pPr marL="0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&lt;h: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inputText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customerBean.firstName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pPr marL="0" indent="0">
              <a:buNone/>
            </a:pP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h:</a:t>
            </a: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080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 err="1" smtClean="0"/>
              <a:t>Form</a:t>
            </a:r>
            <a:r>
              <a:rPr lang="hu-HU" dirty="0" smtClean="0"/>
              <a:t> POST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"-//W3C//DTD XHTML 1.0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Transitional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//EN"</a:t>
            </a:r>
          </a:p>
          <a:p>
            <a:pPr marL="0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"http://www.w3.org/TR/xhtml1/DTD/xhtml1-transitional.dtd"&gt;</a:t>
            </a:r>
          </a:p>
          <a:p>
            <a:pPr marL="0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xhtml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:h="http://java.sun.com/jsf/html"&gt;</a:t>
            </a:r>
          </a:p>
          <a:p>
            <a:pPr marL="0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h:</a:t>
            </a:r>
            <a:r>
              <a:rPr lang="hu-H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h: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&lt;h: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outputLabel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hu-H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messages.enterName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&lt;h: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inputText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hu-H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customerBean.firstName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pPr marL="0" indent="0">
              <a:buNone/>
            </a:pP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hu-H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h:</a:t>
            </a: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commandButton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hu-HU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messages.submit</a:t>
            </a:r>
            <a:r>
              <a:rPr lang="hu-H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endParaRPr lang="hu-H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hu-H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hu-HU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customerBean.submit</a:t>
            </a:r>
            <a:r>
              <a:rPr lang="hu-H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  <a:endParaRPr lang="hu-H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h: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576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/>
              <a:t>Konverzió és Validáció az életciklusban</a:t>
            </a:r>
          </a:p>
        </p:txBody>
      </p:sp>
      <p:pic>
        <p:nvPicPr>
          <p:cNvPr id="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35" y="1175049"/>
            <a:ext cx="5048118" cy="395545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Balra nyíl 3"/>
          <p:cNvSpPr/>
          <p:nvPr/>
        </p:nvSpPr>
        <p:spPr>
          <a:xfrm>
            <a:off x="7184568" y="1809881"/>
            <a:ext cx="268531" cy="269967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600" b="0" i="0" u="none" strike="noStrike" kern="0" cap="none" spc="0" baseline="0">
              <a:solidFill>
                <a:srgbClr val="FFFFFF"/>
              </a:solidFill>
              <a:uFillTx/>
              <a:latin typeface="Arial"/>
              <a:ea typeface=""/>
              <a:cs typeface=""/>
            </a:endParaRPr>
          </a:p>
        </p:txBody>
      </p:sp>
      <p:sp>
        <p:nvSpPr>
          <p:cNvPr id="5" name="Balra nyíl 8"/>
          <p:cNvSpPr/>
          <p:nvPr/>
        </p:nvSpPr>
        <p:spPr>
          <a:xfrm>
            <a:off x="7184568" y="2521567"/>
            <a:ext cx="268531" cy="269967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600" b="0" i="0" u="none" strike="noStrike" kern="0" cap="none" spc="0" baseline="0">
              <a:solidFill>
                <a:srgbClr val="FFFFFF"/>
              </a:solidFill>
              <a:uFillTx/>
              <a:latin typeface="Arial"/>
              <a:ea typeface=""/>
              <a:cs typeface=""/>
            </a:endParaRPr>
          </a:p>
        </p:txBody>
      </p:sp>
      <p:sp>
        <p:nvSpPr>
          <p:cNvPr id="6" name="Balra nyíl 10"/>
          <p:cNvSpPr/>
          <p:nvPr/>
        </p:nvSpPr>
        <p:spPr>
          <a:xfrm>
            <a:off x="7184568" y="4505184"/>
            <a:ext cx="268531" cy="269967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600" b="0" i="0" u="none" strike="noStrike" kern="0" cap="none" spc="0" baseline="0">
              <a:solidFill>
                <a:srgbClr val="FFFFFF"/>
              </a:solidFill>
              <a:uFillTx/>
              <a:latin typeface="Arial"/>
              <a:ea typeface=""/>
              <a:cs typeface=""/>
            </a:endParaRPr>
          </a:p>
        </p:txBody>
      </p:sp>
      <p:sp>
        <p:nvSpPr>
          <p:cNvPr id="7" name="Szabadkézi sokszög 5"/>
          <p:cNvSpPr/>
          <p:nvPr/>
        </p:nvSpPr>
        <p:spPr>
          <a:xfrm>
            <a:off x="7453100" y="1752529"/>
            <a:ext cx="1590735" cy="3846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Konverzió</a:t>
            </a:r>
            <a:endParaRPr lang="hu-HU" sz="1600" b="0" i="0" u="none" strike="noStrike" kern="1200" cap="none" spc="0" baseline="0">
              <a:solidFill>
                <a:srgbClr val="FFFFFF"/>
              </a:solidFill>
              <a:uFillTx/>
              <a:latin typeface="Arial"/>
              <a:ea typeface=""/>
              <a:cs typeface=""/>
            </a:endParaRPr>
          </a:p>
        </p:txBody>
      </p:sp>
      <p:sp>
        <p:nvSpPr>
          <p:cNvPr id="8" name="Szabadkézi sokszög 6"/>
          <p:cNvSpPr/>
          <p:nvPr/>
        </p:nvSpPr>
        <p:spPr>
          <a:xfrm>
            <a:off x="7453100" y="2464207"/>
            <a:ext cx="1590735" cy="3846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Validáció</a:t>
            </a:r>
            <a:endParaRPr lang="hu-HU" sz="1600" b="0" i="0" u="none" strike="noStrike" kern="1200" cap="none" spc="0" baseline="0">
              <a:solidFill>
                <a:srgbClr val="FFFFFF"/>
              </a:solidFill>
              <a:uFillTx/>
              <a:latin typeface="Arial"/>
              <a:ea typeface=""/>
              <a:cs typeface=""/>
            </a:endParaRPr>
          </a:p>
        </p:txBody>
      </p:sp>
      <p:sp>
        <p:nvSpPr>
          <p:cNvPr id="9" name="Szabadkézi sokszög 9"/>
          <p:cNvSpPr/>
          <p:nvPr/>
        </p:nvSpPr>
        <p:spPr>
          <a:xfrm>
            <a:off x="7453100" y="4447824"/>
            <a:ext cx="1590735" cy="3846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Üzenetek</a:t>
            </a:r>
            <a:endParaRPr lang="hu-HU" sz="1600" b="0" i="0" u="none" strike="noStrike" kern="1200" cap="none" spc="0" baseline="0">
              <a:solidFill>
                <a:srgbClr val="FFFFFF"/>
              </a:solidFill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6807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konverter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457200" y="940524"/>
            <a:ext cx="8229600" cy="4164607"/>
          </a:xfrm>
        </p:spPr>
        <p:txBody>
          <a:bodyPr/>
          <a:lstStyle/>
          <a:p>
            <a:pPr lvl="0"/>
            <a:r>
              <a:rPr lang="hu-HU"/>
              <a:t>Standard konverterek tag nélkül</a:t>
            </a:r>
          </a:p>
          <a:p>
            <a:pPr lvl="1"/>
            <a:r>
              <a:rPr lang="hu-HU" sz="1900">
                <a:latin typeface="Calibri"/>
              </a:rPr>
              <a:t>javax.faces.BigDecimal</a:t>
            </a:r>
          </a:p>
          <a:p>
            <a:pPr lvl="1"/>
            <a:r>
              <a:rPr lang="hu-HU" sz="1900">
                <a:latin typeface="Calibri"/>
              </a:rPr>
              <a:t>javax.faces.BigInteger</a:t>
            </a:r>
          </a:p>
          <a:p>
            <a:pPr lvl="1"/>
            <a:r>
              <a:rPr lang="hu-HU" sz="1900">
                <a:latin typeface="Calibri"/>
              </a:rPr>
              <a:t>javax.faces.Boolean</a:t>
            </a:r>
          </a:p>
          <a:p>
            <a:pPr lvl="1"/>
            <a:r>
              <a:rPr lang="hu-HU" sz="1900">
                <a:latin typeface="Calibri"/>
              </a:rPr>
              <a:t>javax.faces.Byte</a:t>
            </a:r>
          </a:p>
          <a:p>
            <a:pPr lvl="1"/>
            <a:r>
              <a:rPr lang="hu-HU" sz="1900">
                <a:latin typeface="Calibri"/>
              </a:rPr>
              <a:t>javax.faces.Character</a:t>
            </a:r>
          </a:p>
          <a:p>
            <a:pPr lvl="1"/>
            <a:r>
              <a:rPr lang="hu-HU" sz="1900">
                <a:latin typeface="Calibri"/>
              </a:rPr>
              <a:t>javax.faces.Double</a:t>
            </a:r>
          </a:p>
          <a:p>
            <a:pPr lvl="1"/>
            <a:r>
              <a:rPr lang="hu-HU" sz="1900">
                <a:latin typeface="Calibri"/>
              </a:rPr>
              <a:t>javax.faces.Float</a:t>
            </a:r>
          </a:p>
          <a:p>
            <a:pPr lvl="1"/>
            <a:r>
              <a:rPr lang="hu-HU" sz="1900">
                <a:latin typeface="Calibri"/>
              </a:rPr>
              <a:t>javax.faces.Integer</a:t>
            </a:r>
          </a:p>
          <a:p>
            <a:pPr lvl="1"/>
            <a:r>
              <a:rPr lang="hu-HU" sz="1900">
                <a:latin typeface="Calibri"/>
              </a:rPr>
              <a:t>javax.faces.Long</a:t>
            </a:r>
          </a:p>
          <a:p>
            <a:pPr lvl="1"/>
            <a:r>
              <a:rPr lang="hu-HU" sz="1900">
                <a:latin typeface="Calibri"/>
              </a:rPr>
              <a:t>javax.faces.Short</a:t>
            </a:r>
          </a:p>
        </p:txBody>
      </p:sp>
    </p:spTree>
    <p:extLst>
      <p:ext uri="{BB962C8B-B14F-4D97-AF65-F5344CB8AC3E}">
        <p14:creationId xmlns:p14="http://schemas.microsoft.com/office/powerpoint/2010/main" val="367932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konverter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457200" y="870856"/>
            <a:ext cx="8229600" cy="4164607"/>
          </a:xfrm>
        </p:spPr>
        <p:txBody>
          <a:bodyPr>
            <a:normAutofit lnSpcReduction="10000"/>
          </a:bodyPr>
          <a:lstStyle/>
          <a:p>
            <a:pPr lvl="0"/>
            <a:r>
              <a:rPr lang="hu-HU"/>
              <a:t>Standard konverter tagek</a:t>
            </a:r>
          </a:p>
          <a:p>
            <a:pPr lvl="1"/>
            <a:r>
              <a:rPr lang="hu-HU" sz="1900">
                <a:latin typeface="Calibri"/>
              </a:rPr>
              <a:t>f:convertDateTime</a:t>
            </a:r>
          </a:p>
          <a:p>
            <a:pPr lvl="2"/>
            <a:r>
              <a:rPr lang="hu-HU" sz="1700" b="1">
                <a:latin typeface="Calibri"/>
              </a:rPr>
              <a:t>dateStyle</a:t>
            </a:r>
            <a:r>
              <a:rPr lang="hu-HU" sz="1700">
                <a:latin typeface="Calibri"/>
              </a:rPr>
              <a:t>="default|short|medium|long|full"</a:t>
            </a:r>
          </a:p>
          <a:p>
            <a:pPr lvl="2"/>
            <a:r>
              <a:rPr lang="hu-HU" sz="1700" b="1">
                <a:latin typeface="Calibri"/>
              </a:rPr>
              <a:t>timeStyle</a:t>
            </a:r>
            <a:r>
              <a:rPr lang="hu-HU" sz="1700">
                <a:latin typeface="Calibri"/>
              </a:rPr>
              <a:t>="default|short|medium|long|full"</a:t>
            </a:r>
          </a:p>
          <a:p>
            <a:pPr lvl="2"/>
            <a:r>
              <a:rPr lang="hu-HU" sz="1700" b="1">
                <a:latin typeface="Calibri"/>
              </a:rPr>
              <a:t>pattern</a:t>
            </a:r>
            <a:r>
              <a:rPr lang="hu-HU" sz="1700">
                <a:latin typeface="Calibri"/>
              </a:rPr>
              <a:t>=„yyyy.MM.dd</a:t>
            </a:r>
            <a:r>
              <a:rPr lang="hu-HU" sz="1700"/>
              <a:t>"</a:t>
            </a:r>
            <a:r>
              <a:rPr lang="hu-HU" sz="1700">
                <a:latin typeface="Calibri"/>
              </a:rPr>
              <a:t> </a:t>
            </a:r>
            <a:r>
              <a:rPr lang="hu-HU" sz="1700" b="1">
                <a:latin typeface="Calibri"/>
              </a:rPr>
              <a:t>type</a:t>
            </a:r>
            <a:r>
              <a:rPr lang="hu-HU" sz="1700">
                <a:latin typeface="Calibri"/>
              </a:rPr>
              <a:t>="time|date|both"</a:t>
            </a:r>
          </a:p>
          <a:p>
            <a:pPr lvl="2"/>
            <a:r>
              <a:rPr lang="hu-HU" sz="1700" b="1">
                <a:latin typeface="Calibri"/>
              </a:rPr>
              <a:t>locale</a:t>
            </a:r>
            <a:r>
              <a:rPr lang="hu-HU" sz="1700">
                <a:latin typeface="Calibri"/>
              </a:rPr>
              <a:t>="locale</a:t>
            </a:r>
            <a:r>
              <a:rPr lang="hu-HU" sz="1700"/>
              <a:t>"</a:t>
            </a:r>
            <a:r>
              <a:rPr lang="hu-HU" sz="1700">
                <a:latin typeface="Calibri"/>
              </a:rPr>
              <a:t> </a:t>
            </a:r>
            <a:r>
              <a:rPr lang="hu-HU" sz="1700" b="1">
                <a:latin typeface="Calibri"/>
              </a:rPr>
              <a:t>timezone</a:t>
            </a:r>
            <a:r>
              <a:rPr lang="hu-HU" sz="1700">
                <a:latin typeface="Calibri"/>
              </a:rPr>
              <a:t>="timezone"</a:t>
            </a:r>
          </a:p>
          <a:p>
            <a:pPr lvl="1"/>
            <a:r>
              <a:rPr lang="hu-HU" sz="1900">
                <a:latin typeface="Calibri"/>
              </a:rPr>
              <a:t>f:convertNumber</a:t>
            </a:r>
          </a:p>
          <a:p>
            <a:pPr lvl="2"/>
            <a:r>
              <a:rPr lang="hu-HU" sz="1700" b="1">
                <a:latin typeface="Calibri"/>
              </a:rPr>
              <a:t>pattern</a:t>
            </a:r>
            <a:r>
              <a:rPr lang="hu-HU" sz="1700">
                <a:latin typeface="Calibri"/>
              </a:rPr>
              <a:t>=</a:t>
            </a:r>
            <a:r>
              <a:rPr lang="hu-HU" sz="1700"/>
              <a:t> " </a:t>
            </a:r>
            <a:r>
              <a:rPr lang="hu-HU" sz="1700">
                <a:latin typeface="Calibri"/>
              </a:rPr>
              <a:t>#000.00</a:t>
            </a:r>
            <a:r>
              <a:rPr lang="hu-HU" sz="1700"/>
              <a:t>"</a:t>
            </a:r>
            <a:r>
              <a:rPr lang="hu-HU" sz="1700">
                <a:latin typeface="Calibri"/>
              </a:rPr>
              <a:t> </a:t>
            </a:r>
            <a:r>
              <a:rPr lang="hu-HU" sz="1700" b="1">
                <a:latin typeface="Calibri"/>
              </a:rPr>
              <a:t>locale</a:t>
            </a:r>
            <a:r>
              <a:rPr lang="hu-HU" sz="1700">
                <a:latin typeface="Calibri"/>
              </a:rPr>
              <a:t>="locale" </a:t>
            </a:r>
          </a:p>
          <a:p>
            <a:pPr lvl="2"/>
            <a:r>
              <a:rPr lang="hu-HU" sz="1700" b="1">
                <a:latin typeface="Calibri"/>
              </a:rPr>
              <a:t>minIntegerDigits</a:t>
            </a:r>
            <a:r>
              <a:rPr lang="hu-HU" sz="1700">
                <a:latin typeface="Calibri"/>
              </a:rPr>
              <a:t>="min" </a:t>
            </a:r>
            <a:r>
              <a:rPr lang="hu-HU" sz="1700" b="1">
                <a:latin typeface="Calibri"/>
              </a:rPr>
              <a:t>maxIntegerDigits</a:t>
            </a:r>
            <a:r>
              <a:rPr lang="hu-HU" sz="1700">
                <a:latin typeface="Calibri"/>
              </a:rPr>
              <a:t>="max"</a:t>
            </a:r>
          </a:p>
          <a:p>
            <a:pPr lvl="2"/>
            <a:r>
              <a:rPr lang="hu-HU" sz="1700" b="1">
                <a:latin typeface="Calibri"/>
              </a:rPr>
              <a:t>minFractionDigits</a:t>
            </a:r>
            <a:r>
              <a:rPr lang="hu-HU" sz="1700">
                <a:latin typeface="Calibri"/>
              </a:rPr>
              <a:t>="min" </a:t>
            </a:r>
            <a:r>
              <a:rPr lang="hu-HU" sz="1700" b="1">
                <a:latin typeface="Calibri"/>
              </a:rPr>
              <a:t>maxFractionDigits</a:t>
            </a:r>
            <a:r>
              <a:rPr lang="hu-HU" sz="1700">
                <a:latin typeface="Calibri"/>
              </a:rPr>
              <a:t>="max"</a:t>
            </a:r>
          </a:p>
          <a:p>
            <a:pPr lvl="2"/>
            <a:r>
              <a:rPr lang="hu-HU" sz="1700" b="1">
                <a:latin typeface="Calibri"/>
              </a:rPr>
              <a:t>groupingUsed</a:t>
            </a:r>
            <a:r>
              <a:rPr lang="hu-HU" sz="1700">
                <a:latin typeface="Calibri"/>
              </a:rPr>
              <a:t>="true|false" </a:t>
            </a:r>
            <a:r>
              <a:rPr lang="hu-HU" sz="1700" b="1">
                <a:latin typeface="Calibri"/>
              </a:rPr>
              <a:t>integerOnly</a:t>
            </a:r>
            <a:r>
              <a:rPr lang="hu-HU" sz="1700">
                <a:latin typeface="Calibri"/>
              </a:rPr>
              <a:t>="true|false"</a:t>
            </a:r>
          </a:p>
          <a:p>
            <a:pPr lvl="2"/>
            <a:r>
              <a:rPr lang="hu-HU" sz="1700" b="1">
                <a:latin typeface="Calibri"/>
              </a:rPr>
              <a:t>type</a:t>
            </a:r>
            <a:r>
              <a:rPr lang="hu-HU" sz="1700">
                <a:latin typeface="Calibri"/>
              </a:rPr>
              <a:t>="number|currency|percent" </a:t>
            </a:r>
          </a:p>
          <a:p>
            <a:pPr lvl="2"/>
            <a:r>
              <a:rPr lang="hu-HU" sz="1700" b="1">
                <a:latin typeface="Calibri"/>
              </a:rPr>
              <a:t>currencyCode</a:t>
            </a:r>
            <a:r>
              <a:rPr lang="hu-HU" sz="1700">
                <a:latin typeface="Calibri"/>
              </a:rPr>
              <a:t>="currencyCode" </a:t>
            </a:r>
            <a:r>
              <a:rPr lang="hu-HU" sz="1700" b="1">
                <a:latin typeface="Calibri"/>
              </a:rPr>
              <a:t>currencySymbol</a:t>
            </a:r>
            <a:r>
              <a:rPr lang="hu-HU" sz="1700">
                <a:latin typeface="Calibri"/>
              </a:rPr>
              <a:t>="currencySymbol"</a:t>
            </a:r>
          </a:p>
        </p:txBody>
      </p:sp>
    </p:spTree>
    <p:extLst>
      <p:ext uri="{BB962C8B-B14F-4D97-AF65-F5344CB8AC3E}">
        <p14:creationId xmlns:p14="http://schemas.microsoft.com/office/powerpoint/2010/main" val="21142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Konverter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457200" y="1271445"/>
            <a:ext cx="8229600" cy="3833676"/>
          </a:xfrm>
        </p:spPr>
        <p:txBody>
          <a:bodyPr/>
          <a:lstStyle/>
          <a:p>
            <a:pPr lvl="0"/>
            <a:r>
              <a:rPr lang="hu-HU">
                <a:latin typeface="Calibri"/>
              </a:rPr>
              <a:t> </a:t>
            </a:r>
            <a:r>
              <a:rPr lang="hu-HU" sz="1900">
                <a:latin typeface="Calibri"/>
              </a:rPr>
              <a:t>javax.faces.convert.Converter</a:t>
            </a:r>
            <a:r>
              <a:rPr lang="hu-HU">
                <a:latin typeface="Calibri"/>
              </a:rPr>
              <a:t> interfész</a:t>
            </a:r>
          </a:p>
          <a:p>
            <a:pPr lvl="1"/>
            <a:r>
              <a:rPr lang="hu-HU" sz="1900" b="1">
                <a:latin typeface="Calibri"/>
              </a:rPr>
              <a:t>@FacesConverter </a:t>
            </a:r>
            <a:r>
              <a:rPr lang="hu-HU" sz="1900">
                <a:latin typeface="Calibri"/>
              </a:rPr>
              <a:t>(</a:t>
            </a:r>
            <a:r>
              <a:rPr lang="hu-HU" sz="1800"/>
              <a:t>"</a:t>
            </a:r>
            <a:r>
              <a:rPr lang="hu-HU" sz="1900">
                <a:latin typeface="Calibri"/>
              </a:rPr>
              <a:t>fooConverterId</a:t>
            </a:r>
            <a:r>
              <a:rPr lang="hu-HU" sz="1800"/>
              <a:t>"</a:t>
            </a:r>
            <a:r>
              <a:rPr lang="hu-HU" sz="1900">
                <a:latin typeface="Calibri"/>
              </a:rPr>
              <a:t>)</a:t>
            </a:r>
          </a:p>
          <a:p>
            <a:pPr lvl="1"/>
            <a:r>
              <a:rPr lang="hu-HU" sz="1900">
                <a:latin typeface="Calibri"/>
              </a:rPr>
              <a:t>&lt;f:converter </a:t>
            </a:r>
            <a:r>
              <a:rPr lang="hu-HU" sz="1900" b="1">
                <a:latin typeface="Calibri"/>
              </a:rPr>
              <a:t>converterId</a:t>
            </a:r>
            <a:r>
              <a:rPr lang="hu-HU" sz="1900">
                <a:latin typeface="Calibri"/>
              </a:rPr>
              <a:t>=</a:t>
            </a:r>
            <a:r>
              <a:rPr lang="hu-HU" sz="1800"/>
              <a:t> "</a:t>
            </a:r>
            <a:r>
              <a:rPr lang="hu-HU" sz="1900">
                <a:latin typeface="Calibri"/>
              </a:rPr>
              <a:t>fooConverterId</a:t>
            </a:r>
            <a:r>
              <a:rPr lang="hu-HU" sz="1800"/>
              <a:t>" </a:t>
            </a:r>
            <a:r>
              <a:rPr lang="hu-HU" sz="1900">
                <a:latin typeface="Calibri"/>
              </a:rPr>
              <a:t>&gt;</a:t>
            </a:r>
          </a:p>
          <a:p>
            <a:pPr lvl="1"/>
            <a:r>
              <a:rPr lang="hu-HU" sz="1900">
                <a:latin typeface="Calibri"/>
              </a:rPr>
              <a:t>Implementálandó metódusok</a:t>
            </a:r>
          </a:p>
          <a:p>
            <a:pPr lvl="2"/>
            <a:r>
              <a:rPr lang="en-US" sz="1400">
                <a:latin typeface="Calibri"/>
              </a:rPr>
              <a:t>public </a:t>
            </a:r>
            <a:r>
              <a:rPr lang="en-US" sz="1400" b="1">
                <a:latin typeface="Calibri"/>
              </a:rPr>
              <a:t>Object</a:t>
            </a:r>
            <a:r>
              <a:rPr lang="en-US" sz="1400">
                <a:latin typeface="Calibri"/>
              </a:rPr>
              <a:t> getAsObject(FacesContext context, UIComponent component, </a:t>
            </a:r>
            <a:r>
              <a:rPr lang="en-US" sz="1400" b="1">
                <a:latin typeface="Calibri"/>
              </a:rPr>
              <a:t>String value</a:t>
            </a:r>
            <a:r>
              <a:rPr lang="en-US" sz="1400">
                <a:latin typeface="Calibri"/>
              </a:rPr>
              <a:t>)</a:t>
            </a:r>
            <a:endParaRPr lang="hu-HU" sz="1400">
              <a:latin typeface="Calibri"/>
            </a:endParaRPr>
          </a:p>
          <a:p>
            <a:pPr lvl="2"/>
            <a:r>
              <a:rPr lang="en-US" sz="1400">
                <a:latin typeface="Calibri"/>
              </a:rPr>
              <a:t>public </a:t>
            </a:r>
            <a:r>
              <a:rPr lang="en-US" sz="1400" b="1">
                <a:latin typeface="Calibri"/>
              </a:rPr>
              <a:t>String</a:t>
            </a:r>
            <a:r>
              <a:rPr lang="en-US" sz="1400">
                <a:latin typeface="Calibri"/>
              </a:rPr>
              <a:t> getAsString(FacesContext context, UIComponent component, </a:t>
            </a:r>
            <a:r>
              <a:rPr lang="en-US" sz="1400" b="1">
                <a:latin typeface="Calibri"/>
              </a:rPr>
              <a:t>Object value</a:t>
            </a:r>
            <a:r>
              <a:rPr lang="en-US" sz="1400">
                <a:latin typeface="Calibri"/>
              </a:rPr>
              <a:t>)</a:t>
            </a:r>
            <a:endParaRPr lang="hu-HU" sz="14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596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Validáció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457200" y="923095"/>
            <a:ext cx="8229600" cy="3807552"/>
          </a:xfrm>
        </p:spPr>
        <p:txBody>
          <a:bodyPr>
            <a:normAutofit lnSpcReduction="10000"/>
          </a:bodyPr>
          <a:lstStyle/>
          <a:p>
            <a:pPr lvl="0"/>
            <a:r>
              <a:rPr lang="hu-HU"/>
              <a:t>Kötelező/Opcionális beállítás</a:t>
            </a:r>
          </a:p>
          <a:p>
            <a:pPr lvl="1"/>
            <a:r>
              <a:rPr lang="hu-HU">
                <a:latin typeface="Calibri"/>
              </a:rPr>
              <a:t>required</a:t>
            </a:r>
            <a:r>
              <a:rPr lang="hu-HU"/>
              <a:t> attribútum</a:t>
            </a:r>
          </a:p>
          <a:p>
            <a:pPr lvl="0"/>
            <a:r>
              <a:rPr lang="hu-HU"/>
              <a:t>Komponensek</a:t>
            </a:r>
          </a:p>
          <a:p>
            <a:pPr lvl="1">
              <a:spcBef>
                <a:spcPts val="0"/>
              </a:spcBef>
            </a:pPr>
            <a:r>
              <a:rPr lang="hu-HU">
                <a:latin typeface="Calibri"/>
              </a:rPr>
              <a:t>f:validateDoubleRange</a:t>
            </a:r>
          </a:p>
          <a:p>
            <a:pPr lvl="1">
              <a:spcBef>
                <a:spcPts val="0"/>
              </a:spcBef>
            </a:pPr>
            <a:r>
              <a:rPr lang="hu-HU">
                <a:latin typeface="Calibri"/>
              </a:rPr>
              <a:t>f:validateLength</a:t>
            </a:r>
          </a:p>
          <a:p>
            <a:pPr lvl="1">
              <a:spcBef>
                <a:spcPts val="0"/>
              </a:spcBef>
            </a:pPr>
            <a:r>
              <a:rPr lang="hu-HU">
                <a:latin typeface="Calibri"/>
              </a:rPr>
              <a:t>f:validateLongRange</a:t>
            </a:r>
          </a:p>
          <a:p>
            <a:pPr lvl="1">
              <a:spcBef>
                <a:spcPts val="0"/>
              </a:spcBef>
            </a:pPr>
            <a:r>
              <a:rPr lang="hu-HU"/>
              <a:t>Attribútumok</a:t>
            </a:r>
          </a:p>
          <a:p>
            <a:pPr lvl="2">
              <a:spcBef>
                <a:spcPts val="0"/>
              </a:spcBef>
            </a:pPr>
            <a:r>
              <a:rPr lang="hu-HU" b="1"/>
              <a:t>maximum</a:t>
            </a:r>
          </a:p>
          <a:p>
            <a:pPr lvl="2">
              <a:spcBef>
                <a:spcPts val="0"/>
              </a:spcBef>
            </a:pPr>
            <a:r>
              <a:rPr lang="hu-HU" b="1"/>
              <a:t>minimum</a:t>
            </a:r>
          </a:p>
          <a:p>
            <a:pPr lvl="0"/>
            <a:r>
              <a:rPr lang="hu-HU" sz="2300"/>
              <a:t>ManagedBean metódusok</a:t>
            </a:r>
          </a:p>
          <a:p>
            <a:pPr lvl="1"/>
            <a:r>
              <a:rPr lang="en-US">
                <a:latin typeface="Calibri"/>
              </a:rPr>
              <a:t>public void </a:t>
            </a:r>
            <a:r>
              <a:rPr lang="hu-HU">
                <a:latin typeface="Calibri"/>
              </a:rPr>
              <a:t>fooValidatorMethod</a:t>
            </a:r>
            <a:br>
              <a:rPr lang="hu-HU">
                <a:latin typeface="Calibri"/>
              </a:rPr>
            </a:br>
            <a:r>
              <a:rPr lang="en-US" b="1">
                <a:latin typeface="Calibri"/>
              </a:rPr>
              <a:t>(FacesContext context, UIComponent component, Object value)</a:t>
            </a:r>
            <a:r>
              <a:rPr lang="en-US">
                <a:latin typeface="Calibri"/>
              </a:rPr>
              <a:t> { .. }</a:t>
            </a:r>
            <a:endParaRPr lang="hu-HU">
              <a:latin typeface="Calibri"/>
            </a:endParaRPr>
          </a:p>
        </p:txBody>
      </p:sp>
      <p:sp>
        <p:nvSpPr>
          <p:cNvPr id="4" name="Szabadkézi sokszög 4"/>
          <p:cNvSpPr/>
          <p:nvPr/>
        </p:nvSpPr>
        <p:spPr>
          <a:xfrm>
            <a:off x="5458154" y="937516"/>
            <a:ext cx="2031211" cy="4993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0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Az adott form elem attribútuma.</a:t>
            </a:r>
            <a:endParaRPr lang="hu-HU" sz="1200" b="0" i="0" u="none" strike="noStrike" kern="1200" cap="none" spc="0" baseline="0">
              <a:solidFill>
                <a:srgbClr val="FFFFFF"/>
              </a:solidFill>
              <a:uFillTx/>
              <a:latin typeface="Arial"/>
              <a:ea typeface=""/>
              <a:cs typeface=""/>
            </a:endParaRPr>
          </a:p>
        </p:txBody>
      </p:sp>
      <p:cxnSp>
        <p:nvCxnSpPr>
          <p:cNvPr id="5" name="Egyenes összekötő nyíllal 6"/>
          <p:cNvCxnSpPr>
            <a:stCxn id="4" idx="3"/>
          </p:cNvCxnSpPr>
          <p:nvPr/>
        </p:nvCxnSpPr>
        <p:spPr>
          <a:xfrm flipH="1">
            <a:off x="3805650" y="1187211"/>
            <a:ext cx="1652504" cy="379512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6" name="Szabadkézi sokszög 9"/>
          <p:cNvSpPr/>
          <p:nvPr/>
        </p:nvSpPr>
        <p:spPr>
          <a:xfrm>
            <a:off x="5458154" y="1772628"/>
            <a:ext cx="2227661" cy="5525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Az adott form elembe kerül bele, mint tartalmazott tag.</a:t>
            </a:r>
          </a:p>
        </p:txBody>
      </p:sp>
      <p:cxnSp>
        <p:nvCxnSpPr>
          <p:cNvPr id="7" name="Egyenes összekötő nyíllal 6"/>
          <p:cNvCxnSpPr>
            <a:stCxn id="6" idx="3"/>
          </p:cNvCxnSpPr>
          <p:nvPr/>
        </p:nvCxnSpPr>
        <p:spPr>
          <a:xfrm flipH="1">
            <a:off x="3805650" y="2048914"/>
            <a:ext cx="1652504" cy="687775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8" name="Szabadkézi sokszög 15"/>
          <p:cNvSpPr/>
          <p:nvPr/>
        </p:nvSpPr>
        <p:spPr>
          <a:xfrm>
            <a:off x="6086228" y="2638345"/>
            <a:ext cx="2806284" cy="11127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Az adott form elem „validator” attribútumához kötjük a metódust.</a:t>
            </a:r>
            <a:r>
              <a:rPr lang="hu-HU" sz="1200" b="0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/>
            </a:r>
            <a:br>
              <a:rPr lang="hu-HU" sz="1200" b="0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</a:br>
            <a:r>
              <a:rPr lang="hu-HU" sz="1200" b="0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Implementációja ugyan olyan elvek szerint működik, mint a Validator interfész megvalósításai.</a:t>
            </a:r>
          </a:p>
        </p:txBody>
      </p:sp>
      <p:cxnSp>
        <p:nvCxnSpPr>
          <p:cNvPr id="9" name="Egyenes összekötő nyíllal 6"/>
          <p:cNvCxnSpPr>
            <a:stCxn id="8" idx="3"/>
          </p:cNvCxnSpPr>
          <p:nvPr/>
        </p:nvCxnSpPr>
        <p:spPr>
          <a:xfrm flipH="1">
            <a:off x="5355768" y="3194712"/>
            <a:ext cx="730460" cy="672587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64717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Validáció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457200" y="870856"/>
            <a:ext cx="8229600" cy="4241078"/>
          </a:xfrm>
        </p:spPr>
        <p:txBody>
          <a:bodyPr/>
          <a:lstStyle/>
          <a:p>
            <a:pPr lvl="0"/>
            <a:r>
              <a:rPr lang="hu-HU">
                <a:latin typeface="Calibri"/>
              </a:rPr>
              <a:t> </a:t>
            </a:r>
            <a:r>
              <a:rPr lang="hu-HU" sz="1900">
                <a:latin typeface="Calibri"/>
              </a:rPr>
              <a:t>javax.faces.validator.Validator</a:t>
            </a:r>
            <a:r>
              <a:rPr lang="hu-HU">
                <a:latin typeface="Calibri"/>
              </a:rPr>
              <a:t> interfész</a:t>
            </a:r>
          </a:p>
          <a:p>
            <a:pPr lvl="1"/>
            <a:r>
              <a:rPr lang="hu-HU" sz="1900" b="1">
                <a:latin typeface="Calibri"/>
              </a:rPr>
              <a:t>@FacesVaildator</a:t>
            </a:r>
            <a:r>
              <a:rPr lang="hu-HU" sz="1900">
                <a:latin typeface="Calibri"/>
              </a:rPr>
              <a:t>("fooValidatorId")</a:t>
            </a:r>
          </a:p>
          <a:p>
            <a:pPr lvl="1"/>
            <a:r>
              <a:rPr lang="hu-HU" sz="1900">
                <a:latin typeface="Calibri"/>
              </a:rPr>
              <a:t>&lt;f:validator </a:t>
            </a:r>
            <a:r>
              <a:rPr lang="hu-HU" sz="1900" b="1">
                <a:latin typeface="Calibri"/>
              </a:rPr>
              <a:t>validatorId</a:t>
            </a:r>
            <a:r>
              <a:rPr lang="hu-HU" sz="1900">
                <a:latin typeface="Calibri"/>
              </a:rPr>
              <a:t>="fooValidatorId"&gt;</a:t>
            </a:r>
          </a:p>
          <a:p>
            <a:pPr lvl="1"/>
            <a:r>
              <a:rPr lang="hu-HU" sz="1800">
                <a:latin typeface="Calibri"/>
              </a:rPr>
              <a:t>Implementálandó metódus</a:t>
            </a:r>
          </a:p>
          <a:p>
            <a:pPr lvl="2">
              <a:spcBef>
                <a:spcPts val="0"/>
              </a:spcBef>
            </a:pPr>
            <a:r>
              <a:rPr lang="hu-HU" sz="1400">
                <a:latin typeface="Calibri"/>
              </a:rPr>
              <a:t>public void validate(FacesContext context, UIComponent component, </a:t>
            </a:r>
            <a:r>
              <a:rPr lang="hu-HU" sz="1400" b="1">
                <a:latin typeface="Calibri"/>
              </a:rPr>
              <a:t>Object value</a:t>
            </a:r>
            <a:r>
              <a:rPr lang="hu-HU" sz="1400">
                <a:latin typeface="Calibri"/>
              </a:rPr>
              <a:t>)</a:t>
            </a:r>
            <a:br>
              <a:rPr lang="hu-HU" sz="1400">
                <a:latin typeface="Calibri"/>
              </a:rPr>
            </a:br>
            <a:r>
              <a:rPr lang="hu-HU" sz="1400" b="1">
                <a:latin typeface="Calibri"/>
              </a:rPr>
              <a:t>throws ValidatorException</a:t>
            </a:r>
          </a:p>
          <a:p>
            <a:pPr lvl="1"/>
            <a:r>
              <a:rPr lang="hu-HU" sz="1800">
                <a:latin typeface="Calibri"/>
              </a:rPr>
              <a:t>ValidatorException(FacesMessage msg)</a:t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ValidatorException(FacesMessage msg, Throwable cause)</a:t>
            </a:r>
            <a:br>
              <a:rPr lang="hu-HU" sz="1800">
                <a:latin typeface="Calibri"/>
              </a:rPr>
            </a:br>
            <a:r>
              <a:rPr lang="hu-HU" sz="1800">
                <a:solidFill>
                  <a:srgbClr val="7F7F7F"/>
                </a:solidFill>
                <a:latin typeface="Calibri"/>
              </a:rPr>
              <a:t>Amennyiben a validáció sikertelen kivételt dobunk, melynek megadjuk az üzenetet. Megadhatunk egy opcionális kivételt is.</a:t>
            </a:r>
          </a:p>
        </p:txBody>
      </p:sp>
    </p:spTree>
    <p:extLst>
      <p:ext uri="{BB962C8B-B14F-4D97-AF65-F5344CB8AC3E}">
        <p14:creationId xmlns:p14="http://schemas.microsoft.com/office/powerpoint/2010/main" val="281135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Üzenetek</a:t>
            </a:r>
          </a:p>
        </p:txBody>
      </p:sp>
      <p:sp>
        <p:nvSpPr>
          <p:cNvPr id="3" name="Tartalom helye 3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hu-HU" dirty="0" err="1" smtClean="0"/>
              <a:t>FacesMessage</a:t>
            </a:r>
            <a:endParaRPr lang="hu-HU" dirty="0"/>
          </a:p>
          <a:p>
            <a:pPr lvl="1"/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FacesMessage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FacesMessage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detail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FacesMessage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FacesMessage.Severity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detail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dirty="0">
                <a:latin typeface="Calibri"/>
              </a:rPr>
              <a:t/>
            </a:r>
            <a:br>
              <a:rPr lang="hu-HU" dirty="0">
                <a:latin typeface="Calibri"/>
              </a:rPr>
            </a:br>
            <a:r>
              <a:rPr lang="hu-HU" dirty="0">
                <a:solidFill>
                  <a:srgbClr val="7F7F7F"/>
                </a:solidFill>
                <a:latin typeface="Calibri"/>
              </a:rPr>
              <a:t>A </a:t>
            </a:r>
            <a:r>
              <a:rPr lang="hu-HU" dirty="0" err="1">
                <a:solidFill>
                  <a:srgbClr val="7F7F7F"/>
                </a:solidFill>
                <a:latin typeface="Calibri"/>
              </a:rPr>
              <a:t>validáció</a:t>
            </a:r>
            <a:r>
              <a:rPr lang="hu-HU" dirty="0">
                <a:solidFill>
                  <a:srgbClr val="7F7F7F"/>
                </a:solidFill>
                <a:latin typeface="Calibri"/>
              </a:rPr>
              <a:t> eredményének szöveges megjelenítése üzenetként</a:t>
            </a:r>
            <a:r>
              <a:rPr lang="hu-HU" dirty="0" smtClean="0">
                <a:solidFill>
                  <a:srgbClr val="7F7F7F"/>
                </a:solidFill>
                <a:latin typeface="Calibri"/>
              </a:rPr>
              <a:t>.</a:t>
            </a:r>
          </a:p>
          <a:p>
            <a:pPr lvl="1"/>
            <a:r>
              <a:rPr lang="hu-HU" dirty="0" smtClean="0">
                <a:latin typeface="Calibri"/>
              </a:rPr>
              <a:t>Üzenetek létrehozása i18n-nel</a:t>
            </a:r>
            <a:r>
              <a:rPr lang="hu-HU" dirty="0">
                <a:latin typeface="Calibri"/>
              </a:rPr>
              <a:t/>
            </a:r>
            <a:br>
              <a:rPr lang="hu-HU" dirty="0">
                <a:latin typeface="Calibri"/>
              </a:rPr>
            </a:b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ResourceBundle.getBundle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msgStr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bundle.getString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FacesMessage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msgStr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FacesContext.getCurrentInstance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addMessage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facesMessage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928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hu-HU" dirty="0" smtClean="0"/>
              <a:t>Üzenetek </a:t>
            </a:r>
            <a:r>
              <a:rPr lang="hu-HU" dirty="0"/>
              <a:t>megjelenítése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457200" y="1271445"/>
            <a:ext cx="8229600" cy="3833676"/>
          </a:xfrm>
        </p:spPr>
        <p:txBody>
          <a:bodyPr/>
          <a:lstStyle/>
          <a:p>
            <a:pPr lvl="0"/>
            <a:r>
              <a:rPr lang="hu-HU">
                <a:latin typeface="Calibri"/>
              </a:rPr>
              <a:t> h:message</a:t>
            </a:r>
          </a:p>
          <a:p>
            <a:pPr lvl="1"/>
            <a:r>
              <a:rPr lang="hu-HU" b="1">
                <a:latin typeface="Calibri"/>
              </a:rPr>
              <a:t>for</a:t>
            </a:r>
            <a:r>
              <a:rPr lang="hu-HU">
                <a:latin typeface="Calibri"/>
              </a:rPr>
              <a:t> = "fooInputId"</a:t>
            </a:r>
          </a:p>
          <a:p>
            <a:pPr lvl="1"/>
            <a:r>
              <a:rPr lang="hu-HU" b="1">
                <a:latin typeface="Calibri"/>
              </a:rPr>
              <a:t>showDetail</a:t>
            </a:r>
            <a:r>
              <a:rPr lang="hu-HU">
                <a:latin typeface="Calibri"/>
              </a:rPr>
              <a:t> = "true"</a:t>
            </a:r>
          </a:p>
          <a:p>
            <a:pPr lvl="1"/>
            <a:r>
              <a:rPr lang="hu-HU" b="1">
                <a:latin typeface="Calibri"/>
              </a:rPr>
              <a:t>showSummary</a:t>
            </a:r>
            <a:r>
              <a:rPr lang="hu-HU">
                <a:latin typeface="Calibri"/>
              </a:rPr>
              <a:t> = "true"</a:t>
            </a:r>
          </a:p>
          <a:p>
            <a:pPr lvl="1"/>
            <a:r>
              <a:rPr lang="hu-HU" b="1">
                <a:latin typeface="Calibri"/>
              </a:rPr>
              <a:t>fatal</a:t>
            </a:r>
            <a:r>
              <a:rPr lang="hu-HU">
                <a:latin typeface="Calibri"/>
              </a:rPr>
              <a:t>…, </a:t>
            </a:r>
            <a:r>
              <a:rPr lang="hu-HU" b="1">
                <a:latin typeface="Calibri"/>
              </a:rPr>
              <a:t>error</a:t>
            </a:r>
            <a:r>
              <a:rPr lang="hu-HU">
                <a:latin typeface="Calibri"/>
              </a:rPr>
              <a:t>…, </a:t>
            </a:r>
            <a:r>
              <a:rPr lang="hu-HU" b="1">
                <a:latin typeface="Calibri"/>
              </a:rPr>
              <a:t>warn</a:t>
            </a:r>
            <a:r>
              <a:rPr lang="hu-HU">
                <a:latin typeface="Calibri"/>
              </a:rPr>
              <a:t>…, </a:t>
            </a:r>
            <a:r>
              <a:rPr lang="hu-HU" b="1">
                <a:latin typeface="Calibri"/>
              </a:rPr>
              <a:t>info</a:t>
            </a:r>
            <a:r>
              <a:rPr lang="hu-HU">
                <a:latin typeface="Calibri"/>
              </a:rPr>
              <a:t>… </a:t>
            </a:r>
            <a:r>
              <a:rPr lang="hu-HU" b="1">
                <a:latin typeface="Calibri"/>
              </a:rPr>
              <a:t>Style</a:t>
            </a:r>
            <a:r>
              <a:rPr lang="hu-HU">
                <a:latin typeface="Calibri"/>
              </a:rPr>
              <a:t> &amp; </a:t>
            </a:r>
            <a:r>
              <a:rPr lang="hu-HU" b="1">
                <a:latin typeface="Calibri"/>
              </a:rPr>
              <a:t>Class</a:t>
            </a:r>
            <a:r>
              <a:rPr lang="hu-HU">
                <a:latin typeface="Calibri"/>
              </a:rPr>
              <a:t> attribútumok</a:t>
            </a:r>
          </a:p>
          <a:p>
            <a:pPr lvl="0"/>
            <a:r>
              <a:rPr lang="hu-HU"/>
              <a:t> </a:t>
            </a:r>
            <a:r>
              <a:rPr lang="hu-HU">
                <a:latin typeface="Calibri"/>
              </a:rPr>
              <a:t>h:messages</a:t>
            </a:r>
          </a:p>
          <a:p>
            <a:pPr lvl="1"/>
            <a:r>
              <a:rPr lang="hu-HU">
                <a:latin typeface="Calibri"/>
              </a:rPr>
              <a:t>+ </a:t>
            </a:r>
            <a:r>
              <a:rPr lang="hu-HU" b="1">
                <a:latin typeface="Calibri"/>
              </a:rPr>
              <a:t>globalOnly</a:t>
            </a:r>
            <a:r>
              <a:rPr lang="hu-HU">
                <a:latin typeface="Calibri"/>
              </a:rPr>
              <a:t> = "true"</a:t>
            </a:r>
          </a:p>
          <a:p>
            <a:pPr lvl="1"/>
            <a:r>
              <a:rPr lang="hu-HU">
                <a:latin typeface="Calibri"/>
              </a:rPr>
              <a:t>+ </a:t>
            </a:r>
            <a:r>
              <a:rPr lang="hu-HU" b="1">
                <a:latin typeface="Calibri"/>
              </a:rPr>
              <a:t>layout</a:t>
            </a:r>
            <a:r>
              <a:rPr lang="hu-HU">
                <a:latin typeface="Calibri"/>
              </a:rPr>
              <a:t> = "table|list"</a:t>
            </a:r>
          </a:p>
        </p:txBody>
      </p:sp>
    </p:spTree>
    <p:extLst>
      <p:ext uri="{BB962C8B-B14F-4D97-AF65-F5344CB8AC3E}">
        <p14:creationId xmlns:p14="http://schemas.microsoft.com/office/powerpoint/2010/main" val="338624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/>
              <a:t>JSF mint MVC keretrendszer</a:t>
            </a:r>
          </a:p>
        </p:txBody>
      </p:sp>
      <p:sp>
        <p:nvSpPr>
          <p:cNvPr id="3" name="Szabadkézi sokszög 3"/>
          <p:cNvSpPr/>
          <p:nvPr/>
        </p:nvSpPr>
        <p:spPr>
          <a:xfrm>
            <a:off x="755340" y="1776386"/>
            <a:ext cx="3706492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9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Model</a:t>
            </a:r>
          </a:p>
        </p:txBody>
      </p:sp>
      <p:sp>
        <p:nvSpPr>
          <p:cNvPr id="4" name="Szabadkézi sokszög 25"/>
          <p:cNvSpPr/>
          <p:nvPr/>
        </p:nvSpPr>
        <p:spPr>
          <a:xfrm>
            <a:off x="4671148" y="1776386"/>
            <a:ext cx="3706492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87671" tIns="187671" rIns="187671" bIns="187671" anchor="ctr" anchorCtr="1" compatLnSpc="1">
            <a:noAutofit/>
          </a:bodyPr>
          <a:lstStyle/>
          <a:p>
            <a:pPr marL="0" marR="0" lvl="0" indent="0" algn="ctr" defTabSz="1955801" rtl="0" fontAlgn="auto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0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ManagedBeans</a:t>
            </a:r>
            <a:br>
              <a:rPr lang="hu-HU" sz="20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</a:br>
            <a:r>
              <a:rPr lang="hu-HU" sz="20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Services, Entities</a:t>
            </a:r>
            <a:endParaRPr lang="hu-HU" sz="20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Szabadkézi sokszög 3"/>
          <p:cNvSpPr/>
          <p:nvPr/>
        </p:nvSpPr>
        <p:spPr>
          <a:xfrm>
            <a:off x="755340" y="2713417"/>
            <a:ext cx="3706492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9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View</a:t>
            </a:r>
          </a:p>
        </p:txBody>
      </p:sp>
      <p:sp>
        <p:nvSpPr>
          <p:cNvPr id="6" name="Szabadkézi sokszög 25"/>
          <p:cNvSpPr/>
          <p:nvPr/>
        </p:nvSpPr>
        <p:spPr>
          <a:xfrm>
            <a:off x="4671148" y="2713417"/>
            <a:ext cx="3706492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87671" tIns="187671" rIns="187671" bIns="187671" anchor="ctr" anchorCtr="1" compatLnSpc="1">
            <a:noAutofit/>
          </a:bodyPr>
          <a:lstStyle/>
          <a:p>
            <a:pPr marL="0" marR="0" lvl="0" indent="0" algn="ctr" defTabSz="1955801" rtl="0" fontAlgn="auto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9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XHTML</a:t>
            </a:r>
            <a:endParaRPr lang="hu-HU" sz="39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Szabadkézi sokszög 3"/>
          <p:cNvSpPr/>
          <p:nvPr/>
        </p:nvSpPr>
        <p:spPr>
          <a:xfrm>
            <a:off x="755340" y="3650449"/>
            <a:ext cx="3706492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9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Controller</a:t>
            </a:r>
          </a:p>
        </p:txBody>
      </p:sp>
      <p:sp>
        <p:nvSpPr>
          <p:cNvPr id="8" name="Szabadkézi sokszög 25"/>
          <p:cNvSpPr/>
          <p:nvPr/>
        </p:nvSpPr>
        <p:spPr>
          <a:xfrm>
            <a:off x="4671148" y="3650449"/>
            <a:ext cx="3706492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87671" tIns="187671" rIns="187671" bIns="187671" anchor="ctr" anchorCtr="1" compatLnSpc="1">
            <a:noAutofit/>
          </a:bodyPr>
          <a:lstStyle/>
          <a:p>
            <a:pPr marL="0" marR="0" lvl="0" indent="0" algn="ctr" defTabSz="1955801" rtl="0" fontAlgn="auto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9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FacesServlet</a:t>
            </a:r>
            <a:endParaRPr lang="hu-HU" sz="39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092174" y="4657700"/>
            <a:ext cx="286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Update </a:t>
            </a:r>
            <a:r>
              <a:rPr lang="hu-HU" dirty="0" err="1" smtClean="0"/>
              <a:t>model</a:t>
            </a:r>
            <a:r>
              <a:rPr lang="hu-HU" dirty="0" smtClean="0"/>
              <a:t> &amp; </a:t>
            </a:r>
            <a:r>
              <a:rPr lang="hu-HU" dirty="0" err="1" smtClean="0"/>
              <a:t>Navigation</a:t>
            </a:r>
            <a:endParaRPr lang="hu-HU" dirty="0"/>
          </a:p>
        </p:txBody>
      </p:sp>
      <p:cxnSp>
        <p:nvCxnSpPr>
          <p:cNvPr id="11" name="Egyenes összekötő nyíllal 10"/>
          <p:cNvCxnSpPr>
            <a:stCxn id="9" idx="0"/>
            <a:endCxn id="8" idx="2"/>
          </p:cNvCxnSpPr>
          <p:nvPr/>
        </p:nvCxnSpPr>
        <p:spPr>
          <a:xfrm flipV="1">
            <a:off x="6524394" y="4334475"/>
            <a:ext cx="0" cy="32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63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Template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457200" y="1384666"/>
            <a:ext cx="8229600" cy="4155893"/>
          </a:xfrm>
        </p:spPr>
        <p:txBody>
          <a:bodyPr/>
          <a:lstStyle/>
          <a:p>
            <a:pPr lvl="0"/>
            <a:r>
              <a:rPr lang="hu-HU"/>
              <a:t>JSF Facelet taglib – template tag</a:t>
            </a:r>
          </a:p>
          <a:p>
            <a:pPr lvl="0"/>
            <a:r>
              <a:rPr lang="hu-HU">
                <a:latin typeface="Calibri"/>
              </a:rPr>
              <a:t>ui:insert</a:t>
            </a:r>
            <a:endParaRPr lang="hu-HU"/>
          </a:p>
          <a:p>
            <a:pPr lvl="1"/>
            <a:r>
              <a:rPr lang="hu-HU"/>
              <a:t>Megadjuk a </a:t>
            </a:r>
            <a:r>
              <a:rPr lang="hu-HU">
                <a:latin typeface="Calibri"/>
              </a:rPr>
              <a:t>name </a:t>
            </a:r>
            <a:r>
              <a:rPr lang="hu-HU"/>
              <a:t>attribútumot</a:t>
            </a:r>
          </a:p>
          <a:p>
            <a:pPr lvl="1"/>
            <a:r>
              <a:rPr lang="hu-HU"/>
              <a:t>Ezt fogja cserélni a konkrét oldalban definiált </a:t>
            </a:r>
            <a:r>
              <a:rPr lang="hu-HU">
                <a:latin typeface="Calibri"/>
              </a:rPr>
              <a:t>ui:define</a:t>
            </a:r>
            <a:r>
              <a:rPr lang="hu-HU"/>
              <a:t> tag</a:t>
            </a:r>
          </a:p>
          <a:p>
            <a:pPr lvl="1"/>
            <a:endParaRPr lang="hu-HU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052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Template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457200" y="965569"/>
            <a:ext cx="8229600" cy="4155893"/>
          </a:xfrm>
        </p:spPr>
        <p:txBody>
          <a:bodyPr/>
          <a:lstStyle/>
          <a:p>
            <a:pPr lvl="0"/>
            <a:r>
              <a:rPr lang="hu-HU"/>
              <a:t>JSF Facelet taglib – konkrét oldalban használ tagek</a:t>
            </a:r>
          </a:p>
          <a:p>
            <a:pPr lvl="0"/>
            <a:r>
              <a:rPr lang="hu-HU">
                <a:latin typeface="Calibri"/>
              </a:rPr>
              <a:t>ui:define</a:t>
            </a:r>
          </a:p>
          <a:p>
            <a:pPr lvl="1"/>
            <a:r>
              <a:rPr lang="hu-HU"/>
              <a:t>A name attribútummal hivatkozzuk az </a:t>
            </a:r>
            <a:r>
              <a:rPr lang="hu-HU">
                <a:latin typeface="Calibri"/>
              </a:rPr>
              <a:t>ui:insert name </a:t>
            </a:r>
            <a:r>
              <a:rPr lang="hu-HU"/>
              <a:t>attribútumát.</a:t>
            </a:r>
          </a:p>
          <a:p>
            <a:pPr lvl="1"/>
            <a:r>
              <a:rPr lang="hu-HU"/>
              <a:t>A tényleges tartalmat fogja beilleszteni a template-be, oda, ahol a </a:t>
            </a:r>
            <a:r>
              <a:rPr lang="hu-HU">
                <a:latin typeface="Calibri"/>
              </a:rPr>
              <a:t>ui:insert</a:t>
            </a:r>
            <a:r>
              <a:rPr lang="hu-HU"/>
              <a:t> tag található</a:t>
            </a:r>
          </a:p>
          <a:p>
            <a:pPr lvl="0"/>
            <a:r>
              <a:rPr lang="hu-HU">
                <a:latin typeface="Calibri"/>
              </a:rPr>
              <a:t>ui:composition</a:t>
            </a:r>
          </a:p>
          <a:p>
            <a:pPr lvl="1"/>
            <a:r>
              <a:rPr lang="hu-HU"/>
              <a:t>A template attribútummal adjuk meg a template-t</a:t>
            </a:r>
          </a:p>
          <a:p>
            <a:pPr lvl="1"/>
            <a:r>
              <a:rPr lang="hu-HU">
                <a:latin typeface="Calibri"/>
              </a:rPr>
              <a:t>ui:define</a:t>
            </a:r>
            <a:r>
              <a:rPr lang="hu-HU"/>
              <a:t> tageket fogunk vele össze</a:t>
            </a:r>
          </a:p>
          <a:p>
            <a:pPr lvl="1"/>
            <a:endParaRPr lang="hu-HU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77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A Template oldal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457200" y="844731"/>
            <a:ext cx="8229600" cy="4260399"/>
          </a:xfrm>
        </p:spPr>
        <p:txBody>
          <a:bodyPr/>
          <a:lstStyle/>
          <a:p>
            <a:pPr marL="457200" lvl="1" indent="0">
              <a:buNone/>
            </a:pPr>
            <a:r>
              <a:rPr lang="hu-HU" sz="1800" b="1">
                <a:latin typeface="Calibri"/>
              </a:rPr>
              <a:t>…</a:t>
            </a:r>
          </a:p>
          <a:p>
            <a:pPr marL="457200" lvl="1" indent="0">
              <a:buNone/>
            </a:pPr>
            <a:r>
              <a:rPr lang="hu-HU" sz="1800">
                <a:latin typeface="Calibri"/>
              </a:rPr>
              <a:t>	&lt;</a:t>
            </a:r>
            <a:r>
              <a:rPr lang="hu-HU" sz="1800" b="1">
                <a:latin typeface="Calibri"/>
              </a:rPr>
              <a:t>ui:insert name="header"</a:t>
            </a:r>
            <a:r>
              <a:rPr lang="hu-HU" sz="1800">
                <a:latin typeface="Calibri"/>
              </a:rPr>
              <a:t>&gt;</a:t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		DEFAULT HEADER</a:t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	</a:t>
            </a:r>
            <a:r>
              <a:rPr lang="hu-HU" sz="1800" b="1">
                <a:latin typeface="Calibri"/>
              </a:rPr>
              <a:t>&lt;/ui:insert&gt;</a:t>
            </a:r>
          </a:p>
          <a:p>
            <a:pPr marL="457200" lvl="1" indent="0">
              <a:buNone/>
            </a:pPr>
            <a:r>
              <a:rPr lang="hu-HU" sz="1800" b="1">
                <a:latin typeface="Calibri"/>
              </a:rPr>
              <a:t>…</a:t>
            </a:r>
            <a:br>
              <a:rPr lang="hu-HU" sz="1800" b="1">
                <a:latin typeface="Calibri"/>
              </a:rPr>
            </a:br>
            <a:r>
              <a:rPr lang="hu-HU" sz="1800">
                <a:latin typeface="Calibri"/>
              </a:rPr>
              <a:t>	&lt;</a:t>
            </a:r>
            <a:r>
              <a:rPr lang="hu-HU" sz="1800" b="1">
                <a:latin typeface="Calibri"/>
              </a:rPr>
              <a:t>ui:insert name="content"</a:t>
            </a:r>
            <a:r>
              <a:rPr lang="hu-HU" sz="1800">
                <a:latin typeface="Calibri"/>
              </a:rPr>
              <a:t>&gt;</a:t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		DEFAULT CONTENT</a:t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	</a:t>
            </a:r>
            <a:r>
              <a:rPr lang="hu-HU" sz="1800" b="1">
                <a:latin typeface="Calibri"/>
              </a:rPr>
              <a:t>&lt;/ui:insert&gt;</a:t>
            </a:r>
          </a:p>
          <a:p>
            <a:pPr marL="457200" lvl="1" indent="0">
              <a:buNone/>
            </a:pPr>
            <a:r>
              <a:rPr lang="hu-HU" sz="1800" b="1">
                <a:latin typeface="Calibri"/>
              </a:rPr>
              <a:t>…</a:t>
            </a:r>
            <a:r>
              <a:rPr lang="hu-HU" sz="1800">
                <a:latin typeface="Calibri"/>
              </a:rPr>
              <a:t/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	&lt;</a:t>
            </a:r>
            <a:r>
              <a:rPr lang="hu-HU" sz="1800" b="1">
                <a:latin typeface="Calibri"/>
              </a:rPr>
              <a:t>ui:insert name="footer"</a:t>
            </a:r>
            <a:r>
              <a:rPr lang="hu-HU" sz="1800">
                <a:latin typeface="Calibri"/>
              </a:rPr>
              <a:t>&gt;</a:t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		DEFAULT FOOTER</a:t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	</a:t>
            </a:r>
            <a:r>
              <a:rPr lang="hu-HU" sz="1800" b="1">
                <a:latin typeface="Calibri"/>
              </a:rPr>
              <a:t>&lt;/ui:insert&gt;</a:t>
            </a:r>
            <a:br>
              <a:rPr lang="hu-HU" sz="1800" b="1">
                <a:latin typeface="Calibri"/>
              </a:rPr>
            </a:br>
            <a:r>
              <a:rPr lang="hu-HU" sz="1800" b="1">
                <a:latin typeface="Calibri"/>
              </a:rPr>
              <a:t>…</a:t>
            </a:r>
            <a:endParaRPr lang="hu-HU" sz="18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785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a konkrét oldal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457200" y="844731"/>
            <a:ext cx="8229600" cy="4260399"/>
          </a:xfrm>
        </p:spPr>
        <p:txBody>
          <a:bodyPr/>
          <a:lstStyle/>
          <a:p>
            <a:pPr marL="457200" lvl="1" indent="0">
              <a:buNone/>
            </a:pPr>
            <a:r>
              <a:rPr lang="hu-HU" sz="1800" b="1">
                <a:latin typeface="Calibri"/>
              </a:rPr>
              <a:t>...</a:t>
            </a:r>
            <a:r>
              <a:rPr lang="hu-HU" sz="1800">
                <a:latin typeface="Calibri"/>
              </a:rPr>
              <a:t/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	</a:t>
            </a:r>
            <a:r>
              <a:rPr lang="hu-HU" sz="1800" b="1">
                <a:latin typeface="Calibri"/>
              </a:rPr>
              <a:t>&lt;ui:composition template="/templates/fooTemplate.xhtml"</a:t>
            </a:r>
            <a:r>
              <a:rPr lang="hu-HU" sz="1800">
                <a:latin typeface="Calibri"/>
              </a:rPr>
              <a:t>&gt;</a:t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		&lt;</a:t>
            </a:r>
            <a:r>
              <a:rPr lang="hu-HU" sz="1800" b="1">
                <a:latin typeface="Calibri"/>
              </a:rPr>
              <a:t>ui:define name="header"</a:t>
            </a:r>
            <a:r>
              <a:rPr lang="hu-HU" sz="1800">
                <a:latin typeface="Calibri"/>
              </a:rPr>
              <a:t>&gt;</a:t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		HEADER</a:t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		</a:t>
            </a:r>
            <a:r>
              <a:rPr lang="hu-HU" sz="1800" b="1">
                <a:latin typeface="Calibri"/>
              </a:rPr>
              <a:t>&lt;/ui:define&gt;</a:t>
            </a:r>
          </a:p>
          <a:p>
            <a:pPr marL="457200" lvl="1" indent="0">
              <a:buNone/>
            </a:pPr>
            <a:r>
              <a:rPr lang="hu-HU">
                <a:latin typeface="Calibri"/>
              </a:rPr>
              <a:t>		</a:t>
            </a:r>
            <a:r>
              <a:rPr lang="hu-HU" sz="1800" b="1">
                <a:latin typeface="Calibri"/>
              </a:rPr>
              <a:t>&lt;ui:define name="content"&gt;</a:t>
            </a:r>
            <a:br>
              <a:rPr lang="hu-HU" sz="1800" b="1">
                <a:latin typeface="Calibri"/>
              </a:rPr>
            </a:br>
            <a:r>
              <a:rPr lang="hu-HU">
                <a:latin typeface="Calibri"/>
              </a:rPr>
              <a:t>		CONTENT</a:t>
            </a:r>
            <a:br>
              <a:rPr lang="hu-HU">
                <a:latin typeface="Calibri"/>
              </a:rPr>
            </a:br>
            <a:r>
              <a:rPr lang="hu-HU">
                <a:latin typeface="Calibri"/>
              </a:rPr>
              <a:t>		</a:t>
            </a:r>
            <a:r>
              <a:rPr lang="hu-HU" sz="1800" b="1">
                <a:latin typeface="Calibri"/>
              </a:rPr>
              <a:t>&lt;/ ui:define &gt;</a:t>
            </a:r>
          </a:p>
          <a:p>
            <a:pPr marL="457200" lvl="1" indent="0">
              <a:buNone/>
            </a:pPr>
            <a:r>
              <a:rPr lang="hu-HU">
                <a:latin typeface="Calibri"/>
              </a:rPr>
              <a:t>		</a:t>
            </a:r>
            <a:r>
              <a:rPr lang="hu-HU" sz="1800" b="1">
                <a:latin typeface="Calibri"/>
              </a:rPr>
              <a:t>&lt;ui:define name="footer"&gt;</a:t>
            </a:r>
            <a:br>
              <a:rPr lang="hu-HU" sz="1800" b="1">
                <a:latin typeface="Calibri"/>
              </a:rPr>
            </a:br>
            <a:r>
              <a:rPr lang="hu-HU">
                <a:latin typeface="Calibri"/>
              </a:rPr>
              <a:t>		FOOTER</a:t>
            </a:r>
            <a:br>
              <a:rPr lang="hu-HU">
                <a:latin typeface="Calibri"/>
              </a:rPr>
            </a:br>
            <a:r>
              <a:rPr lang="hu-HU">
                <a:latin typeface="Calibri"/>
              </a:rPr>
              <a:t>		</a:t>
            </a:r>
            <a:r>
              <a:rPr lang="hu-HU" sz="1800" b="1">
                <a:latin typeface="Calibri"/>
              </a:rPr>
              <a:t>&lt;/ ui:define &gt;</a:t>
            </a:r>
            <a:br>
              <a:rPr lang="hu-HU" sz="1800" b="1">
                <a:latin typeface="Calibri"/>
              </a:rPr>
            </a:br>
            <a:r>
              <a:rPr lang="hu-HU">
                <a:latin typeface="Calibri"/>
              </a:rPr>
              <a:t>	</a:t>
            </a:r>
            <a:r>
              <a:rPr lang="hu-HU" sz="1800" b="1">
                <a:latin typeface="Calibri"/>
              </a:rPr>
              <a:t>&lt;/ui:composition&gt;</a:t>
            </a:r>
            <a:br>
              <a:rPr lang="hu-HU" sz="1800" b="1">
                <a:latin typeface="Calibri"/>
              </a:rPr>
            </a:br>
            <a:r>
              <a:rPr lang="hu-HU" sz="1800" b="1">
                <a:latin typeface="Calibri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1688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javathreads.de/data/uploads/2009/10/MVCJS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52" y="841276"/>
            <a:ext cx="4690495" cy="452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/>
              <a:t>JSF mint MVC keretrendszer</a:t>
            </a:r>
          </a:p>
        </p:txBody>
      </p:sp>
    </p:spTree>
    <p:extLst>
      <p:ext uri="{BB962C8B-B14F-4D97-AF65-F5344CB8AC3E}">
        <p14:creationId xmlns:p14="http://schemas.microsoft.com/office/powerpoint/2010/main" val="19118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JSF mint MVC keretrendszer</a:t>
            </a:r>
          </a:p>
        </p:txBody>
      </p:sp>
      <p:sp>
        <p:nvSpPr>
          <p:cNvPr id="3" name="Szabadkézi sokszög 3"/>
          <p:cNvSpPr/>
          <p:nvPr/>
        </p:nvSpPr>
        <p:spPr>
          <a:xfrm>
            <a:off x="755340" y="1776386"/>
            <a:ext cx="3706492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9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Model</a:t>
            </a:r>
          </a:p>
        </p:txBody>
      </p:sp>
      <p:sp>
        <p:nvSpPr>
          <p:cNvPr id="4" name="Szabadkézi sokszög 25"/>
          <p:cNvSpPr/>
          <p:nvPr/>
        </p:nvSpPr>
        <p:spPr>
          <a:xfrm>
            <a:off x="4671148" y="1776386"/>
            <a:ext cx="1845068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87671" tIns="187671" rIns="187671" bIns="187671" anchor="ctr" anchorCtr="1" compatLnSpc="1">
            <a:noAutofit/>
          </a:bodyPr>
          <a:lstStyle/>
          <a:p>
            <a:pPr lvl="0" algn="ctr" defTabSz="1955801">
              <a:lnSpc>
                <a:spcPct val="90000"/>
              </a:lnSpc>
              <a:spcAft>
                <a:spcPts val="18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0" i="0" u="none" strike="noStrike" kern="0" cap="none" spc="0" baseline="0" dirty="0" smtClean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&lt;&lt;</a:t>
            </a:r>
            <a:r>
              <a:rPr lang="hu-HU" sz="1200" b="0" i="0" u="none" strike="noStrike" kern="0" cap="none" spc="0" baseline="0" dirty="0" err="1" smtClean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form</a:t>
            </a:r>
            <a:r>
              <a:rPr lang="hu-HU" sz="1200" kern="0" dirty="0" smtClean="0">
                <a:solidFill>
                  <a:srgbClr val="FFFFFF"/>
                </a:solidFill>
                <a:ea typeface=""/>
                <a:cs typeface=""/>
              </a:rPr>
              <a:t>&gt;&gt; &lt;&lt;session&gt;&gt;</a:t>
            </a:r>
            <a:br>
              <a:rPr lang="hu-HU" sz="1200" kern="0" dirty="0" smtClean="0">
                <a:solidFill>
                  <a:srgbClr val="FFFFFF"/>
                </a:solidFill>
                <a:ea typeface=""/>
                <a:cs typeface=""/>
              </a:rPr>
            </a:br>
            <a:r>
              <a:rPr lang="hu-HU" sz="1200" kern="0" dirty="0" smtClean="0">
                <a:solidFill>
                  <a:srgbClr val="FFFFFF"/>
                </a:solidFill>
                <a:ea typeface=""/>
                <a:cs typeface=""/>
              </a:rPr>
              <a:t>&lt;&lt;business </a:t>
            </a:r>
            <a:r>
              <a:rPr lang="hu-HU" sz="1200" kern="0" dirty="0" err="1" smtClean="0">
                <a:solidFill>
                  <a:srgbClr val="FFFFFF"/>
                </a:solidFill>
                <a:ea typeface=""/>
                <a:cs typeface=""/>
              </a:rPr>
              <a:t>delegate</a:t>
            </a:r>
            <a:r>
              <a:rPr lang="hu-HU" sz="1200" kern="0" dirty="0" smtClean="0">
                <a:solidFill>
                  <a:srgbClr val="FFFFFF"/>
                </a:solidFill>
                <a:ea typeface=""/>
                <a:cs typeface=""/>
              </a:rPr>
              <a:t>&gt;&gt;</a:t>
            </a:r>
            <a:r>
              <a:rPr lang="hu-HU" sz="1200" b="0" i="0" u="none" strike="noStrike" kern="0" cap="none" spc="0" baseline="0" dirty="0" smtClean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/>
            </a:r>
            <a:br>
              <a:rPr lang="hu-HU" sz="1200" b="0" i="0" u="none" strike="noStrike" kern="0" cap="none" spc="0" baseline="0" dirty="0" smtClean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</a:br>
            <a:r>
              <a:rPr lang="hu-HU" b="0" i="0" u="none" strike="noStrike" kern="0" cap="none" spc="0" baseline="0" dirty="0" err="1" smtClean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ManagedBeans</a:t>
            </a:r>
            <a:endParaRPr lang="hu-HU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Szabadkézi sokszög 3"/>
          <p:cNvSpPr/>
          <p:nvPr/>
        </p:nvSpPr>
        <p:spPr>
          <a:xfrm>
            <a:off x="755340" y="2713417"/>
            <a:ext cx="3706492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9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View</a:t>
            </a:r>
          </a:p>
        </p:txBody>
      </p:sp>
      <p:sp>
        <p:nvSpPr>
          <p:cNvPr id="6" name="Szabadkézi sokszög 25"/>
          <p:cNvSpPr/>
          <p:nvPr/>
        </p:nvSpPr>
        <p:spPr>
          <a:xfrm>
            <a:off x="4671148" y="2713417"/>
            <a:ext cx="3706492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87671" tIns="187671" rIns="187671" bIns="187671" anchor="ctr" anchorCtr="1" compatLnSpc="1">
            <a:noAutofit/>
          </a:bodyPr>
          <a:lstStyle/>
          <a:p>
            <a:pPr marL="0" marR="0" lvl="0" indent="0" algn="ctr" defTabSz="1955801" rtl="0" fontAlgn="auto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9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XHTML</a:t>
            </a:r>
            <a:endParaRPr lang="hu-HU" sz="39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Szabadkézi sokszög 3"/>
          <p:cNvSpPr/>
          <p:nvPr/>
        </p:nvSpPr>
        <p:spPr>
          <a:xfrm>
            <a:off x="755340" y="3650449"/>
            <a:ext cx="3706492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9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Controller</a:t>
            </a:r>
          </a:p>
        </p:txBody>
      </p:sp>
      <p:sp>
        <p:nvSpPr>
          <p:cNvPr id="8" name="Szabadkézi sokszög 25"/>
          <p:cNvSpPr/>
          <p:nvPr/>
        </p:nvSpPr>
        <p:spPr>
          <a:xfrm>
            <a:off x="6588224" y="3650449"/>
            <a:ext cx="1789416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87671" tIns="187671" rIns="187671" bIns="187671" anchor="ctr" anchorCtr="1" compatLnSpc="1">
            <a:noAutofit/>
          </a:bodyPr>
          <a:lstStyle/>
          <a:p>
            <a:pPr marL="0" marR="0" lvl="0" indent="0" algn="ctr" defTabSz="1955801" rtl="0" fontAlgn="auto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000" b="0" i="0" u="none" strike="noStrike" kern="0" cap="none" spc="0" baseline="0" dirty="0" err="1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FacesServlet</a:t>
            </a:r>
            <a:endParaRPr lang="hu-HU" sz="20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9" name="Szabadkézi sokszög 25"/>
          <p:cNvSpPr/>
          <p:nvPr/>
        </p:nvSpPr>
        <p:spPr>
          <a:xfrm>
            <a:off x="4671148" y="3650449"/>
            <a:ext cx="1845068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87671" tIns="187671" rIns="187671" bIns="187671" anchor="ctr" anchorCtr="1" compatLnSpc="1">
            <a:noAutofit/>
          </a:bodyPr>
          <a:lstStyle/>
          <a:p>
            <a:pPr marL="0" marR="0" lvl="0" indent="0" algn="ctr" defTabSz="1955801" rtl="0" fontAlgn="auto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0" i="0" u="none" strike="noStrike" kern="0" cap="none" spc="0" baseline="0" dirty="0" smtClean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&lt;&lt;</a:t>
            </a:r>
            <a:r>
              <a:rPr lang="hu-HU" sz="1200" b="0" i="0" u="none" strike="noStrike" kern="0" cap="none" spc="0" baseline="0" dirty="0" err="1" smtClean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controller</a:t>
            </a:r>
            <a:r>
              <a:rPr lang="hu-HU" sz="1200" b="0" i="0" u="none" strike="noStrike" kern="0" cap="none" spc="0" baseline="0" dirty="0" smtClean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&gt;&gt;</a:t>
            </a:r>
            <a:br>
              <a:rPr lang="hu-HU" sz="1200" b="0" i="0" u="none" strike="noStrike" kern="0" cap="none" spc="0" baseline="0" dirty="0" smtClean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</a:br>
            <a:r>
              <a:rPr lang="hu-HU" b="0" i="0" u="none" strike="noStrike" kern="0" cap="none" spc="0" baseline="0" dirty="0" err="1" smtClean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ManagedBeans</a:t>
            </a:r>
            <a:endParaRPr lang="hu-HU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0" name="Szabadkézi sokszög 25"/>
          <p:cNvSpPr/>
          <p:nvPr/>
        </p:nvSpPr>
        <p:spPr>
          <a:xfrm>
            <a:off x="6588224" y="1776386"/>
            <a:ext cx="1789416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87671" tIns="187671" rIns="187671" bIns="187671" anchor="ctr" anchorCtr="1" compatLnSpc="1">
            <a:noAutofit/>
          </a:bodyPr>
          <a:lstStyle/>
          <a:p>
            <a:pPr marL="0" marR="0" lvl="0" indent="0" algn="ctr" defTabSz="1955801" rtl="0" fontAlgn="auto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000" b="0" i="0" u="none" strike="noStrike" kern="0" cap="none" spc="0" baseline="0" dirty="0" err="1" smtClean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Services</a:t>
            </a:r>
            <a:r>
              <a:rPr lang="hu-HU" sz="2000" b="0" i="0" u="none" strike="noStrike" kern="0" cap="none" spc="0" baseline="0" dirty="0" smtClean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,</a:t>
            </a:r>
            <a:r>
              <a:rPr lang="hu-HU" sz="2000" b="0" i="0" u="none" strike="noStrike" kern="0" cap="none" spc="0" dirty="0" smtClean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hu-HU" sz="2000" b="0" i="0" u="none" strike="noStrike" kern="0" cap="none" spc="0" baseline="0" dirty="0" err="1" smtClean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Entities</a:t>
            </a:r>
            <a:endParaRPr lang="hu-HU" sz="20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6525919" y="4661020"/>
            <a:ext cx="1940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Update </a:t>
            </a:r>
            <a:r>
              <a:rPr lang="hu-HU" dirty="0" err="1" smtClean="0"/>
              <a:t>model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Execute</a:t>
            </a:r>
            <a:r>
              <a:rPr lang="hu-HU" dirty="0" smtClean="0"/>
              <a:t> </a:t>
            </a:r>
            <a:r>
              <a:rPr lang="hu-HU" dirty="0" err="1" smtClean="0"/>
              <a:t>navigation</a:t>
            </a:r>
            <a:endParaRPr lang="hu-HU" dirty="0"/>
          </a:p>
        </p:txBody>
      </p:sp>
      <p:cxnSp>
        <p:nvCxnSpPr>
          <p:cNvPr id="12" name="Egyenes összekötő nyíllal 11"/>
          <p:cNvCxnSpPr>
            <a:stCxn id="11" idx="0"/>
            <a:endCxn id="8" idx="2"/>
          </p:cNvCxnSpPr>
          <p:nvPr/>
        </p:nvCxnSpPr>
        <p:spPr>
          <a:xfrm flipH="1" flipV="1">
            <a:off x="7482932" y="4334475"/>
            <a:ext cx="13157" cy="32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4557468" y="4661020"/>
            <a:ext cx="20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Navigation</a:t>
            </a:r>
            <a:r>
              <a:rPr lang="hu-HU" dirty="0" smtClean="0"/>
              <a:t> </a:t>
            </a:r>
            <a:r>
              <a:rPr lang="hu-HU" dirty="0" err="1" smtClean="0"/>
              <a:t>outcome</a:t>
            </a:r>
            <a:endParaRPr lang="hu-HU" dirty="0"/>
          </a:p>
        </p:txBody>
      </p:sp>
      <p:cxnSp>
        <p:nvCxnSpPr>
          <p:cNvPr id="18" name="Egyenes összekötő nyíllal 17"/>
          <p:cNvCxnSpPr>
            <a:stCxn id="17" idx="0"/>
            <a:endCxn id="9" idx="2"/>
          </p:cNvCxnSpPr>
          <p:nvPr/>
        </p:nvCxnSpPr>
        <p:spPr>
          <a:xfrm flipV="1">
            <a:off x="5593682" y="4334475"/>
            <a:ext cx="0" cy="32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0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HTML Rendering</a:t>
            </a:r>
          </a:p>
        </p:txBody>
      </p:sp>
      <p:sp>
        <p:nvSpPr>
          <p:cNvPr id="3" name="Szabadkézi sokszög 3"/>
          <p:cNvSpPr/>
          <p:nvPr/>
        </p:nvSpPr>
        <p:spPr>
          <a:xfrm>
            <a:off x="2684577" y="1027227"/>
            <a:ext cx="3706492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9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DHTML</a:t>
            </a:r>
          </a:p>
        </p:txBody>
      </p:sp>
      <p:sp>
        <p:nvSpPr>
          <p:cNvPr id="4" name="Szabadkézi sokszög 25"/>
          <p:cNvSpPr/>
          <p:nvPr/>
        </p:nvSpPr>
        <p:spPr>
          <a:xfrm>
            <a:off x="2684577" y="2482120"/>
            <a:ext cx="3706492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87671" tIns="187671" rIns="187671" bIns="187671" anchor="ctr" anchorCtr="1" compatLnSpc="1">
            <a:noAutofit/>
          </a:bodyPr>
          <a:lstStyle/>
          <a:p>
            <a:pPr marL="0" marR="0" lvl="0" indent="0" algn="ctr" defTabSz="1955801" rtl="0" fontAlgn="auto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XHTML</a:t>
            </a:r>
          </a:p>
        </p:txBody>
      </p:sp>
      <p:sp>
        <p:nvSpPr>
          <p:cNvPr id="5" name="Szabadkézi sokszög 26"/>
          <p:cNvSpPr/>
          <p:nvPr/>
        </p:nvSpPr>
        <p:spPr>
          <a:xfrm>
            <a:off x="2684577" y="4633822"/>
            <a:ext cx="3707827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87671" tIns="187671" rIns="187671" bIns="187671" anchor="ctr" anchorCtr="1" compatLnSpc="1">
            <a:noAutofit/>
          </a:bodyPr>
          <a:lstStyle/>
          <a:p>
            <a:pPr marL="0" marR="0" lvl="0" indent="0" algn="ctr" defTabSz="1955801" rtl="0" fontAlgn="auto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4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Managed Bean</a:t>
            </a:r>
          </a:p>
        </p:txBody>
      </p:sp>
      <p:sp>
        <p:nvSpPr>
          <p:cNvPr id="6" name="Felfelé nyíl 16"/>
          <p:cNvSpPr/>
          <p:nvPr/>
        </p:nvSpPr>
        <p:spPr>
          <a:xfrm>
            <a:off x="3309917" y="3906371"/>
            <a:ext cx="2455813" cy="727450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EL Expression</a:t>
            </a:r>
          </a:p>
        </p:txBody>
      </p:sp>
      <p:sp>
        <p:nvSpPr>
          <p:cNvPr id="7" name="Felfelé nyíl 17"/>
          <p:cNvSpPr/>
          <p:nvPr/>
        </p:nvSpPr>
        <p:spPr>
          <a:xfrm>
            <a:off x="3309917" y="1732961"/>
            <a:ext cx="2455813" cy="727450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JSF Rendering</a:t>
            </a:r>
          </a:p>
        </p:txBody>
      </p:sp>
      <p:sp>
        <p:nvSpPr>
          <p:cNvPr id="8" name="Szabadkézi sokszög 25"/>
          <p:cNvSpPr/>
          <p:nvPr/>
        </p:nvSpPr>
        <p:spPr>
          <a:xfrm>
            <a:off x="2684577" y="3216548"/>
            <a:ext cx="3706492" cy="684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87671" tIns="187671" rIns="187671" bIns="187671" anchor="ctr" anchorCtr="1" compatLnSpc="1">
            <a:noAutofit/>
          </a:bodyPr>
          <a:lstStyle/>
          <a:p>
            <a:pPr marL="0" marR="0" lvl="0" indent="0" algn="ctr" defTabSz="1955801" rtl="0" fontAlgn="auto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32840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JSF Request éLETCIKLUS</a:t>
            </a:r>
          </a:p>
        </p:txBody>
      </p:sp>
      <p:pic>
        <p:nvPicPr>
          <p:cNvPr id="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35" y="1079248"/>
            <a:ext cx="5048118" cy="395545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23623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web.xml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>
          <a:xfrm>
            <a:off x="457200" y="914400"/>
            <a:ext cx="8229600" cy="414718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hu-HU" sz="1800">
                <a:latin typeface="Calibri"/>
              </a:rPr>
              <a:t>&lt;web-app ...&gt;</a:t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  &lt;servlet&gt;</a:t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    &lt;servlet-name&gt;Faces Servlet&lt;/servlet-name&gt;</a:t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    &lt;servlet-class&gt;</a:t>
            </a:r>
            <a:r>
              <a:rPr lang="hu-HU" sz="1800" b="1">
                <a:latin typeface="Calibri"/>
              </a:rPr>
              <a:t>javax.faces.webapp.FacesServlet</a:t>
            </a:r>
            <a:r>
              <a:rPr lang="hu-HU" sz="1800">
                <a:latin typeface="Calibri"/>
              </a:rPr>
              <a:t>&lt;/servlet-class&gt;</a:t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    &lt;load-on-startup&gt;1&lt;/load-on-startup&gt;</a:t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  &lt;/servlet&gt;</a:t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  &lt;servlet-mapping&gt;</a:t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    &lt;servlet-name&gt;Faces Servlet&lt;/servlet-name&gt;</a:t>
            </a:r>
            <a:br>
              <a:rPr lang="hu-HU" sz="1800">
                <a:latin typeface="Calibri"/>
              </a:rPr>
            </a:br>
            <a:r>
              <a:rPr lang="hu-HU" sz="1800" b="1">
                <a:latin typeface="Calibri"/>
              </a:rPr>
              <a:t>    &lt;url-pattern&gt;/faces/*&lt;/url-pattern&gt;</a:t>
            </a:r>
            <a:br>
              <a:rPr lang="hu-HU" sz="1800" b="1">
                <a:latin typeface="Calibri"/>
              </a:rPr>
            </a:br>
            <a:r>
              <a:rPr lang="hu-HU" sz="1800" b="1">
                <a:latin typeface="Calibri"/>
              </a:rPr>
              <a:t>    &lt;url-pattern&gt;*.xhtml&lt;/url-pattern&gt;</a:t>
            </a:r>
            <a:br>
              <a:rPr lang="hu-HU" sz="1800" b="1">
                <a:latin typeface="Calibri"/>
              </a:rPr>
            </a:br>
            <a:r>
              <a:rPr lang="hu-HU" sz="1800">
                <a:latin typeface="Calibri"/>
              </a:rPr>
              <a:t>  &lt;/servlet-mapping&gt;</a:t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  &lt;listener&gt;</a:t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    &lt;listener-class&gt;</a:t>
            </a:r>
            <a:r>
              <a:rPr lang="hu-HU" sz="1800" b="1">
                <a:latin typeface="Calibri"/>
              </a:rPr>
              <a:t>com.sun.faces.config.ConfigureListener</a:t>
            </a:r>
            <a:r>
              <a:rPr lang="hu-HU" sz="1800">
                <a:latin typeface="Calibri"/>
              </a:rPr>
              <a:t>&lt;/listener-class&gt;</a:t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  &lt;/listener&gt;</a:t>
            </a:r>
            <a:br>
              <a:rPr lang="hu-HU" sz="1800">
                <a:latin typeface="Calibri"/>
              </a:rPr>
            </a:br>
            <a:r>
              <a:rPr lang="hu-HU" sz="1800">
                <a:latin typeface="Calibri"/>
              </a:rPr>
              <a:t>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109006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Navigációs szabályok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1275908" y="1333496"/>
            <a:ext cx="4678326" cy="3771634"/>
          </a:xfrm>
        </p:spPr>
        <p:txBody>
          <a:bodyPr/>
          <a:lstStyle/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&lt;navigation-rule&gt; 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	&lt;from-view-id&gt;/pages/input.xhtml&lt;/from-view-id&gt; 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	&lt;navigation-case&gt; 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		&lt;from-outcome&gt;sayFoo&lt;/from-outcome&gt; 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		&lt;to-view-id&gt;/pages/anotherfoo.xhtml&lt;/to-view-id&gt; 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	&lt;/navigation-case&gt; 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	&lt;navigation-case&gt; 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		&lt;from-action&gt;#{fooBean.fooAction}&lt;/from-action&gt; 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		&lt;from-outcome&gt;sayFoo&lt;/from-outcome&gt; 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		&lt;to-view-id&gt;/pages/foo.xhtml&lt;/to-view-id&gt; </a:t>
            </a:r>
            <a:br>
              <a:rPr lang="hu-HU" sz="1400">
                <a:latin typeface="Calibri"/>
              </a:rPr>
            </a:br>
            <a:r>
              <a:rPr lang="hu-HU" sz="1400">
                <a:latin typeface="Calibri"/>
              </a:rPr>
              <a:t>		&lt;redirect/&gt;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	&lt;/navigation-case&gt; </a:t>
            </a:r>
          </a:p>
          <a:p>
            <a:pPr marL="0" lvl="0" indent="0" defTabSz="359999">
              <a:buNone/>
            </a:pPr>
            <a:r>
              <a:rPr lang="hu-HU" sz="1400">
                <a:latin typeface="Calibri"/>
              </a:rPr>
              <a:t>&lt;/navigation-rule&gt; </a:t>
            </a:r>
          </a:p>
        </p:txBody>
      </p:sp>
      <p:sp>
        <p:nvSpPr>
          <p:cNvPr id="4" name="Szabadkézi sokszög 3"/>
          <p:cNvSpPr/>
          <p:nvPr/>
        </p:nvSpPr>
        <p:spPr>
          <a:xfrm>
            <a:off x="6895069" y="1181368"/>
            <a:ext cx="2227661" cy="785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Adott oldalon értelmezzük a lenti eseteket</a:t>
            </a:r>
            <a:br>
              <a:rPr lang="hu-HU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</a:br>
            <a:r>
              <a:rPr lang="hu-HU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(Ha nem adjuk meg, akkor global rule lesz)</a:t>
            </a:r>
          </a:p>
        </p:txBody>
      </p:sp>
      <p:cxnSp>
        <p:nvCxnSpPr>
          <p:cNvPr id="5" name="Egyenes összekötő nyíllal 6"/>
          <p:cNvCxnSpPr>
            <a:stCxn id="4" idx="3"/>
          </p:cNvCxnSpPr>
          <p:nvPr/>
        </p:nvCxnSpPr>
        <p:spPr>
          <a:xfrm flipH="1">
            <a:off x="5837282" y="1574194"/>
            <a:ext cx="1057787" cy="16954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6" name="Szabadkézi sokszög 3"/>
          <p:cNvSpPr/>
          <p:nvPr/>
        </p:nvSpPr>
        <p:spPr>
          <a:xfrm>
            <a:off x="0" y="1967020"/>
            <a:ext cx="1414128" cy="49645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Több esetet is megadhatunk</a:t>
            </a:r>
          </a:p>
        </p:txBody>
      </p:sp>
      <p:cxnSp>
        <p:nvCxnSpPr>
          <p:cNvPr id="7" name="Egyenes összekötő nyíllal 12"/>
          <p:cNvCxnSpPr>
            <a:stCxn id="6" idx="1"/>
          </p:cNvCxnSpPr>
          <p:nvPr/>
        </p:nvCxnSpPr>
        <p:spPr>
          <a:xfrm flipV="1">
            <a:off x="1414128" y="2136568"/>
            <a:ext cx="276451" cy="78684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8" name="Egyenes összekötő nyíllal 15"/>
          <p:cNvCxnSpPr>
            <a:stCxn id="6" idx="1"/>
          </p:cNvCxnSpPr>
          <p:nvPr/>
        </p:nvCxnSpPr>
        <p:spPr>
          <a:xfrm>
            <a:off x="1414128" y="2215252"/>
            <a:ext cx="332193" cy="92799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9" name="Szabadkézi sokszög 3"/>
          <p:cNvSpPr/>
          <p:nvPr/>
        </p:nvSpPr>
        <p:spPr>
          <a:xfrm>
            <a:off x="5454514" y="2080296"/>
            <a:ext cx="2285990" cy="4034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Adott eredmény (outcome) hatására navigálunk…</a:t>
            </a:r>
          </a:p>
        </p:txBody>
      </p:sp>
      <p:cxnSp>
        <p:nvCxnSpPr>
          <p:cNvPr id="10" name="Egyenes összekötő nyíllal 21"/>
          <p:cNvCxnSpPr>
            <a:stCxn id="9" idx="3"/>
          </p:cNvCxnSpPr>
          <p:nvPr/>
        </p:nvCxnSpPr>
        <p:spPr>
          <a:xfrm flipH="1">
            <a:off x="5122322" y="2282031"/>
            <a:ext cx="332192" cy="49835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1" name="Szabadkézi sokszög 3"/>
          <p:cNvSpPr/>
          <p:nvPr/>
        </p:nvSpPr>
        <p:spPr>
          <a:xfrm>
            <a:off x="6137727" y="2597042"/>
            <a:ext cx="1754367" cy="4013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…ide, egy másik oldalra</a:t>
            </a:r>
          </a:p>
        </p:txBody>
      </p:sp>
      <p:cxnSp>
        <p:nvCxnSpPr>
          <p:cNvPr id="12" name="Egyenes összekötő nyíllal 26"/>
          <p:cNvCxnSpPr>
            <a:stCxn id="11" idx="3"/>
          </p:cNvCxnSpPr>
          <p:nvPr/>
        </p:nvCxnSpPr>
        <p:spPr>
          <a:xfrm flipH="1" flipV="1">
            <a:off x="5762850" y="2711305"/>
            <a:ext cx="374877" cy="86402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3" name="Szabadkézi sokszög 3"/>
          <p:cNvSpPr/>
          <p:nvPr/>
        </p:nvSpPr>
        <p:spPr>
          <a:xfrm>
            <a:off x="4577330" y="4329208"/>
            <a:ext cx="1754367" cy="4013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Megadható a redirect opció </a:t>
            </a:r>
          </a:p>
        </p:txBody>
      </p:sp>
      <p:cxnSp>
        <p:nvCxnSpPr>
          <p:cNvPr id="14" name="Egyenes összekötő nyíllal 34"/>
          <p:cNvCxnSpPr>
            <a:stCxn id="13" idx="3"/>
          </p:cNvCxnSpPr>
          <p:nvPr/>
        </p:nvCxnSpPr>
        <p:spPr>
          <a:xfrm flipH="1" flipV="1">
            <a:off x="2923949" y="4329208"/>
            <a:ext cx="1653381" cy="200674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5" name="Szabadkézi sokszög 3"/>
          <p:cNvSpPr/>
          <p:nvPr/>
        </p:nvSpPr>
        <p:spPr>
          <a:xfrm>
            <a:off x="6137727" y="3198123"/>
            <a:ext cx="2448068" cy="7565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74211" tIns="174211" rIns="174211" bIns="174211" anchor="ctr" anchorCtr="1" compatLnSpc="1">
            <a:noAutofit/>
          </a:bodyPr>
          <a:lstStyle/>
          <a:p>
            <a:pPr marL="0" marR="0" lvl="0" indent="0" algn="ctr" defTabSz="1733546" rtl="0" fontAlgn="auto" hangingPunct="1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"/>
                <a:cs typeface=""/>
              </a:rPr>
              <a:t>Tovább szűkíthető, hogy az eset csak adott action metódus esetén legyen érvényes akár ugyanolyan outcome esetén is</a:t>
            </a:r>
          </a:p>
        </p:txBody>
      </p:sp>
      <p:cxnSp>
        <p:nvCxnSpPr>
          <p:cNvPr id="16" name="Egyenes összekötő nyíllal 38"/>
          <p:cNvCxnSpPr>
            <a:stCxn id="15" idx="3"/>
          </p:cNvCxnSpPr>
          <p:nvPr/>
        </p:nvCxnSpPr>
        <p:spPr>
          <a:xfrm flipH="1" flipV="1">
            <a:off x="5762850" y="3525341"/>
            <a:ext cx="374877" cy="51041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7" name="Egyenes összekötő nyíllal 42"/>
          <p:cNvCxnSpPr>
            <a:stCxn id="15" idx="3"/>
          </p:cNvCxnSpPr>
          <p:nvPr/>
        </p:nvCxnSpPr>
        <p:spPr>
          <a:xfrm flipH="1">
            <a:off x="5122322" y="3576382"/>
            <a:ext cx="1015405" cy="262122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30741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CCC4CA-4BEB-4510-824C-DF43798E36B9}">
  <ds:schemaRefs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56904</TotalTime>
  <Words>772</Words>
  <Application>Microsoft Office PowerPoint</Application>
  <PresentationFormat>Diavetítés a képernyőre (16:10 oldalarány)</PresentationFormat>
  <Paragraphs>279</Paragraphs>
  <Slides>33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33</vt:i4>
      </vt:variant>
    </vt:vector>
  </HeadingPairs>
  <TitlesOfParts>
    <vt:vector size="40" baseType="lpstr"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Java oktatás</vt:lpstr>
      <vt:lpstr>JSF témakörök</vt:lpstr>
      <vt:lpstr>JSF mint MVC keretrendszer</vt:lpstr>
      <vt:lpstr>JSF mint MVC keretrendszer</vt:lpstr>
      <vt:lpstr>JSF mint MVC keretrendszer</vt:lpstr>
      <vt:lpstr>HTML Rendering</vt:lpstr>
      <vt:lpstr>JSF Request éLETCIKLUS</vt:lpstr>
      <vt:lpstr>web.xml</vt:lpstr>
      <vt:lpstr>Navigációs szabályok</vt:lpstr>
      <vt:lpstr>Feltételes Navigáció</vt:lpstr>
      <vt:lpstr>Navigáció Linkekkel</vt:lpstr>
      <vt:lpstr>Navigáció Gombokkal</vt:lpstr>
      <vt:lpstr>Localizáció lekérdezése és beállítása</vt:lpstr>
      <vt:lpstr>I18n konfiguráció</vt:lpstr>
      <vt:lpstr>I18n konfiguráció</vt:lpstr>
      <vt:lpstr>I18n a felületen</vt:lpstr>
      <vt:lpstr>JSF Managed BEAN ANNOTÁCIÓK</vt:lpstr>
      <vt:lpstr>Managed BEAN</vt:lpstr>
      <vt:lpstr>Managed Properties</vt:lpstr>
      <vt:lpstr>Form</vt:lpstr>
      <vt:lpstr>Form POST</vt:lpstr>
      <vt:lpstr>Konverzió és Validáció az életciklusban</vt:lpstr>
      <vt:lpstr>konverter</vt:lpstr>
      <vt:lpstr>konverter</vt:lpstr>
      <vt:lpstr>Konverter</vt:lpstr>
      <vt:lpstr>Validáció</vt:lpstr>
      <vt:lpstr>Validáció</vt:lpstr>
      <vt:lpstr>Üzenetek</vt:lpstr>
      <vt:lpstr>Üzenetek megjelenítése</vt:lpstr>
      <vt:lpstr>Template</vt:lpstr>
      <vt:lpstr>Template</vt:lpstr>
      <vt:lpstr>A Template oldal</vt:lpstr>
      <vt:lpstr>a konkrét oldal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280</cp:revision>
  <dcterms:created xsi:type="dcterms:W3CDTF">2015-01-23T10:54:52Z</dcterms:created>
  <dcterms:modified xsi:type="dcterms:W3CDTF">2015-07-20T10:55:59Z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