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1" r:id="rId6"/>
    <p:sldId id="285" r:id="rId7"/>
    <p:sldId id="286" r:id="rId8"/>
    <p:sldId id="287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7" r:id="rId20"/>
    <p:sldId id="308" r:id="rId21"/>
    <p:sldId id="309" r:id="rId22"/>
    <p:sldId id="288" r:id="rId23"/>
    <p:sldId id="289" r:id="rId24"/>
    <p:sldId id="312" r:id="rId25"/>
    <p:sldId id="316" r:id="rId26"/>
    <p:sldId id="317" r:id="rId27"/>
    <p:sldId id="302" r:id="rId28"/>
    <p:sldId id="303" r:id="rId29"/>
    <p:sldId id="304" r:id="rId30"/>
    <p:sldId id="305" r:id="rId31"/>
    <p:sldId id="306" r:id="rId32"/>
    <p:sldId id="310" r:id="rId33"/>
    <p:sldId id="311" r:id="rId34"/>
    <p:sldId id="313" r:id="rId35"/>
    <p:sldId id="314" r:id="rId36"/>
    <p:sldId id="315" r:id="rId3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csütörtök, 2015. július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csütörtök, 2015. július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hu-HU" dirty="0"/>
              <a:t>Csak </a:t>
            </a:r>
            <a:r>
              <a:rPr lang="hu-HU" dirty="0" smtClean="0"/>
              <a:t>összehasonlításképpen</a:t>
            </a:r>
            <a:endParaRPr lang="hu-HU" dirty="0"/>
          </a:p>
        </p:txBody>
      </p:sp>
      <p:sp>
        <p:nvSpPr>
          <p:cNvPr id="4" name="Dia számának helye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652CC4-FED1-4F37-9D04-9400E9DF6C76}" type="slidenum">
              <a:t>18</a:t>
            </a:fld>
            <a:endParaRPr lang="hu-HU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5258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EJB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Stateful</a:t>
            </a:r>
            <a:r>
              <a:rPr lang="hu-HU" dirty="0"/>
              <a:t> 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7"/>
          <p:cNvSpPr/>
          <p:nvPr/>
        </p:nvSpPr>
        <p:spPr>
          <a:xfrm>
            <a:off x="4283966" y="3393699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abadkézi sokszög 41"/>
          <p:cNvSpPr/>
          <p:nvPr/>
        </p:nvSpPr>
        <p:spPr>
          <a:xfrm>
            <a:off x="3640214" y="1359255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6" name="Szabadkézi sokszög 42"/>
          <p:cNvSpPr/>
          <p:nvPr/>
        </p:nvSpPr>
        <p:spPr>
          <a:xfrm>
            <a:off x="4964509" y="1359255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7" name="Szabadkézi sokszög 43"/>
          <p:cNvSpPr/>
          <p:nvPr/>
        </p:nvSpPr>
        <p:spPr>
          <a:xfrm>
            <a:off x="3520200" y="2300137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8" name="Szabadkézi sokszög 44"/>
          <p:cNvSpPr/>
          <p:nvPr/>
        </p:nvSpPr>
        <p:spPr>
          <a:xfrm>
            <a:off x="4847437" y="2300137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9" name="Egyenes összekötő nyíllal 13"/>
          <p:cNvCxnSpPr>
            <a:stCxn id="4" idx="0"/>
            <a:endCxn id="7" idx="2"/>
          </p:cNvCxnSpPr>
          <p:nvPr/>
        </p:nvCxnSpPr>
        <p:spPr>
          <a:xfrm rot="16200000" flipV="1">
            <a:off x="3925365" y="2675054"/>
            <a:ext cx="793533" cy="643756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5400000" flipH="1" flipV="1">
            <a:off x="4588982" y="2655193"/>
            <a:ext cx="793533" cy="683481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1" name="Szövegdoboz 49"/>
          <p:cNvSpPr txBox="1"/>
          <p:nvPr/>
        </p:nvSpPr>
        <p:spPr>
          <a:xfrm>
            <a:off x="3079810" y="3323410"/>
            <a:ext cx="1263166" cy="4614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2" name="Szövegdoboz 50"/>
          <p:cNvSpPr txBox="1"/>
          <p:nvPr/>
        </p:nvSpPr>
        <p:spPr>
          <a:xfrm>
            <a:off x="2701324" y="2663336"/>
            <a:ext cx="838371" cy="2051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3" name="Egyenes összekötő nyíllal 51"/>
          <p:cNvCxnSpPr/>
          <p:nvPr/>
        </p:nvCxnSpPr>
        <p:spPr>
          <a:xfrm>
            <a:off x="3823749" y="1759604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52"/>
          <p:cNvCxnSpPr/>
          <p:nvPr/>
        </p:nvCxnSpPr>
        <p:spPr>
          <a:xfrm flipV="1">
            <a:off x="4183794" y="1759604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53"/>
          <p:cNvCxnSpPr/>
          <p:nvPr/>
        </p:nvCxnSpPr>
        <p:spPr>
          <a:xfrm>
            <a:off x="5159840" y="1759604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54"/>
          <p:cNvCxnSpPr/>
          <p:nvPr/>
        </p:nvCxnSpPr>
        <p:spPr>
          <a:xfrm flipV="1">
            <a:off x="5519885" y="1759604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55"/>
          <p:cNvCxnSpPr>
            <a:stCxn id="21" idx="2"/>
            <a:endCxn id="4" idx="5"/>
          </p:cNvCxnSpPr>
          <p:nvPr/>
        </p:nvCxnSpPr>
        <p:spPr>
          <a:xfrm>
            <a:off x="2563459" y="1735515"/>
            <a:ext cx="1744504" cy="1658182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58"/>
          <p:cNvCxnSpPr>
            <a:stCxn id="22" idx="2"/>
            <a:endCxn id="4" idx="6"/>
          </p:cNvCxnSpPr>
          <p:nvPr/>
        </p:nvCxnSpPr>
        <p:spPr>
          <a:xfrm flipH="1">
            <a:off x="4980052" y="1738830"/>
            <a:ext cx="1727588" cy="1654867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19" name="Szövegdoboz 61"/>
          <p:cNvSpPr txBox="1"/>
          <p:nvPr/>
        </p:nvSpPr>
        <p:spPr>
          <a:xfrm>
            <a:off x="5030514" y="3323410"/>
            <a:ext cx="827150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20" name="Szövegdoboz 62"/>
          <p:cNvSpPr txBox="1"/>
          <p:nvPr/>
        </p:nvSpPr>
        <p:spPr>
          <a:xfrm>
            <a:off x="5713952" y="2663336"/>
            <a:ext cx="1016304" cy="2051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  <p:sp>
        <p:nvSpPr>
          <p:cNvPr id="21" name="Szabadkézi sokszög 64"/>
          <p:cNvSpPr/>
          <p:nvPr/>
        </p:nvSpPr>
        <p:spPr>
          <a:xfrm>
            <a:off x="2203417" y="1335169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c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reate()</a:t>
            </a:r>
          </a:p>
        </p:txBody>
      </p:sp>
      <p:sp>
        <p:nvSpPr>
          <p:cNvPr id="22" name="Szabadkézi sokszög 65"/>
          <p:cNvSpPr/>
          <p:nvPr/>
        </p:nvSpPr>
        <p:spPr>
          <a:xfrm>
            <a:off x="6347600" y="1338484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r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emove()</a:t>
            </a:r>
          </a:p>
        </p:txBody>
      </p:sp>
      <p:sp>
        <p:nvSpPr>
          <p:cNvPr id="23" name="Szabadkézi sokszög 74"/>
          <p:cNvSpPr/>
          <p:nvPr/>
        </p:nvSpPr>
        <p:spPr>
          <a:xfrm>
            <a:off x="3287255" y="4268169"/>
            <a:ext cx="2760307" cy="7164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5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Persistent Store</a:t>
            </a:r>
            <a:endParaRPr lang="hu-HU" sz="150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4" name="Egyenes összekötő nyíllal 75"/>
          <p:cNvCxnSpPr/>
          <p:nvPr/>
        </p:nvCxnSpPr>
        <p:spPr>
          <a:xfrm>
            <a:off x="4487391" y="3693735"/>
            <a:ext cx="0" cy="540532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5" name="Egyenes összekötő nyíllal 76"/>
          <p:cNvCxnSpPr/>
          <p:nvPr/>
        </p:nvCxnSpPr>
        <p:spPr>
          <a:xfrm flipV="1">
            <a:off x="4847436" y="3693735"/>
            <a:ext cx="0" cy="540532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6" name="Szabadkézi sokszög 77"/>
          <p:cNvSpPr/>
          <p:nvPr/>
        </p:nvSpPr>
        <p:spPr>
          <a:xfrm>
            <a:off x="3421870" y="4626370"/>
            <a:ext cx="720082" cy="31721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 w="9528" cap="flat">
            <a:solidFill>
              <a:srgbClr val="F69240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7" name="Szövegdoboz 79"/>
          <p:cNvSpPr txBox="1"/>
          <p:nvPr/>
        </p:nvSpPr>
        <p:spPr>
          <a:xfrm>
            <a:off x="3535149" y="3814238"/>
            <a:ext cx="921727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@PrePassivate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ejbPassivate()</a:t>
            </a:r>
          </a:p>
        </p:txBody>
      </p:sp>
      <p:sp>
        <p:nvSpPr>
          <p:cNvPr id="28" name="Szövegdoboz 80"/>
          <p:cNvSpPr txBox="1"/>
          <p:nvPr/>
        </p:nvSpPr>
        <p:spPr>
          <a:xfrm>
            <a:off x="4829231" y="3807502"/>
            <a:ext cx="904094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@PostActivate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ejbActivate()</a:t>
            </a:r>
          </a:p>
        </p:txBody>
      </p:sp>
    </p:spTree>
    <p:extLst>
      <p:ext uri="{BB962C8B-B14F-4D97-AF65-F5344CB8AC3E}">
        <p14:creationId xmlns:p14="http://schemas.microsoft.com/office/powerpoint/2010/main" val="2653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Passziválás / aktiválás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 létrehozott </a:t>
            </a:r>
            <a:r>
              <a:rPr lang="hu-HU" dirty="0" err="1"/>
              <a:t>statefull</a:t>
            </a:r>
            <a:r>
              <a:rPr lang="hu-HU" dirty="0"/>
              <a:t> példányok közül azokat, melyeket a konténer úgy ítél meg, hogy nem lesz szükség rá a közeljövőben, </a:t>
            </a:r>
            <a:r>
              <a:rPr lang="hu-HU" b="1" dirty="0" err="1"/>
              <a:t>passziválja</a:t>
            </a:r>
            <a:endParaRPr lang="hu-HU" b="1" dirty="0"/>
          </a:p>
          <a:p>
            <a:pPr lvl="1"/>
            <a:r>
              <a:rPr lang="hu-HU" dirty="0" err="1"/>
              <a:t>Perzisztens</a:t>
            </a:r>
            <a:r>
              <a:rPr lang="hu-HU" dirty="0"/>
              <a:t> tárba rakja és eltávolítja a memóriából</a:t>
            </a:r>
          </a:p>
          <a:p>
            <a:pPr lvl="1"/>
            <a:r>
              <a:rPr lang="hu-HU" dirty="0"/>
              <a:t>Ennek módja implementáció függő</a:t>
            </a:r>
          </a:p>
          <a:p>
            <a:pPr lvl="1"/>
            <a:r>
              <a:rPr lang="hu-HU" dirty="0"/>
              <a:t>Általában a metódusok használatlansága adja az alapját</a:t>
            </a:r>
          </a:p>
          <a:p>
            <a:pPr lvl="0"/>
            <a:r>
              <a:rPr lang="hu-HU" dirty="0"/>
              <a:t>Amikor kérés érkezik az adott </a:t>
            </a:r>
            <a:r>
              <a:rPr lang="hu-HU" dirty="0" err="1"/>
              <a:t>beanhez</a:t>
            </a:r>
            <a:r>
              <a:rPr lang="hu-HU" dirty="0"/>
              <a:t>, akkor </a:t>
            </a:r>
            <a:r>
              <a:rPr lang="hu-HU" b="1" dirty="0"/>
              <a:t>aktiválja</a:t>
            </a:r>
          </a:p>
          <a:p>
            <a:pPr lvl="1"/>
            <a:r>
              <a:rPr lang="hu-HU" dirty="0"/>
              <a:t>Betölti a </a:t>
            </a:r>
            <a:r>
              <a:rPr lang="hu-HU" dirty="0" err="1"/>
              <a:t>perzisztens</a:t>
            </a:r>
            <a:r>
              <a:rPr lang="hu-HU" dirty="0"/>
              <a:t> tárból a memóriába, és hívható állapotba hozza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64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Singleton</a:t>
            </a:r>
            <a:r>
              <a:rPr lang="hu-HU" dirty="0"/>
              <a:t> 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4"/>
          <p:cNvSpPr/>
          <p:nvPr/>
        </p:nvSpPr>
        <p:spPr>
          <a:xfrm>
            <a:off x="4307807" y="4041489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övegdoboz 7"/>
          <p:cNvSpPr txBox="1"/>
          <p:nvPr/>
        </p:nvSpPr>
        <p:spPr>
          <a:xfrm>
            <a:off x="5611962" y="4025395"/>
            <a:ext cx="453650" cy="435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333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833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3664816" y="1613427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7" name="Szabadkézi sokszög 10"/>
          <p:cNvSpPr/>
          <p:nvPr/>
        </p:nvSpPr>
        <p:spPr>
          <a:xfrm>
            <a:off x="4989111" y="1613427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8" name="Szabadkézi sokszög 15"/>
          <p:cNvSpPr/>
          <p:nvPr/>
        </p:nvSpPr>
        <p:spPr>
          <a:xfrm>
            <a:off x="3544802" y="2554309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9" name="Szabadkézi sokszög 16"/>
          <p:cNvSpPr/>
          <p:nvPr/>
        </p:nvSpPr>
        <p:spPr>
          <a:xfrm>
            <a:off x="4872039" y="2554309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16200000" flipV="1">
            <a:off x="3752777" y="3126416"/>
            <a:ext cx="1187151" cy="642994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1" name="Egyenes összekötő nyíllal 13"/>
          <p:cNvCxnSpPr>
            <a:stCxn id="4" idx="0"/>
            <a:endCxn id="9" idx="2"/>
          </p:cNvCxnSpPr>
          <p:nvPr/>
        </p:nvCxnSpPr>
        <p:spPr>
          <a:xfrm rot="5400000" flipH="1" flipV="1">
            <a:off x="4416395" y="3105793"/>
            <a:ext cx="1187151" cy="684243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2" name="Szövegdoboz 61"/>
          <p:cNvSpPr txBox="1"/>
          <p:nvPr/>
        </p:nvSpPr>
        <p:spPr>
          <a:xfrm>
            <a:off x="3037507" y="4041488"/>
            <a:ext cx="1263166" cy="4614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3" name="Szövegdoboz 62"/>
          <p:cNvSpPr txBox="1"/>
          <p:nvPr/>
        </p:nvSpPr>
        <p:spPr>
          <a:xfrm>
            <a:off x="2552265" y="3576745"/>
            <a:ext cx="1155766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Startup or First Call</a:t>
            </a:r>
            <a:b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4" name="Egyenes összekötő nyíllal 64"/>
          <p:cNvCxnSpPr/>
          <p:nvPr/>
        </p:nvCxnSpPr>
        <p:spPr>
          <a:xfrm>
            <a:off x="3848351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66"/>
          <p:cNvCxnSpPr/>
          <p:nvPr/>
        </p:nvCxnSpPr>
        <p:spPr>
          <a:xfrm flipV="1">
            <a:off x="4208396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67"/>
          <p:cNvCxnSpPr/>
          <p:nvPr/>
        </p:nvCxnSpPr>
        <p:spPr>
          <a:xfrm>
            <a:off x="5184442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68"/>
          <p:cNvCxnSpPr/>
          <p:nvPr/>
        </p:nvCxnSpPr>
        <p:spPr>
          <a:xfrm flipV="1">
            <a:off x="5544487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94"/>
          <p:cNvCxnSpPr>
            <a:endCxn id="4" idx="5"/>
          </p:cNvCxnSpPr>
          <p:nvPr/>
        </p:nvCxnSpPr>
        <p:spPr>
          <a:xfrm>
            <a:off x="3294835" y="3317193"/>
            <a:ext cx="1036968" cy="72429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94"/>
          <p:cNvCxnSpPr>
            <a:endCxn id="4" idx="6"/>
          </p:cNvCxnSpPr>
          <p:nvPr/>
        </p:nvCxnSpPr>
        <p:spPr>
          <a:xfrm flipH="1">
            <a:off x="5003893" y="3394871"/>
            <a:ext cx="991195" cy="646618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0" name="Szövegdoboz 62"/>
          <p:cNvSpPr txBox="1"/>
          <p:nvPr/>
        </p:nvSpPr>
        <p:spPr>
          <a:xfrm>
            <a:off x="5611963" y="3576744"/>
            <a:ext cx="671659" cy="2051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Shutdown</a:t>
            </a:r>
          </a:p>
        </p:txBody>
      </p:sp>
      <p:sp>
        <p:nvSpPr>
          <p:cNvPr id="21" name="Szövegdoboz 61"/>
          <p:cNvSpPr txBox="1"/>
          <p:nvPr/>
        </p:nvSpPr>
        <p:spPr>
          <a:xfrm>
            <a:off x="5136270" y="4056652"/>
            <a:ext cx="827150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</p:spTree>
    <p:extLst>
      <p:ext uri="{BB962C8B-B14F-4D97-AF65-F5344CB8AC3E}">
        <p14:creationId xmlns:p14="http://schemas.microsoft.com/office/powerpoint/2010/main" val="29171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EJB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71600" y="2209428"/>
            <a:ext cx="8085584" cy="233294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Stateless</a:t>
            </a:r>
            <a:endParaRPr lang="hu-HU" sz="1400" dirty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UserServiceBean</a:t>
            </a:r>
            <a:r>
              <a:rPr lang="en-US" sz="1400" dirty="0"/>
              <a:t> implements </a:t>
            </a:r>
            <a:r>
              <a:rPr lang="en-US" sz="1400" dirty="0" err="1" smtClean="0"/>
              <a:t>UserServiceBeanRemote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hu-HU" sz="1400" dirty="0" err="1" smtClean="0"/>
              <a:t>UserServiceBeanLocal</a:t>
            </a:r>
            <a:r>
              <a:rPr lang="hu-HU" sz="1400" dirty="0" smtClean="0"/>
              <a:t> </a:t>
            </a:r>
            <a:endParaRPr lang="hu-HU" sz="1400" dirty="0"/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Remote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 smtClean="0"/>
              <a:t>UserServiceBeanRemote</a:t>
            </a:r>
            <a:endParaRPr lang="hu-HU" sz="1400" dirty="0" smtClean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@Local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/>
              <a:t>UserServiceBeanLocal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1789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Java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71600" y="2209428"/>
            <a:ext cx="8085584" cy="236988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Stateless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@Local(</a:t>
            </a:r>
            <a:r>
              <a:rPr lang="hu-HU" sz="1400" dirty="0" err="1"/>
              <a:t>UserServiceBeanLocal.class</a:t>
            </a:r>
            <a:r>
              <a:rPr lang="hu-HU" sz="1400" b="1" dirty="0" smtClean="0"/>
              <a:t>)</a:t>
            </a:r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Remote</a:t>
            </a:r>
            <a:r>
              <a:rPr lang="hu-HU" sz="1400" dirty="0"/>
              <a:t>(</a:t>
            </a:r>
            <a:r>
              <a:rPr lang="hu-HU" sz="1400" dirty="0" err="1"/>
              <a:t>UserServiceBeanRemote.class</a:t>
            </a:r>
            <a:r>
              <a:rPr lang="hu-HU" sz="1400" b="1" dirty="0"/>
              <a:t>)</a:t>
            </a:r>
            <a:endParaRPr lang="hu-HU" sz="1400" dirty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UserServiceBean</a:t>
            </a:r>
            <a:r>
              <a:rPr lang="en-US" sz="1400" dirty="0"/>
              <a:t> implements </a:t>
            </a:r>
            <a:r>
              <a:rPr lang="en-US" sz="1400" dirty="0" err="1" smtClean="0"/>
              <a:t>UserServiceBeanRemote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hu-HU" sz="1400" dirty="0" err="1" smtClean="0"/>
              <a:t>UserServiceBeanLocal</a:t>
            </a:r>
            <a:r>
              <a:rPr lang="hu-HU" sz="1400" dirty="0" smtClean="0"/>
              <a:t> </a:t>
            </a:r>
            <a:endParaRPr lang="hu-HU" sz="1400" dirty="0"/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err="1" smtClean="0"/>
              <a:t>public</a:t>
            </a:r>
            <a:r>
              <a:rPr lang="hu-HU" sz="1400" dirty="0" smtClean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 smtClean="0"/>
              <a:t>UserServiceBeanRemote</a:t>
            </a:r>
            <a:endParaRPr lang="hu-HU" sz="1400" dirty="0" smtClean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err="1" smtClean="0"/>
              <a:t>public</a:t>
            </a:r>
            <a:r>
              <a:rPr lang="hu-HU" sz="1400" dirty="0" smtClean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/>
              <a:t>UserServiceBeanLocal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7791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No-interface</a:t>
            </a:r>
            <a:r>
              <a:rPr lang="hu-HU" b="1" dirty="0"/>
              <a:t> </a:t>
            </a:r>
            <a:r>
              <a:rPr lang="hu-HU" dirty="0" err="1"/>
              <a:t>view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Java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71600" y="2209428"/>
            <a:ext cx="8085584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Stateless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LocalBean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UserServiceBean</a:t>
            </a:r>
            <a:r>
              <a:rPr lang="en-US" sz="1400" dirty="0"/>
              <a:t> implements </a:t>
            </a:r>
            <a:r>
              <a:rPr lang="en-US" sz="1400" dirty="0" err="1" smtClean="0"/>
              <a:t>UserServiceBeanRemote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hu-HU" sz="1400" dirty="0" err="1" smtClean="0"/>
              <a:t>UserServiceBeanLocal</a:t>
            </a:r>
            <a:r>
              <a:rPr lang="hu-HU" sz="1400" dirty="0" smtClean="0"/>
              <a:t> </a:t>
            </a:r>
            <a:endParaRPr lang="hu-HU" sz="1400" dirty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Singleton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RoleConverter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427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</a:t>
            </a:r>
          </a:p>
        </p:txBody>
      </p:sp>
      <p:pic>
        <p:nvPicPr>
          <p:cNvPr id="5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1" y="1618386"/>
            <a:ext cx="7620000" cy="326065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991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Remote 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143000" y="1587497"/>
            <a:ext cx="4553857" cy="314302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Remote Client alatt egy különálló JVM-et értünk, melyben a szolgáltatást használó alkalmazás fut</a:t>
            </a:r>
          </a:p>
          <a:p>
            <a:pPr lvl="1"/>
            <a:r>
              <a:rPr lang="hu-HU" dirty="0"/>
              <a:t>J2SE</a:t>
            </a:r>
          </a:p>
          <a:p>
            <a:pPr lvl="1"/>
            <a:r>
              <a:rPr lang="hu-HU" dirty="0"/>
              <a:t>J2EE Container</a:t>
            </a:r>
          </a:p>
          <a:p>
            <a:pPr lvl="0"/>
            <a:r>
              <a:rPr lang="hu-HU" dirty="0"/>
              <a:t>Ebben a JVM-ben történik a Remote JNDI Lookup, melyek segítségével érjük el a távoli szolgáltatásokat</a:t>
            </a:r>
          </a:p>
        </p:txBody>
      </p:sp>
      <p:sp>
        <p:nvSpPr>
          <p:cNvPr id="4" name="Szabadkézi sokszög 8"/>
          <p:cNvSpPr/>
          <p:nvPr/>
        </p:nvSpPr>
        <p:spPr>
          <a:xfrm>
            <a:off x="5979886" y="1587498"/>
            <a:ext cx="2021113" cy="11611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5D5A7"/>
              </a:gs>
              <a:gs pos="100000">
                <a:srgbClr val="AACE99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33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Client JVM</a:t>
            </a:r>
            <a:br>
              <a:rPr lang="hu-HU" sz="1333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333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J2SE / J2EE Container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5979886" y="2973606"/>
            <a:ext cx="2021113" cy="1479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333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6346371" y="2168066"/>
            <a:ext cx="1288138" cy="367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InitialContext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179454" y="3964360"/>
            <a:ext cx="1621970" cy="36486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EJB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8" name="Szabadkézi sokszög 13"/>
          <p:cNvSpPr/>
          <p:nvPr/>
        </p:nvSpPr>
        <p:spPr>
          <a:xfrm>
            <a:off x="6179454" y="3475559"/>
            <a:ext cx="1621970" cy="263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9" name="Egyenes összekötő nyíllal 9"/>
          <p:cNvCxnSpPr>
            <a:stCxn id="7" idx="0"/>
            <a:endCxn id="8" idx="2"/>
          </p:cNvCxnSpPr>
          <p:nvPr/>
        </p:nvCxnSpPr>
        <p:spPr>
          <a:xfrm flipV="1">
            <a:off x="6990439" y="3739400"/>
            <a:ext cx="0" cy="22495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Szövegdoboz 10"/>
          <p:cNvSpPr txBox="1"/>
          <p:nvPr/>
        </p:nvSpPr>
        <p:spPr>
          <a:xfrm>
            <a:off x="6955399" y="3767566"/>
            <a:ext cx="359073" cy="2115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7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1" name="Szögletes összekötő 14"/>
          <p:cNvCxnSpPr>
            <a:stCxn id="6" idx="1"/>
            <a:endCxn id="8" idx="1"/>
          </p:cNvCxnSpPr>
          <p:nvPr/>
        </p:nvCxnSpPr>
        <p:spPr>
          <a:xfrm>
            <a:off x="7634507" y="2351838"/>
            <a:ext cx="166917" cy="1255643"/>
          </a:xfrm>
          <a:prstGeom prst="bentConnector3">
            <a:avLst>
              <a:gd name="adj1" fmla="val 307899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056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Local 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143000" y="1587497"/>
            <a:ext cx="4553857" cy="314302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hu-HU" dirty="0"/>
              <a:t>Local Client alatt azt értjük, amikor a kliens és a szolgáltatás ugyanabban a JVM-ben fut.</a:t>
            </a:r>
          </a:p>
          <a:p>
            <a:pPr lvl="0"/>
            <a:r>
              <a:rPr lang="hu-HU" dirty="0"/>
              <a:t>Az InitialContext paraméter nélküli konstruktora mindig az adott</a:t>
            </a:r>
            <a:br>
              <a:rPr lang="hu-HU" dirty="0"/>
            </a:br>
            <a:r>
              <a:rPr lang="hu-HU" dirty="0"/>
              <a:t>JVM-en futó JNDI szolgáltatást adja</a:t>
            </a:r>
          </a:p>
          <a:p>
            <a:pPr lvl="0"/>
            <a:r>
              <a:rPr lang="hu-HU" dirty="0"/>
              <a:t>EJB </a:t>
            </a:r>
            <a:r>
              <a:rPr lang="hu-HU" dirty="0" smtClean="0"/>
              <a:t>3.x </a:t>
            </a:r>
            <a:r>
              <a:rPr lang="hu-HU" dirty="0"/>
              <a:t>esetében Local JNDI Lookup helyett inkább az annotációkat használjuk</a:t>
            </a:r>
          </a:p>
        </p:txBody>
      </p:sp>
      <p:sp>
        <p:nvSpPr>
          <p:cNvPr id="4" name="Szabadkézi sokszög 4"/>
          <p:cNvSpPr/>
          <p:nvPr/>
        </p:nvSpPr>
        <p:spPr>
          <a:xfrm>
            <a:off x="5979886" y="2351837"/>
            <a:ext cx="2021113" cy="21013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333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333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8"/>
          <p:cNvSpPr/>
          <p:nvPr/>
        </p:nvSpPr>
        <p:spPr>
          <a:xfrm>
            <a:off x="6346371" y="2873373"/>
            <a:ext cx="1288138" cy="4782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Local InitialContext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@EJB annotation</a:t>
            </a:r>
          </a:p>
        </p:txBody>
      </p:sp>
      <p:sp>
        <p:nvSpPr>
          <p:cNvPr id="6" name="Szabadkézi sokszög 13"/>
          <p:cNvSpPr/>
          <p:nvPr/>
        </p:nvSpPr>
        <p:spPr>
          <a:xfrm>
            <a:off x="6179454" y="4004807"/>
            <a:ext cx="1621970" cy="36486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smtClean="0">
                <a:solidFill>
                  <a:srgbClr val="FFFFFF"/>
                </a:solidFill>
                <a:latin typeface="Calibri"/>
                <a:ea typeface=""/>
                <a:cs typeface=""/>
              </a:rPr>
              <a:t>Local 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EJB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179454" y="3475559"/>
            <a:ext cx="1621970" cy="263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8" name="Egyenes összekötő nyíllal 9"/>
          <p:cNvCxnSpPr>
            <a:stCxn id="6" idx="0"/>
            <a:endCxn id="7" idx="2"/>
          </p:cNvCxnSpPr>
          <p:nvPr/>
        </p:nvCxnSpPr>
        <p:spPr>
          <a:xfrm flipV="1">
            <a:off x="6990439" y="3739402"/>
            <a:ext cx="0" cy="26540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övegdoboz 10"/>
          <p:cNvSpPr txBox="1"/>
          <p:nvPr/>
        </p:nvSpPr>
        <p:spPr>
          <a:xfrm>
            <a:off x="6955399" y="3767566"/>
            <a:ext cx="359073" cy="2115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7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0" name="Szögletes összekötő 14"/>
          <p:cNvCxnSpPr>
            <a:stCxn id="5" idx="1"/>
            <a:endCxn id="7" idx="1"/>
          </p:cNvCxnSpPr>
          <p:nvPr/>
        </p:nvCxnSpPr>
        <p:spPr>
          <a:xfrm>
            <a:off x="7634507" y="3112496"/>
            <a:ext cx="166917" cy="494984"/>
          </a:xfrm>
          <a:prstGeom prst="bentConnector3">
            <a:avLst>
              <a:gd name="adj1" fmla="val 293094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8816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javax.naming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InitialContext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lookup</a:t>
            </a:r>
            <a:r>
              <a:rPr lang="hu-HU" dirty="0">
                <a:latin typeface="Consolas" pitchFamily="49"/>
                <a:cs typeface="Consolas" pitchFamily="49"/>
              </a:rPr>
              <a:t>()</a:t>
            </a:r>
          </a:p>
          <a:p>
            <a:endParaRPr lang="hu-HU" dirty="0"/>
          </a:p>
        </p:txBody>
      </p:sp>
      <p:grpSp>
        <p:nvGrpSpPr>
          <p:cNvPr id="4" name="Diagram 4"/>
          <p:cNvGrpSpPr/>
          <p:nvPr/>
        </p:nvGrpSpPr>
        <p:grpSpPr>
          <a:xfrm>
            <a:off x="857342" y="2698249"/>
            <a:ext cx="7531082" cy="1798145"/>
            <a:chOff x="114409" y="2666399"/>
            <a:chExt cx="9037298" cy="2157774"/>
          </a:xfrm>
        </p:grpSpPr>
        <p:sp>
          <p:nvSpPr>
            <p:cNvPr id="5" name="Szabadkézi sokszög 4"/>
            <p:cNvSpPr/>
            <p:nvPr/>
          </p:nvSpPr>
          <p:spPr>
            <a:xfrm>
              <a:off x="114409" y="3606338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 rot="18770819">
              <a:off x="1299082" y="3626271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315063" tIns="4831" rIns="315063" bIns="4831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1945248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hu/</a:t>
              </a:r>
            </a:p>
          </p:txBody>
        </p:sp>
        <p:sp>
          <p:nvSpPr>
            <p:cNvPr id="8" name="Szabadkézi sokszög 7"/>
            <p:cNvSpPr/>
            <p:nvPr/>
          </p:nvSpPr>
          <p:spPr>
            <a:xfrm>
              <a:off x="3252987" y="3344289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17642" tIns="9959" rIns="217642" bIns="9959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Szabadkézi sokszög 8"/>
            <p:cNvSpPr/>
            <p:nvPr/>
          </p:nvSpPr>
          <p:spPr>
            <a:xfrm>
              <a:off x="3776087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 dirty="0" smtClean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neuron/</a:t>
              </a:r>
              <a:endParaRPr lang="hu-HU" sz="1667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0" name="Szabadkézi sokszög 9"/>
            <p:cNvSpPr/>
            <p:nvPr/>
          </p:nvSpPr>
          <p:spPr>
            <a:xfrm rot="19457612">
              <a:off x="5023287" y="3156298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65579" tIns="7429" rIns="265579" bIns="7437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5606927" y="2666399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jdbc</a:t>
              </a:r>
              <a:r>
                <a:rPr lang="hu-HU" sz="1667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12" name="Szabadkézi sokszög 11"/>
            <p:cNvSpPr/>
            <p:nvPr/>
          </p:nvSpPr>
          <p:spPr>
            <a:xfrm>
              <a:off x="6914674" y="2968316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17642" tIns="9959" rIns="217642" bIns="9959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3" name="Szabadkézi sokszög 12"/>
            <p:cNvSpPr/>
            <p:nvPr/>
          </p:nvSpPr>
          <p:spPr>
            <a:xfrm>
              <a:off x="7437766" y="2666399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7164"/>
                <a:gd name="f7" fmla="val 653871"/>
                <a:gd name="f8" fmla="val 65387"/>
                <a:gd name="f9" fmla="val 29275"/>
                <a:gd name="f10" fmla="val 1511777"/>
                <a:gd name="f11" fmla="val 1547889"/>
                <a:gd name="f12" fmla="val 588484"/>
                <a:gd name="f13" fmla="val 624596"/>
                <a:gd name="f14" fmla="+- 0 0 -90"/>
                <a:gd name="f15" fmla="*/ f3 1 1577164"/>
                <a:gd name="f16" fmla="*/ f4 1 653871"/>
                <a:gd name="f17" fmla="+- f7 0 f5"/>
                <a:gd name="f18" fmla="+- f6 0 f5"/>
                <a:gd name="f19" fmla="*/ f14 f0 1"/>
                <a:gd name="f20" fmla="*/ f18 1 157716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11777 f18 1"/>
                <a:gd name="f27" fmla="*/ 1577164 f18 1"/>
                <a:gd name="f28" fmla="*/ 588484 f17 1"/>
                <a:gd name="f29" fmla="*/ 653871 f17 1"/>
                <a:gd name="f30" fmla="*/ f19 1 f2"/>
                <a:gd name="f31" fmla="*/ f22 1 1577164"/>
                <a:gd name="f32" fmla="*/ f23 1 653871"/>
                <a:gd name="f33" fmla="*/ f24 1 1577164"/>
                <a:gd name="f34" fmla="*/ f25 1 653871"/>
                <a:gd name="f35" fmla="*/ f26 1 1577164"/>
                <a:gd name="f36" fmla="*/ f27 1 157716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7716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3370" tIns="23370" rIns="23370" bIns="23370" anchor="ctr" anchorCtr="1" compatLnSpc="1">
              <a:noAutofit/>
            </a:bodyPr>
            <a:lstStyle/>
            <a:p>
              <a:pPr algn="ctr" defTabSz="518566">
                <a:lnSpc>
                  <a:spcPct val="90000"/>
                </a:lnSpc>
                <a:spcAft>
                  <a:spcPts val="5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167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DataSource</a:t>
              </a:r>
              <a:endParaRPr lang="hu-HU" sz="1167" kern="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4" name="Szabadkézi sokszög 13"/>
            <p:cNvSpPr/>
            <p:nvPr/>
          </p:nvSpPr>
          <p:spPr>
            <a:xfrm rot="2142404">
              <a:off x="5023281" y="3532281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65579" tIns="7429" rIns="265579" bIns="7429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5" name="Szabadkézi sokszög 14"/>
            <p:cNvSpPr/>
            <p:nvPr/>
          </p:nvSpPr>
          <p:spPr>
            <a:xfrm>
              <a:off x="5606927" y="3418356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ejb/</a:t>
              </a:r>
            </a:p>
          </p:txBody>
        </p:sp>
        <p:sp>
          <p:nvSpPr>
            <p:cNvPr id="16" name="Szabadkézi sokszög 15"/>
            <p:cNvSpPr/>
            <p:nvPr/>
          </p:nvSpPr>
          <p:spPr>
            <a:xfrm>
              <a:off x="6914674" y="3720263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17642" tIns="9959" rIns="217642" bIns="9959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7437766" y="3418356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1824"/>
                <a:gd name="f7" fmla="val 653871"/>
                <a:gd name="f8" fmla="val 65387"/>
                <a:gd name="f9" fmla="val 29275"/>
                <a:gd name="f10" fmla="val 1526437"/>
                <a:gd name="f11" fmla="val 1562549"/>
                <a:gd name="f12" fmla="val 588484"/>
                <a:gd name="f13" fmla="val 624596"/>
                <a:gd name="f14" fmla="+- 0 0 -90"/>
                <a:gd name="f15" fmla="*/ f3 1 1591824"/>
                <a:gd name="f16" fmla="*/ f4 1 653871"/>
                <a:gd name="f17" fmla="+- f7 0 f5"/>
                <a:gd name="f18" fmla="+- f6 0 f5"/>
                <a:gd name="f19" fmla="*/ f14 f0 1"/>
                <a:gd name="f20" fmla="*/ f18 1 159182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26437 f18 1"/>
                <a:gd name="f27" fmla="*/ 1591824 f18 1"/>
                <a:gd name="f28" fmla="*/ 588484 f17 1"/>
                <a:gd name="f29" fmla="*/ 653871 f17 1"/>
                <a:gd name="f30" fmla="*/ f19 1 f2"/>
                <a:gd name="f31" fmla="*/ f22 1 1591824"/>
                <a:gd name="f32" fmla="*/ f23 1 653871"/>
                <a:gd name="f33" fmla="*/ f24 1 1591824"/>
                <a:gd name="f34" fmla="*/ f25 1 653871"/>
                <a:gd name="f35" fmla="*/ f26 1 1591824"/>
                <a:gd name="f36" fmla="*/ f27 1 159182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9182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3370" tIns="23370" rIns="23370" bIns="23370" anchor="ctr" anchorCtr="1" compatLnSpc="1">
              <a:noAutofit/>
            </a:bodyPr>
            <a:lstStyle/>
            <a:p>
              <a:pPr algn="ctr" defTabSz="518566">
                <a:lnSpc>
                  <a:spcPct val="90000"/>
                </a:lnSpc>
                <a:spcAft>
                  <a:spcPts val="5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167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UserServiceBeanLocal</a:t>
              </a:r>
              <a:r>
                <a:rPr lang="hu-HU" sz="1167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/>
              </a:r>
              <a:br>
                <a:rPr lang="hu-HU" sz="1167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endParaRPr lang="hu-HU" sz="100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8" name="Szabadkézi sokszög 17"/>
            <p:cNvSpPr/>
            <p:nvPr/>
          </p:nvSpPr>
          <p:spPr>
            <a:xfrm rot="2829162">
              <a:off x="1299057" y="4190237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315063" tIns="4831" rIns="315063" bIns="4831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9" name="Szabadkézi sokszög 18"/>
            <p:cNvSpPr/>
            <p:nvPr/>
          </p:nvSpPr>
          <p:spPr>
            <a:xfrm>
              <a:off x="1945248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com/</a:t>
              </a:r>
            </a:p>
          </p:txBody>
        </p:sp>
        <p:sp>
          <p:nvSpPr>
            <p:cNvPr id="20" name="Szabadkézi sokszög 19"/>
            <p:cNvSpPr/>
            <p:nvPr/>
          </p:nvSpPr>
          <p:spPr>
            <a:xfrm>
              <a:off x="3252987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17642" tIns="9952" rIns="217642" bIns="9959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1" name="Szabadkézi sokszög 20"/>
            <p:cNvSpPr/>
            <p:nvPr/>
          </p:nvSpPr>
          <p:spPr>
            <a:xfrm>
              <a:off x="3776087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oracle/</a:t>
              </a:r>
            </a:p>
          </p:txBody>
        </p:sp>
        <p:sp>
          <p:nvSpPr>
            <p:cNvPr id="22" name="Szabadkézi sokszög 21"/>
            <p:cNvSpPr/>
            <p:nvPr/>
          </p:nvSpPr>
          <p:spPr>
            <a:xfrm>
              <a:off x="5083835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17642" tIns="9952" rIns="217642" bIns="9959" anchor="ctr" anchorCtr="1" compatLnSpc="1">
              <a:noAutofit/>
            </a:bodyPr>
            <a:lstStyle/>
            <a:p>
              <a:pPr algn="ctr" defTabSz="185204">
                <a:lnSpc>
                  <a:spcPct val="90000"/>
                </a:lnSpc>
                <a:spcAft>
                  <a:spcPts val="1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417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3" name="Szabadkézi sokszög 22"/>
            <p:cNvSpPr/>
            <p:nvPr/>
          </p:nvSpPr>
          <p:spPr>
            <a:xfrm>
              <a:off x="5606927" y="4170304"/>
              <a:ext cx="3110596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10598"/>
                <a:gd name="f7" fmla="val 653871"/>
                <a:gd name="f8" fmla="val 65387"/>
                <a:gd name="f9" fmla="val 29275"/>
                <a:gd name="f10" fmla="val 3045211"/>
                <a:gd name="f11" fmla="val 3081323"/>
                <a:gd name="f12" fmla="val 588484"/>
                <a:gd name="f13" fmla="val 624596"/>
                <a:gd name="f14" fmla="+- 0 0 -90"/>
                <a:gd name="f15" fmla="*/ f3 1 3110598"/>
                <a:gd name="f16" fmla="*/ f4 1 653871"/>
                <a:gd name="f17" fmla="+- f7 0 f5"/>
                <a:gd name="f18" fmla="+- f6 0 f5"/>
                <a:gd name="f19" fmla="*/ f14 f0 1"/>
                <a:gd name="f20" fmla="*/ f18 1 3110598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3045211 f18 1"/>
                <a:gd name="f27" fmla="*/ 3110598 f18 1"/>
                <a:gd name="f28" fmla="*/ 588484 f17 1"/>
                <a:gd name="f29" fmla="*/ 653871 f17 1"/>
                <a:gd name="f30" fmla="*/ f19 1 f2"/>
                <a:gd name="f31" fmla="*/ f22 1 3110598"/>
                <a:gd name="f32" fmla="*/ f23 1 653871"/>
                <a:gd name="f33" fmla="*/ f24 1 3110598"/>
                <a:gd name="f34" fmla="*/ f25 1 653871"/>
                <a:gd name="f35" fmla="*/ f26 1 3110598"/>
                <a:gd name="f36" fmla="*/ f27 1 3110598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110598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6540" tIns="26540" rIns="26540" bIns="26540" anchor="ctr" anchorCtr="1" compatLnSpc="1">
              <a:noAutofit/>
            </a:bodyPr>
            <a:lstStyle/>
            <a:p>
              <a:pPr algn="ctr" defTabSz="740801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67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DefaultConnectionFactory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Enterprise</a:t>
            </a:r>
            <a:r>
              <a:rPr lang="hu-HU" dirty="0"/>
              <a:t> </a:t>
            </a:r>
            <a:r>
              <a:rPr lang="hu-HU" dirty="0" err="1"/>
              <a:t>JavaBeans</a:t>
            </a:r>
            <a:endParaRPr lang="hu-HU" dirty="0"/>
          </a:p>
          <a:p>
            <a:r>
              <a:rPr lang="hu-HU" dirty="0" smtClean="0"/>
              <a:t>Komponens alapú megoldás</a:t>
            </a:r>
          </a:p>
          <a:p>
            <a:r>
              <a:rPr lang="hu-HU" dirty="0" smtClean="0"/>
              <a:t>Általános problémákra ad megoldásokat</a:t>
            </a:r>
          </a:p>
          <a:p>
            <a:r>
              <a:rPr lang="hu-HU" dirty="0" smtClean="0"/>
              <a:t>Sokat változott a különböző kiadások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>
                <a:latin typeface="Consolas" pitchFamily="49"/>
                <a:cs typeface="Consolas" pitchFamily="49"/>
              </a:rPr>
              <a:t>Global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en-US" dirty="0" err="1"/>
              <a:t>java:global</a:t>
            </a:r>
            <a:r>
              <a:rPr lang="en-US" dirty="0"/>
              <a:t>/&lt;app&gt;/&lt;module&gt;/&lt;bean&gt;!&lt;interface&gt;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0"/>
            <a:r>
              <a:rPr lang="hu-HU" dirty="0">
                <a:latin typeface="Consolas" pitchFamily="49"/>
                <a:cs typeface="Consolas" pitchFamily="49"/>
              </a:rPr>
              <a:t>Local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hu-HU" dirty="0" smtClean="0"/>
              <a:t>Implementáció függő</a:t>
            </a:r>
          </a:p>
          <a:p>
            <a:pPr lvl="1"/>
            <a:endParaRPr lang="hu-HU" dirty="0">
              <a:latin typeface="Consolas" pitchFamily="49"/>
              <a:cs typeface="Consolas" pitchFamily="49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4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JNDI </a:t>
            </a:r>
            <a:r>
              <a:rPr lang="hu-HU" dirty="0" err="1" smtClean="0"/>
              <a:t>Lookup</a:t>
            </a:r>
            <a:endParaRPr lang="hu-HU" dirty="0"/>
          </a:p>
        </p:txBody>
      </p:sp>
      <p:sp>
        <p:nvSpPr>
          <p:cNvPr id="6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40564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Properties</a:t>
            </a:r>
            <a:r>
              <a:rPr lang="hu-HU" sz="1400" dirty="0"/>
              <a:t> </a:t>
            </a:r>
            <a:r>
              <a:rPr lang="hu-HU" sz="1400" dirty="0" err="1"/>
              <a:t>properties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Properties</a:t>
            </a:r>
            <a:r>
              <a:rPr lang="hu-HU" sz="1400" dirty="0"/>
              <a:t>(); </a:t>
            </a:r>
            <a:r>
              <a:rPr lang="hu-HU" sz="1400" dirty="0" err="1"/>
              <a:t>properties.put</a:t>
            </a:r>
            <a:r>
              <a:rPr lang="hu-HU" sz="1400" dirty="0"/>
              <a:t>(</a:t>
            </a:r>
            <a:r>
              <a:rPr lang="hu-HU" sz="1400" dirty="0" err="1"/>
              <a:t>Context.INITIAL</a:t>
            </a:r>
            <a:r>
              <a:rPr lang="hu-HU" sz="1400" dirty="0"/>
              <a:t>_CONTEXT_FACTORY,"</a:t>
            </a:r>
            <a:r>
              <a:rPr lang="hu-HU" sz="1400" dirty="0" err="1"/>
              <a:t>weblogic.jndi.WLInitialContextFactory</a:t>
            </a:r>
            <a:r>
              <a:rPr lang="hu-HU" sz="1400" dirty="0" smtClean="0"/>
              <a:t>");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  </a:t>
            </a:r>
            <a:r>
              <a:rPr lang="hu-HU" sz="1400" dirty="0" err="1"/>
              <a:t>properties.put</a:t>
            </a:r>
            <a:r>
              <a:rPr lang="hu-HU" sz="1400" dirty="0"/>
              <a:t>(</a:t>
            </a:r>
            <a:r>
              <a:rPr lang="hu-HU" sz="1400" dirty="0" err="1"/>
              <a:t>Context.SECURITY</a:t>
            </a:r>
            <a:r>
              <a:rPr lang="hu-HU" sz="1400" dirty="0"/>
              <a:t>_PRINCIPAL,"</a:t>
            </a:r>
            <a:r>
              <a:rPr lang="hu-HU" sz="1400" dirty="0" err="1"/>
              <a:t>weblogic</a:t>
            </a:r>
            <a:r>
              <a:rPr lang="hu-HU" sz="1400" dirty="0"/>
              <a:t>");</a:t>
            </a:r>
          </a:p>
          <a:p>
            <a:pPr marL="0" indent="0">
              <a:buNone/>
            </a:pPr>
            <a:r>
              <a:rPr lang="hu-HU" sz="1400" dirty="0"/>
              <a:t>  </a:t>
            </a:r>
            <a:r>
              <a:rPr lang="hu-HU" sz="1400" dirty="0" err="1"/>
              <a:t>properties.put</a:t>
            </a:r>
            <a:r>
              <a:rPr lang="hu-HU" sz="1400" dirty="0"/>
              <a:t>(</a:t>
            </a:r>
            <a:r>
              <a:rPr lang="hu-HU" sz="1400" dirty="0" err="1"/>
              <a:t>Context.SECURITY</a:t>
            </a:r>
            <a:r>
              <a:rPr lang="hu-HU" sz="1400" dirty="0"/>
              <a:t>_CREDENTIALS,"weblogic1");</a:t>
            </a:r>
          </a:p>
          <a:p>
            <a:pPr marL="0" indent="0">
              <a:buNone/>
            </a:pPr>
            <a:r>
              <a:rPr lang="hu-HU" sz="1400" dirty="0"/>
              <a:t>  </a:t>
            </a:r>
            <a:r>
              <a:rPr lang="hu-HU" sz="1400" dirty="0" err="1"/>
              <a:t>properties.put</a:t>
            </a:r>
            <a:r>
              <a:rPr lang="hu-HU" sz="1400" dirty="0"/>
              <a:t>(</a:t>
            </a:r>
            <a:r>
              <a:rPr lang="hu-HU" sz="1400" dirty="0" err="1"/>
              <a:t>Context.PROVIDER</a:t>
            </a:r>
            <a:r>
              <a:rPr lang="hu-HU" sz="1400" dirty="0"/>
              <a:t>_URL,"t3://</a:t>
            </a:r>
            <a:r>
              <a:rPr lang="hu-HU" sz="1400" dirty="0" err="1"/>
              <a:t>localhost</a:t>
            </a:r>
            <a:r>
              <a:rPr lang="hu-HU" sz="1400" dirty="0"/>
              <a:t>:7001");</a:t>
            </a:r>
          </a:p>
          <a:p>
            <a:pPr marL="0" indent="0">
              <a:buNone/>
            </a:pPr>
            <a:r>
              <a:rPr lang="hu-HU" sz="1400" dirty="0"/>
              <a:t>  </a:t>
            </a:r>
            <a:r>
              <a:rPr lang="hu-HU" sz="1400" dirty="0" err="1"/>
              <a:t>try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Context</a:t>
            </a:r>
            <a:r>
              <a:rPr lang="hu-HU" sz="1400" dirty="0"/>
              <a:t> </a:t>
            </a:r>
            <a:r>
              <a:rPr lang="hu-HU" sz="1400" dirty="0" err="1"/>
              <a:t>context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InitialContext</a:t>
            </a:r>
            <a:r>
              <a:rPr lang="hu-HU" sz="1400" dirty="0"/>
              <a:t>(</a:t>
            </a:r>
            <a:r>
              <a:rPr lang="hu-HU" sz="1400" dirty="0" err="1"/>
              <a:t>properties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UserServiceBeanRemote</a:t>
            </a:r>
            <a:r>
              <a:rPr lang="hu-HU" sz="1400" dirty="0"/>
              <a:t> </a:t>
            </a:r>
            <a:r>
              <a:rPr lang="hu-HU" sz="1400" dirty="0" err="1"/>
              <a:t>customerService</a:t>
            </a:r>
            <a:r>
              <a:rPr lang="hu-HU" sz="1400" dirty="0"/>
              <a:t> =   		(</a:t>
            </a:r>
            <a:r>
              <a:rPr lang="hu-HU" sz="1400" dirty="0" err="1"/>
              <a:t>UserServiceBeanRemote</a:t>
            </a:r>
            <a:r>
              <a:rPr lang="hu-HU" sz="1400" dirty="0"/>
              <a:t>)</a:t>
            </a:r>
            <a:r>
              <a:rPr lang="hu-HU" sz="1400" dirty="0" err="1"/>
              <a:t>context.lookup</a:t>
            </a:r>
            <a:r>
              <a:rPr lang="hu-HU" sz="1400" dirty="0"/>
              <a:t>(</a:t>
            </a:r>
          </a:p>
          <a:p>
            <a:pPr marL="0" indent="0">
              <a:buNone/>
            </a:pPr>
            <a:r>
              <a:rPr lang="hu-HU" sz="1400" dirty="0"/>
              <a:t>"</a:t>
            </a:r>
            <a:r>
              <a:rPr lang="hu-HU" sz="1400" dirty="0" err="1"/>
              <a:t>UserServiceBean</a:t>
            </a:r>
            <a:r>
              <a:rPr lang="hu-HU" sz="1400" dirty="0"/>
              <a:t>#</a:t>
            </a:r>
            <a:r>
              <a:rPr lang="hu-HU" sz="1400" dirty="0" err="1"/>
              <a:t>hu.neruon.java.ejb.client.service.UserServiceBeanRemote</a:t>
            </a:r>
            <a:r>
              <a:rPr lang="hu-HU" sz="1400" dirty="0"/>
              <a:t>");</a:t>
            </a:r>
          </a:p>
          <a:p>
            <a:pPr marL="0" indent="0">
              <a:buNone/>
            </a:pPr>
            <a:r>
              <a:rPr lang="hu-HU" sz="1400" dirty="0"/>
              <a:t>      </a:t>
            </a:r>
          </a:p>
          <a:p>
            <a:pPr marL="0" indent="0">
              <a:buNone/>
            </a:pPr>
            <a:r>
              <a:rPr lang="hu-HU" sz="1400" dirty="0"/>
              <a:t>  } </a:t>
            </a:r>
            <a:r>
              <a:rPr lang="hu-HU" sz="1400" dirty="0" err="1"/>
              <a:t>catch</a:t>
            </a:r>
            <a:r>
              <a:rPr lang="hu-HU" sz="1400" dirty="0"/>
              <a:t> (</a:t>
            </a:r>
            <a:r>
              <a:rPr lang="hu-HU" sz="1400" dirty="0" err="1"/>
              <a:t>NamingException</a:t>
            </a:r>
            <a:r>
              <a:rPr lang="hu-HU" sz="1400" dirty="0"/>
              <a:t> e) {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e.printStackTrace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/>
              <a:t>  </a:t>
            </a:r>
            <a:r>
              <a:rPr lang="hu-HU" sz="1400" dirty="0" smtClean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7171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 </a:t>
            </a:r>
            <a:r>
              <a:rPr lang="hu-HU" dirty="0" err="1" smtClean="0"/>
              <a:t>refernce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ejb-jar.xml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Web.xml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539552" y="1849388"/>
            <a:ext cx="8229600" cy="16004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ejb-ref</a:t>
            </a:r>
            <a:r>
              <a:rPr lang="hu-HU" sz="1400" dirty="0"/>
              <a:t> </a:t>
            </a:r>
            <a:r>
              <a:rPr lang="hu-HU" sz="1400" dirty="0" err="1"/>
              <a:t>id</a:t>
            </a:r>
            <a:r>
              <a:rPr lang="hu-HU" sz="1400" dirty="0"/>
              <a:t>="</a:t>
            </a:r>
            <a:r>
              <a:rPr lang="hu-HU" sz="1400" dirty="0" err="1"/>
              <a:t>EJBRef</a:t>
            </a:r>
            <a:r>
              <a:rPr lang="hu-HU" sz="1400" dirty="0"/>
              <a:t>_1"&gt;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ejb-ref-name</a:t>
            </a:r>
            <a:r>
              <a:rPr lang="hu-HU" sz="1400" dirty="0" smtClean="0"/>
              <a:t>&gt;</a:t>
            </a:r>
            <a:r>
              <a:rPr lang="hu-HU" sz="1400" dirty="0" err="1" smtClean="0"/>
              <a:t>ejb.UserServiceBean</a:t>
            </a:r>
            <a:r>
              <a:rPr lang="hu-HU" sz="1400" dirty="0" err="1"/>
              <a:t>Remote</a:t>
            </a:r>
            <a:r>
              <a:rPr lang="hu-HU" sz="1400" dirty="0" smtClean="0"/>
              <a:t>&lt;/</a:t>
            </a:r>
            <a:r>
              <a:rPr lang="hu-HU" sz="1400" dirty="0" err="1"/>
              <a:t>ejb-ref-name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ejb-ref-type</a:t>
            </a:r>
            <a:r>
              <a:rPr lang="hu-HU" sz="1400" dirty="0"/>
              <a:t>&gt;Session&lt;/</a:t>
            </a:r>
            <a:r>
              <a:rPr lang="hu-HU" sz="1400" dirty="0" err="1"/>
              <a:t>ejb-ref-type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home</a:t>
            </a:r>
            <a:r>
              <a:rPr lang="hu-HU" sz="1400" dirty="0"/>
              <a:t>&gt;&lt;/</a:t>
            </a:r>
            <a:r>
              <a:rPr lang="hu-HU" sz="1400" dirty="0" err="1"/>
              <a:t>home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 smtClean="0"/>
              <a:t>remote</a:t>
            </a:r>
            <a:r>
              <a:rPr lang="hu-HU" sz="1400" dirty="0" smtClean="0"/>
              <a:t>&gt;</a:t>
            </a:r>
            <a:r>
              <a:rPr lang="hu-HU" sz="1400" dirty="0" err="1" smtClean="0"/>
              <a:t>hu.neruon.java.ejb.client.service.UserServiceBeanRemote</a:t>
            </a:r>
            <a:r>
              <a:rPr lang="hu-HU" sz="1400" dirty="0" smtClean="0"/>
              <a:t>&lt;/</a:t>
            </a:r>
            <a:r>
              <a:rPr lang="hu-HU" sz="1400" dirty="0" err="1"/>
              <a:t>remote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ejb-ref</a:t>
            </a:r>
            <a:r>
              <a:rPr lang="hu-HU" sz="140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57200" y="3965713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ejb-local-ref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ejb-ref-name</a:t>
            </a:r>
            <a:r>
              <a:rPr lang="hu-HU" sz="1400" dirty="0"/>
              <a:t>&gt;</a:t>
            </a:r>
            <a:r>
              <a:rPr lang="hu-HU" sz="1400" dirty="0" err="1"/>
              <a:t>ejb.UserServiceBeanLocal</a:t>
            </a:r>
            <a:r>
              <a:rPr lang="hu-HU" sz="1400" dirty="0"/>
              <a:t>&lt;/</a:t>
            </a:r>
            <a:r>
              <a:rPr lang="hu-HU" sz="1400" dirty="0" err="1"/>
              <a:t>ejb-ref-name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/>
              <a:t>local&gt;</a:t>
            </a:r>
            <a:r>
              <a:rPr lang="hu-HU" sz="1400" dirty="0" err="1"/>
              <a:t>hu.neruon.java.ejb.client.service.UserServiceBeanLocal</a:t>
            </a:r>
            <a:r>
              <a:rPr lang="hu-HU" sz="1400" dirty="0"/>
              <a:t>&lt;/</a:t>
            </a:r>
            <a:r>
              <a:rPr lang="hu-HU" sz="1400" dirty="0" err="1"/>
              <a:t>local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ejb-local-ref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16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 </a:t>
            </a:r>
            <a:r>
              <a:rPr lang="hu-HU" dirty="0" err="1" smtClean="0"/>
              <a:t>refernce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Annotáció</a:t>
            </a: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57200" y="1993404"/>
            <a:ext cx="8229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@</a:t>
            </a:r>
            <a:r>
              <a:rPr lang="hu-HU" sz="1400" dirty="0"/>
              <a:t>Service("</a:t>
            </a:r>
            <a:r>
              <a:rPr lang="hu-HU" sz="1400" dirty="0" err="1"/>
              <a:t>customUserDetailsService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hu-HU" sz="1400" b="1" dirty="0"/>
              <a:t>@EJB(</a:t>
            </a:r>
            <a:r>
              <a:rPr lang="hu-HU" sz="1400" b="1" dirty="0" err="1"/>
              <a:t>name</a:t>
            </a:r>
            <a:r>
              <a:rPr lang="hu-HU" sz="1400" b="1" dirty="0"/>
              <a:t> = "</a:t>
            </a:r>
            <a:r>
              <a:rPr lang="hu-HU" sz="1400" b="1" dirty="0" err="1"/>
              <a:t>hu.neuron.ejb.UserServiceBeanLocal</a:t>
            </a:r>
            <a:r>
              <a:rPr lang="hu-HU" sz="1400" b="1" dirty="0"/>
              <a:t>", </a:t>
            </a:r>
            <a:r>
              <a:rPr lang="hu-HU" sz="1400" b="1" dirty="0" err="1"/>
              <a:t>beanInterface</a:t>
            </a:r>
            <a:r>
              <a:rPr lang="hu-HU" sz="1400" b="1" dirty="0"/>
              <a:t> = </a:t>
            </a:r>
            <a:r>
              <a:rPr lang="hu-HU" sz="1400" b="1" dirty="0" err="1"/>
              <a:t>UserServiceBeanLocal.class</a:t>
            </a:r>
            <a:r>
              <a:rPr lang="hu-HU" sz="1400" b="1" dirty="0"/>
              <a:t>)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CustomUserDetailsService</a:t>
            </a:r>
            <a:r>
              <a:rPr lang="hu-HU" sz="1400" dirty="0"/>
              <a:t> </a:t>
            </a:r>
            <a:r>
              <a:rPr lang="hu-HU" sz="1400" dirty="0" err="1"/>
              <a:t>implements</a:t>
            </a:r>
            <a:r>
              <a:rPr lang="hu-HU" sz="1400" dirty="0"/>
              <a:t> </a:t>
            </a:r>
            <a:r>
              <a:rPr lang="hu-HU" sz="1400" dirty="0" err="1"/>
              <a:t>UserDetailsService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	@EJB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/>
              <a:t>UserServiceBeanLocal</a:t>
            </a:r>
            <a:r>
              <a:rPr lang="hu-HU" sz="1400" dirty="0"/>
              <a:t> </a:t>
            </a:r>
            <a:r>
              <a:rPr lang="hu-HU" sz="1400" dirty="0" err="1"/>
              <a:t>userService</a:t>
            </a:r>
            <a:r>
              <a:rPr lang="hu-HU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Inject</a:t>
            </a:r>
            <a:endParaRPr lang="hu-HU" dirty="0" smtClean="0"/>
          </a:p>
          <a:p>
            <a:r>
              <a:rPr lang="hu-HU" dirty="0" smtClean="0"/>
              <a:t>@EJB</a:t>
            </a:r>
          </a:p>
          <a:p>
            <a:r>
              <a:rPr lang="hu-HU" dirty="0"/>
              <a:t>@</a:t>
            </a:r>
            <a:r>
              <a:rPr lang="hu-HU" dirty="0" err="1"/>
              <a:t>Resource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07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Timer</a:t>
            </a:r>
            <a:r>
              <a:rPr lang="hu-HU" dirty="0" smtClean="0"/>
              <a:t> 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39272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Stateless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TimerSessionBean</a:t>
            </a:r>
            <a:r>
              <a:rPr lang="hu-HU" sz="1400" dirty="0"/>
              <a:t> </a:t>
            </a:r>
            <a:r>
              <a:rPr lang="hu-HU" sz="1400" dirty="0" err="1"/>
              <a:t>implements</a:t>
            </a:r>
            <a:r>
              <a:rPr lang="hu-HU" sz="1400" dirty="0"/>
              <a:t> </a:t>
            </a:r>
            <a:r>
              <a:rPr lang="hu-HU" sz="1400" dirty="0" err="1"/>
              <a:t>TimerSession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    @</a:t>
            </a:r>
            <a:r>
              <a:rPr lang="hu-HU" sz="1400" dirty="0" err="1"/>
              <a:t>Resource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TimerService</a:t>
            </a:r>
            <a:r>
              <a:rPr lang="hu-HU" sz="1400" dirty="0"/>
              <a:t> </a:t>
            </a:r>
            <a:r>
              <a:rPr lang="hu-HU" sz="1400" dirty="0" err="1"/>
              <a:t>timerService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void</a:t>
            </a:r>
            <a:r>
              <a:rPr lang="hu-HU" sz="1400" dirty="0"/>
              <a:t> </a:t>
            </a:r>
            <a:r>
              <a:rPr lang="hu-HU" sz="1400" dirty="0" err="1"/>
              <a:t>createTimer</a:t>
            </a:r>
            <a:r>
              <a:rPr lang="hu-HU" sz="1400" dirty="0"/>
              <a:t>(</a:t>
            </a:r>
            <a:r>
              <a:rPr lang="hu-HU" sz="1400" dirty="0" err="1"/>
              <a:t>long</a:t>
            </a:r>
            <a:r>
              <a:rPr lang="hu-HU" sz="1400" dirty="0"/>
              <a:t> </a:t>
            </a:r>
            <a:r>
              <a:rPr lang="hu-HU" sz="1400" dirty="0" err="1"/>
              <a:t>intervalDuration</a:t>
            </a:r>
            <a:r>
              <a:rPr lang="hu-HU" sz="1400" dirty="0"/>
              <a:t>) {</a:t>
            </a:r>
          </a:p>
          <a:p>
            <a:pPr marL="0" indent="0">
              <a:buNone/>
            </a:pPr>
            <a:r>
              <a:rPr lang="hu-HU" sz="1400" dirty="0"/>
              <a:t>        </a:t>
            </a:r>
            <a:r>
              <a:rPr lang="hu-HU" sz="1400" dirty="0" err="1"/>
              <a:t>Timer</a:t>
            </a:r>
            <a:r>
              <a:rPr lang="hu-HU" sz="1400" dirty="0"/>
              <a:t> </a:t>
            </a:r>
            <a:r>
              <a:rPr lang="hu-HU" sz="1400" dirty="0" err="1"/>
              <a:t>timer</a:t>
            </a:r>
            <a:r>
              <a:rPr lang="hu-HU" sz="1400" dirty="0"/>
              <a:t> = </a:t>
            </a:r>
            <a:r>
              <a:rPr lang="hu-HU" sz="1400" dirty="0" err="1"/>
              <a:t>timerService.createTimer</a:t>
            </a:r>
            <a:r>
              <a:rPr lang="hu-HU" sz="1400" dirty="0"/>
              <a:t>(</a:t>
            </a:r>
            <a:r>
              <a:rPr lang="hu-HU" sz="1400" dirty="0" err="1"/>
              <a:t>intervalDuration</a:t>
            </a:r>
            <a:r>
              <a:rPr lang="hu-HU" sz="1400" dirty="0"/>
              <a:t>,</a:t>
            </a:r>
          </a:p>
          <a:p>
            <a:pPr marL="0" indent="0">
              <a:buNone/>
            </a:pPr>
            <a:r>
              <a:rPr lang="hu-HU" sz="1400" dirty="0"/>
              <a:t>                "</a:t>
            </a:r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timer</a:t>
            </a:r>
            <a:r>
              <a:rPr lang="hu-HU" sz="1400" dirty="0"/>
              <a:t>");</a:t>
            </a:r>
          </a:p>
          <a:p>
            <a:pPr marL="0" indent="0">
              <a:buNone/>
            </a:pPr>
            <a:r>
              <a:rPr lang="hu-HU" sz="1400" dirty="0"/>
              <a:t>    }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    @</a:t>
            </a:r>
            <a:r>
              <a:rPr lang="hu-HU" sz="1400" dirty="0" err="1"/>
              <a:t>Timeout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void</a:t>
            </a:r>
            <a:r>
              <a:rPr lang="hu-HU" sz="1400" dirty="0"/>
              <a:t> </a:t>
            </a:r>
            <a:r>
              <a:rPr lang="hu-HU" sz="1400" dirty="0" err="1"/>
              <a:t>timeout</a:t>
            </a:r>
            <a:r>
              <a:rPr lang="hu-HU" sz="1400" dirty="0"/>
              <a:t>(</a:t>
            </a:r>
            <a:r>
              <a:rPr lang="hu-HU" sz="1400" dirty="0" err="1"/>
              <a:t>Timer</a:t>
            </a:r>
            <a:r>
              <a:rPr lang="hu-HU" sz="1400" dirty="0"/>
              <a:t> </a:t>
            </a:r>
            <a:r>
              <a:rPr lang="hu-HU" sz="1400" dirty="0" err="1"/>
              <a:t>timer</a:t>
            </a:r>
            <a:r>
              <a:rPr lang="hu-HU" sz="1400" dirty="0"/>
              <a:t>) {</a:t>
            </a:r>
          </a:p>
          <a:p>
            <a:pPr marL="0" indent="0">
              <a:buNone/>
            </a:pPr>
            <a:r>
              <a:rPr lang="hu-HU" sz="1400" dirty="0"/>
              <a:t>        </a:t>
            </a:r>
            <a:r>
              <a:rPr lang="hu-HU" sz="1400" dirty="0" err="1"/>
              <a:t>logger.info</a:t>
            </a:r>
            <a:r>
              <a:rPr lang="hu-HU" sz="1400" dirty="0"/>
              <a:t>("</a:t>
            </a:r>
            <a:r>
              <a:rPr lang="hu-HU" sz="1400" dirty="0" err="1"/>
              <a:t>Timeout</a:t>
            </a:r>
            <a:r>
              <a:rPr lang="hu-HU" sz="1400" dirty="0"/>
              <a:t> </a:t>
            </a:r>
            <a:r>
              <a:rPr lang="hu-HU" sz="1400" dirty="0" err="1"/>
              <a:t>occurred</a:t>
            </a:r>
            <a:r>
              <a:rPr lang="hu-HU" sz="1400" dirty="0"/>
              <a:t>");</a:t>
            </a:r>
          </a:p>
          <a:p>
            <a:pPr marL="0" indent="0">
              <a:buNone/>
            </a:pPr>
            <a:r>
              <a:rPr lang="hu-HU" sz="1400" dirty="0"/>
              <a:t>    }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2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Timer</a:t>
            </a:r>
            <a:r>
              <a:rPr lang="hu-HU" dirty="0" smtClean="0"/>
              <a:t> 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Singleton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SimpleTimer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/>
              <a:t>static</a:t>
            </a:r>
            <a:r>
              <a:rPr lang="hu-HU" sz="1400" dirty="0"/>
              <a:t> </a:t>
            </a:r>
            <a:r>
              <a:rPr lang="hu-HU" sz="1400" dirty="0" err="1"/>
              <a:t>final</a:t>
            </a:r>
            <a:r>
              <a:rPr lang="hu-HU" sz="1400" dirty="0"/>
              <a:t> </a:t>
            </a:r>
            <a:r>
              <a:rPr lang="hu-HU" sz="1400" dirty="0" err="1"/>
              <a:t>Logger</a:t>
            </a:r>
            <a:r>
              <a:rPr lang="hu-HU" sz="1400" dirty="0"/>
              <a:t> </a:t>
            </a:r>
            <a:r>
              <a:rPr lang="hu-HU" sz="1400" dirty="0" err="1"/>
              <a:t>logger</a:t>
            </a:r>
            <a:r>
              <a:rPr lang="hu-HU" sz="1400" dirty="0"/>
              <a:t> = </a:t>
            </a:r>
            <a:r>
              <a:rPr lang="hu-HU" sz="1400" dirty="0" err="1"/>
              <a:t>Logger.getLogger</a:t>
            </a:r>
            <a:r>
              <a:rPr lang="hu-HU" sz="1400" dirty="0"/>
              <a:t>(</a:t>
            </a:r>
            <a:r>
              <a:rPr lang="hu-HU" sz="1400" dirty="0" err="1"/>
              <a:t>SimpleTimer.class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endParaRPr lang="hu-HU" sz="1400" dirty="0"/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40005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"10"),</a:t>
            </a:r>
          </a:p>
          <a:p>
            <a:pPr marL="400050" lvl="1" indent="0">
              <a:buNone/>
            </a:pP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"45") })</a:t>
            </a:r>
          </a:p>
          <a:p>
            <a:pPr marL="400050" lvl="1" indent="0">
              <a:buNone/>
            </a:pP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printTime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/>
              <a:t>logger.debug</a:t>
            </a:r>
            <a:r>
              <a:rPr lang="hu-HU" sz="1400" dirty="0"/>
              <a:t>(</a:t>
            </a:r>
            <a:r>
              <a:rPr lang="hu-HU" sz="1400" dirty="0" err="1"/>
              <a:t>getClass</a:t>
            </a:r>
            <a:r>
              <a:rPr lang="hu-HU" sz="1400" dirty="0"/>
              <a:t>().</a:t>
            </a:r>
            <a:r>
              <a:rPr lang="hu-HU" sz="1400" dirty="0" err="1"/>
              <a:t>getName</a:t>
            </a:r>
            <a:r>
              <a:rPr lang="hu-HU" sz="1400" dirty="0"/>
              <a:t>() + ": " +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Date</a:t>
            </a:r>
            <a:r>
              <a:rPr lang="hu-HU" sz="1400" dirty="0"/>
              <a:t>());</a:t>
            </a:r>
          </a:p>
          <a:p>
            <a:pPr marL="0" indent="0">
              <a:buNone/>
            </a:pPr>
            <a:r>
              <a:rPr lang="hu-HU" sz="1400" dirty="0"/>
              <a:t>	}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7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Asynchronous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Aszinkron  metódus</a:t>
            </a:r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75092" y="1777380"/>
            <a:ext cx="8229600" cy="26345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Asynchronous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Future</a:t>
            </a:r>
            <a:r>
              <a:rPr lang="hu-HU" sz="1400" dirty="0"/>
              <a:t>&lt;</a:t>
            </a:r>
            <a:r>
              <a:rPr lang="hu-HU" sz="1400" dirty="0" err="1"/>
              <a:t>Date</a:t>
            </a:r>
            <a:r>
              <a:rPr lang="hu-HU" sz="1400" dirty="0"/>
              <a:t>&gt; </a:t>
            </a:r>
            <a:r>
              <a:rPr lang="hu-HU" sz="1400" dirty="0" err="1"/>
              <a:t>asynchronousPrintTime</a:t>
            </a:r>
            <a:r>
              <a:rPr lang="hu-HU" sz="1400" dirty="0"/>
              <a:t>() {</a:t>
            </a:r>
          </a:p>
          <a:p>
            <a:pPr marL="0" indent="0">
              <a:buNone/>
            </a:pPr>
            <a:r>
              <a:rPr lang="hu-HU" sz="1400" dirty="0"/>
              <a:t>		</a:t>
            </a:r>
            <a:r>
              <a:rPr lang="hu-HU" sz="1400" dirty="0" err="1"/>
              <a:t>logger.debug</a:t>
            </a:r>
            <a:r>
              <a:rPr lang="hu-HU" sz="1400" dirty="0"/>
              <a:t>("</a:t>
            </a:r>
            <a:r>
              <a:rPr lang="hu-HU" sz="1400" dirty="0" err="1"/>
              <a:t>call</a:t>
            </a:r>
            <a:r>
              <a:rPr lang="hu-HU" sz="1400" dirty="0"/>
              <a:t> </a:t>
            </a:r>
            <a:r>
              <a:rPr lang="hu-HU" sz="1400" dirty="0" err="1"/>
              <a:t>printTime</a:t>
            </a:r>
            <a:r>
              <a:rPr lang="hu-HU" sz="1400" dirty="0"/>
              <a:t>");</a:t>
            </a:r>
          </a:p>
          <a:p>
            <a:pPr marL="0" indent="0">
              <a:buNone/>
            </a:pPr>
            <a:r>
              <a:rPr lang="hu-HU" sz="1400" dirty="0"/>
              <a:t>		</a:t>
            </a:r>
            <a:r>
              <a:rPr lang="hu-HU" sz="1400" dirty="0" err="1"/>
              <a:t>try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			</a:t>
            </a:r>
            <a:r>
              <a:rPr lang="hu-HU" sz="1400" dirty="0" err="1"/>
              <a:t>Thread.sleep</a:t>
            </a:r>
            <a:r>
              <a:rPr lang="hu-HU" sz="1400" dirty="0"/>
              <a:t>(5 * 1000);</a:t>
            </a:r>
          </a:p>
          <a:p>
            <a:pPr marL="0" indent="0">
              <a:buNone/>
            </a:pPr>
            <a:r>
              <a:rPr lang="hu-HU" sz="1400" dirty="0"/>
              <a:t>		} </a:t>
            </a:r>
            <a:r>
              <a:rPr lang="hu-HU" sz="1400" dirty="0" err="1"/>
              <a:t>catch</a:t>
            </a:r>
            <a:r>
              <a:rPr lang="hu-HU" sz="1400" dirty="0"/>
              <a:t> (</a:t>
            </a:r>
            <a:r>
              <a:rPr lang="hu-HU" sz="1400" dirty="0" err="1"/>
              <a:t>Exception</a:t>
            </a:r>
            <a:r>
              <a:rPr lang="hu-HU" sz="1400" dirty="0"/>
              <a:t> e) {</a:t>
            </a:r>
          </a:p>
          <a:p>
            <a:pPr marL="0" indent="0">
              <a:buNone/>
            </a:pPr>
            <a:r>
              <a:rPr lang="hu-HU" sz="1400" dirty="0"/>
              <a:t>			</a:t>
            </a:r>
            <a:r>
              <a:rPr lang="hu-HU" sz="1400" dirty="0" err="1"/>
              <a:t>e.printStackTrace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/>
              <a:t>		}</a:t>
            </a:r>
          </a:p>
          <a:p>
            <a:pPr marL="0" indent="0">
              <a:buNone/>
            </a:pPr>
            <a:r>
              <a:rPr lang="hu-HU" sz="1400" dirty="0"/>
              <a:t>		</a:t>
            </a:r>
            <a:r>
              <a:rPr lang="hu-HU" sz="1400" dirty="0" err="1"/>
              <a:t>return</a:t>
            </a:r>
            <a:r>
              <a:rPr lang="hu-HU" sz="1400" dirty="0"/>
              <a:t>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AsyncResult</a:t>
            </a:r>
            <a:r>
              <a:rPr lang="hu-HU" sz="1400" dirty="0"/>
              <a:t>&lt;</a:t>
            </a:r>
            <a:r>
              <a:rPr lang="hu-HU" sz="1400" dirty="0" err="1"/>
              <a:t>Date</a:t>
            </a:r>
            <a:r>
              <a:rPr lang="hu-HU" sz="1400" dirty="0"/>
              <a:t>&gt;(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Date</a:t>
            </a:r>
            <a:r>
              <a:rPr lang="hu-HU" sz="1400" dirty="0"/>
              <a:t>());</a:t>
            </a:r>
          </a:p>
          <a:p>
            <a:pPr marL="0" indent="0">
              <a:buNone/>
            </a:pPr>
            <a:r>
              <a:rPr lang="hu-HU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8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Startup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StartUp</a:t>
            </a:r>
            <a:r>
              <a:rPr lang="hu-HU" dirty="0" smtClean="0"/>
              <a:t> service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Függőség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539552" y="1921396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@Startup</a:t>
            </a:r>
          </a:p>
          <a:p>
            <a:pPr marL="0" indent="0">
              <a:buNone/>
            </a:pPr>
            <a:r>
              <a:rPr lang="en-US" sz="1400" dirty="0"/>
              <a:t>@Singleton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 smtClean="0"/>
              <a:t>StartupBean</a:t>
            </a:r>
            <a:r>
              <a:rPr lang="hu-HU" sz="1400" dirty="0" smtClean="0"/>
              <a:t>{</a:t>
            </a:r>
            <a:endParaRPr lang="hu-HU" sz="140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539552" y="3334132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DependsOn</a:t>
            </a:r>
            <a:r>
              <a:rPr lang="en-US" sz="1400" dirty="0"/>
              <a:t>("</a:t>
            </a:r>
            <a:r>
              <a:rPr lang="en-US" sz="1400" dirty="0" err="1"/>
              <a:t>StartupBean</a:t>
            </a:r>
            <a:r>
              <a:rPr lang="en-US" sz="1400" dirty="0"/>
              <a:t>")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1298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Definiálás</a:t>
            </a:r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539552" y="1849388"/>
            <a:ext cx="8229600" cy="16004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 smtClean="0"/>
              <a:t>SimpleInterceptor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AroundInvoke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 smtClean="0"/>
              <a:t>public</a:t>
            </a:r>
            <a:r>
              <a:rPr lang="hu-HU" sz="1400" dirty="0" smtClean="0"/>
              <a:t> </a:t>
            </a:r>
            <a:r>
              <a:rPr lang="hu-HU" sz="1400" dirty="0" err="1"/>
              <a:t>Object</a:t>
            </a:r>
            <a:r>
              <a:rPr lang="hu-HU" sz="1400" dirty="0"/>
              <a:t> </a:t>
            </a:r>
            <a:r>
              <a:rPr lang="hu-HU" sz="1400" dirty="0" err="1"/>
              <a:t>intercept</a:t>
            </a:r>
            <a:r>
              <a:rPr lang="hu-HU" sz="1400" dirty="0"/>
              <a:t>(</a:t>
            </a:r>
            <a:r>
              <a:rPr lang="hu-HU" sz="1400" dirty="0" err="1"/>
              <a:t>InvocationContext</a:t>
            </a:r>
            <a:r>
              <a:rPr lang="hu-HU" sz="1400" dirty="0"/>
              <a:t> </a:t>
            </a:r>
            <a:r>
              <a:rPr lang="hu-HU" sz="1400" dirty="0" err="1"/>
              <a:t>context</a:t>
            </a:r>
            <a:r>
              <a:rPr lang="hu-HU" sz="1400" dirty="0"/>
              <a:t>)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	</a:t>
            </a:r>
            <a:r>
              <a:rPr lang="hu-HU" sz="1400" dirty="0" err="1" smtClean="0"/>
              <a:t>throws</a:t>
            </a:r>
            <a:r>
              <a:rPr lang="hu-HU" sz="1400" dirty="0" smtClean="0"/>
              <a:t> </a:t>
            </a:r>
            <a:r>
              <a:rPr lang="hu-HU" sz="1400" dirty="0" err="1" smtClean="0"/>
              <a:t>Exception</a:t>
            </a:r>
            <a:r>
              <a:rPr lang="hu-HU" sz="1400" dirty="0" smtClean="0"/>
              <a:t>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Object</a:t>
            </a:r>
            <a:r>
              <a:rPr lang="hu-HU" sz="1400" dirty="0" smtClean="0"/>
              <a:t> </a:t>
            </a:r>
            <a:r>
              <a:rPr lang="hu-HU" sz="1400" dirty="0" err="1"/>
              <a:t>result</a:t>
            </a:r>
            <a:r>
              <a:rPr lang="hu-HU" sz="1400" dirty="0"/>
              <a:t> = </a:t>
            </a:r>
            <a:r>
              <a:rPr lang="hu-HU" sz="1400" dirty="0" err="1"/>
              <a:t>context.proceed</a:t>
            </a:r>
            <a:r>
              <a:rPr lang="hu-HU" sz="1400" dirty="0" smtClean="0"/>
              <a:t>();</a:t>
            </a:r>
          </a:p>
          <a:p>
            <a:pPr marL="0" indent="0">
              <a:buNone/>
            </a:pPr>
            <a:r>
              <a:rPr lang="hu-HU" sz="1400" dirty="0" err="1"/>
              <a:t>return</a:t>
            </a:r>
            <a:r>
              <a:rPr lang="hu-HU" sz="1400" dirty="0"/>
              <a:t> </a:t>
            </a:r>
            <a:r>
              <a:rPr lang="hu-HU" sz="1400" dirty="0" err="1"/>
              <a:t>result</a:t>
            </a:r>
            <a:r>
              <a:rPr lang="hu-HU" sz="1400" dirty="0"/>
              <a:t>;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00" y="1123657"/>
            <a:ext cx="2844552" cy="39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</a:t>
            </a:r>
            <a:endParaRPr lang="hu-HU" dirty="0"/>
          </a:p>
        </p:txBody>
      </p:sp>
      <p:grpSp>
        <p:nvGrpSpPr>
          <p:cNvPr id="40" name="Diagram 5"/>
          <p:cNvGrpSpPr/>
          <p:nvPr/>
        </p:nvGrpSpPr>
        <p:grpSpPr>
          <a:xfrm>
            <a:off x="457200" y="1333501"/>
            <a:ext cx="8229600" cy="3771635"/>
            <a:chOff x="830668" y="1489877"/>
            <a:chExt cx="7626681" cy="3023272"/>
          </a:xfrm>
        </p:grpSpPr>
        <p:sp>
          <p:nvSpPr>
            <p:cNvPr id="41" name="Szabadkézi sokszög 40"/>
            <p:cNvSpPr/>
            <p:nvPr/>
          </p:nvSpPr>
          <p:spPr>
            <a:xfrm>
              <a:off x="830668" y="1489877"/>
              <a:ext cx="7626681" cy="6840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56393" tIns="156393" rIns="156393" bIns="156393" anchor="ctr" anchorCtr="1" compatLnSpc="1">
              <a:noAutofit/>
            </a:bodyPr>
            <a:lstStyle/>
            <a:p>
              <a:pPr algn="ctr" defTabSz="1629769">
                <a:lnSpc>
                  <a:spcPct val="90000"/>
                </a:lnSpc>
                <a:spcAft>
                  <a:spcPts val="15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67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</a:t>
              </a:r>
            </a:p>
          </p:txBody>
        </p:sp>
        <p:sp>
          <p:nvSpPr>
            <p:cNvPr id="42" name="Szabadkézi sokszög 41"/>
            <p:cNvSpPr/>
            <p:nvPr/>
          </p:nvSpPr>
          <p:spPr>
            <a:xfrm>
              <a:off x="838084" y="2313742"/>
              <a:ext cx="299240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92402"/>
                <a:gd name="f7" fmla="val 429362"/>
                <a:gd name="f8" fmla="val 42936"/>
                <a:gd name="f9" fmla="val 19223"/>
                <a:gd name="f10" fmla="val 2949466"/>
                <a:gd name="f11" fmla="val 2973179"/>
                <a:gd name="f12" fmla="val 386426"/>
                <a:gd name="f13" fmla="val 410139"/>
                <a:gd name="f14" fmla="+- 0 0 -90"/>
                <a:gd name="f15" fmla="*/ f3 1 2992402"/>
                <a:gd name="f16" fmla="*/ f4 1 429362"/>
                <a:gd name="f17" fmla="+- f7 0 f5"/>
                <a:gd name="f18" fmla="+- f6 0 f5"/>
                <a:gd name="f19" fmla="*/ f14 f0 1"/>
                <a:gd name="f20" fmla="*/ f18 1 299240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49466 f18 1"/>
                <a:gd name="f27" fmla="*/ 2992402 f18 1"/>
                <a:gd name="f28" fmla="*/ 386426 f17 1"/>
                <a:gd name="f29" fmla="*/ 429362 f17 1"/>
                <a:gd name="f30" fmla="*/ f19 1 f2"/>
                <a:gd name="f31" fmla="*/ f22 1 2992402"/>
                <a:gd name="f32" fmla="*/ f23 1 429362"/>
                <a:gd name="f33" fmla="*/ f24 1 2992402"/>
                <a:gd name="f34" fmla="*/ f25 1 429362"/>
                <a:gd name="f35" fmla="*/ f26 1 2992402"/>
                <a:gd name="f36" fmla="*/ f27 1 299240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9240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6678" tIns="86678" rIns="86678" bIns="86678" anchor="ctr" anchorCtr="1" compatLnSpc="1">
              <a:noAutofit/>
            </a:bodyPr>
            <a:lstStyle/>
            <a:p>
              <a:pPr algn="ctr" defTabSz="888967">
                <a:lnSpc>
                  <a:spcPct val="90000"/>
                </a:lnSpc>
                <a:spcAft>
                  <a:spcPts val="833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Service</a:t>
              </a:r>
            </a:p>
          </p:txBody>
        </p:sp>
        <p:sp>
          <p:nvSpPr>
            <p:cNvPr id="61" name="Szabadkézi sokszög 60"/>
            <p:cNvSpPr/>
            <p:nvPr/>
          </p:nvSpPr>
          <p:spPr>
            <a:xfrm>
              <a:off x="849733" y="2882938"/>
              <a:ext cx="2969102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69104"/>
                <a:gd name="f7" fmla="val 989406"/>
                <a:gd name="f8" fmla="val 98941"/>
                <a:gd name="f9" fmla="val 44297"/>
                <a:gd name="f10" fmla="val 2870163"/>
                <a:gd name="f11" fmla="val 2924807"/>
                <a:gd name="f12" fmla="val 890465"/>
                <a:gd name="f13" fmla="val 945109"/>
                <a:gd name="f14" fmla="+- 0 0 -90"/>
                <a:gd name="f15" fmla="*/ f3 1 2969104"/>
                <a:gd name="f16" fmla="*/ f4 1 989406"/>
                <a:gd name="f17" fmla="+- f7 0 f5"/>
                <a:gd name="f18" fmla="+- f6 0 f5"/>
                <a:gd name="f19" fmla="*/ f14 f0 1"/>
                <a:gd name="f20" fmla="*/ f18 1 296910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870163 f18 1"/>
                <a:gd name="f27" fmla="*/ 2969104 f18 1"/>
                <a:gd name="f28" fmla="*/ 890465 f17 1"/>
                <a:gd name="f29" fmla="*/ 989406 f17 1"/>
                <a:gd name="f30" fmla="*/ f19 1 f2"/>
                <a:gd name="f31" fmla="*/ f22 1 2969104"/>
                <a:gd name="f32" fmla="*/ f23 1 989406"/>
                <a:gd name="f33" fmla="*/ f24 1 2969104"/>
                <a:gd name="f34" fmla="*/ f25 1 989406"/>
                <a:gd name="f35" fmla="*/ f26 1 2969104"/>
                <a:gd name="f36" fmla="*/ f27 1 296910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6910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1298" tIns="81298" rIns="81298" bIns="81298" anchor="ctr" anchorCtr="1" compatLnSpc="1">
              <a:noAutofit/>
            </a:bodyPr>
            <a:lstStyle/>
            <a:p>
              <a:pPr algn="ctr" defTabSz="666723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Session Bean</a:t>
              </a:r>
            </a:p>
          </p:txBody>
        </p:sp>
        <p:sp>
          <p:nvSpPr>
            <p:cNvPr id="62" name="Szabadkézi sokszög 61"/>
            <p:cNvSpPr/>
            <p:nvPr/>
          </p:nvSpPr>
          <p:spPr>
            <a:xfrm>
              <a:off x="849953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Stateless</a:t>
              </a:r>
            </a:p>
          </p:txBody>
        </p:sp>
        <p:sp>
          <p:nvSpPr>
            <p:cNvPr id="63" name="Szabadkézi sokszög 62"/>
            <p:cNvSpPr/>
            <p:nvPr/>
          </p:nvSpPr>
          <p:spPr>
            <a:xfrm>
              <a:off x="1595920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Statefull</a:t>
              </a:r>
            </a:p>
          </p:txBody>
        </p:sp>
        <p:sp>
          <p:nvSpPr>
            <p:cNvPr id="64" name="Szabadkézi sokszög 63"/>
            <p:cNvSpPr/>
            <p:nvPr/>
          </p:nvSpPr>
          <p:spPr>
            <a:xfrm>
              <a:off x="2341878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330" tIns="50330" rIns="50330" bIns="50330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Local</a:t>
              </a:r>
            </a:p>
          </p:txBody>
        </p:sp>
        <p:sp>
          <p:nvSpPr>
            <p:cNvPr id="65" name="Szabadkézi sokszög 64"/>
            <p:cNvSpPr/>
            <p:nvPr/>
          </p:nvSpPr>
          <p:spPr>
            <a:xfrm>
              <a:off x="3087846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330" tIns="50330" rIns="50330" bIns="50330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Remote</a:t>
              </a:r>
            </a:p>
          </p:txBody>
        </p:sp>
        <p:sp>
          <p:nvSpPr>
            <p:cNvPr id="66" name="Szabadkézi sokszög 65"/>
            <p:cNvSpPr/>
            <p:nvPr/>
          </p:nvSpPr>
          <p:spPr>
            <a:xfrm>
              <a:off x="3892107" y="2313742"/>
              <a:ext cx="148845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8452"/>
                <a:gd name="f7" fmla="val 429362"/>
                <a:gd name="f8" fmla="val 42936"/>
                <a:gd name="f9" fmla="val 19223"/>
                <a:gd name="f10" fmla="val 1445516"/>
                <a:gd name="f11" fmla="val 1469229"/>
                <a:gd name="f12" fmla="val 386426"/>
                <a:gd name="f13" fmla="val 410139"/>
                <a:gd name="f14" fmla="+- 0 0 -90"/>
                <a:gd name="f15" fmla="*/ f3 1 1488452"/>
                <a:gd name="f16" fmla="*/ f4 1 429362"/>
                <a:gd name="f17" fmla="+- f7 0 f5"/>
                <a:gd name="f18" fmla="+- f6 0 f5"/>
                <a:gd name="f19" fmla="*/ f14 f0 1"/>
                <a:gd name="f20" fmla="*/ f18 1 148845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1445516 f18 1"/>
                <a:gd name="f27" fmla="*/ 1488452 f18 1"/>
                <a:gd name="f28" fmla="*/ 386426 f17 1"/>
                <a:gd name="f29" fmla="*/ 429362 f17 1"/>
                <a:gd name="f30" fmla="*/ f19 1 f2"/>
                <a:gd name="f31" fmla="*/ f22 1 1488452"/>
                <a:gd name="f32" fmla="*/ f23 1 429362"/>
                <a:gd name="f33" fmla="*/ f24 1 1488452"/>
                <a:gd name="f34" fmla="*/ f25 1 429362"/>
                <a:gd name="f35" fmla="*/ f26 1 1488452"/>
                <a:gd name="f36" fmla="*/ f27 1 148845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8845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6678" tIns="86678" rIns="86678" bIns="86678" anchor="ctr" anchorCtr="1" compatLnSpc="1">
              <a:noAutofit/>
            </a:bodyPr>
            <a:lstStyle/>
            <a:p>
              <a:pPr algn="ctr" defTabSz="888967">
                <a:lnSpc>
                  <a:spcPct val="90000"/>
                </a:lnSpc>
                <a:spcAft>
                  <a:spcPts val="833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Async</a:t>
              </a:r>
            </a:p>
          </p:txBody>
        </p:sp>
        <p:sp>
          <p:nvSpPr>
            <p:cNvPr id="67" name="Szabadkézi sokszög 66"/>
            <p:cNvSpPr/>
            <p:nvPr/>
          </p:nvSpPr>
          <p:spPr>
            <a:xfrm>
              <a:off x="3897904" y="2882938"/>
              <a:ext cx="1476865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76864"/>
                <a:gd name="f7" fmla="val 989406"/>
                <a:gd name="f8" fmla="val 98941"/>
                <a:gd name="f9" fmla="val 44297"/>
                <a:gd name="f10" fmla="val 1377923"/>
                <a:gd name="f11" fmla="val 1432567"/>
                <a:gd name="f12" fmla="val 890465"/>
                <a:gd name="f13" fmla="val 945109"/>
                <a:gd name="f14" fmla="+- 0 0 -90"/>
                <a:gd name="f15" fmla="*/ f3 1 1476864"/>
                <a:gd name="f16" fmla="*/ f4 1 989406"/>
                <a:gd name="f17" fmla="+- f7 0 f5"/>
                <a:gd name="f18" fmla="+- f6 0 f5"/>
                <a:gd name="f19" fmla="*/ f14 f0 1"/>
                <a:gd name="f20" fmla="*/ f18 1 147686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1377923 f18 1"/>
                <a:gd name="f27" fmla="*/ 1476864 f18 1"/>
                <a:gd name="f28" fmla="*/ 890465 f17 1"/>
                <a:gd name="f29" fmla="*/ 989406 f17 1"/>
                <a:gd name="f30" fmla="*/ f19 1 f2"/>
                <a:gd name="f31" fmla="*/ f22 1 1476864"/>
                <a:gd name="f32" fmla="*/ f23 1 989406"/>
                <a:gd name="f33" fmla="*/ f24 1 1476864"/>
                <a:gd name="f34" fmla="*/ f25 1 989406"/>
                <a:gd name="f35" fmla="*/ f26 1 1476864"/>
                <a:gd name="f36" fmla="*/ f27 1 147686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7686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1298" tIns="81298" rIns="81298" bIns="81298" anchor="ctr" anchorCtr="1" compatLnSpc="1">
              <a:noAutofit/>
            </a:bodyPr>
            <a:lstStyle/>
            <a:p>
              <a:pPr algn="ctr" defTabSz="666723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Message Driven Bean</a:t>
              </a:r>
            </a:p>
          </p:txBody>
        </p:sp>
        <p:sp>
          <p:nvSpPr>
            <p:cNvPr id="68" name="Szabadkézi sokszög 67"/>
            <p:cNvSpPr/>
            <p:nvPr/>
          </p:nvSpPr>
          <p:spPr>
            <a:xfrm>
              <a:off x="3897968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Queue</a:t>
              </a:r>
            </a:p>
          </p:txBody>
        </p:sp>
        <p:sp>
          <p:nvSpPr>
            <p:cNvPr id="69" name="Szabadkézi sokszög 68"/>
            <p:cNvSpPr/>
            <p:nvPr/>
          </p:nvSpPr>
          <p:spPr>
            <a:xfrm>
              <a:off x="4643935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Topic</a:t>
              </a:r>
            </a:p>
          </p:txBody>
        </p:sp>
        <p:sp>
          <p:nvSpPr>
            <p:cNvPr id="70" name="Szabadkézi sokszög 69"/>
            <p:cNvSpPr/>
            <p:nvPr/>
          </p:nvSpPr>
          <p:spPr>
            <a:xfrm>
              <a:off x="5442188" y="2313742"/>
              <a:ext cx="3007745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07748"/>
                <a:gd name="f7" fmla="val 429362"/>
                <a:gd name="f8" fmla="val 42936"/>
                <a:gd name="f9" fmla="val 19223"/>
                <a:gd name="f10" fmla="val 2964812"/>
                <a:gd name="f11" fmla="val 2988525"/>
                <a:gd name="f12" fmla="val 386426"/>
                <a:gd name="f13" fmla="val 410139"/>
                <a:gd name="f14" fmla="+- 0 0 -90"/>
                <a:gd name="f15" fmla="*/ f3 1 3007748"/>
                <a:gd name="f16" fmla="*/ f4 1 429362"/>
                <a:gd name="f17" fmla="+- f7 0 f5"/>
                <a:gd name="f18" fmla="+- f6 0 f5"/>
                <a:gd name="f19" fmla="*/ f14 f0 1"/>
                <a:gd name="f20" fmla="*/ f18 1 3007748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64812 f18 1"/>
                <a:gd name="f27" fmla="*/ 3007748 f18 1"/>
                <a:gd name="f28" fmla="*/ 386426 f17 1"/>
                <a:gd name="f29" fmla="*/ 429362 f17 1"/>
                <a:gd name="f30" fmla="*/ f19 1 f2"/>
                <a:gd name="f31" fmla="*/ f22 1 3007748"/>
                <a:gd name="f32" fmla="*/ f23 1 429362"/>
                <a:gd name="f33" fmla="*/ f24 1 3007748"/>
                <a:gd name="f34" fmla="*/ f25 1 429362"/>
                <a:gd name="f35" fmla="*/ f26 1 3007748"/>
                <a:gd name="f36" fmla="*/ f27 1 3007748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07748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6678" tIns="86678" rIns="86678" bIns="86678" anchor="ctr" anchorCtr="1" compatLnSpc="1">
              <a:noAutofit/>
            </a:bodyPr>
            <a:lstStyle/>
            <a:p>
              <a:pPr algn="ctr" defTabSz="888967">
                <a:lnSpc>
                  <a:spcPct val="90000"/>
                </a:lnSpc>
                <a:spcAft>
                  <a:spcPts val="833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Persistence</a:t>
              </a:r>
            </a:p>
          </p:txBody>
        </p:sp>
        <p:sp>
          <p:nvSpPr>
            <p:cNvPr id="71" name="Szabadkézi sokszög 70"/>
            <p:cNvSpPr/>
            <p:nvPr/>
          </p:nvSpPr>
          <p:spPr>
            <a:xfrm>
              <a:off x="5453893" y="2882938"/>
              <a:ext cx="2222933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2931"/>
                <a:gd name="f7" fmla="val 989406"/>
                <a:gd name="f8" fmla="val 98941"/>
                <a:gd name="f9" fmla="val 44297"/>
                <a:gd name="f10" fmla="val 2123990"/>
                <a:gd name="f11" fmla="val 2178634"/>
                <a:gd name="f12" fmla="val 890465"/>
                <a:gd name="f13" fmla="val 945109"/>
                <a:gd name="f14" fmla="+- 0 0 -90"/>
                <a:gd name="f15" fmla="*/ f3 1 2222931"/>
                <a:gd name="f16" fmla="*/ f4 1 989406"/>
                <a:gd name="f17" fmla="+- f7 0 f5"/>
                <a:gd name="f18" fmla="+- f6 0 f5"/>
                <a:gd name="f19" fmla="*/ f14 f0 1"/>
                <a:gd name="f20" fmla="*/ f18 1 2222931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123990 f18 1"/>
                <a:gd name="f27" fmla="*/ 2222931 f18 1"/>
                <a:gd name="f28" fmla="*/ 890465 f17 1"/>
                <a:gd name="f29" fmla="*/ 989406 f17 1"/>
                <a:gd name="f30" fmla="*/ f19 1 f2"/>
                <a:gd name="f31" fmla="*/ f22 1 2222931"/>
                <a:gd name="f32" fmla="*/ f23 1 989406"/>
                <a:gd name="f33" fmla="*/ f24 1 2222931"/>
                <a:gd name="f34" fmla="*/ f25 1 989406"/>
                <a:gd name="f35" fmla="*/ f26 1 2222931"/>
                <a:gd name="f36" fmla="*/ f27 1 2222931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222931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1298" tIns="81298" rIns="81298" bIns="81298" anchor="ctr" anchorCtr="1" compatLnSpc="1">
              <a:noAutofit/>
            </a:bodyPr>
            <a:lstStyle/>
            <a:p>
              <a:pPr algn="ctr" defTabSz="666723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JPA</a:t>
              </a:r>
              <a:b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917" i="1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(Java Persistence API)</a:t>
              </a:r>
              <a:endParaRPr lang="hu-HU" sz="1500" i="1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2" name="Szabadkézi sokszög 71"/>
            <p:cNvSpPr/>
            <p:nvPr/>
          </p:nvSpPr>
          <p:spPr>
            <a:xfrm>
              <a:off x="5454011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</a:p>
          </p:txBody>
        </p:sp>
        <p:sp>
          <p:nvSpPr>
            <p:cNvPr id="73" name="Szabadkézi sokszög 72"/>
            <p:cNvSpPr/>
            <p:nvPr/>
          </p:nvSpPr>
          <p:spPr>
            <a:xfrm>
              <a:off x="6199979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  <a:b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Manager</a:t>
              </a:r>
            </a:p>
          </p:txBody>
        </p:sp>
        <p:sp>
          <p:nvSpPr>
            <p:cNvPr id="74" name="Szabadkézi sokszög 73"/>
            <p:cNvSpPr/>
            <p:nvPr/>
          </p:nvSpPr>
          <p:spPr>
            <a:xfrm>
              <a:off x="6945937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50193" tIns="50193" rIns="50193" bIns="50193" anchor="ctr" anchorCtr="1" compatLnSpc="1">
              <a:noAutofit/>
            </a:bodyPr>
            <a:lstStyle/>
            <a:p>
              <a:pPr algn="ctr" defTabSz="444479">
                <a:lnSpc>
                  <a:spcPct val="90000"/>
                </a:lnSpc>
                <a:spcAft>
                  <a:spcPts val="41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Query</a:t>
              </a:r>
            </a:p>
          </p:txBody>
        </p:sp>
        <p:sp>
          <p:nvSpPr>
            <p:cNvPr id="75" name="Szabadkézi sokszög 74"/>
            <p:cNvSpPr/>
            <p:nvPr/>
          </p:nvSpPr>
          <p:spPr>
            <a:xfrm>
              <a:off x="7707459" y="2882938"/>
              <a:ext cx="730770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989406"/>
                <a:gd name="f8" fmla="val 73077"/>
                <a:gd name="f9" fmla="val 32718"/>
                <a:gd name="f10" fmla="val 657689"/>
                <a:gd name="f11" fmla="val 698048"/>
                <a:gd name="f12" fmla="val 916329"/>
                <a:gd name="f13" fmla="val 956688"/>
                <a:gd name="f14" fmla="+- 0 0 -90"/>
                <a:gd name="f15" fmla="*/ f3 1 730766"/>
                <a:gd name="f16" fmla="*/ f4 1 989406"/>
                <a:gd name="f17" fmla="+- f7 0 f5"/>
                <a:gd name="f18" fmla="+- f6 0 f5"/>
                <a:gd name="f19" fmla="*/ f14 f0 1"/>
                <a:gd name="f20" fmla="*/ f18 1 730766"/>
                <a:gd name="f21" fmla="*/ f17 1 989406"/>
                <a:gd name="f22" fmla="*/ 0 f18 1"/>
                <a:gd name="f23" fmla="*/ 73077 f17 1"/>
                <a:gd name="f24" fmla="*/ 73077 f18 1"/>
                <a:gd name="f25" fmla="*/ 0 f17 1"/>
                <a:gd name="f26" fmla="*/ 657689 f18 1"/>
                <a:gd name="f27" fmla="*/ 730766 f18 1"/>
                <a:gd name="f28" fmla="*/ 916329 f17 1"/>
                <a:gd name="f29" fmla="*/ 989406 f17 1"/>
                <a:gd name="f30" fmla="*/ f19 1 f2"/>
                <a:gd name="f31" fmla="*/ f22 1 730766"/>
                <a:gd name="f32" fmla="*/ f23 1 989406"/>
                <a:gd name="f33" fmla="*/ f24 1 730766"/>
                <a:gd name="f34" fmla="*/ f25 1 989406"/>
                <a:gd name="f35" fmla="*/ f26 1 730766"/>
                <a:gd name="f36" fmla="*/ f27 1 730766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>
                <a:alpha val="50000"/>
              </a:srgbClr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4988" tIns="74988" rIns="74988" bIns="74988" anchor="ctr" anchorCtr="1" compatLnSpc="1">
              <a:noAutofit/>
            </a:bodyPr>
            <a:lstStyle/>
            <a:p>
              <a:pPr algn="ctr" defTabSz="666723">
                <a:lnSpc>
                  <a:spcPct val="90000"/>
                </a:lnSpc>
                <a:spcAft>
                  <a:spcPts val="667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Default</a:t>
            </a:r>
            <a:r>
              <a:rPr lang="hu-HU" dirty="0"/>
              <a:t> </a:t>
            </a:r>
            <a:r>
              <a:rPr lang="hu-HU" dirty="0" err="1" smtClean="0"/>
              <a:t>ejb-jar.xml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Class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Method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539552" y="1705372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en-US" sz="1400" dirty="0" smtClean="0"/>
              <a:t>interceptor-binding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ejb</a:t>
            </a:r>
            <a:r>
              <a:rPr lang="en-US" sz="1400" dirty="0"/>
              <a:t>-name&gt;*&lt;/</a:t>
            </a:r>
            <a:r>
              <a:rPr lang="en-US" sz="1400" dirty="0" err="1"/>
              <a:t>ejb</a:t>
            </a:r>
            <a:r>
              <a:rPr lang="en-US" sz="1400" dirty="0"/>
              <a:t>-name&gt;</a:t>
            </a:r>
          </a:p>
          <a:p>
            <a:pPr marL="0" indent="0">
              <a:buNone/>
            </a:pPr>
            <a:r>
              <a:rPr lang="en-US" sz="1400" dirty="0"/>
              <a:t>&lt;interceptor-class&gt;</a:t>
            </a:r>
            <a:r>
              <a:rPr lang="en-US" sz="1400" dirty="0" err="1"/>
              <a:t>hu.neruon.java.ejb.SimpleInterceptor</a:t>
            </a:r>
            <a:r>
              <a:rPr lang="en-US" sz="1400" dirty="0"/>
              <a:t>&lt;/interceptor-class&gt;</a:t>
            </a:r>
          </a:p>
          <a:p>
            <a:pPr marL="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interceptor-binding&gt;</a:t>
            </a:r>
            <a:endParaRPr lang="hu-HU" sz="140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539552" y="3029597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Interceptors</a:t>
            </a:r>
            <a:r>
              <a:rPr lang="hu-HU" sz="1400" dirty="0"/>
              <a:t>(</a:t>
            </a:r>
            <a:r>
              <a:rPr lang="hu-HU" sz="1400" dirty="0" err="1"/>
              <a:t>SimpleInterceptor.class</a:t>
            </a:r>
            <a:r>
              <a:rPr lang="hu-HU" sz="1400" dirty="0"/>
              <a:t>)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RoleConverter</a:t>
            </a:r>
            <a:endParaRPr lang="hu-HU" sz="1400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567638" y="4067367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Interceptors</a:t>
            </a:r>
            <a:r>
              <a:rPr lang="hu-HU" sz="1400" dirty="0"/>
              <a:t>(</a:t>
            </a:r>
            <a:r>
              <a:rPr lang="hu-HU" sz="1400" dirty="0" err="1"/>
              <a:t>SimpleInterceptor.class</a:t>
            </a:r>
            <a:r>
              <a:rPr lang="hu-HU" sz="1400" dirty="0"/>
              <a:t>)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RoleConverter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589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Bean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 smtClean="0"/>
          </a:p>
          <a:p>
            <a:pPr lvl="1"/>
            <a:r>
              <a:rPr lang="hu-HU" dirty="0" err="1"/>
              <a:t>beanRefContext.xml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87192" y="2677632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bean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 smtClean="0"/>
              <a:t>class</a:t>
            </a:r>
            <a:r>
              <a:rPr lang="hu-HU" sz="1400" dirty="0"/>
              <a:t>="org.springframework.context.support.ClassPathXmlApplicationContext"&gt;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constructor-arg</a:t>
            </a:r>
            <a:r>
              <a:rPr lang="hu-HU" sz="1400" dirty="0"/>
              <a:t> </a:t>
            </a:r>
            <a:r>
              <a:rPr lang="hu-HU" sz="1400" dirty="0" err="1"/>
              <a:t>value</a:t>
            </a:r>
            <a:r>
              <a:rPr lang="hu-HU" sz="1400" dirty="0"/>
              <a:t>="</a:t>
            </a:r>
            <a:r>
              <a:rPr lang="hu-HU" sz="1400" dirty="0" err="1"/>
              <a:t>classpath</a:t>
            </a:r>
            <a:r>
              <a:rPr lang="hu-HU" sz="1400" dirty="0"/>
              <a:t>:</a:t>
            </a:r>
            <a:r>
              <a:rPr lang="hu-HU" sz="1400" dirty="0" err="1"/>
              <a:t>spring-core.xml</a:t>
            </a:r>
            <a:r>
              <a:rPr lang="hu-HU" sz="1400" dirty="0"/>
              <a:t>" /&gt;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bean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3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/>
              <a:t>B</a:t>
            </a:r>
            <a:r>
              <a:rPr lang="hu-HU" dirty="0" err="1" smtClean="0"/>
              <a:t>ean</a:t>
            </a:r>
            <a:r>
              <a:rPr lang="hu-HU" dirty="0" smtClean="0"/>
              <a:t> injektálás </a:t>
            </a:r>
            <a:r>
              <a:rPr lang="hu-HU" dirty="0" err="1" smtClean="0"/>
              <a:t>EJB-be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87192" y="2677632"/>
            <a:ext cx="8229600" cy="16004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Stateless</a:t>
            </a:r>
            <a:r>
              <a:rPr lang="hu-HU" sz="1400" dirty="0"/>
              <a:t>(</a:t>
            </a:r>
            <a:r>
              <a:rPr lang="hu-HU" sz="1400" dirty="0" err="1"/>
              <a:t>mappedName</a:t>
            </a:r>
            <a:r>
              <a:rPr lang="hu-HU" sz="1400" dirty="0"/>
              <a:t> = "</a:t>
            </a:r>
            <a:r>
              <a:rPr lang="hu-HU" sz="1400" dirty="0" err="1"/>
              <a:t>UserServiceBean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hu-HU" sz="1400" b="1" dirty="0"/>
              <a:t>@</a:t>
            </a:r>
            <a:r>
              <a:rPr lang="hu-HU" sz="1400" b="1" dirty="0" err="1"/>
              <a:t>Interceptors</a:t>
            </a:r>
            <a:r>
              <a:rPr lang="hu-HU" sz="1400" b="1" dirty="0"/>
              <a:t>(</a:t>
            </a:r>
            <a:r>
              <a:rPr lang="hu-HU" sz="1400" b="1" dirty="0" err="1"/>
              <a:t>SpringBeanAutowiringInterceptor.class</a:t>
            </a:r>
            <a:r>
              <a:rPr lang="hu-HU" sz="1400" b="1" dirty="0"/>
              <a:t>)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UserServiceBean</a:t>
            </a:r>
            <a:r>
              <a:rPr lang="hu-HU" sz="1400" dirty="0"/>
              <a:t> </a:t>
            </a:r>
            <a:r>
              <a:rPr lang="hu-HU" sz="1400" dirty="0" err="1"/>
              <a:t>implements</a:t>
            </a:r>
            <a:r>
              <a:rPr lang="hu-HU" sz="1400" dirty="0"/>
              <a:t> </a:t>
            </a:r>
            <a:r>
              <a:rPr lang="hu-HU" sz="1400" dirty="0" err="1"/>
              <a:t>UserServiceBeanRemote</a:t>
            </a:r>
            <a:r>
              <a:rPr lang="hu-HU" sz="1400" dirty="0"/>
              <a:t>,</a:t>
            </a:r>
          </a:p>
          <a:p>
            <a:pPr marL="0" indent="0">
              <a:buNone/>
            </a:pPr>
            <a:r>
              <a:rPr lang="hu-HU" sz="1400" dirty="0"/>
              <a:t>		</a:t>
            </a:r>
            <a:r>
              <a:rPr lang="hu-HU" sz="1400" dirty="0" err="1"/>
              <a:t>UserServiceBeanLocal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	@</a:t>
            </a:r>
            <a:r>
              <a:rPr lang="hu-HU" sz="1400" dirty="0" err="1"/>
              <a:t>Autowired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UserDAO</a:t>
            </a:r>
            <a:r>
              <a:rPr lang="hu-HU" sz="1400" dirty="0" smtClean="0"/>
              <a:t> </a:t>
            </a:r>
            <a:r>
              <a:rPr lang="hu-HU" sz="1400" dirty="0" err="1"/>
              <a:t>userDAO</a:t>
            </a:r>
            <a:r>
              <a:rPr lang="hu-HU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83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EJB injektálás Spring </a:t>
            </a:r>
            <a:r>
              <a:rPr lang="hu-HU" dirty="0" err="1" smtClean="0"/>
              <a:t>Bean-be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457200" y="1993404"/>
            <a:ext cx="8229600" cy="336707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jee</a:t>
            </a:r>
            <a:r>
              <a:rPr lang="hu-HU" sz="1400" dirty="0"/>
              <a:t>:</a:t>
            </a:r>
            <a:r>
              <a:rPr lang="hu-HU" sz="1400" dirty="0" err="1"/>
              <a:t>local-slsb</a:t>
            </a:r>
            <a:r>
              <a:rPr lang="hu-HU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id</a:t>
            </a:r>
            <a:r>
              <a:rPr lang="hu-HU" sz="1400" dirty="0"/>
              <a:t>="</a:t>
            </a:r>
            <a:r>
              <a:rPr lang="hu-HU" sz="1400" dirty="0" err="1"/>
              <a:t>userService</a:t>
            </a:r>
            <a:r>
              <a:rPr lang="hu-HU" sz="1400" dirty="0"/>
              <a:t>"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jndi-name</a:t>
            </a:r>
            <a:r>
              <a:rPr lang="hu-HU" sz="1400" dirty="0"/>
              <a:t>="</a:t>
            </a:r>
            <a:r>
              <a:rPr lang="hu-HU" sz="1400" dirty="0" err="1"/>
              <a:t>ejb.UserServiceBeanLocal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business-interface</a:t>
            </a:r>
            <a:r>
              <a:rPr lang="hu-HU" sz="1400" dirty="0"/>
              <a:t>="</a:t>
            </a:r>
            <a:r>
              <a:rPr lang="hu-HU" sz="1400" dirty="0" err="1"/>
              <a:t>hu.neruon.java.ejb.client</a:t>
            </a:r>
            <a:r>
              <a:rPr lang="hu-HU" sz="1400" dirty="0" smtClean="0"/>
              <a:t>.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			</a:t>
            </a:r>
            <a:r>
              <a:rPr lang="hu-HU" sz="1400" dirty="0" err="1" smtClean="0"/>
              <a:t>service.UserServiceBeanLocal</a:t>
            </a:r>
            <a:r>
              <a:rPr lang="hu-HU" sz="1400" dirty="0"/>
              <a:t>" </a:t>
            </a:r>
            <a:r>
              <a:rPr lang="hu-HU" sz="1400" dirty="0" smtClean="0"/>
              <a:t>/&gt;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@Service("</a:t>
            </a:r>
            <a:r>
              <a:rPr lang="hu-HU" sz="1400" dirty="0" err="1"/>
              <a:t>customUserDetailsService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hu-HU" sz="1400" b="1" dirty="0"/>
              <a:t>@EJB(</a:t>
            </a:r>
            <a:r>
              <a:rPr lang="hu-HU" sz="1400" b="1" dirty="0" err="1"/>
              <a:t>name</a:t>
            </a:r>
            <a:r>
              <a:rPr lang="hu-HU" sz="1400" b="1" dirty="0"/>
              <a:t> = "</a:t>
            </a:r>
            <a:r>
              <a:rPr lang="hu-HU" sz="1400" b="1" dirty="0" err="1"/>
              <a:t>hu.neuron.ejb.UserServiceBeanLocal</a:t>
            </a:r>
            <a:r>
              <a:rPr lang="hu-HU" sz="1400" b="1" dirty="0"/>
              <a:t>", </a:t>
            </a:r>
            <a:r>
              <a:rPr lang="hu-HU" sz="1400" b="1" dirty="0" err="1"/>
              <a:t>beanInterface</a:t>
            </a:r>
            <a:r>
              <a:rPr lang="hu-HU" sz="1400" b="1" dirty="0"/>
              <a:t> = </a:t>
            </a:r>
            <a:r>
              <a:rPr lang="hu-HU" sz="1400" b="1" dirty="0" err="1"/>
              <a:t>UserServiceBeanLocal.class</a:t>
            </a:r>
            <a:r>
              <a:rPr lang="hu-HU" sz="1400" b="1" dirty="0"/>
              <a:t>)</a:t>
            </a:r>
          </a:p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CustomUserDetailsService</a:t>
            </a:r>
            <a:r>
              <a:rPr lang="hu-HU" sz="1400" dirty="0"/>
              <a:t> </a:t>
            </a:r>
            <a:r>
              <a:rPr lang="hu-HU" sz="1400" dirty="0" err="1"/>
              <a:t>implements</a:t>
            </a:r>
            <a:r>
              <a:rPr lang="hu-HU" sz="1400" dirty="0"/>
              <a:t> </a:t>
            </a:r>
            <a:r>
              <a:rPr lang="hu-HU" sz="1400" dirty="0" err="1"/>
              <a:t>UserDetailsService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	@EJB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/>
              <a:t>UserServiceBeanLocal</a:t>
            </a:r>
            <a:r>
              <a:rPr lang="hu-HU" sz="1400" dirty="0"/>
              <a:t> </a:t>
            </a:r>
            <a:r>
              <a:rPr lang="hu-HU" sz="1400" dirty="0" err="1"/>
              <a:t>userService</a:t>
            </a:r>
            <a:r>
              <a:rPr lang="hu-HU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95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Jól meghatározott üzleti témakört támogat</a:t>
            </a:r>
          </a:p>
          <a:p>
            <a:pPr lvl="1"/>
            <a:r>
              <a:rPr lang="hu-HU" dirty="0"/>
              <a:t>Adatszolgáltatás</a:t>
            </a:r>
          </a:p>
          <a:p>
            <a:pPr lvl="1"/>
            <a:r>
              <a:rPr lang="hu-HU" dirty="0"/>
              <a:t>Folyamattámogatás</a:t>
            </a:r>
          </a:p>
          <a:p>
            <a:pPr lvl="0"/>
            <a:r>
              <a:rPr lang="hu-HU" dirty="0"/>
              <a:t>Jól definiált </a:t>
            </a:r>
            <a:r>
              <a:rPr lang="hu-HU" dirty="0" err="1"/>
              <a:t>interfésszel</a:t>
            </a:r>
            <a:r>
              <a:rPr lang="hu-HU" dirty="0"/>
              <a:t> rendelkezik</a:t>
            </a:r>
          </a:p>
          <a:p>
            <a:pPr lvl="0"/>
            <a:r>
              <a:rPr lang="hu-HU" dirty="0"/>
              <a:t>Operátor metódusok segítségével használjuk a szolgáltatást</a:t>
            </a:r>
          </a:p>
          <a:p>
            <a:pPr lvl="0"/>
            <a:r>
              <a:rPr lang="hu-HU" dirty="0"/>
              <a:t>Nincs absztrakció, mindig konkrét igényt valósít meg</a:t>
            </a:r>
          </a:p>
          <a:p>
            <a:pPr lvl="0"/>
            <a:r>
              <a:rPr lang="hu-HU" dirty="0"/>
              <a:t>Mindig valamilyen konkrét erőforráson található, melyet URL-lel érünk 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72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EJB </a:t>
            </a:r>
            <a:r>
              <a:rPr lang="hu-HU" dirty="0" err="1" smtClean="0"/>
              <a:t>container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Erőforrás hozzáférési szolgáltatás </a:t>
            </a:r>
            <a:r>
              <a:rPr lang="hu-HU" dirty="0" smtClean="0"/>
              <a:t>biztosítása az </a:t>
            </a:r>
            <a:r>
              <a:rPr lang="hu-HU" dirty="0" err="1" smtClean="0"/>
              <a:t>EJB-khez</a:t>
            </a:r>
            <a:endParaRPr lang="hu-HU" dirty="0"/>
          </a:p>
          <a:p>
            <a:r>
              <a:rPr lang="hu-HU" dirty="0" smtClean="0"/>
              <a:t>Az </a:t>
            </a:r>
            <a:r>
              <a:rPr lang="hu-HU" dirty="0" err="1"/>
              <a:t>EJB-k</a:t>
            </a:r>
            <a:r>
              <a:rPr lang="hu-HU" dirty="0"/>
              <a:t> életciklusának menedzselése</a:t>
            </a:r>
          </a:p>
          <a:p>
            <a:r>
              <a:rPr lang="hu-HU" dirty="0"/>
              <a:t>Az </a:t>
            </a:r>
            <a:r>
              <a:rPr lang="hu-HU" dirty="0" err="1"/>
              <a:t>EJB-k</a:t>
            </a:r>
            <a:r>
              <a:rPr lang="hu-HU" dirty="0"/>
              <a:t> kliensoldali elérhetőségének biztosítása</a:t>
            </a:r>
          </a:p>
          <a:p>
            <a:r>
              <a:rPr lang="hu-HU" dirty="0" err="1"/>
              <a:t>Tranzakciókezelés</a:t>
            </a:r>
            <a:r>
              <a:rPr lang="hu-HU" dirty="0"/>
              <a:t> támogatása</a:t>
            </a:r>
          </a:p>
          <a:p>
            <a:r>
              <a:rPr lang="hu-HU" dirty="0" smtClean="0"/>
              <a:t>Elosztott rendszerek esetén skálázhatóságot biztosító szolgáltatások nyújtása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8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Bean-nek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endParaRPr lang="hu-HU" dirty="0" smtClean="0"/>
          </a:p>
          <a:p>
            <a:pPr lvl="1"/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 smtClean="0"/>
              <a:t>Beans</a:t>
            </a:r>
            <a:endParaRPr lang="hu-HU" dirty="0" smtClean="0"/>
          </a:p>
          <a:p>
            <a:pPr lvl="1"/>
            <a:r>
              <a:rPr lang="hu-HU" dirty="0" err="1"/>
              <a:t>Stateful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pPr lvl="1"/>
            <a:r>
              <a:rPr lang="hu-HU" dirty="0" err="1"/>
              <a:t>Singleton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r>
              <a:rPr lang="hu-HU" dirty="0" err="1" smtClean="0"/>
              <a:t>Message-driven</a:t>
            </a:r>
            <a:endParaRPr lang="hu-HU" dirty="0" smtClean="0"/>
          </a:p>
          <a:p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3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nem</a:t>
            </a:r>
            <a:r>
              <a:rPr lang="hu-HU" dirty="0"/>
              <a:t> rendelkező szolgáltatás</a:t>
            </a:r>
          </a:p>
          <a:p>
            <a:pPr lvl="0"/>
            <a:r>
              <a:rPr lang="hu-HU" dirty="0"/>
              <a:t>Nincs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nem determinisztikus a futó szolgáltatás példánya</a:t>
            </a:r>
          </a:p>
          <a:p>
            <a:pPr lvl="0"/>
            <a:r>
              <a:rPr lang="hu-HU" dirty="0"/>
              <a:t>A kliensen a létrehozás és használat után nem kell a példány felszabadításával foglalkozni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32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"/>
          <p:cNvSpPr/>
          <p:nvPr/>
        </p:nvSpPr>
        <p:spPr>
          <a:xfrm>
            <a:off x="3304771" y="3697589"/>
            <a:ext cx="2760307" cy="8245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5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Bean Pool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3364778" y="4057636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6" name="Szabadkézi sokszög 5"/>
          <p:cNvSpPr/>
          <p:nvPr/>
        </p:nvSpPr>
        <p:spPr>
          <a:xfrm>
            <a:off x="4151955" y="4063961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</a:t>
            </a:r>
            <a:endParaRPr lang="hu-HU" sz="917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6"/>
          <p:cNvSpPr/>
          <p:nvPr/>
        </p:nvSpPr>
        <p:spPr>
          <a:xfrm>
            <a:off x="4924950" y="4057636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3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611962" y="4025395"/>
            <a:ext cx="453650" cy="4359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333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833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9" name="Szabadkézi sokszög 8"/>
          <p:cNvSpPr/>
          <p:nvPr/>
        </p:nvSpPr>
        <p:spPr>
          <a:xfrm>
            <a:off x="3664816" y="1613427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10" name="Szabadkézi sokszög 10"/>
          <p:cNvSpPr/>
          <p:nvPr/>
        </p:nvSpPr>
        <p:spPr>
          <a:xfrm>
            <a:off x="4989111" y="1613427"/>
            <a:ext cx="720082" cy="4003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algn="ctr"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11" name="Szabadkézi sokszög 15"/>
          <p:cNvSpPr/>
          <p:nvPr/>
        </p:nvSpPr>
        <p:spPr>
          <a:xfrm>
            <a:off x="3544802" y="2554309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12" name="Szabadkézi sokszög 16"/>
          <p:cNvSpPr/>
          <p:nvPr/>
        </p:nvSpPr>
        <p:spPr>
          <a:xfrm>
            <a:off x="4872039" y="2554309"/>
            <a:ext cx="960104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FooBean2.b()</a:t>
            </a:r>
          </a:p>
        </p:txBody>
      </p:sp>
      <p:cxnSp>
        <p:nvCxnSpPr>
          <p:cNvPr id="13" name="Egyenes összekötő nyíllal 13"/>
          <p:cNvCxnSpPr>
            <a:stCxn id="5" idx="0"/>
            <a:endCxn id="11" idx="2"/>
          </p:cNvCxnSpPr>
          <p:nvPr/>
        </p:nvCxnSpPr>
        <p:spPr>
          <a:xfrm rot="5400000" flipH="1" flipV="1">
            <a:off x="3273189" y="3305971"/>
            <a:ext cx="1203298" cy="300034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13"/>
          <p:cNvCxnSpPr>
            <a:stCxn id="6" idx="0"/>
            <a:endCxn id="12" idx="2"/>
          </p:cNvCxnSpPr>
          <p:nvPr/>
        </p:nvCxnSpPr>
        <p:spPr>
          <a:xfrm rot="5400000" flipH="1" flipV="1">
            <a:off x="4327233" y="3039103"/>
            <a:ext cx="1209623" cy="840094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5" name="Szabadkézi sokszög 50"/>
          <p:cNvSpPr/>
          <p:nvPr/>
        </p:nvSpPr>
        <p:spPr>
          <a:xfrm>
            <a:off x="2257722" y="3943366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4</a:t>
            </a:r>
          </a:p>
        </p:txBody>
      </p:sp>
      <p:cxnSp>
        <p:nvCxnSpPr>
          <p:cNvPr id="16" name="Egyenes összekötő nyíllal 13"/>
          <p:cNvCxnSpPr>
            <a:stCxn id="15" idx="0"/>
            <a:endCxn id="15" idx="2"/>
          </p:cNvCxnSpPr>
          <p:nvPr/>
        </p:nvCxnSpPr>
        <p:spPr>
          <a:xfrm rot="16200000" flipH="1">
            <a:off x="2467749" y="4093379"/>
            <a:ext cx="300029" cy="10583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7" name="Szövegdoboz 61"/>
          <p:cNvSpPr txBox="1"/>
          <p:nvPr/>
        </p:nvSpPr>
        <p:spPr>
          <a:xfrm>
            <a:off x="981152" y="3879853"/>
            <a:ext cx="1263166" cy="46147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8" name="Szövegdoboz 62"/>
          <p:cNvSpPr txBox="1"/>
          <p:nvPr/>
        </p:nvSpPr>
        <p:spPr>
          <a:xfrm>
            <a:off x="2591350" y="3508385"/>
            <a:ext cx="838371" cy="2051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9" name="Egyenes összekötő nyíllal 64"/>
          <p:cNvCxnSpPr/>
          <p:nvPr/>
        </p:nvCxnSpPr>
        <p:spPr>
          <a:xfrm>
            <a:off x="3848351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66"/>
          <p:cNvCxnSpPr/>
          <p:nvPr/>
        </p:nvCxnSpPr>
        <p:spPr>
          <a:xfrm flipV="1">
            <a:off x="4208396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67"/>
          <p:cNvCxnSpPr/>
          <p:nvPr/>
        </p:nvCxnSpPr>
        <p:spPr>
          <a:xfrm>
            <a:off x="5184442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68"/>
          <p:cNvCxnSpPr/>
          <p:nvPr/>
        </p:nvCxnSpPr>
        <p:spPr>
          <a:xfrm flipV="1">
            <a:off x="5544487" y="2013776"/>
            <a:ext cx="0" cy="54053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3" name="Egyenes összekötő nyíllal 94"/>
          <p:cNvCxnSpPr>
            <a:stCxn id="4" idx="4"/>
            <a:endCxn id="15" idx="0"/>
          </p:cNvCxnSpPr>
          <p:nvPr/>
        </p:nvCxnSpPr>
        <p:spPr>
          <a:xfrm flipH="1">
            <a:off x="2617763" y="3780040"/>
            <a:ext cx="687008" cy="163325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4" name="Egyenes összekötő nyíllal 96"/>
          <p:cNvCxnSpPr>
            <a:stCxn id="15" idx="2"/>
            <a:endCxn id="4" idx="11"/>
          </p:cNvCxnSpPr>
          <p:nvPr/>
        </p:nvCxnSpPr>
        <p:spPr>
          <a:xfrm>
            <a:off x="2617763" y="4243395"/>
            <a:ext cx="687008" cy="196251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5" name="Szabadkézi sokszög 98"/>
          <p:cNvSpPr/>
          <p:nvPr/>
        </p:nvSpPr>
        <p:spPr>
          <a:xfrm>
            <a:off x="6418470" y="3951321"/>
            <a:ext cx="720082" cy="300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298" tIns="81298" rIns="81298" bIns="81298" anchor="t" anchorCtr="1" compatLnSpc="1">
            <a:noAutofit/>
          </a:bodyPr>
          <a:lstStyle/>
          <a:p>
            <a:pPr defTabSz="666723">
              <a:lnSpc>
                <a:spcPct val="90000"/>
              </a:lnSpc>
              <a:spcAft>
                <a:spcPts val="667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17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917" dirty="0">
                <a:solidFill>
                  <a:srgbClr val="FFFFFF"/>
                </a:solidFill>
                <a:latin typeface="Calibri"/>
                <a:ea typeface=""/>
                <a:cs typeface=""/>
              </a:rPr>
              <a:t>X</a:t>
            </a:r>
          </a:p>
        </p:txBody>
      </p:sp>
      <p:cxnSp>
        <p:nvCxnSpPr>
          <p:cNvPr id="26" name="Egyenes összekötő nyíllal 99"/>
          <p:cNvCxnSpPr>
            <a:stCxn id="4" idx="7"/>
            <a:endCxn id="25" idx="0"/>
          </p:cNvCxnSpPr>
          <p:nvPr/>
        </p:nvCxnSpPr>
        <p:spPr>
          <a:xfrm>
            <a:off x="6065078" y="3780040"/>
            <a:ext cx="713433" cy="1712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7" name="Egyenes összekötő nyíllal 102"/>
          <p:cNvCxnSpPr>
            <a:stCxn id="25" idx="2"/>
            <a:endCxn id="4" idx="8"/>
          </p:cNvCxnSpPr>
          <p:nvPr/>
        </p:nvCxnSpPr>
        <p:spPr>
          <a:xfrm flipH="1">
            <a:off x="6065078" y="4251350"/>
            <a:ext cx="713433" cy="18829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8" name="Egyenes összekötő nyíllal 13"/>
          <p:cNvCxnSpPr>
            <a:stCxn id="25" idx="0"/>
            <a:endCxn id="25" idx="2"/>
          </p:cNvCxnSpPr>
          <p:nvPr/>
        </p:nvCxnSpPr>
        <p:spPr>
          <a:xfrm rot="16200000" flipH="1">
            <a:off x="6628497" y="4101334"/>
            <a:ext cx="300029" cy="10583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9" name="Szövegdoboz 110"/>
          <p:cNvSpPr txBox="1"/>
          <p:nvPr/>
        </p:nvSpPr>
        <p:spPr>
          <a:xfrm>
            <a:off x="7298285" y="3937620"/>
            <a:ext cx="827150" cy="3332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30" name="Szövegdoboz 111"/>
          <p:cNvSpPr txBox="1"/>
          <p:nvPr/>
        </p:nvSpPr>
        <p:spPr>
          <a:xfrm>
            <a:off x="6001558" y="3563127"/>
            <a:ext cx="1016304" cy="20512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76200" tIns="38100" rIns="76200" bIns="3810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33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</p:spTree>
    <p:extLst>
      <p:ext uri="{BB962C8B-B14F-4D97-AF65-F5344CB8AC3E}">
        <p14:creationId xmlns:p14="http://schemas.microsoft.com/office/powerpoint/2010/main" val="23330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Stateful</a:t>
            </a:r>
            <a:r>
              <a:rPr lang="hu-HU" dirty="0"/>
              <a:t> 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rendelkező</a:t>
            </a:r>
            <a:r>
              <a:rPr lang="hu-HU" dirty="0"/>
              <a:t> szolgáltatás</a:t>
            </a:r>
          </a:p>
          <a:p>
            <a:pPr lvl="0"/>
            <a:r>
              <a:rPr lang="hu-HU" dirty="0"/>
              <a:t>Lehet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ugyanazt a példányt hívva szolgálja ki a kliens kéréseit</a:t>
            </a:r>
          </a:p>
          <a:p>
            <a:pPr lvl="1"/>
            <a:r>
              <a:rPr lang="hu-HU" dirty="0"/>
              <a:t>Így teszi lehetővé, hogy több kérés között emlékezzen a </a:t>
            </a:r>
            <a:r>
              <a:rPr lang="hu-HU" dirty="0" err="1"/>
              <a:t>bean</a:t>
            </a:r>
            <a:r>
              <a:rPr lang="hu-HU" dirty="0"/>
              <a:t> példány állapotára</a:t>
            </a:r>
          </a:p>
          <a:p>
            <a:pPr lvl="0"/>
            <a:r>
              <a:rPr lang="hu-HU" dirty="0"/>
              <a:t>A kliensen a létrehozás és használat után fel kell szabadítani a példányt: </a:t>
            </a:r>
            <a:r>
              <a:rPr lang="hu-HU" b="1" dirty="0">
                <a:latin typeface="Calibri" pitchFamily="34"/>
              </a:rPr>
              <a:t>.</a:t>
            </a:r>
            <a:r>
              <a:rPr lang="hu-HU" b="1" dirty="0" err="1">
                <a:latin typeface="Calibri" pitchFamily="34"/>
              </a:rPr>
              <a:t>remove</a:t>
            </a:r>
            <a:r>
              <a:rPr lang="hu-HU" b="1" dirty="0">
                <a:latin typeface="Calibri" pitchFamily="34"/>
              </a:rPr>
              <a:t>()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47248</TotalTime>
  <Words>886</Words>
  <Application>Microsoft Office PowerPoint</Application>
  <PresentationFormat>Diavetítés a képernyőre (16:10 oldalarány)</PresentationFormat>
  <Paragraphs>340</Paragraphs>
  <Slides>33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EJB</vt:lpstr>
      <vt:lpstr>EJB</vt:lpstr>
      <vt:lpstr>EJB</vt:lpstr>
      <vt:lpstr>EJB container</vt:lpstr>
      <vt:lpstr>Bean-nek</vt:lpstr>
      <vt:lpstr>Stateless Session Bean</vt:lpstr>
      <vt:lpstr>Stateless Session Bean</vt:lpstr>
      <vt:lpstr>Stateful Session Beans</vt:lpstr>
      <vt:lpstr>Stateful Session Bean</vt:lpstr>
      <vt:lpstr>Passziválás / aktiválás</vt:lpstr>
      <vt:lpstr>Singleton Session Beans</vt:lpstr>
      <vt:lpstr>Stateless Session Bean</vt:lpstr>
      <vt:lpstr>Stateless Session Bean</vt:lpstr>
      <vt:lpstr>Stateless Session Bean</vt:lpstr>
      <vt:lpstr>Stateless Session Bean</vt:lpstr>
      <vt:lpstr>Remote client</vt:lpstr>
      <vt:lpstr>Local client</vt:lpstr>
      <vt:lpstr>JNDI</vt:lpstr>
      <vt:lpstr>JNDI</vt:lpstr>
      <vt:lpstr>JNDI Lookup</vt:lpstr>
      <vt:lpstr>EJB refernce</vt:lpstr>
      <vt:lpstr>EJB refernce</vt:lpstr>
      <vt:lpstr>Dependency Injection</vt:lpstr>
      <vt:lpstr>Timer service</vt:lpstr>
      <vt:lpstr>Timer service</vt:lpstr>
      <vt:lpstr>Asynchronous</vt:lpstr>
      <vt:lpstr>Startup</vt:lpstr>
      <vt:lpstr>Interceptors</vt:lpstr>
      <vt:lpstr>Interceptors</vt:lpstr>
      <vt:lpstr>Spring integration</vt:lpstr>
      <vt:lpstr>Spring integration</vt:lpstr>
      <vt:lpstr>Spring integration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263</cp:revision>
  <dcterms:created xsi:type="dcterms:W3CDTF">2015-01-23T10:54:52Z</dcterms:created>
  <dcterms:modified xsi:type="dcterms:W3CDTF">2015-07-23T07:30:27Z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