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1" r:id="rId13"/>
    <p:sldId id="262" r:id="rId14"/>
    <p:sldId id="267" r:id="rId15"/>
    <p:sldId id="266" r:id="rId16"/>
    <p:sldId id="268" r:id="rId17"/>
    <p:sldId id="269" r:id="rId18"/>
    <p:sldId id="271" r:id="rId19"/>
    <p:sldId id="270" r:id="rId20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>
      <p:cViewPr varScale="1">
        <p:scale>
          <a:sx n="90" d="100"/>
          <a:sy n="90" d="100"/>
        </p:scale>
        <p:origin x="86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csütörtök, 2015. július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csütörtök, 2015. július 23.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Tranzakció, JMS</a:t>
            </a:r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2 Phase commit</a:t>
            </a:r>
          </a:p>
        </p:txBody>
      </p:sp>
      <p:sp>
        <p:nvSpPr>
          <p:cNvPr id="3" name="Szabadkézi sokszög 7"/>
          <p:cNvSpPr/>
          <p:nvPr/>
        </p:nvSpPr>
        <p:spPr>
          <a:xfrm>
            <a:off x="1350678" y="1233507"/>
            <a:ext cx="1952207" cy="586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17326" tIns="117326" rIns="117326" bIns="117326" anchor="ctr" anchorCtr="1" compatLnSpc="1">
            <a:noAutofit/>
          </a:bodyPr>
          <a:lstStyle/>
          <a:p>
            <a:pPr marL="0" marR="0" lvl="0" indent="0" algn="ctr" defTabSz="1066803" rtl="0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Transaction Manager</a:t>
            </a:r>
          </a:p>
        </p:txBody>
      </p:sp>
      <p:sp>
        <p:nvSpPr>
          <p:cNvPr id="4" name="Szabadkézi sokszög 6"/>
          <p:cNvSpPr/>
          <p:nvPr/>
        </p:nvSpPr>
        <p:spPr>
          <a:xfrm>
            <a:off x="457200" y="2259299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sp>
        <p:nvSpPr>
          <p:cNvPr id="5" name="Szabadkézi sokszög 6"/>
          <p:cNvSpPr/>
          <p:nvPr/>
        </p:nvSpPr>
        <p:spPr>
          <a:xfrm>
            <a:off x="2409407" y="2259299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sp>
        <p:nvSpPr>
          <p:cNvPr id="6" name="Szabadkézi sokszög 7"/>
          <p:cNvSpPr/>
          <p:nvPr/>
        </p:nvSpPr>
        <p:spPr>
          <a:xfrm>
            <a:off x="5841114" y="1233507"/>
            <a:ext cx="1952207" cy="586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17326" tIns="117326" rIns="117326" bIns="117326" anchor="ctr" anchorCtr="1" compatLnSpc="1">
            <a:noAutofit/>
          </a:bodyPr>
          <a:lstStyle/>
          <a:p>
            <a:pPr marL="0" marR="0" lvl="0" indent="0" algn="ctr" defTabSz="1066803" rtl="0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Transaction Manager</a:t>
            </a:r>
          </a:p>
        </p:txBody>
      </p:sp>
      <p:sp>
        <p:nvSpPr>
          <p:cNvPr id="7" name="Szabadkézi sokszög 6"/>
          <p:cNvSpPr/>
          <p:nvPr/>
        </p:nvSpPr>
        <p:spPr>
          <a:xfrm>
            <a:off x="4947635" y="2259299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sp>
        <p:nvSpPr>
          <p:cNvPr id="8" name="Szabadkézi sokszög 6"/>
          <p:cNvSpPr/>
          <p:nvPr/>
        </p:nvSpPr>
        <p:spPr>
          <a:xfrm>
            <a:off x="6899842" y="2259299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sp>
        <p:nvSpPr>
          <p:cNvPr id="9" name="Szövegdoboz 10"/>
          <p:cNvSpPr txBox="1"/>
          <p:nvPr/>
        </p:nvSpPr>
        <p:spPr>
          <a:xfrm>
            <a:off x="1837505" y="862151"/>
            <a:ext cx="992773" cy="3831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Phase 1</a:t>
            </a:r>
          </a:p>
        </p:txBody>
      </p:sp>
      <p:sp>
        <p:nvSpPr>
          <p:cNvPr id="10" name="Szövegdoboz 11"/>
          <p:cNvSpPr txBox="1"/>
          <p:nvPr/>
        </p:nvSpPr>
        <p:spPr>
          <a:xfrm>
            <a:off x="6320826" y="862151"/>
            <a:ext cx="992773" cy="3831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Phase 2</a:t>
            </a:r>
          </a:p>
        </p:txBody>
      </p:sp>
      <p:cxnSp>
        <p:nvCxnSpPr>
          <p:cNvPr id="11" name="Szögletes összekötő 13"/>
          <p:cNvCxnSpPr>
            <a:stCxn id="3" idx="3"/>
          </p:cNvCxnSpPr>
          <p:nvPr/>
        </p:nvCxnSpPr>
        <p:spPr>
          <a:xfrm rot="10800009" flipV="1">
            <a:off x="1078296" y="1526856"/>
            <a:ext cx="272381" cy="72797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2" name="Szögletes összekötő 15"/>
          <p:cNvCxnSpPr>
            <a:stCxn id="4" idx="0"/>
            <a:endCxn id="3" idx="2"/>
          </p:cNvCxnSpPr>
          <p:nvPr/>
        </p:nvCxnSpPr>
        <p:spPr>
          <a:xfrm rot="5400000" flipH="1" flipV="1">
            <a:off x="1619187" y="1551705"/>
            <a:ext cx="439086" cy="97610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3" name="Szögletes összekötő 18"/>
          <p:cNvCxnSpPr>
            <a:stCxn id="3" idx="1"/>
          </p:cNvCxnSpPr>
          <p:nvPr/>
        </p:nvCxnSpPr>
        <p:spPr>
          <a:xfrm>
            <a:off x="3302885" y="1526855"/>
            <a:ext cx="281489" cy="736147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4" name="Szögletes összekötő 21"/>
          <p:cNvCxnSpPr>
            <a:stCxn id="5" idx="0"/>
            <a:endCxn id="3" idx="2"/>
          </p:cNvCxnSpPr>
          <p:nvPr/>
        </p:nvCxnSpPr>
        <p:spPr>
          <a:xfrm rot="16200000" flipV="1">
            <a:off x="2595291" y="1551704"/>
            <a:ext cx="439086" cy="976104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5" name="Szövegdoboz 24"/>
          <p:cNvSpPr txBox="1"/>
          <p:nvPr/>
        </p:nvSpPr>
        <p:spPr>
          <a:xfrm>
            <a:off x="184818" y="1249865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Prepare</a:t>
            </a:r>
          </a:p>
        </p:txBody>
      </p:sp>
      <p:sp>
        <p:nvSpPr>
          <p:cNvPr id="16" name="Szövegdoboz 25"/>
          <p:cNvSpPr txBox="1"/>
          <p:nvPr/>
        </p:nvSpPr>
        <p:spPr>
          <a:xfrm>
            <a:off x="3443630" y="1253569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Prepare</a:t>
            </a:r>
          </a:p>
        </p:txBody>
      </p:sp>
      <p:sp>
        <p:nvSpPr>
          <p:cNvPr id="17" name="Szövegdoboz 26"/>
          <p:cNvSpPr txBox="1"/>
          <p:nvPr/>
        </p:nvSpPr>
        <p:spPr>
          <a:xfrm>
            <a:off x="1408797" y="1843796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OK</a:t>
            </a:r>
          </a:p>
        </p:txBody>
      </p:sp>
      <p:sp>
        <p:nvSpPr>
          <p:cNvPr id="18" name="Szövegdoboz 28"/>
          <p:cNvSpPr txBox="1"/>
          <p:nvPr/>
        </p:nvSpPr>
        <p:spPr>
          <a:xfrm>
            <a:off x="2430036" y="1843796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OK</a:t>
            </a:r>
          </a:p>
        </p:txBody>
      </p:sp>
      <p:cxnSp>
        <p:nvCxnSpPr>
          <p:cNvPr id="19" name="Szögletes összekötő 37"/>
          <p:cNvCxnSpPr>
            <a:stCxn id="6" idx="3"/>
          </p:cNvCxnSpPr>
          <p:nvPr/>
        </p:nvCxnSpPr>
        <p:spPr>
          <a:xfrm rot="10800009" flipV="1">
            <a:off x="5550938" y="1526856"/>
            <a:ext cx="290176" cy="72797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0" name="Szögletes összekötő 38"/>
          <p:cNvCxnSpPr>
            <a:stCxn id="7" idx="0"/>
            <a:endCxn id="6" idx="2"/>
          </p:cNvCxnSpPr>
          <p:nvPr/>
        </p:nvCxnSpPr>
        <p:spPr>
          <a:xfrm rot="5400000" flipH="1" flipV="1">
            <a:off x="6109623" y="1551704"/>
            <a:ext cx="439086" cy="976104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1" name="Szögletes összekötő 39"/>
          <p:cNvCxnSpPr>
            <a:stCxn id="6" idx="1"/>
          </p:cNvCxnSpPr>
          <p:nvPr/>
        </p:nvCxnSpPr>
        <p:spPr>
          <a:xfrm>
            <a:off x="7793321" y="1526855"/>
            <a:ext cx="276496" cy="69891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2" name="Szögletes összekötő 40"/>
          <p:cNvCxnSpPr>
            <a:stCxn id="8" idx="0"/>
            <a:endCxn id="6" idx="2"/>
          </p:cNvCxnSpPr>
          <p:nvPr/>
        </p:nvCxnSpPr>
        <p:spPr>
          <a:xfrm rot="16200000" flipV="1">
            <a:off x="7085727" y="1551704"/>
            <a:ext cx="439086" cy="97610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23" name="Szövegdoboz 41"/>
          <p:cNvSpPr txBox="1"/>
          <p:nvPr/>
        </p:nvSpPr>
        <p:spPr>
          <a:xfrm>
            <a:off x="4650748" y="1254337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Commit</a:t>
            </a:r>
          </a:p>
        </p:txBody>
      </p:sp>
      <p:sp>
        <p:nvSpPr>
          <p:cNvPr id="24" name="Szövegdoboz 42"/>
          <p:cNvSpPr txBox="1"/>
          <p:nvPr/>
        </p:nvSpPr>
        <p:spPr>
          <a:xfrm>
            <a:off x="7909560" y="1258040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Commit</a:t>
            </a:r>
          </a:p>
        </p:txBody>
      </p:sp>
      <p:sp>
        <p:nvSpPr>
          <p:cNvPr id="25" name="Szövegdoboz 43"/>
          <p:cNvSpPr txBox="1"/>
          <p:nvPr/>
        </p:nvSpPr>
        <p:spPr>
          <a:xfrm>
            <a:off x="5874727" y="1848267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Done</a:t>
            </a:r>
          </a:p>
        </p:txBody>
      </p:sp>
      <p:sp>
        <p:nvSpPr>
          <p:cNvPr id="26" name="Szövegdoboz 44"/>
          <p:cNvSpPr txBox="1"/>
          <p:nvPr/>
        </p:nvSpPr>
        <p:spPr>
          <a:xfrm>
            <a:off x="6895965" y="1848267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Done</a:t>
            </a:r>
          </a:p>
        </p:txBody>
      </p:sp>
      <p:sp>
        <p:nvSpPr>
          <p:cNvPr id="27" name="Szabadkézi sokszög 7"/>
          <p:cNvSpPr/>
          <p:nvPr/>
        </p:nvSpPr>
        <p:spPr>
          <a:xfrm>
            <a:off x="1350678" y="3254678"/>
            <a:ext cx="1952207" cy="586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17326" tIns="117326" rIns="117326" bIns="117326" anchor="ctr" anchorCtr="1" compatLnSpc="1">
            <a:noAutofit/>
          </a:bodyPr>
          <a:lstStyle/>
          <a:p>
            <a:pPr marL="0" marR="0" lvl="0" indent="0" algn="ctr" defTabSz="1066803" rtl="0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Transaction Manager</a:t>
            </a:r>
          </a:p>
        </p:txBody>
      </p:sp>
      <p:sp>
        <p:nvSpPr>
          <p:cNvPr id="28" name="Szabadkézi sokszög 6"/>
          <p:cNvSpPr/>
          <p:nvPr/>
        </p:nvSpPr>
        <p:spPr>
          <a:xfrm>
            <a:off x="457200" y="4280461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sp>
        <p:nvSpPr>
          <p:cNvPr id="29" name="Szabadkézi sokszög 6"/>
          <p:cNvSpPr/>
          <p:nvPr/>
        </p:nvSpPr>
        <p:spPr>
          <a:xfrm>
            <a:off x="2409407" y="4280461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cxnSp>
        <p:nvCxnSpPr>
          <p:cNvPr id="30" name="Szögletes összekötő 54"/>
          <p:cNvCxnSpPr>
            <a:stCxn id="27" idx="3"/>
          </p:cNvCxnSpPr>
          <p:nvPr/>
        </p:nvCxnSpPr>
        <p:spPr>
          <a:xfrm rot="10800009" flipV="1">
            <a:off x="1055948" y="3548027"/>
            <a:ext cx="294702" cy="732434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31" name="Szögletes összekötő 55"/>
          <p:cNvCxnSpPr>
            <a:stCxn id="28" idx="0"/>
            <a:endCxn id="27" idx="2"/>
          </p:cNvCxnSpPr>
          <p:nvPr/>
        </p:nvCxnSpPr>
        <p:spPr>
          <a:xfrm rot="5400000" flipH="1" flipV="1">
            <a:off x="1619192" y="3572872"/>
            <a:ext cx="439077" cy="97610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32" name="Szögletes összekötő 56"/>
          <p:cNvCxnSpPr>
            <a:stCxn id="27" idx="1"/>
          </p:cNvCxnSpPr>
          <p:nvPr/>
        </p:nvCxnSpPr>
        <p:spPr>
          <a:xfrm>
            <a:off x="3302885" y="3548027"/>
            <a:ext cx="281489" cy="732434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33" name="Szögletes összekötő 57"/>
          <p:cNvCxnSpPr>
            <a:stCxn id="29" idx="0"/>
            <a:endCxn id="27" idx="2"/>
          </p:cNvCxnSpPr>
          <p:nvPr/>
        </p:nvCxnSpPr>
        <p:spPr>
          <a:xfrm rot="16200000" flipV="1">
            <a:off x="2595296" y="3572871"/>
            <a:ext cx="439077" cy="976104"/>
          </a:xfrm>
          <a:prstGeom prst="bentConnector3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34" name="Szövegdoboz 58"/>
          <p:cNvSpPr txBox="1"/>
          <p:nvPr/>
        </p:nvSpPr>
        <p:spPr>
          <a:xfrm>
            <a:off x="184818" y="3271028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Prepare</a:t>
            </a:r>
          </a:p>
        </p:txBody>
      </p:sp>
      <p:sp>
        <p:nvSpPr>
          <p:cNvPr id="35" name="Szövegdoboz 59"/>
          <p:cNvSpPr txBox="1"/>
          <p:nvPr/>
        </p:nvSpPr>
        <p:spPr>
          <a:xfrm>
            <a:off x="3443630" y="3274731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Prepare</a:t>
            </a:r>
          </a:p>
        </p:txBody>
      </p:sp>
      <p:sp>
        <p:nvSpPr>
          <p:cNvPr id="36" name="Szövegdoboz 60"/>
          <p:cNvSpPr txBox="1"/>
          <p:nvPr/>
        </p:nvSpPr>
        <p:spPr>
          <a:xfrm>
            <a:off x="1408797" y="3864967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OK</a:t>
            </a:r>
          </a:p>
        </p:txBody>
      </p:sp>
      <p:sp>
        <p:nvSpPr>
          <p:cNvPr id="37" name="Szövegdoboz 61"/>
          <p:cNvSpPr txBox="1"/>
          <p:nvPr/>
        </p:nvSpPr>
        <p:spPr>
          <a:xfrm>
            <a:off x="2430036" y="3864958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FAIL</a:t>
            </a:r>
          </a:p>
        </p:txBody>
      </p:sp>
      <p:sp>
        <p:nvSpPr>
          <p:cNvPr id="38" name="Szabadkézi sokszög 62"/>
          <p:cNvSpPr/>
          <p:nvPr/>
        </p:nvSpPr>
        <p:spPr>
          <a:xfrm>
            <a:off x="5839148" y="3254678"/>
            <a:ext cx="1952207" cy="586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17326" tIns="117326" rIns="117326" bIns="117326" anchor="ctr" anchorCtr="1" compatLnSpc="1">
            <a:noAutofit/>
          </a:bodyPr>
          <a:lstStyle/>
          <a:p>
            <a:pPr marL="0" marR="0" lvl="0" indent="0" algn="ctr" defTabSz="1066803" rtl="0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Transaction Manager</a:t>
            </a:r>
          </a:p>
        </p:txBody>
      </p:sp>
      <p:sp>
        <p:nvSpPr>
          <p:cNvPr id="39" name="Szabadkézi sokszög 6"/>
          <p:cNvSpPr/>
          <p:nvPr/>
        </p:nvSpPr>
        <p:spPr>
          <a:xfrm>
            <a:off x="4945669" y="4280461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sp>
        <p:nvSpPr>
          <p:cNvPr id="40" name="Szabadkézi sokszög 6"/>
          <p:cNvSpPr/>
          <p:nvPr/>
        </p:nvSpPr>
        <p:spPr>
          <a:xfrm>
            <a:off x="6897876" y="4280461"/>
            <a:ext cx="1786957" cy="6275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69840" tIns="169840" rIns="169840" bIns="169840" anchor="ctr" anchorCtr="1" compatLnSpc="1">
            <a:noAutofit/>
          </a:bodyPr>
          <a:lstStyle/>
          <a:p>
            <a:pPr marL="0" marR="0" lvl="0" indent="0" algn="ctr" defTabSz="1689097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Resource Manager</a:t>
            </a:r>
          </a:p>
        </p:txBody>
      </p:sp>
      <p:cxnSp>
        <p:nvCxnSpPr>
          <p:cNvPr id="41" name="Szögletes összekötő 65"/>
          <p:cNvCxnSpPr>
            <a:stCxn id="38" idx="3"/>
          </p:cNvCxnSpPr>
          <p:nvPr/>
        </p:nvCxnSpPr>
        <p:spPr>
          <a:xfrm rot="10800009" flipV="1">
            <a:off x="5550928" y="3548027"/>
            <a:ext cx="288210" cy="732434"/>
          </a:xfrm>
          <a:prstGeom prst="bentConnector3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42" name="Szögletes összekötő 66"/>
          <p:cNvCxnSpPr>
            <a:stCxn id="39" idx="0"/>
            <a:endCxn id="38" idx="2"/>
          </p:cNvCxnSpPr>
          <p:nvPr/>
        </p:nvCxnSpPr>
        <p:spPr>
          <a:xfrm rot="5400000" flipH="1" flipV="1">
            <a:off x="6107662" y="3572871"/>
            <a:ext cx="439077" cy="976104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43" name="Szögletes összekötő 67"/>
          <p:cNvCxnSpPr>
            <a:stCxn id="38" idx="1"/>
          </p:cNvCxnSpPr>
          <p:nvPr/>
        </p:nvCxnSpPr>
        <p:spPr>
          <a:xfrm>
            <a:off x="7791355" y="3548027"/>
            <a:ext cx="275509" cy="732434"/>
          </a:xfrm>
          <a:prstGeom prst="bentConnector3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44" name="Szögletes összekötő 68"/>
          <p:cNvCxnSpPr>
            <a:stCxn id="40" idx="0"/>
            <a:endCxn id="38" idx="2"/>
          </p:cNvCxnSpPr>
          <p:nvPr/>
        </p:nvCxnSpPr>
        <p:spPr>
          <a:xfrm rot="16200000" flipV="1">
            <a:off x="7083766" y="3572871"/>
            <a:ext cx="439077" cy="97610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45" name="Szövegdoboz 69"/>
          <p:cNvSpPr txBox="1"/>
          <p:nvPr/>
        </p:nvSpPr>
        <p:spPr>
          <a:xfrm>
            <a:off x="4648782" y="3275499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Rollback</a:t>
            </a:r>
          </a:p>
        </p:txBody>
      </p:sp>
      <p:sp>
        <p:nvSpPr>
          <p:cNvPr id="46" name="Szövegdoboz 70"/>
          <p:cNvSpPr txBox="1"/>
          <p:nvPr/>
        </p:nvSpPr>
        <p:spPr>
          <a:xfrm>
            <a:off x="7907594" y="3279202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Rollback</a:t>
            </a:r>
          </a:p>
        </p:txBody>
      </p:sp>
      <p:sp>
        <p:nvSpPr>
          <p:cNvPr id="47" name="Szövegdoboz 71"/>
          <p:cNvSpPr txBox="1"/>
          <p:nvPr/>
        </p:nvSpPr>
        <p:spPr>
          <a:xfrm>
            <a:off x="5872761" y="3869439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Done</a:t>
            </a:r>
          </a:p>
        </p:txBody>
      </p:sp>
      <p:sp>
        <p:nvSpPr>
          <p:cNvPr id="48" name="Szövegdoboz 72"/>
          <p:cNvSpPr txBox="1"/>
          <p:nvPr/>
        </p:nvSpPr>
        <p:spPr>
          <a:xfrm>
            <a:off x="6893999" y="3869429"/>
            <a:ext cx="7772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1" i="0" u="none" strike="noStrike" kern="1200" cap="none" spc="0" baseline="0">
                <a:solidFill>
                  <a:srgbClr val="2E75B6"/>
                </a:solidFill>
                <a:uFillTx/>
                <a:latin typeface="Calibri"/>
                <a:ea typeface=""/>
                <a:cs typeface=""/>
              </a:rPr>
              <a:t>Done</a:t>
            </a:r>
          </a:p>
        </p:txBody>
      </p:sp>
      <p:sp>
        <p:nvSpPr>
          <p:cNvPr id="49" name="Jobbra nyíl 73"/>
          <p:cNvSpPr/>
          <p:nvPr/>
        </p:nvSpPr>
        <p:spPr>
          <a:xfrm>
            <a:off x="4390957" y="1351775"/>
            <a:ext cx="307777" cy="137595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17326" tIns="117326" rIns="117326" bIns="117326" anchor="ctr" anchorCtr="1" compatLnSpc="1">
            <a:noAutofit/>
          </a:bodyPr>
          <a:lstStyle/>
          <a:p>
            <a:pPr marL="0" marR="0" lvl="0" indent="0" algn="ctr" defTabSz="1066803" rtl="0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6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"/>
              <a:cs typeface=""/>
            </a:endParaRPr>
          </a:p>
        </p:txBody>
      </p:sp>
      <p:sp>
        <p:nvSpPr>
          <p:cNvPr id="50" name="Jobbra nyíl 74"/>
          <p:cNvSpPr/>
          <p:nvPr/>
        </p:nvSpPr>
        <p:spPr>
          <a:xfrm>
            <a:off x="4397157" y="3315486"/>
            <a:ext cx="307777" cy="137595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17326" tIns="117326" rIns="117326" bIns="117326" anchor="ctr" anchorCtr="1" compatLnSpc="1">
            <a:noAutofit/>
          </a:bodyPr>
          <a:lstStyle/>
          <a:p>
            <a:pPr marL="0" marR="0" lvl="0" indent="0" algn="ctr" defTabSz="1066803" rtl="0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6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"/>
              <a:cs typeface=""/>
            </a:endParaRPr>
          </a:p>
        </p:txBody>
      </p:sp>
      <p:cxnSp>
        <p:nvCxnSpPr>
          <p:cNvPr id="51" name="Egyenes összekötő 76"/>
          <p:cNvCxnSpPr/>
          <p:nvPr/>
        </p:nvCxnSpPr>
        <p:spPr>
          <a:xfrm>
            <a:off x="184818" y="3074130"/>
            <a:ext cx="8802426" cy="0"/>
          </a:xfrm>
          <a:prstGeom prst="straightConnector1">
            <a:avLst/>
          </a:prstGeom>
          <a:noFill/>
          <a:ln w="22229" cap="flat">
            <a:solidFill>
              <a:srgbClr val="A5A5A5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6331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5" grpId="0"/>
      <p:bldP spid="46" grpId="0"/>
      <p:bldP spid="47" grpId="0"/>
      <p:bldP spid="48" grpId="0"/>
      <p:bldP spid="4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JMS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err="1">
                <a:latin typeface="Consolas" pitchFamily="49"/>
                <a:cs typeface="Consolas" pitchFamily="49"/>
              </a:rPr>
              <a:t>javax.jms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1"/>
            <a:r>
              <a:rPr lang="hu-HU" sz="2400" dirty="0" err="1">
                <a:latin typeface="Consolas" pitchFamily="49"/>
                <a:cs typeface="Consolas" pitchFamily="49"/>
              </a:rPr>
              <a:t>ConnectionFactory</a:t>
            </a:r>
            <a:endParaRPr lang="hu-HU" sz="2400" dirty="0">
              <a:latin typeface="Consolas" pitchFamily="49"/>
              <a:cs typeface="Consolas" pitchFamily="49"/>
            </a:endParaRPr>
          </a:p>
          <a:p>
            <a:pPr lvl="1"/>
            <a:r>
              <a:rPr lang="hu-HU" sz="2400" dirty="0" err="1">
                <a:latin typeface="Consolas" pitchFamily="49"/>
                <a:cs typeface="Consolas" pitchFamily="49"/>
              </a:rPr>
              <a:t>Message</a:t>
            </a:r>
            <a:endParaRPr lang="hu-HU" sz="2400" dirty="0">
              <a:latin typeface="Consolas" pitchFamily="49"/>
              <a:cs typeface="Consolas" pitchFamily="49"/>
            </a:endParaRPr>
          </a:p>
          <a:p>
            <a:pPr lvl="1"/>
            <a:r>
              <a:rPr lang="hu-HU" sz="2400" dirty="0" err="1" smtClean="0">
                <a:latin typeface="Consolas" pitchFamily="49"/>
                <a:cs typeface="Consolas" pitchFamily="49"/>
              </a:rPr>
              <a:t>Queue</a:t>
            </a:r>
            <a:endParaRPr lang="hu-HU" sz="2400" dirty="0" smtClean="0">
              <a:latin typeface="Consolas" pitchFamily="49"/>
              <a:cs typeface="Consolas" pitchFamily="49"/>
            </a:endParaRPr>
          </a:p>
          <a:p>
            <a:pPr lvl="2"/>
            <a:r>
              <a:rPr lang="hu-HU" sz="2200" dirty="0" err="1">
                <a:latin typeface="Consolas" pitchFamily="49"/>
                <a:cs typeface="Consolas" pitchFamily="49"/>
              </a:rPr>
              <a:t>Point-to-Point</a:t>
            </a:r>
            <a:endParaRPr lang="hu-HU" sz="2200" dirty="0" smtClean="0">
              <a:latin typeface="Consolas" pitchFamily="49"/>
              <a:cs typeface="Consolas" pitchFamily="49"/>
            </a:endParaRPr>
          </a:p>
          <a:p>
            <a:pPr lvl="1"/>
            <a:r>
              <a:rPr lang="hu-HU" sz="2400" dirty="0" err="1" smtClean="0">
                <a:latin typeface="Consolas" pitchFamily="49"/>
                <a:cs typeface="Consolas" pitchFamily="49"/>
              </a:rPr>
              <a:t>Topic</a:t>
            </a:r>
            <a:endParaRPr lang="hu-HU" sz="2400" dirty="0" smtClean="0">
              <a:latin typeface="Consolas" pitchFamily="49"/>
              <a:cs typeface="Consolas" pitchFamily="49"/>
            </a:endParaRPr>
          </a:p>
          <a:p>
            <a:pPr lvl="2"/>
            <a:r>
              <a:rPr lang="hu-HU" sz="2200" dirty="0" err="1">
                <a:latin typeface="Consolas" pitchFamily="49"/>
                <a:cs typeface="Consolas" pitchFamily="49"/>
              </a:rPr>
              <a:t>Publish</a:t>
            </a:r>
            <a:r>
              <a:rPr lang="hu-HU" sz="2200" dirty="0">
                <a:latin typeface="Consolas" pitchFamily="49"/>
                <a:cs typeface="Consolas" pitchFamily="49"/>
              </a:rPr>
              <a:t>/</a:t>
            </a:r>
            <a:r>
              <a:rPr lang="hu-HU" sz="2200" dirty="0" err="1">
                <a:latin typeface="Consolas" pitchFamily="49"/>
                <a:cs typeface="Consolas" pitchFamily="49"/>
              </a:rPr>
              <a:t>Subscribe</a:t>
            </a:r>
            <a:endParaRPr lang="hu-HU" sz="2200" dirty="0">
              <a:latin typeface="Consolas" pitchFamily="49"/>
              <a:cs typeface="Consolas" pitchFamily="49"/>
            </a:endParaRPr>
          </a:p>
          <a:p>
            <a:pPr lvl="1"/>
            <a:endParaRPr lang="hu-HU" dirty="0"/>
          </a:p>
        </p:txBody>
      </p:sp>
      <p:pic>
        <p:nvPicPr>
          <p:cNvPr id="4" name="Picture 2" descr="image:Figure shows one client sending messages using a queue and another client sending messages using a topic. Figure is explained in text.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55976" y="2184245"/>
            <a:ext cx="4685455" cy="276147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7275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Queue</a:t>
            </a:r>
            <a:endParaRPr lang="hu-HU" dirty="0"/>
          </a:p>
        </p:txBody>
      </p:sp>
      <p:pic>
        <p:nvPicPr>
          <p:cNvPr id="3076" name="Picture 4" descr="http://www.novell.com/documentation/extend52/Docs/help/MP/jms/concepts/images/ptp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72" y="1489348"/>
            <a:ext cx="6418056" cy="335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TOPIC</a:t>
            </a:r>
            <a:endParaRPr lang="hu-HU" dirty="0"/>
          </a:p>
        </p:txBody>
      </p:sp>
      <p:pic>
        <p:nvPicPr>
          <p:cNvPr id="4098" name="Picture 2" descr="https://www.novell.com/documentation/extend52/Docs/help/MP/jms/concepts/images/pubsub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54" y="1345332"/>
            <a:ext cx="5989492" cy="340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JMS működése</a:t>
            </a:r>
            <a:endParaRPr lang="hu-HU" dirty="0"/>
          </a:p>
        </p:txBody>
      </p:sp>
      <p:pic>
        <p:nvPicPr>
          <p:cNvPr id="5126" name="Picture 6" descr="https://www.novell.com/documentation/extend52/Docs/help/MP/jms/concepts/images/jm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60" y="1333500"/>
            <a:ext cx="4704279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Bridge</a:t>
            </a:r>
            <a:endParaRPr lang="hu-HU"/>
          </a:p>
        </p:txBody>
      </p:sp>
      <p:pic>
        <p:nvPicPr>
          <p:cNvPr id="7170" name="Picture 2" descr="http://3.bp.blogspot.com/-XE7S2esmoOk/TmD0BIrQTOI/AAAAAAAAA8c/035RshMhMqA/s1600/ScreenHunter_20+Sep.+02+17.1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6" y="1333500"/>
            <a:ext cx="7374487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Store-and-Forward</a:t>
            </a:r>
            <a:r>
              <a:rPr lang="hu-HU" dirty="0"/>
              <a:t> </a:t>
            </a:r>
            <a:r>
              <a:rPr lang="hu-HU" dirty="0" err="1"/>
              <a:t>Agents</a:t>
            </a:r>
            <a:endParaRPr lang="hu-HU" dirty="0"/>
          </a:p>
        </p:txBody>
      </p:sp>
      <p:pic>
        <p:nvPicPr>
          <p:cNvPr id="6146" name="Picture 2" descr="http://www.oracle.com/ocom/groups/public/@otn/documents/digitalasset/113715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10" y="1921396"/>
            <a:ext cx="6401579" cy="263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1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Tranzakció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Tároláshoz köthető folyamat esetén tranzakció biztosítja a konzisztens és megbízható működést.</a:t>
            </a:r>
          </a:p>
          <a:p>
            <a:pPr lvl="0"/>
            <a:r>
              <a:rPr lang="hu-HU"/>
              <a:t>ACID tulajdonságok:</a:t>
            </a:r>
          </a:p>
          <a:p>
            <a:pPr lvl="1"/>
            <a:r>
              <a:rPr lang="hu-HU" sz="1500" b="1"/>
              <a:t>Atomicity</a:t>
            </a:r>
            <a:r>
              <a:rPr lang="hu-HU" sz="1500"/>
              <a:t>: a művelet vagy teljes egészében végrehajtódik vagy semmilyen hatása nincs</a:t>
            </a:r>
          </a:p>
          <a:p>
            <a:pPr lvl="1"/>
            <a:r>
              <a:rPr lang="hu-HU" sz="1500" b="1"/>
              <a:t>Consitency</a:t>
            </a:r>
            <a:r>
              <a:rPr lang="hu-HU" sz="1500"/>
              <a:t>: egy érvényes állapotból egy másik érvényes állapotba kerül az adattár</a:t>
            </a:r>
          </a:p>
          <a:p>
            <a:pPr lvl="1"/>
            <a:r>
              <a:rPr lang="hu-HU" sz="1500" b="1"/>
              <a:t>Isolation</a:t>
            </a:r>
            <a:r>
              <a:rPr lang="hu-HU" sz="1500"/>
              <a:t>: párhuzamos működés esetén is olyan állapotot találunk, mintha egy jól meghatározott sorrendben hajtódtak volna végre a műveletek</a:t>
            </a:r>
          </a:p>
          <a:p>
            <a:pPr lvl="1"/>
            <a:r>
              <a:rPr lang="hu-HU" sz="1500" b="1"/>
              <a:t>Durability</a:t>
            </a:r>
            <a:r>
              <a:rPr lang="hu-HU" sz="1500"/>
              <a:t>: egy sikeres commit után a tár megőrzi az állapotot</a:t>
            </a:r>
            <a:endParaRPr lang="hu-HU" sz="1333"/>
          </a:p>
        </p:txBody>
      </p:sp>
    </p:spTree>
    <p:extLst>
      <p:ext uri="{BB962C8B-B14F-4D97-AF65-F5344CB8AC3E}">
        <p14:creationId xmlns:p14="http://schemas.microsoft.com/office/powerpoint/2010/main" val="6138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sz="2417" dirty="0"/>
              <a:t>Tranzakciós attribútumok</a:t>
            </a:r>
          </a:p>
        </p:txBody>
      </p:sp>
      <p:pic>
        <p:nvPicPr>
          <p:cNvPr id="3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2" y="1484316"/>
            <a:ext cx="6635747" cy="274637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81198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sz="2417" dirty="0"/>
              <a:t>Tranzakciós attribútum annotáció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@TransactionAttribute</a:t>
            </a:r>
          </a:p>
          <a:p>
            <a:pPr lvl="1"/>
            <a:r>
              <a:rPr lang="hu-HU" dirty="0"/>
              <a:t>MANDATORY</a:t>
            </a:r>
          </a:p>
          <a:p>
            <a:pPr lvl="1"/>
            <a:r>
              <a:rPr lang="hu-HU" dirty="0"/>
              <a:t>REQUIRED</a:t>
            </a:r>
          </a:p>
          <a:p>
            <a:pPr lvl="1"/>
            <a:r>
              <a:rPr lang="hu-HU" dirty="0"/>
              <a:t>REQUIRED_NEW</a:t>
            </a:r>
          </a:p>
          <a:p>
            <a:pPr lvl="1"/>
            <a:r>
              <a:rPr lang="hu-HU" dirty="0"/>
              <a:t>SUPPORTS</a:t>
            </a:r>
          </a:p>
          <a:p>
            <a:pPr lvl="1"/>
            <a:r>
              <a:rPr lang="hu-HU" dirty="0"/>
              <a:t>NOT_SUPPORTED</a:t>
            </a:r>
          </a:p>
          <a:p>
            <a:pPr lvl="1"/>
            <a:r>
              <a:rPr lang="hu-HU" dirty="0"/>
              <a:t>NEVER</a:t>
            </a:r>
          </a:p>
          <a:p>
            <a:pPr lvl="0"/>
            <a:r>
              <a:rPr lang="hu-HU" sz="1333" dirty="0">
                <a:latin typeface="Courier New" pitchFamily="49"/>
                <a:cs typeface="Courier New" pitchFamily="49"/>
              </a:rPr>
              <a:t>@TransactionAttribute(TransactionAttributeType.REQUIRES_NEW)</a:t>
            </a:r>
            <a:br>
              <a:rPr lang="hu-HU" sz="1333" dirty="0">
                <a:latin typeface="Courier New" pitchFamily="49"/>
                <a:cs typeface="Courier New" pitchFamily="49"/>
              </a:rPr>
            </a:br>
            <a:r>
              <a:rPr lang="hu-HU" sz="1333" dirty="0">
                <a:latin typeface="Courier New" pitchFamily="49"/>
                <a:cs typeface="Courier New" pitchFamily="49"/>
              </a:rPr>
              <a:t>public void doSomething() { … }</a:t>
            </a:r>
          </a:p>
        </p:txBody>
      </p:sp>
    </p:spTree>
    <p:extLst>
      <p:ext uri="{BB962C8B-B14F-4D97-AF65-F5344CB8AC3E}">
        <p14:creationId xmlns:p14="http://schemas.microsoft.com/office/powerpoint/2010/main" val="12623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sz="2417" dirty="0"/>
              <a:t>Kivételek és a tranzakció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@ApplicationException</a:t>
            </a:r>
          </a:p>
          <a:p>
            <a:pPr lvl="1"/>
            <a:r>
              <a:rPr lang="hu-HU" dirty="0"/>
              <a:t>rollback: </a:t>
            </a:r>
            <a:r>
              <a:rPr lang="hu-HU" dirty="0" smtClean="0"/>
              <a:t>Boolean 	(default: false)</a:t>
            </a:r>
            <a:endParaRPr lang="hu-HU" dirty="0"/>
          </a:p>
          <a:p>
            <a:pPr lvl="1"/>
            <a:r>
              <a:rPr lang="hu-HU" dirty="0"/>
              <a:t>inherit: </a:t>
            </a:r>
            <a:r>
              <a:rPr lang="hu-HU" dirty="0" smtClean="0"/>
              <a:t>Boolean	(default:true)</a:t>
            </a:r>
            <a:endParaRPr lang="hu-HU" dirty="0"/>
          </a:p>
          <a:p>
            <a:pPr lvl="0"/>
            <a:r>
              <a:rPr lang="hu-HU" dirty="0"/>
              <a:t>Az dobott </a:t>
            </a:r>
            <a:r>
              <a:rPr lang="hu-HU" dirty="0" smtClean="0"/>
              <a:t>ellenőrzött kivétel </a:t>
            </a:r>
            <a:r>
              <a:rPr lang="hu-HU" dirty="0"/>
              <a:t>visszagörgeti a </a:t>
            </a:r>
            <a:r>
              <a:rPr lang="hu-HU" dirty="0" smtClean="0"/>
              <a:t>tranzakciót</a:t>
            </a:r>
            <a:r>
              <a:rPr lang="hu-HU" dirty="0"/>
              <a:t/>
            </a:r>
            <a:br>
              <a:rPr lang="hu-HU" dirty="0"/>
            </a:br>
            <a:r>
              <a:rPr lang="hu-HU" sz="1500" dirty="0">
                <a:latin typeface="Courier New" pitchFamily="49"/>
                <a:cs typeface="Courier New" pitchFamily="49"/>
              </a:rPr>
              <a:t>@ApplicationException(rollback=true)</a:t>
            </a:r>
            <a:br>
              <a:rPr lang="hu-HU" sz="1500" dirty="0">
                <a:latin typeface="Courier New" pitchFamily="49"/>
                <a:cs typeface="Courier New" pitchFamily="49"/>
              </a:rPr>
            </a:br>
            <a:r>
              <a:rPr lang="hu-HU" sz="1500" dirty="0">
                <a:latin typeface="Courier New" pitchFamily="49"/>
                <a:cs typeface="Courier New" pitchFamily="49"/>
              </a:rPr>
              <a:t>public class SomeException extends Exception {…}</a:t>
            </a:r>
          </a:p>
          <a:p>
            <a:pPr lvl="0"/>
            <a:r>
              <a:rPr lang="hu-HU" dirty="0" smtClean="0"/>
              <a:t>Minden nem ellenőrzött kivétel automatikusan visszagörgeti a tranzakciót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0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TransactionManagement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@</a:t>
            </a:r>
            <a:r>
              <a:rPr lang="hu-HU" dirty="0" err="1" smtClean="0"/>
              <a:t>TransactionManagement</a:t>
            </a:r>
            <a:endParaRPr lang="hu-HU" dirty="0"/>
          </a:p>
          <a:p>
            <a:pPr lvl="1"/>
            <a:r>
              <a:rPr lang="hu-HU" i="1" dirty="0" smtClean="0"/>
              <a:t>CONTAINER</a:t>
            </a:r>
            <a:endParaRPr lang="hu-HU" dirty="0" smtClean="0"/>
          </a:p>
          <a:p>
            <a:pPr lvl="2"/>
            <a:r>
              <a:rPr lang="hu-HU" dirty="0" smtClean="0"/>
              <a:t>Annotációk</a:t>
            </a:r>
          </a:p>
          <a:p>
            <a:pPr lvl="2"/>
            <a:r>
              <a:rPr lang="hu-HU" dirty="0" smtClean="0"/>
              <a:t>Kivételek</a:t>
            </a:r>
          </a:p>
          <a:p>
            <a:pPr lvl="2"/>
            <a:r>
              <a:rPr lang="hu-HU" dirty="0" err="1" smtClean="0"/>
              <a:t>setRollbackOnly</a:t>
            </a:r>
            <a:r>
              <a:rPr lang="hu-HU" dirty="0"/>
              <a:t>();</a:t>
            </a:r>
            <a:endParaRPr lang="hu-HU" dirty="0" smtClean="0"/>
          </a:p>
          <a:p>
            <a:pPr lvl="1"/>
            <a:r>
              <a:rPr lang="hu-HU" dirty="0" smtClean="0"/>
              <a:t>BEAN</a:t>
            </a:r>
          </a:p>
          <a:p>
            <a:pPr lvl="2"/>
            <a:r>
              <a:rPr lang="hu-HU" dirty="0" err="1" smtClean="0"/>
              <a:t>begin</a:t>
            </a:r>
            <a:r>
              <a:rPr lang="hu-HU" dirty="0" smtClean="0"/>
              <a:t>()</a:t>
            </a:r>
          </a:p>
          <a:p>
            <a:pPr lvl="2"/>
            <a:r>
              <a:rPr lang="hu-HU" dirty="0" err="1"/>
              <a:t>c</a:t>
            </a:r>
            <a:r>
              <a:rPr lang="hu-HU" dirty="0" err="1" smtClean="0"/>
              <a:t>ommit</a:t>
            </a:r>
            <a:r>
              <a:rPr lang="hu-HU" dirty="0" smtClean="0"/>
              <a:t>()</a:t>
            </a:r>
          </a:p>
          <a:p>
            <a:pPr lvl="2"/>
            <a:r>
              <a:rPr lang="hu-HU" dirty="0" err="1" smtClean="0"/>
              <a:t>rollBack</a:t>
            </a:r>
            <a:r>
              <a:rPr lang="hu-HU" dirty="0" smtClean="0"/>
              <a:t>()</a:t>
            </a:r>
          </a:p>
          <a:p>
            <a:pPr lvl="2"/>
            <a:r>
              <a:rPr lang="hu-HU" dirty="0" err="1"/>
              <a:t>setRollbackOnly</a:t>
            </a:r>
            <a:r>
              <a:rPr lang="hu-HU" dirty="0"/>
              <a:t>();</a:t>
            </a:r>
          </a:p>
          <a:p>
            <a:pPr marL="914400" lvl="2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54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transaction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Használata</a:t>
            </a:r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611560" y="1777380"/>
            <a:ext cx="8229600" cy="366869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 @</a:t>
            </a:r>
            <a:r>
              <a:rPr lang="hu-HU" sz="1400" dirty="0" err="1"/>
              <a:t>Resource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err="1" smtClean="0"/>
              <a:t>private</a:t>
            </a:r>
            <a:r>
              <a:rPr lang="hu-HU" sz="1400" dirty="0" smtClean="0"/>
              <a:t> </a:t>
            </a:r>
            <a:r>
              <a:rPr lang="hu-HU" sz="1400" dirty="0" err="1"/>
              <a:t>EJBContext</a:t>
            </a:r>
            <a:r>
              <a:rPr lang="hu-HU" sz="1400" dirty="0"/>
              <a:t> </a:t>
            </a:r>
            <a:r>
              <a:rPr lang="hu-HU" sz="1400" dirty="0" err="1"/>
              <a:t>context</a:t>
            </a:r>
            <a:r>
              <a:rPr lang="hu-HU" sz="1400" dirty="0" smtClean="0"/>
              <a:t>;</a:t>
            </a:r>
          </a:p>
          <a:p>
            <a:pPr marL="0" indent="0">
              <a:buNone/>
            </a:pPr>
            <a:endParaRPr lang="hu-HU" sz="1400" dirty="0" smtClean="0"/>
          </a:p>
          <a:p>
            <a:pPr marL="0" indent="0">
              <a:buNone/>
            </a:pPr>
            <a:r>
              <a:rPr lang="en-US" sz="1400" dirty="0"/>
              <a:t> public void </a:t>
            </a:r>
            <a:r>
              <a:rPr lang="en-US" sz="1400" dirty="0" err="1"/>
              <a:t>trxnMethod</a:t>
            </a:r>
            <a:r>
              <a:rPr lang="en-US" sz="1400" dirty="0"/>
              <a:t>() throws Exception {</a:t>
            </a: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UserTransaction</a:t>
            </a:r>
            <a:r>
              <a:rPr lang="hu-HU" sz="1400" dirty="0" smtClean="0"/>
              <a:t> </a:t>
            </a:r>
            <a:r>
              <a:rPr lang="hu-HU" sz="1400" dirty="0" err="1"/>
              <a:t>utx</a:t>
            </a:r>
            <a:r>
              <a:rPr lang="hu-HU" sz="1400" dirty="0"/>
              <a:t> = </a:t>
            </a:r>
            <a:r>
              <a:rPr lang="hu-HU" sz="1400" dirty="0" err="1"/>
              <a:t>context.getUserTransaction</a:t>
            </a:r>
            <a:r>
              <a:rPr lang="hu-HU" sz="1400" dirty="0" smtClean="0"/>
              <a:t>();</a:t>
            </a:r>
            <a:r>
              <a:rPr lang="en-US" sz="1400" dirty="0"/>
              <a:t> 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en-US" sz="1400" dirty="0" smtClean="0"/>
              <a:t>try {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	</a:t>
            </a:r>
            <a:r>
              <a:rPr lang="en-US" sz="1400" dirty="0" err="1" smtClean="0"/>
              <a:t>utx.begin</a:t>
            </a:r>
            <a:r>
              <a:rPr lang="en-US" sz="1400" dirty="0" smtClean="0"/>
              <a:t>();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	…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en-US" sz="1400" dirty="0" err="1" smtClean="0"/>
              <a:t>utx.commit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hu-HU" sz="1400" dirty="0" smtClean="0"/>
              <a:t>	</a:t>
            </a:r>
            <a:r>
              <a:rPr lang="en-US" sz="1400" dirty="0" smtClean="0"/>
              <a:t>} </a:t>
            </a:r>
            <a:r>
              <a:rPr lang="en-US" sz="1400" dirty="0"/>
              <a:t>catch(</a:t>
            </a:r>
            <a:r>
              <a:rPr lang="en-US" sz="1400" dirty="0" err="1"/>
              <a:t>Throwable</a:t>
            </a:r>
            <a:r>
              <a:rPr lang="en-US" sz="1400" dirty="0"/>
              <a:t> t) {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en-US" sz="1400" dirty="0" err="1" smtClean="0"/>
              <a:t>utx.rollback</a:t>
            </a:r>
            <a:r>
              <a:rPr lang="en-US" sz="1400" dirty="0" smtClean="0"/>
              <a:t>();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</a:t>
            </a:r>
            <a:r>
              <a:rPr lang="en-US" sz="1400" dirty="0" smtClean="0"/>
              <a:t> </a:t>
            </a:r>
            <a:r>
              <a:rPr lang="hu-HU" sz="1400" dirty="0" smtClean="0"/>
              <a:t>	</a:t>
            </a:r>
            <a:r>
              <a:rPr lang="en-US" sz="1400" dirty="0" smtClean="0"/>
              <a:t>throws </a:t>
            </a:r>
            <a:r>
              <a:rPr lang="en-US" sz="1400" dirty="0"/>
              <a:t>new Exception(</a:t>
            </a:r>
            <a:r>
              <a:rPr lang="en-US" sz="1400" dirty="0" err="1"/>
              <a:t>t.getMessage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58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transaction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Használata</a:t>
            </a:r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611560" y="1777380"/>
            <a:ext cx="8229600" cy="315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void </a:t>
            </a:r>
            <a:r>
              <a:rPr lang="en-US" sz="1400" dirty="0" err="1"/>
              <a:t>trxnMethod</a:t>
            </a:r>
            <a:r>
              <a:rPr lang="en-US" sz="1400" dirty="0"/>
              <a:t>() throws Exception {</a:t>
            </a: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UserTransaction</a:t>
            </a:r>
            <a:r>
              <a:rPr lang="hu-HU" sz="1400" dirty="0" smtClean="0"/>
              <a:t> </a:t>
            </a:r>
            <a:r>
              <a:rPr lang="hu-HU" sz="1400" dirty="0" err="1"/>
              <a:t>utx</a:t>
            </a:r>
            <a:r>
              <a:rPr lang="hu-HU" sz="1400" dirty="0"/>
              <a:t> = </a:t>
            </a:r>
            <a:r>
              <a:rPr lang="hu-HU" sz="1400" dirty="0" err="1"/>
              <a:t>context.getUserTransaction</a:t>
            </a:r>
            <a:r>
              <a:rPr lang="hu-HU" sz="1400" dirty="0" smtClean="0"/>
              <a:t>();</a:t>
            </a:r>
            <a:r>
              <a:rPr lang="en-US" sz="1400" dirty="0"/>
              <a:t> 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en-US" sz="1400" dirty="0" smtClean="0"/>
              <a:t>try {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	</a:t>
            </a:r>
            <a:r>
              <a:rPr lang="en-US" sz="1400" dirty="0" err="1" smtClean="0"/>
              <a:t>utx.begin</a:t>
            </a:r>
            <a:r>
              <a:rPr lang="en-US" sz="1400" dirty="0" smtClean="0"/>
              <a:t>();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	…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en-US" sz="1400" dirty="0" smtClean="0"/>
              <a:t>} </a:t>
            </a:r>
            <a:r>
              <a:rPr lang="en-US" sz="1400" dirty="0"/>
              <a:t>catch(</a:t>
            </a:r>
            <a:r>
              <a:rPr lang="en-US" sz="1400" dirty="0" err="1"/>
              <a:t>Throwable</a:t>
            </a:r>
            <a:r>
              <a:rPr lang="en-US" sz="1400" dirty="0"/>
              <a:t> t) {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en-US" sz="1400" dirty="0" err="1" smtClean="0"/>
              <a:t>utx.setRollbackOnly</a:t>
            </a:r>
            <a:r>
              <a:rPr lang="en-US" sz="1400" dirty="0"/>
              <a:t>();  </a:t>
            </a:r>
            <a:r>
              <a:rPr lang="hu-HU" sz="1400" dirty="0" smtClean="0"/>
              <a:t>	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	</a:t>
            </a:r>
            <a:r>
              <a:rPr lang="en-US" sz="1400" dirty="0" smtClean="0"/>
              <a:t>throws </a:t>
            </a:r>
            <a:r>
              <a:rPr lang="en-US" sz="1400" dirty="0"/>
              <a:t>new Exception(</a:t>
            </a:r>
            <a:r>
              <a:rPr lang="en-US" sz="1400" dirty="0" err="1"/>
              <a:t>t.getMessage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        } finally {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en-US" sz="1400" dirty="0" err="1" smtClean="0"/>
              <a:t>utx.commit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6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Elosztott Tranzakció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Fizikailag elosztott rendszerek tranzakcionális működését támogatja</a:t>
            </a:r>
            <a:br>
              <a:rPr lang="hu-HU"/>
            </a:br>
            <a:r>
              <a:rPr lang="hu-HU" sz="1800"/>
              <a:t>Pl.: két adatbázis, J2EE perzisztens tár és adatbázis</a:t>
            </a:r>
            <a:endParaRPr lang="hu-HU"/>
          </a:p>
          <a:p>
            <a:pPr lvl="0"/>
            <a:r>
              <a:rPr lang="hu-HU"/>
              <a:t>Kétfázisú commit (Two-phase commit)</a:t>
            </a:r>
            <a:br>
              <a:rPr lang="hu-HU"/>
            </a:br>
            <a:r>
              <a:rPr lang="hu-HU" sz="1800"/>
              <a:t>A cél(server) rendszereknek is támogatniuk kell, nem csak a hívó(client) fél felelőssége. Pl.: Oracle adatbázis kezelő + XA JDBC Thin Client Driver</a:t>
            </a:r>
          </a:p>
          <a:p>
            <a:pPr lvl="1"/>
            <a:r>
              <a:rPr lang="hu-HU"/>
              <a:t>Phase 1: Prepare</a:t>
            </a:r>
          </a:p>
          <a:p>
            <a:pPr lvl="1"/>
            <a:r>
              <a:rPr lang="hu-HU"/>
              <a:t>Phase 2: Commit</a:t>
            </a:r>
          </a:p>
          <a:p>
            <a:pPr marL="0" lvl="0" indent="0">
              <a:buNone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17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52685</TotalTime>
  <Words>217</Words>
  <Application>Microsoft Office PowerPoint</Application>
  <PresentationFormat>Diavetítés a képernyőre (16:10 oldalarány)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Tranzakció</vt:lpstr>
      <vt:lpstr>Tranzakciós attribútumok</vt:lpstr>
      <vt:lpstr>Tranzakciós attribútum annotáció</vt:lpstr>
      <vt:lpstr>Kivételek és a tranzakció</vt:lpstr>
      <vt:lpstr>TransactionManagement</vt:lpstr>
      <vt:lpstr>User transaction</vt:lpstr>
      <vt:lpstr>User transaction</vt:lpstr>
      <vt:lpstr>Elosztott Tranzakció</vt:lpstr>
      <vt:lpstr>2 Phase commit</vt:lpstr>
      <vt:lpstr>JMS</vt:lpstr>
      <vt:lpstr>Queue</vt:lpstr>
      <vt:lpstr>TOPIC</vt:lpstr>
      <vt:lpstr>JMS működése</vt:lpstr>
      <vt:lpstr>Bridge</vt:lpstr>
      <vt:lpstr>Store-and-Forward Agents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273</cp:revision>
  <dcterms:created xsi:type="dcterms:W3CDTF">2015-01-23T10:54:52Z</dcterms:created>
  <dcterms:modified xsi:type="dcterms:W3CDTF">2015-07-23T07:30:19Z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