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1" r:id="rId6"/>
    <p:sldId id="285" r:id="rId7"/>
    <p:sldId id="263" r:id="rId8"/>
    <p:sldId id="286" r:id="rId9"/>
    <p:sldId id="287" r:id="rId10"/>
    <p:sldId id="288" r:id="rId11"/>
    <p:sldId id="297" r:id="rId12"/>
    <p:sldId id="298" r:id="rId13"/>
    <p:sldId id="293" r:id="rId14"/>
    <p:sldId id="294" r:id="rId15"/>
    <p:sldId id="295" r:id="rId16"/>
    <p:sldId id="290" r:id="rId17"/>
    <p:sldId id="308" r:id="rId18"/>
    <p:sldId id="291" r:id="rId19"/>
    <p:sldId id="292" r:id="rId20"/>
    <p:sldId id="296" r:id="rId21"/>
    <p:sldId id="299" r:id="rId22"/>
    <p:sldId id="300" r:id="rId23"/>
    <p:sldId id="301" r:id="rId24"/>
    <p:sldId id="306" r:id="rId25"/>
    <p:sldId id="307" r:id="rId26"/>
    <p:sldId id="311" r:id="rId27"/>
    <p:sldId id="309" r:id="rId28"/>
    <p:sldId id="310" r:id="rId29"/>
    <p:sldId id="302" r:id="rId30"/>
    <p:sldId id="304" r:id="rId31"/>
    <p:sldId id="305" r:id="rId32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július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július 14.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Belső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Lazy-inaitialized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Implicit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/>
              <a:t>@</a:t>
            </a:r>
            <a:r>
              <a:rPr lang="hu-HU" dirty="0" err="1"/>
              <a:t>Lazy</a:t>
            </a:r>
            <a:endParaRPr lang="hu-HU" dirty="0" smtClean="0"/>
          </a:p>
          <a:p>
            <a:r>
              <a:rPr lang="hu-HU" dirty="0" smtClean="0"/>
              <a:t>Global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611560" y="1875802"/>
            <a:ext cx="8229600" cy="15573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</a:t>
            </a:r>
            <a:r>
              <a:rPr lang="hu-HU" sz="1400" dirty="0"/>
              <a:t> </a:t>
            </a:r>
            <a:r>
              <a:rPr lang="hu-HU" sz="1400" dirty="0" err="1"/>
              <a:t>id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helloWordRunnerXML</a:t>
            </a:r>
            <a:r>
              <a:rPr lang="hu-HU" sz="1400" i="1" dirty="0"/>
              <a:t>" </a:t>
            </a:r>
            <a:r>
              <a:rPr lang="hu-HU" sz="1400" i="1" dirty="0" err="1"/>
              <a:t>class</a:t>
            </a:r>
            <a:r>
              <a:rPr lang="hu-HU" sz="1400" i="1" dirty="0"/>
              <a:t>="</a:t>
            </a:r>
            <a:r>
              <a:rPr lang="hu-HU" sz="1400" i="1" dirty="0" err="1"/>
              <a:t>hu.neuron.java.core.example.HelloWordRunnerXML</a:t>
            </a:r>
            <a:r>
              <a:rPr lang="hu-HU" sz="1400" i="1" dirty="0"/>
              <a:t>" </a:t>
            </a:r>
            <a:r>
              <a:rPr lang="hu-HU" sz="1400" i="1" dirty="0" err="1"/>
              <a:t>lazy-init</a:t>
            </a:r>
            <a:r>
              <a:rPr lang="hu-HU" sz="1400" i="1" dirty="0"/>
              <a:t>="</a:t>
            </a:r>
            <a:r>
              <a:rPr lang="hu-HU" sz="1400" i="1" dirty="0" err="1"/>
              <a:t>true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property</a:t>
            </a:r>
            <a:r>
              <a:rPr lang="hu-HU" sz="1400" dirty="0"/>
              <a:t> </a:t>
            </a:r>
            <a:r>
              <a:rPr lang="hu-HU" sz="1400" dirty="0" err="1"/>
              <a:t>name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ref</a:t>
            </a:r>
            <a:r>
              <a:rPr lang="hu-HU" sz="1400" dirty="0"/>
              <a:t> </a:t>
            </a:r>
            <a:r>
              <a:rPr lang="hu-HU" sz="1400" dirty="0" err="1"/>
              <a:t>bean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 smtClean="0"/>
              <a:t>	&lt;/</a:t>
            </a:r>
            <a:r>
              <a:rPr lang="hu-HU" sz="1400" dirty="0" err="1"/>
              <a:t>property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bean</a:t>
            </a:r>
            <a:r>
              <a:rPr lang="hu-HU" sz="140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11560" y="4513684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beans</a:t>
            </a:r>
            <a:r>
              <a:rPr lang="hu-HU" sz="1400" dirty="0"/>
              <a:t> </a:t>
            </a:r>
            <a:r>
              <a:rPr lang="hu-HU" sz="1400" dirty="0" err="1"/>
              <a:t>default-lazy-init</a:t>
            </a:r>
            <a:r>
              <a:rPr lang="hu-HU" sz="1400" dirty="0"/>
              <a:t>="</a:t>
            </a:r>
            <a:r>
              <a:rPr lang="hu-HU" sz="1400" dirty="0" err="1"/>
              <a:t>true</a:t>
            </a:r>
            <a:r>
              <a:rPr lang="hu-HU" sz="14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4529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Scope</a:t>
            </a:r>
            <a:r>
              <a:rPr lang="hu-HU" dirty="0" smtClean="0"/>
              <a:t> </a:t>
            </a:r>
            <a:r>
              <a:rPr lang="hu-HU" dirty="0" err="1" smtClean="0"/>
              <a:t>Singleton</a:t>
            </a:r>
            <a:endParaRPr lang="hu-HU" dirty="0"/>
          </a:p>
        </p:txBody>
      </p:sp>
      <p:pic>
        <p:nvPicPr>
          <p:cNvPr id="9220" name="Picture 4" descr="singlet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6" y="1333500"/>
            <a:ext cx="758170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Scope</a:t>
            </a:r>
            <a:r>
              <a:rPr lang="hu-HU" dirty="0" smtClean="0"/>
              <a:t> </a:t>
            </a:r>
            <a:r>
              <a:rPr lang="hu-HU" dirty="0" err="1"/>
              <a:t>prototype</a:t>
            </a:r>
            <a:r>
              <a:rPr lang="hu-HU" b="1" dirty="0"/>
              <a:t> </a:t>
            </a:r>
            <a:endParaRPr lang="hu-HU" dirty="0"/>
          </a:p>
        </p:txBody>
      </p:sp>
      <p:pic>
        <p:nvPicPr>
          <p:cNvPr id="10244" name="Picture 4" descr="prototyp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97" y="1333500"/>
            <a:ext cx="760080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 </a:t>
            </a:r>
          </a:p>
          <a:p>
            <a:pPr lvl="1"/>
            <a:r>
              <a:rPr lang="hu-HU" dirty="0" err="1" smtClean="0"/>
              <a:t>Setter-based</a:t>
            </a:r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1043608" y="2440644"/>
            <a:ext cx="8229600" cy="15573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</a:t>
            </a:r>
            <a:r>
              <a:rPr lang="hu-HU" sz="1400" dirty="0"/>
              <a:t> </a:t>
            </a:r>
            <a:r>
              <a:rPr lang="hu-HU" sz="1400" dirty="0" err="1"/>
              <a:t>id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 smtClean="0"/>
              <a:t>helloWordRunnerXML</a:t>
            </a:r>
            <a:r>
              <a:rPr lang="hu-HU" sz="1400" i="1" dirty="0" smtClean="0"/>
              <a:t>„ </a:t>
            </a:r>
            <a:r>
              <a:rPr lang="hu-HU" sz="1400" i="1" dirty="0" err="1" smtClean="0"/>
              <a:t>class</a:t>
            </a:r>
            <a:r>
              <a:rPr lang="hu-HU" sz="1400" i="1" dirty="0"/>
              <a:t>="</a:t>
            </a:r>
            <a:r>
              <a:rPr lang="hu-HU" sz="1400" i="1" dirty="0" err="1"/>
              <a:t>hu.neuron.java.core.example.HelloWordRunnerXML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property</a:t>
            </a:r>
            <a:r>
              <a:rPr lang="hu-HU" sz="1400" dirty="0"/>
              <a:t> </a:t>
            </a:r>
            <a:r>
              <a:rPr lang="hu-HU" sz="1400" dirty="0" err="1"/>
              <a:t>name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	&lt;</a:t>
            </a:r>
            <a:r>
              <a:rPr lang="hu-HU" sz="1400" dirty="0" err="1"/>
              <a:t>ref</a:t>
            </a:r>
            <a:r>
              <a:rPr lang="hu-HU" sz="1400" dirty="0"/>
              <a:t> </a:t>
            </a:r>
            <a:r>
              <a:rPr lang="hu-HU" sz="1400" dirty="0" err="1"/>
              <a:t>bean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 smtClean="0"/>
              <a:t>	&lt;/</a:t>
            </a:r>
            <a:r>
              <a:rPr lang="hu-HU" sz="1400" dirty="0" err="1"/>
              <a:t>property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bean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37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 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1043608" y="2440644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1400" dirty="0"/>
          </a:p>
        </p:txBody>
      </p:sp>
      <p:pic>
        <p:nvPicPr>
          <p:cNvPr id="1034" name="Picture 10" descr="http://jpalace.org/store/docs/tutorials/spring/beans/dimg/dependency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81366"/>
            <a:ext cx="4698337" cy="36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 </a:t>
            </a:r>
          </a:p>
          <a:p>
            <a:pPr lvl="1"/>
            <a:r>
              <a:rPr lang="hu-HU" dirty="0" err="1" smtClean="0"/>
              <a:t>Constructor-based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@</a:t>
            </a:r>
            <a:r>
              <a:rPr lang="hu-HU" dirty="0" err="1"/>
              <a:t>Required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827584" y="2425452"/>
            <a:ext cx="8229600" cy="10772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</a:t>
            </a:r>
            <a:r>
              <a:rPr lang="hu-HU" sz="1400" dirty="0"/>
              <a:t> </a:t>
            </a:r>
            <a:r>
              <a:rPr lang="hu-HU" sz="1400" dirty="0" err="1"/>
              <a:t>id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helloWordRunnerConstXML</a:t>
            </a:r>
            <a:r>
              <a:rPr lang="hu-HU" sz="1400" i="1" dirty="0"/>
              <a:t>" </a:t>
            </a:r>
            <a:r>
              <a:rPr lang="hu-HU" sz="1400" i="1" dirty="0" err="1"/>
              <a:t>class</a:t>
            </a:r>
            <a:r>
              <a:rPr lang="hu-HU" sz="1400" i="1" dirty="0"/>
              <a:t>="</a:t>
            </a:r>
            <a:r>
              <a:rPr lang="hu-HU" sz="1400" i="1" dirty="0" err="1"/>
              <a:t>hu.neuron.java.core.example.HelloWordRunnerConstXML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constructor-arg</a:t>
            </a:r>
            <a:r>
              <a:rPr lang="hu-HU" sz="1400" dirty="0"/>
              <a:t> </a:t>
            </a:r>
            <a:r>
              <a:rPr lang="hu-HU" sz="1400" dirty="0" err="1"/>
              <a:t>name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helloWordBeanXML</a:t>
            </a:r>
            <a:r>
              <a:rPr lang="hu-HU" sz="1400" i="1" dirty="0"/>
              <a:t>" </a:t>
            </a:r>
            <a:r>
              <a:rPr lang="hu-HU" sz="1400" i="1" dirty="0" err="1"/>
              <a:t>ref</a:t>
            </a:r>
            <a:r>
              <a:rPr lang="hu-HU" sz="1400" i="1" dirty="0"/>
              <a:t>="</a:t>
            </a:r>
            <a:r>
              <a:rPr lang="hu-HU" sz="1400" i="1" dirty="0" err="1"/>
              <a:t>helloWordBeanXML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bean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70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Annotáció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@</a:t>
            </a:r>
            <a:r>
              <a:rPr lang="hu-HU" dirty="0" err="1"/>
              <a:t>Autowired</a:t>
            </a:r>
            <a:r>
              <a:rPr lang="hu-HU" dirty="0"/>
              <a:t>(</a:t>
            </a:r>
            <a:r>
              <a:rPr lang="hu-HU" dirty="0" err="1"/>
              <a:t>required</a:t>
            </a:r>
            <a:r>
              <a:rPr lang="hu-HU" dirty="0"/>
              <a:t>=</a:t>
            </a:r>
            <a:r>
              <a:rPr lang="hu-HU" dirty="0" err="1"/>
              <a:t>false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683568" y="1993404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Autowired</a:t>
            </a:r>
            <a:endParaRPr lang="hu-HU" sz="1400" dirty="0"/>
          </a:p>
          <a:p>
            <a:pPr marL="0" indent="0">
              <a:buNone/>
            </a:pPr>
            <a:r>
              <a:rPr lang="hu-HU" sz="1400" b="1" dirty="0" err="1"/>
              <a:t>private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r>
              <a:rPr lang="hu-HU" sz="1400" b="1" dirty="0" smtClean="0"/>
              <a:t>;</a:t>
            </a:r>
          </a:p>
          <a:p>
            <a:pPr marL="0" indent="0">
              <a:buNone/>
            </a:pPr>
            <a:endParaRPr lang="hu-HU" sz="140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83568" y="2970380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Autowired</a:t>
            </a:r>
            <a:endParaRPr lang="hu-HU" sz="1400" dirty="0"/>
          </a:p>
          <a:p>
            <a:pPr marL="0" indent="0">
              <a:buNone/>
            </a:pPr>
            <a:r>
              <a:rPr lang="hu-HU" sz="1400" b="1" dirty="0" err="1"/>
              <a:t>public</a:t>
            </a:r>
            <a:r>
              <a:rPr lang="hu-HU" sz="1400" b="1" dirty="0"/>
              <a:t> </a:t>
            </a:r>
            <a:r>
              <a:rPr lang="hu-HU" sz="1400" b="1" dirty="0" err="1"/>
              <a:t>HelloWordRunnerConst</a:t>
            </a:r>
            <a:r>
              <a:rPr lang="hu-HU" sz="1400" b="1" dirty="0"/>
              <a:t>(</a:t>
            </a:r>
            <a:r>
              <a:rPr lang="hu-HU" sz="1400" b="1" dirty="0" err="1"/>
              <a:t>HelloWordBean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r>
              <a:rPr lang="hu-HU" sz="1400" b="1" dirty="0"/>
              <a:t>) {</a:t>
            </a:r>
          </a:p>
          <a:p>
            <a:pPr marL="0" indent="0">
              <a:buNone/>
            </a:pPr>
            <a:r>
              <a:rPr lang="hu-HU" sz="1400" b="1" dirty="0" smtClean="0"/>
              <a:t>	</a:t>
            </a:r>
            <a:r>
              <a:rPr lang="hu-HU" sz="1400" b="1" dirty="0" err="1" smtClean="0"/>
              <a:t>this.helloWordBean</a:t>
            </a:r>
            <a:r>
              <a:rPr lang="hu-HU" sz="1400" b="1" dirty="0" smtClean="0"/>
              <a:t> </a:t>
            </a:r>
            <a:r>
              <a:rPr lang="hu-HU" sz="1400" b="1" dirty="0"/>
              <a:t>= </a:t>
            </a:r>
            <a:r>
              <a:rPr lang="hu-HU" sz="1400" b="1" dirty="0" err="1"/>
              <a:t>helloWordBean</a:t>
            </a:r>
            <a:r>
              <a:rPr lang="hu-HU" sz="1400" b="1" dirty="0"/>
              <a:t>;</a:t>
            </a:r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0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 konfiguráció </a:t>
            </a:r>
            <a:r>
              <a:rPr lang="hu-HU" dirty="0" err="1" smtClean="0"/>
              <a:t>injection</a:t>
            </a:r>
            <a:r>
              <a:rPr lang="hu-HU" dirty="0" smtClean="0"/>
              <a:t> módok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 err="1" smtClean="0"/>
              <a:t>byName</a:t>
            </a:r>
            <a:endParaRPr lang="en-US" dirty="0"/>
          </a:p>
          <a:p>
            <a:pPr lvl="1"/>
            <a:r>
              <a:rPr lang="en-US" dirty="0" err="1" smtClean="0"/>
              <a:t>byType</a:t>
            </a:r>
            <a:endParaRPr lang="en-US" dirty="0"/>
          </a:p>
          <a:p>
            <a:pPr lvl="1"/>
            <a:r>
              <a:rPr lang="en-US" dirty="0" smtClean="0"/>
              <a:t>constructor</a:t>
            </a:r>
            <a:endParaRPr lang="hu-HU" dirty="0"/>
          </a:p>
          <a:p>
            <a:r>
              <a:rPr lang="hu-HU" dirty="0" smtClean="0"/>
              <a:t>Konfiguráció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755576" y="3865612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beans</a:t>
            </a:r>
            <a:r>
              <a:rPr lang="hu-HU" sz="1400" dirty="0"/>
              <a:t> </a:t>
            </a:r>
            <a:r>
              <a:rPr lang="hu-HU" sz="1400" dirty="0" err="1"/>
              <a:t>default-autowire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default</a:t>
            </a:r>
            <a:r>
              <a:rPr lang="hu-HU" sz="1400" i="1" dirty="0" smtClean="0"/>
              <a:t>"</a:t>
            </a:r>
            <a:r>
              <a:rPr lang="hu-HU" sz="1400" dirty="0" smtClean="0"/>
              <a:t>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5048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Életciklus 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Inicializálás</a:t>
            </a:r>
          </a:p>
          <a:p>
            <a:pPr lvl="1"/>
            <a:r>
              <a:rPr lang="hu-HU" dirty="0"/>
              <a:t>@</a:t>
            </a:r>
            <a:r>
              <a:rPr lang="hu-HU" dirty="0" err="1"/>
              <a:t>PostConstruct</a:t>
            </a:r>
            <a:r>
              <a:rPr lang="hu-HU" dirty="0"/>
              <a:t> </a:t>
            </a:r>
          </a:p>
          <a:p>
            <a:pPr lvl="1"/>
            <a:r>
              <a:rPr lang="hu-HU" dirty="0" err="1"/>
              <a:t>init-method</a:t>
            </a:r>
            <a:r>
              <a:rPr lang="hu-HU" dirty="0"/>
              <a:t>="</a:t>
            </a:r>
            <a:r>
              <a:rPr lang="hu-HU" dirty="0" err="1" smtClean="0"/>
              <a:t>init</a:t>
            </a:r>
            <a:r>
              <a:rPr lang="hu-HU" dirty="0" smtClean="0"/>
              <a:t>”</a:t>
            </a:r>
            <a:endParaRPr lang="hu-HU" dirty="0"/>
          </a:p>
          <a:p>
            <a:pPr lvl="1"/>
            <a:r>
              <a:rPr lang="hu-HU" dirty="0"/>
              <a:t>@</a:t>
            </a:r>
            <a:r>
              <a:rPr lang="hu-HU" dirty="0" err="1"/>
              <a:t>Bean</a:t>
            </a:r>
            <a:r>
              <a:rPr lang="hu-HU" dirty="0"/>
              <a:t>(</a:t>
            </a:r>
            <a:r>
              <a:rPr lang="hu-HU" dirty="0" err="1"/>
              <a:t>initMethod</a:t>
            </a:r>
            <a:r>
              <a:rPr lang="hu-HU" dirty="0"/>
              <a:t> = "</a:t>
            </a:r>
            <a:r>
              <a:rPr lang="hu-HU" dirty="0" err="1"/>
              <a:t>init</a:t>
            </a:r>
            <a:r>
              <a:rPr lang="hu-HU" dirty="0"/>
              <a:t>")</a:t>
            </a:r>
          </a:p>
          <a:p>
            <a:r>
              <a:rPr lang="hu-HU" dirty="0" smtClean="0"/>
              <a:t>Felszabadítás</a:t>
            </a:r>
          </a:p>
          <a:p>
            <a:pPr lvl="1"/>
            <a:r>
              <a:rPr lang="hu-HU" dirty="0"/>
              <a:t>@</a:t>
            </a:r>
            <a:r>
              <a:rPr lang="hu-HU" dirty="0" err="1"/>
              <a:t>PreDestroy</a:t>
            </a:r>
            <a:endParaRPr lang="hu-HU" dirty="0" smtClean="0"/>
          </a:p>
          <a:p>
            <a:pPr lvl="1"/>
            <a:r>
              <a:rPr lang="hu-HU" dirty="0" err="1"/>
              <a:t>destroy-method</a:t>
            </a:r>
            <a:r>
              <a:rPr lang="hu-HU" dirty="0"/>
              <a:t>="</a:t>
            </a:r>
            <a:r>
              <a:rPr lang="hu-HU" dirty="0" err="1"/>
              <a:t>cleanup</a:t>
            </a:r>
            <a:r>
              <a:rPr lang="hu-HU" dirty="0"/>
              <a:t>"</a:t>
            </a:r>
          </a:p>
          <a:p>
            <a:pPr lvl="1"/>
            <a:r>
              <a:rPr lang="hu-HU" dirty="0" smtClean="0"/>
              <a:t>@</a:t>
            </a:r>
            <a:r>
              <a:rPr lang="hu-HU" dirty="0" err="1"/>
              <a:t>Bean</a:t>
            </a:r>
            <a:r>
              <a:rPr lang="hu-HU" dirty="0"/>
              <a:t>(</a:t>
            </a:r>
            <a:r>
              <a:rPr lang="hu-HU" dirty="0" err="1"/>
              <a:t>destroyMethod</a:t>
            </a:r>
            <a:r>
              <a:rPr lang="hu-HU" dirty="0"/>
              <a:t> = "</a:t>
            </a:r>
            <a:r>
              <a:rPr lang="hu-HU" dirty="0" err="1"/>
              <a:t>cleanup</a:t>
            </a:r>
            <a:r>
              <a:rPr lang="hu-HU" dirty="0"/>
              <a:t>")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11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Életciklus figyelés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ApplicationListener</a:t>
            </a:r>
            <a:endParaRPr lang="hu-HU" dirty="0" smtClean="0"/>
          </a:p>
          <a:p>
            <a:pPr lvl="1"/>
            <a:r>
              <a:rPr lang="hu-HU" dirty="0" err="1"/>
              <a:t>ContextRefreshedEvent</a:t>
            </a:r>
            <a:endParaRPr lang="hu-HU" dirty="0"/>
          </a:p>
          <a:p>
            <a:pPr lvl="1"/>
            <a:r>
              <a:rPr lang="hu-HU" dirty="0" err="1"/>
              <a:t>ContextStartedEvent</a:t>
            </a:r>
            <a:endParaRPr lang="hu-HU" dirty="0"/>
          </a:p>
          <a:p>
            <a:pPr lvl="1"/>
            <a:r>
              <a:rPr lang="hu-HU" dirty="0" err="1"/>
              <a:t>ContextStoppedEvent</a:t>
            </a:r>
            <a:endParaRPr lang="hu-HU" dirty="0"/>
          </a:p>
          <a:p>
            <a:pPr lvl="1"/>
            <a:r>
              <a:rPr lang="hu-HU" dirty="0" err="1"/>
              <a:t>ContextClosedEvent</a:t>
            </a:r>
            <a:endParaRPr lang="hu-HU" dirty="0"/>
          </a:p>
          <a:p>
            <a:pPr lvl="1"/>
            <a:r>
              <a:rPr lang="hu-HU" dirty="0" err="1"/>
              <a:t>RequestHandledEvent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9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Java alkalmazás keretrendszer</a:t>
            </a:r>
          </a:p>
          <a:p>
            <a:r>
              <a:rPr lang="hu-HU" dirty="0" smtClean="0"/>
              <a:t>Az EJB alternatívájaként emlegetik</a:t>
            </a:r>
          </a:p>
          <a:p>
            <a:r>
              <a:rPr lang="hu-HU" dirty="0" smtClean="0"/>
              <a:t>Általában kiegészíti azt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JdbcTemplate</a:t>
            </a:r>
            <a:endParaRPr lang="hu-HU" dirty="0" smtClean="0"/>
          </a:p>
          <a:p>
            <a:pPr lvl="1"/>
            <a:r>
              <a:rPr lang="hu-HU" dirty="0" err="1"/>
              <a:t>e</a:t>
            </a:r>
            <a:r>
              <a:rPr lang="hu-HU" dirty="0" err="1" smtClean="0"/>
              <a:t>xecute</a:t>
            </a:r>
            <a:endParaRPr lang="hu-HU" dirty="0" smtClean="0"/>
          </a:p>
          <a:p>
            <a:pPr lvl="1"/>
            <a:r>
              <a:rPr lang="hu-HU" dirty="0"/>
              <a:t>u</a:t>
            </a:r>
            <a:r>
              <a:rPr lang="hu-HU" dirty="0" smtClean="0"/>
              <a:t>pdate</a:t>
            </a:r>
          </a:p>
          <a:p>
            <a:pPr lvl="1"/>
            <a:r>
              <a:rPr lang="hu-HU" dirty="0" err="1" smtClean="0"/>
              <a:t>batchUpdate</a:t>
            </a:r>
            <a:endParaRPr lang="hu-HU" dirty="0" smtClean="0"/>
          </a:p>
          <a:p>
            <a:pPr lvl="1"/>
            <a:r>
              <a:rPr lang="hu-HU" dirty="0" err="1" smtClean="0"/>
              <a:t>query</a:t>
            </a:r>
            <a:endParaRPr lang="hu-HU" dirty="0" smtClean="0"/>
          </a:p>
          <a:p>
            <a:pPr lvl="1"/>
            <a:r>
              <a:rPr lang="hu-HU" dirty="0" err="1" smtClean="0"/>
              <a:t>queryForObject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 smtClean="0"/>
              <a:t>RowMapper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66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DataSource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207441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&lt;bean id="</a:t>
            </a:r>
            <a:r>
              <a:rPr lang="en-US" sz="1400" dirty="0" err="1"/>
              <a:t>dataSource</a:t>
            </a:r>
            <a:r>
              <a:rPr lang="en-US" sz="1400" dirty="0"/>
              <a:t>" class="</a:t>
            </a:r>
            <a:r>
              <a:rPr lang="en-US" sz="1400" dirty="0" err="1"/>
              <a:t>org.apache.commons.dbcp.BasicDataSource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		destroy-method="close"&gt;</a:t>
            </a:r>
          </a:p>
          <a:p>
            <a:pPr marL="0" indent="0">
              <a:buNone/>
            </a:pPr>
            <a:r>
              <a:rPr lang="en-US" sz="1400" dirty="0"/>
              <a:t>		&lt;property name="</a:t>
            </a:r>
            <a:r>
              <a:rPr lang="en-US" sz="1400" dirty="0" err="1"/>
              <a:t>driverClassName</a:t>
            </a:r>
            <a:r>
              <a:rPr lang="en-US" sz="1400" dirty="0"/>
              <a:t>" </a:t>
            </a:r>
            <a:r>
              <a:rPr lang="hu-HU" sz="1400" dirty="0" smtClean="0"/>
              <a:t>						</a:t>
            </a:r>
            <a:r>
              <a:rPr lang="en-US" sz="1400" dirty="0" smtClean="0"/>
              <a:t>value</a:t>
            </a:r>
            <a:r>
              <a:rPr lang="en-US" sz="1400" dirty="0"/>
              <a:t>="${</a:t>
            </a:r>
            <a:r>
              <a:rPr lang="en-US" sz="1400" dirty="0" err="1"/>
              <a:t>jdbc.driverClassName</a:t>
            </a:r>
            <a:r>
              <a:rPr lang="en-US" sz="1400" dirty="0"/>
              <a:t>}" /&gt;</a:t>
            </a:r>
          </a:p>
          <a:p>
            <a:pPr marL="0" indent="0">
              <a:buNone/>
            </a:pPr>
            <a:r>
              <a:rPr lang="en-US" sz="1400" dirty="0"/>
              <a:t>		&lt;property name="</a:t>
            </a:r>
            <a:r>
              <a:rPr lang="en-US" sz="1400" dirty="0" err="1"/>
              <a:t>url</a:t>
            </a:r>
            <a:r>
              <a:rPr lang="en-US" sz="1400" dirty="0"/>
              <a:t>" value="${jdbc.url}" /&gt;</a:t>
            </a:r>
          </a:p>
          <a:p>
            <a:pPr marL="0" indent="0">
              <a:buNone/>
            </a:pPr>
            <a:r>
              <a:rPr lang="en-US" sz="1400" dirty="0"/>
              <a:t>		&lt;property name="username" value="${</a:t>
            </a:r>
            <a:r>
              <a:rPr lang="en-US" sz="1400" dirty="0" err="1"/>
              <a:t>jdbc.username</a:t>
            </a:r>
            <a:r>
              <a:rPr lang="en-US" sz="1400" dirty="0"/>
              <a:t>}" /&gt;</a:t>
            </a:r>
          </a:p>
          <a:p>
            <a:pPr marL="0" indent="0">
              <a:buNone/>
            </a:pPr>
            <a:r>
              <a:rPr lang="en-US" sz="1400" dirty="0"/>
              <a:t>		&lt;property name="password" value="${</a:t>
            </a:r>
            <a:r>
              <a:rPr lang="en-US" sz="1400" dirty="0" err="1"/>
              <a:t>jdbc.password</a:t>
            </a:r>
            <a:r>
              <a:rPr lang="en-US" sz="1400" dirty="0"/>
              <a:t>}" /&gt;</a:t>
            </a:r>
          </a:p>
          <a:p>
            <a:pPr marL="0" indent="0">
              <a:buNone/>
            </a:pPr>
            <a:r>
              <a:rPr lang="en-US" sz="1400" dirty="0"/>
              <a:t>	&lt;/bean&gt;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52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transaction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18959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400" dirty="0"/>
          </a:p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</a:t>
            </a:r>
            <a:r>
              <a:rPr lang="hu-HU" sz="1400" dirty="0"/>
              <a:t> </a:t>
            </a:r>
            <a:r>
              <a:rPr lang="hu-HU" sz="1400" dirty="0" err="1"/>
              <a:t>id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transactionManager</a:t>
            </a:r>
            <a:r>
              <a:rPr lang="hu-HU" sz="1400" i="1" dirty="0"/>
              <a:t>"</a:t>
            </a:r>
          </a:p>
          <a:p>
            <a:pPr marL="0" indent="0">
              <a:buNone/>
            </a:pPr>
            <a:r>
              <a:rPr lang="hu-HU" sz="1400" dirty="0" err="1" smtClean="0"/>
              <a:t>class</a:t>
            </a:r>
            <a:r>
              <a:rPr lang="hu-HU" sz="1400" dirty="0"/>
              <a:t>=</a:t>
            </a:r>
            <a:r>
              <a:rPr lang="hu-HU" sz="1400" i="1" dirty="0"/>
              <a:t>"org.springframework.jdbc.datasource.DataSourceTransactionManager"&gt;</a:t>
            </a:r>
          </a:p>
          <a:p>
            <a:pPr marL="0" indent="0">
              <a:buNone/>
            </a:pPr>
            <a:r>
              <a:rPr lang="en-US" sz="1400" dirty="0"/>
              <a:t>&lt;property name=</a:t>
            </a:r>
            <a:r>
              <a:rPr lang="en-US" sz="1400" i="1" dirty="0"/>
              <a:t>"</a:t>
            </a:r>
            <a:r>
              <a:rPr lang="en-US" sz="1400" i="1" dirty="0" err="1"/>
              <a:t>dataSource</a:t>
            </a:r>
            <a:r>
              <a:rPr lang="en-US" sz="1400" i="1" dirty="0"/>
              <a:t>" ref="</a:t>
            </a:r>
            <a:r>
              <a:rPr lang="en-US" sz="1400" i="1" dirty="0" err="1"/>
              <a:t>dataSource</a:t>
            </a:r>
            <a:r>
              <a:rPr lang="en-US" sz="1400" i="1" dirty="0"/>
              <a:t>" /&gt;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bean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tx</a:t>
            </a:r>
            <a:r>
              <a:rPr lang="hu-HU" sz="1400" dirty="0"/>
              <a:t>:</a:t>
            </a:r>
            <a:r>
              <a:rPr lang="hu-HU" sz="1400" dirty="0" err="1"/>
              <a:t>annotation-driven</a:t>
            </a:r>
            <a:r>
              <a:rPr lang="hu-HU" sz="1400"/>
              <a:t> /&gt;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8789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Transactional</a:t>
            </a:r>
            <a:r>
              <a:rPr lang="hu-HU" dirty="0" smtClean="0"/>
              <a:t> </a:t>
            </a:r>
            <a:r>
              <a:rPr lang="hu-HU" dirty="0" err="1" smtClean="0"/>
              <a:t>Annotation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/>
              <a:t>Transactional</a:t>
            </a:r>
            <a:r>
              <a:rPr lang="hu-HU" dirty="0"/>
              <a:t>(</a:t>
            </a:r>
            <a:r>
              <a:rPr lang="hu-HU" dirty="0" err="1"/>
              <a:t>propagation</a:t>
            </a:r>
            <a:r>
              <a:rPr lang="hu-HU" dirty="0"/>
              <a:t> = </a:t>
            </a:r>
            <a:r>
              <a:rPr lang="hu-HU" dirty="0" err="1"/>
              <a:t>Propagation.</a:t>
            </a:r>
            <a:r>
              <a:rPr lang="hu-HU" b="1" i="1" dirty="0" err="1"/>
              <a:t>REQUIRED</a:t>
            </a:r>
            <a:r>
              <a:rPr lang="hu-HU" b="1" i="1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87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Required</a:t>
            </a:r>
            <a:endParaRPr lang="hu-HU" dirty="0"/>
          </a:p>
        </p:txBody>
      </p:sp>
      <p:pic>
        <p:nvPicPr>
          <p:cNvPr id="2050" name="Picture 2" descr="tx prop requir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95437"/>
            <a:ext cx="762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RequiresNew</a:t>
            </a:r>
            <a:endParaRPr lang="hu-HU" dirty="0"/>
          </a:p>
        </p:txBody>
      </p:sp>
      <p:pic>
        <p:nvPicPr>
          <p:cNvPr id="3074" name="Picture 2" descr="tx prop requires n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r>
              <a:rPr lang="hu-HU" dirty="0" smtClean="0"/>
              <a:t> </a:t>
            </a:r>
            <a:r>
              <a:rPr lang="hu-HU" dirty="0" err="1" smtClean="0"/>
              <a:t>constraint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57200" y="1921396"/>
            <a:ext cx="8229600" cy="26345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security:http</a:t>
            </a:r>
            <a:r>
              <a:rPr lang="en-US" sz="1400" dirty="0"/>
              <a:t> auto-</a:t>
            </a:r>
            <a:r>
              <a:rPr lang="en-US" sz="1400" dirty="0" err="1"/>
              <a:t>config</a:t>
            </a:r>
            <a:r>
              <a:rPr lang="en-US" sz="1400" dirty="0"/>
              <a:t>=</a:t>
            </a:r>
            <a:r>
              <a:rPr lang="en-US" sz="1400" i="1" dirty="0"/>
              <a:t>"true" use-expressions="true"&gt;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intercept-url</a:t>
            </a:r>
            <a:r>
              <a:rPr lang="hu-HU" sz="1400" dirty="0"/>
              <a:t> </a:t>
            </a:r>
            <a:r>
              <a:rPr lang="hu-HU" sz="1400" dirty="0" err="1"/>
              <a:t>pattern</a:t>
            </a:r>
            <a:r>
              <a:rPr lang="hu-HU" sz="1400" dirty="0"/>
              <a:t>=</a:t>
            </a:r>
            <a:r>
              <a:rPr lang="hu-HU" sz="1400" i="1" dirty="0"/>
              <a:t>"/</a:t>
            </a:r>
            <a:r>
              <a:rPr lang="hu-HU" sz="1400" i="1" dirty="0" err="1"/>
              <a:t>secured</a:t>
            </a:r>
            <a:r>
              <a:rPr lang="hu-HU" sz="1400" i="1" dirty="0"/>
              <a:t>/**"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access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hasRole</a:t>
            </a:r>
            <a:r>
              <a:rPr lang="hu-HU" sz="1400" i="1" dirty="0"/>
              <a:t>('USER')" /&gt;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form-login</a:t>
            </a:r>
            <a:r>
              <a:rPr lang="hu-HU" sz="1400" dirty="0"/>
              <a:t> </a:t>
            </a:r>
            <a:r>
              <a:rPr lang="hu-HU" sz="1400" dirty="0" err="1"/>
              <a:t>login-page</a:t>
            </a:r>
            <a:r>
              <a:rPr lang="hu-HU" sz="1400" dirty="0"/>
              <a:t>=</a:t>
            </a:r>
            <a:r>
              <a:rPr lang="hu-HU" sz="1400" i="1" dirty="0"/>
              <a:t>"/</a:t>
            </a:r>
            <a:r>
              <a:rPr lang="hu-HU" sz="1400" i="1" dirty="0" err="1"/>
              <a:t>public</a:t>
            </a:r>
            <a:r>
              <a:rPr lang="hu-HU" sz="1400" i="1" dirty="0"/>
              <a:t>/</a:t>
            </a:r>
            <a:r>
              <a:rPr lang="hu-HU" sz="1400" i="1" dirty="0" err="1"/>
              <a:t>login.jsp</a:t>
            </a:r>
            <a:r>
              <a:rPr lang="hu-HU" sz="1400" i="1" dirty="0"/>
              <a:t>"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default-target-url</a:t>
            </a:r>
            <a:r>
              <a:rPr lang="hu-HU" sz="1400" dirty="0"/>
              <a:t>=</a:t>
            </a:r>
            <a:r>
              <a:rPr lang="hu-HU" sz="1400" i="1" dirty="0"/>
              <a:t>"/</a:t>
            </a:r>
            <a:r>
              <a:rPr lang="hu-HU" sz="1400" i="1" dirty="0" err="1"/>
              <a:t>index.jsp</a:t>
            </a:r>
            <a:r>
              <a:rPr lang="hu-HU" sz="1400" i="1" dirty="0"/>
              <a:t>" </a:t>
            </a:r>
            <a:endParaRPr lang="hu-HU" sz="1400" i="1" dirty="0" smtClean="0"/>
          </a:p>
          <a:p>
            <a:pPr marL="0" indent="0">
              <a:buNone/>
            </a:pPr>
            <a:r>
              <a:rPr lang="hu-HU" sz="1400" i="1" dirty="0" smtClean="0"/>
              <a:t>		</a:t>
            </a:r>
            <a:r>
              <a:rPr lang="hu-HU" sz="1400" i="1" dirty="0" err="1" smtClean="0"/>
              <a:t>authentication-failure-url</a:t>
            </a:r>
            <a:r>
              <a:rPr lang="hu-HU" sz="1400" i="1" dirty="0"/>
              <a:t>="/</a:t>
            </a:r>
            <a:r>
              <a:rPr lang="hu-HU" sz="1400" i="1" dirty="0" err="1"/>
              <a:t>public</a:t>
            </a:r>
            <a:r>
              <a:rPr lang="hu-HU" sz="1400" i="1" dirty="0"/>
              <a:t>/</a:t>
            </a:r>
            <a:r>
              <a:rPr lang="hu-HU" sz="1400" i="1" dirty="0" err="1"/>
              <a:t>login.jsp</a:t>
            </a:r>
            <a:r>
              <a:rPr lang="hu-HU" sz="1400" i="1" dirty="0"/>
              <a:t>?</a:t>
            </a:r>
            <a:r>
              <a:rPr lang="hu-HU" sz="1400" i="1" dirty="0" err="1"/>
              <a:t>error</a:t>
            </a:r>
            <a:r>
              <a:rPr lang="hu-HU" sz="1400" i="1" dirty="0"/>
              <a:t>=1"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username-parameter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username</a:t>
            </a:r>
            <a:r>
              <a:rPr lang="hu-HU" sz="1400" i="1" dirty="0"/>
              <a:t>" </a:t>
            </a:r>
            <a:endParaRPr lang="hu-HU" sz="1400" i="1" dirty="0" smtClean="0"/>
          </a:p>
          <a:p>
            <a:pPr marL="0" indent="0">
              <a:buNone/>
            </a:pPr>
            <a:r>
              <a:rPr lang="hu-HU" sz="1400" i="1" dirty="0"/>
              <a:t>	</a:t>
            </a:r>
            <a:r>
              <a:rPr lang="hu-HU" sz="1400" i="1" dirty="0" smtClean="0"/>
              <a:t>	</a:t>
            </a:r>
            <a:r>
              <a:rPr lang="hu-HU" sz="1400" i="1" dirty="0" err="1" smtClean="0"/>
              <a:t>password-parameter</a:t>
            </a:r>
            <a:r>
              <a:rPr lang="hu-HU" sz="1400" i="1" dirty="0"/>
              <a:t>="</a:t>
            </a:r>
            <a:r>
              <a:rPr lang="hu-HU" sz="1400" i="1" dirty="0" err="1"/>
              <a:t>password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logout</a:t>
            </a:r>
            <a:r>
              <a:rPr lang="hu-HU" sz="1400" dirty="0"/>
              <a:t> </a:t>
            </a:r>
            <a:r>
              <a:rPr lang="hu-HU" sz="1400" dirty="0" err="1"/>
              <a:t>logout-success-url</a:t>
            </a:r>
            <a:r>
              <a:rPr lang="hu-HU" sz="1400" dirty="0" smtClean="0"/>
              <a:t>=</a:t>
            </a:r>
            <a:r>
              <a:rPr lang="hu-HU" sz="1400" i="1" dirty="0" smtClean="0"/>
              <a:t>"</a:t>
            </a:r>
            <a:r>
              <a:rPr lang="hu-HU" sz="1400" i="1" dirty="0"/>
              <a:t>/</a:t>
            </a:r>
            <a:r>
              <a:rPr lang="hu-HU" sz="1400" i="1" dirty="0" err="1"/>
              <a:t>index.jsp</a:t>
            </a:r>
            <a:r>
              <a:rPr lang="hu-HU" sz="1400" i="1" dirty="0" smtClean="0"/>
              <a:t>" </a:t>
            </a:r>
            <a:r>
              <a:rPr lang="hu-HU" sz="1400" i="1" dirty="0"/>
              <a:t>/&gt;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security</a:t>
            </a:r>
            <a:r>
              <a:rPr lang="hu-HU" sz="1400" dirty="0"/>
              <a:t>:http&gt;</a:t>
            </a:r>
          </a:p>
        </p:txBody>
      </p:sp>
    </p:spTree>
    <p:extLst>
      <p:ext uri="{BB962C8B-B14F-4D97-AF65-F5344CB8AC3E}">
        <p14:creationId xmlns:p14="http://schemas.microsoft.com/office/powerpoint/2010/main" val="33876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Config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57200" y="1921396"/>
            <a:ext cx="8229600" cy="16373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authentication-manager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authentication-provider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user-service-ref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customUserDetailsService</a:t>
            </a:r>
            <a:r>
              <a:rPr lang="hu-HU" sz="1400" i="1" dirty="0"/>
              <a:t>"&gt;</a:t>
            </a:r>
          </a:p>
          <a:p>
            <a:pPr marL="0" indent="0">
              <a:buNone/>
            </a:pPr>
            <a:r>
              <a:rPr lang="hu-HU" sz="1400" dirty="0" smtClean="0"/>
              <a:t>		&lt;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password-encoder</a:t>
            </a:r>
            <a:r>
              <a:rPr lang="hu-HU" sz="1400" dirty="0"/>
              <a:t> </a:t>
            </a:r>
            <a:r>
              <a:rPr lang="hu-HU" sz="1400" dirty="0" err="1"/>
              <a:t>hash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bcrypt</a:t>
            </a:r>
            <a:r>
              <a:rPr lang="hu-HU" sz="1400" i="1" dirty="0"/>
              <a:t>" /&gt;</a:t>
            </a:r>
          </a:p>
          <a:p>
            <a:pPr marL="0" indent="0">
              <a:buNone/>
            </a:pPr>
            <a:r>
              <a:rPr lang="hu-HU" sz="1400" dirty="0" smtClean="0"/>
              <a:t>	&lt;/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authentication-provider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security</a:t>
            </a:r>
            <a:r>
              <a:rPr lang="hu-HU" sz="1400" dirty="0"/>
              <a:t>:</a:t>
            </a:r>
            <a:r>
              <a:rPr lang="hu-HU" sz="1400" dirty="0" err="1"/>
              <a:t>authentication-manager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536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Web.xml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57200" y="1921396"/>
            <a:ext cx="8229600" cy="296696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&lt;filter&gt;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filter-name</a:t>
            </a:r>
            <a:r>
              <a:rPr lang="hu-HU" sz="1400" dirty="0"/>
              <a:t>&gt;</a:t>
            </a:r>
            <a:r>
              <a:rPr lang="hu-HU" sz="1400" dirty="0" err="1"/>
              <a:t>springSecurityFilterChain</a:t>
            </a:r>
            <a:r>
              <a:rPr lang="hu-HU" sz="1400" dirty="0"/>
              <a:t>&lt;/</a:t>
            </a:r>
            <a:r>
              <a:rPr lang="hu-HU" sz="1400" dirty="0" err="1"/>
              <a:t>filter-name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	&lt;</a:t>
            </a:r>
            <a:r>
              <a:rPr lang="hu-HU" sz="1400" dirty="0" err="1" smtClean="0"/>
              <a:t>filter-class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org.springframework.web.filter.DelegatingFilterProxy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		&lt;/</a:t>
            </a:r>
            <a:r>
              <a:rPr lang="hu-HU" sz="1400" dirty="0" err="1"/>
              <a:t>filter-class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/>
              <a:t>filter&gt;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filter-mapping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filter-name</a:t>
            </a:r>
            <a:r>
              <a:rPr lang="hu-HU" sz="1400" dirty="0"/>
              <a:t>&gt;</a:t>
            </a:r>
            <a:r>
              <a:rPr lang="hu-HU" sz="1400" dirty="0" err="1"/>
              <a:t>springSecurityFilterChain</a:t>
            </a:r>
            <a:r>
              <a:rPr lang="hu-HU" sz="1400" dirty="0"/>
              <a:t>&lt;/</a:t>
            </a:r>
            <a:r>
              <a:rPr lang="hu-HU" sz="1400" dirty="0" err="1"/>
              <a:t>filter-name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url-pattern</a:t>
            </a:r>
            <a:r>
              <a:rPr lang="hu-HU" sz="1400" dirty="0"/>
              <a:t>&gt;/*&lt;/</a:t>
            </a:r>
            <a:r>
              <a:rPr lang="hu-HU" sz="1400" dirty="0" err="1"/>
              <a:t>url-pattern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filter-mapping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24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 Modulok</a:t>
            </a:r>
            <a:endParaRPr lang="hu-HU" dirty="0"/>
          </a:p>
        </p:txBody>
      </p:sp>
      <p:pic>
        <p:nvPicPr>
          <p:cNvPr id="1026" name="Picture 2" descr="spring 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05204"/>
            <a:ext cx="5466928" cy="41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</a:t>
            </a:r>
            <a:r>
              <a:rPr lang="hu-HU" dirty="0" smtClean="0"/>
              <a:t>(DI)</a:t>
            </a:r>
          </a:p>
          <a:p>
            <a:r>
              <a:rPr lang="en-US" dirty="0" smtClean="0"/>
              <a:t>Inversion </a:t>
            </a:r>
            <a:r>
              <a:rPr lang="en-US" dirty="0"/>
              <a:t>of </a:t>
            </a:r>
            <a:r>
              <a:rPr lang="en-US" dirty="0" smtClean="0"/>
              <a:t>Control</a:t>
            </a:r>
            <a:r>
              <a:rPr lang="hu-HU" dirty="0" smtClean="0"/>
              <a:t> (</a:t>
            </a:r>
            <a:r>
              <a:rPr lang="hu-HU" dirty="0" err="1" smtClean="0"/>
              <a:t>IoC</a:t>
            </a:r>
            <a:r>
              <a:rPr lang="hu-HU" dirty="0" smtClean="0"/>
              <a:t>)</a:t>
            </a:r>
          </a:p>
          <a:p>
            <a:r>
              <a:rPr lang="hu-HU" dirty="0" err="1"/>
              <a:t>IoC</a:t>
            </a:r>
            <a:r>
              <a:rPr lang="hu-HU" dirty="0"/>
              <a:t> </a:t>
            </a:r>
            <a:r>
              <a:rPr lang="hu-HU" dirty="0" err="1"/>
              <a:t>container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16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IoC</a:t>
            </a:r>
            <a:r>
              <a:rPr lang="hu-HU" dirty="0"/>
              <a:t> </a:t>
            </a:r>
            <a:r>
              <a:rPr lang="hu-HU" dirty="0" err="1"/>
              <a:t>container</a:t>
            </a:r>
            <a:endParaRPr lang="hu-HU" dirty="0"/>
          </a:p>
        </p:txBody>
      </p:sp>
      <p:pic>
        <p:nvPicPr>
          <p:cNvPr id="2050" name="Picture 2" descr="container mag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12" y="1181366"/>
            <a:ext cx="5966376" cy="35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 smtClean="0"/>
              <a:t>metadata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XML-alapú</a:t>
            </a:r>
          </a:p>
          <a:p>
            <a:r>
              <a:rPr lang="hu-HU" dirty="0" smtClean="0"/>
              <a:t>Annotáció</a:t>
            </a:r>
            <a:r>
              <a:rPr lang="hu-HU" dirty="0"/>
              <a:t>-alapú</a:t>
            </a:r>
            <a:endParaRPr lang="hu-HU" dirty="0" smtClean="0"/>
          </a:p>
          <a:p>
            <a:r>
              <a:rPr lang="hu-HU" dirty="0" smtClean="0"/>
              <a:t>Java-alapú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1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Ioc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XML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Annotáció</a:t>
            </a:r>
          </a:p>
          <a:p>
            <a:endParaRPr lang="hu-HU" dirty="0" smtClean="0"/>
          </a:p>
          <a:p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469843" y="1850590"/>
            <a:ext cx="8229600" cy="78175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u-HU" sz="1400" dirty="0" smtClean="0"/>
              <a:t>&lt;</a:t>
            </a:r>
            <a:r>
              <a:rPr lang="hu-HU" sz="1400" dirty="0" err="1" smtClean="0"/>
              <a:t>bean</a:t>
            </a:r>
            <a:r>
              <a:rPr lang="hu-HU" sz="1400" dirty="0" smtClean="0"/>
              <a:t> </a:t>
            </a:r>
            <a:r>
              <a:rPr lang="hu-HU" sz="1400" dirty="0" err="1" smtClean="0"/>
              <a:t>id</a:t>
            </a:r>
            <a:r>
              <a:rPr lang="hu-HU" sz="1400" dirty="0" smtClean="0"/>
              <a:t>=</a:t>
            </a:r>
            <a:r>
              <a:rPr lang="hu-HU" sz="1400" i="1" dirty="0" smtClean="0"/>
              <a:t>"</a:t>
            </a:r>
            <a:r>
              <a:rPr lang="hu-HU" sz="1400" i="1" dirty="0" err="1" smtClean="0"/>
              <a:t>helloWordBeanXML</a:t>
            </a:r>
            <a:r>
              <a:rPr lang="hu-HU" sz="1400" i="1" dirty="0" smtClean="0"/>
              <a:t>" 	</a:t>
            </a:r>
            <a:r>
              <a:rPr lang="hu-HU" sz="1400" i="1" dirty="0" err="1" smtClean="0"/>
              <a:t>class</a:t>
            </a:r>
            <a:r>
              <a:rPr lang="hu-HU" sz="1400" i="1" dirty="0" smtClean="0"/>
              <a:t>="</a:t>
            </a:r>
            <a:r>
              <a:rPr lang="hu-HU" sz="1400" i="1" dirty="0" err="1" smtClean="0"/>
              <a:t>hu.neuron.java.core.example.HelloWordBeanXML</a:t>
            </a:r>
            <a:r>
              <a:rPr lang="hu-HU" sz="1400" i="1" dirty="0" smtClean="0"/>
              <a:t>"&gt;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 smtClean="0"/>
              <a:t>&lt;/</a:t>
            </a:r>
            <a:r>
              <a:rPr lang="hu-HU" sz="1400" dirty="0" err="1" smtClean="0"/>
              <a:t>bean</a:t>
            </a:r>
            <a:r>
              <a:rPr lang="hu-HU" sz="1400" dirty="0" smtClean="0"/>
              <a:t>&gt;</a:t>
            </a:r>
            <a:endParaRPr lang="hu-HU" sz="1400" dirty="0"/>
          </a:p>
        </p:txBody>
      </p:sp>
      <p:sp>
        <p:nvSpPr>
          <p:cNvPr id="10" name="Tartalom helye 3"/>
          <p:cNvSpPr txBox="1">
            <a:spLocks/>
          </p:cNvSpPr>
          <p:nvPr/>
        </p:nvSpPr>
        <p:spPr>
          <a:xfrm>
            <a:off x="469843" y="3058261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Component</a:t>
            </a:r>
            <a:r>
              <a:rPr lang="hu-HU" sz="1400" dirty="0" smtClean="0"/>
              <a:t> /</a:t>
            </a:r>
            <a:r>
              <a:rPr lang="hu-HU" sz="1400" dirty="0"/>
              <a:t>@Service / @</a:t>
            </a:r>
            <a:r>
              <a:rPr lang="hu-HU" sz="1400" dirty="0" err="1"/>
              <a:t>Repository</a:t>
            </a:r>
            <a:endParaRPr lang="hu-HU" sz="1400" dirty="0"/>
          </a:p>
          <a:p>
            <a:pPr marL="0" indent="0">
              <a:buNone/>
            </a:pPr>
            <a:r>
              <a:rPr lang="hu-HU" sz="1400" b="1" dirty="0" err="1"/>
              <a:t>public</a:t>
            </a:r>
            <a:r>
              <a:rPr lang="hu-HU" sz="1400" b="1" dirty="0"/>
              <a:t> </a:t>
            </a:r>
            <a:r>
              <a:rPr lang="hu-HU" sz="1400" b="1" dirty="0" err="1"/>
              <a:t>class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endParaRPr lang="hu-HU" sz="1400" dirty="0"/>
          </a:p>
        </p:txBody>
      </p:sp>
      <p:sp>
        <p:nvSpPr>
          <p:cNvPr id="11" name="Tartalom helye 3"/>
          <p:cNvSpPr txBox="1">
            <a:spLocks/>
          </p:cNvSpPr>
          <p:nvPr/>
        </p:nvSpPr>
        <p:spPr>
          <a:xfrm>
            <a:off x="448005" y="4083317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Bean</a:t>
            </a:r>
            <a:endParaRPr lang="hu-HU" sz="1400" dirty="0"/>
          </a:p>
          <a:p>
            <a:pPr marL="0" indent="0">
              <a:buNone/>
            </a:pPr>
            <a:r>
              <a:rPr lang="hu-HU" sz="1400" b="1" dirty="0" err="1"/>
              <a:t>public</a:t>
            </a:r>
            <a:r>
              <a:rPr lang="hu-HU" sz="1400" b="1" dirty="0"/>
              <a:t> </a:t>
            </a:r>
            <a:r>
              <a:rPr lang="hu-HU" sz="1400" b="1" dirty="0" err="1"/>
              <a:t>HelloWordBeanJava</a:t>
            </a:r>
            <a:r>
              <a:rPr lang="hu-HU" sz="1400" b="1" dirty="0"/>
              <a:t> </a:t>
            </a:r>
            <a:r>
              <a:rPr lang="hu-HU" sz="1400" b="1" dirty="0" err="1"/>
              <a:t>helloWordBean</a:t>
            </a:r>
            <a:r>
              <a:rPr lang="hu-HU" sz="1400" b="1" dirty="0"/>
              <a:t>()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9662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Ioc</a:t>
            </a:r>
            <a:r>
              <a:rPr lang="hu-HU" dirty="0" smtClean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 smtClean="0"/>
              <a:t>factory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XML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Java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457200" y="1883616"/>
            <a:ext cx="8229600" cy="77251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300" dirty="0"/>
              <a:t>&lt;</a:t>
            </a:r>
            <a:r>
              <a:rPr lang="hu-HU" sz="1300" dirty="0" err="1"/>
              <a:t>bean</a:t>
            </a:r>
            <a:r>
              <a:rPr lang="hu-HU" sz="1300" dirty="0"/>
              <a:t> </a:t>
            </a:r>
            <a:r>
              <a:rPr lang="hu-HU" sz="1300" dirty="0" err="1"/>
              <a:t>id</a:t>
            </a:r>
            <a:r>
              <a:rPr lang="hu-HU" sz="1300" dirty="0"/>
              <a:t>=</a:t>
            </a:r>
            <a:r>
              <a:rPr lang="hu-HU" sz="1300" i="1" dirty="0"/>
              <a:t>"</a:t>
            </a:r>
            <a:r>
              <a:rPr lang="hu-HU" sz="1300" i="1" dirty="0" err="1"/>
              <a:t>helloWordRunnerXMLFromStaticFactory</a:t>
            </a:r>
            <a:r>
              <a:rPr lang="hu-HU" sz="1300" i="1" dirty="0"/>
              <a:t>"</a:t>
            </a:r>
          </a:p>
          <a:p>
            <a:pPr marL="0" indent="0">
              <a:buNone/>
            </a:pPr>
            <a:r>
              <a:rPr lang="hu-HU" sz="1300" dirty="0" smtClean="0"/>
              <a:t>	</a:t>
            </a:r>
            <a:r>
              <a:rPr lang="hu-HU" sz="1300" dirty="0" err="1" smtClean="0"/>
              <a:t>class</a:t>
            </a:r>
            <a:r>
              <a:rPr lang="hu-HU" sz="1300" dirty="0"/>
              <a:t>=</a:t>
            </a:r>
            <a:r>
              <a:rPr lang="hu-HU" sz="1300" i="1" dirty="0"/>
              <a:t>"</a:t>
            </a:r>
            <a:r>
              <a:rPr lang="hu-HU" sz="1300" i="1" u="sng" dirty="0" err="1"/>
              <a:t>hu.neuron.java.core.example.HelloWordRunnerStaticFactory</a:t>
            </a:r>
            <a:r>
              <a:rPr lang="hu-HU" sz="1300" i="1" u="sng" dirty="0"/>
              <a:t>"</a:t>
            </a:r>
          </a:p>
          <a:p>
            <a:pPr marL="0" indent="0">
              <a:buNone/>
            </a:pPr>
            <a:r>
              <a:rPr lang="hu-HU" sz="1300" dirty="0" smtClean="0"/>
              <a:t>	</a:t>
            </a:r>
            <a:r>
              <a:rPr lang="hu-HU" sz="1300" dirty="0" err="1" smtClean="0"/>
              <a:t>factory-method</a:t>
            </a:r>
            <a:r>
              <a:rPr lang="hu-HU" sz="1300" dirty="0"/>
              <a:t>=</a:t>
            </a:r>
            <a:r>
              <a:rPr lang="hu-HU" sz="1300" i="1" dirty="0"/>
              <a:t>"</a:t>
            </a:r>
            <a:r>
              <a:rPr lang="hu-HU" sz="1300" i="1" dirty="0" err="1"/>
              <a:t>createInstance</a:t>
            </a:r>
            <a:r>
              <a:rPr lang="hu-HU" sz="1300" i="1" dirty="0"/>
              <a:t>" /&gt;</a:t>
            </a:r>
            <a:endParaRPr lang="hu-HU" sz="1300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457200" y="3118462"/>
            <a:ext cx="8229600" cy="19728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300" dirty="0" err="1"/>
              <a:t>private</a:t>
            </a:r>
            <a:r>
              <a:rPr lang="hu-HU" sz="1300" dirty="0"/>
              <a:t> </a:t>
            </a:r>
            <a:r>
              <a:rPr lang="hu-HU" sz="1300" dirty="0" err="1"/>
              <a:t>static</a:t>
            </a:r>
            <a:r>
              <a:rPr lang="hu-HU" sz="1300" dirty="0"/>
              <a:t> </a:t>
            </a:r>
            <a:r>
              <a:rPr lang="hu-HU" sz="1300" dirty="0" err="1"/>
              <a:t>HelloWordBeanXML</a:t>
            </a:r>
            <a:r>
              <a:rPr lang="hu-HU" sz="1300" dirty="0"/>
              <a:t> </a:t>
            </a:r>
            <a:r>
              <a:rPr lang="hu-HU" sz="1300" i="1" dirty="0" err="1"/>
              <a:t>helloWordBeanXML</a:t>
            </a:r>
            <a:r>
              <a:rPr lang="hu-HU" sz="1300" i="1" dirty="0"/>
              <a:t> = </a:t>
            </a:r>
            <a:r>
              <a:rPr lang="hu-HU" sz="1300" i="1" dirty="0" err="1"/>
              <a:t>new</a:t>
            </a:r>
            <a:r>
              <a:rPr lang="hu-HU" sz="1300" i="1" dirty="0"/>
              <a:t> </a:t>
            </a:r>
            <a:r>
              <a:rPr lang="hu-HU" sz="1300" i="1" dirty="0" err="1"/>
              <a:t>HelloWordBeanXML</a:t>
            </a:r>
            <a:r>
              <a:rPr lang="hu-HU" sz="1300" i="1" dirty="0"/>
              <a:t>();</a:t>
            </a:r>
          </a:p>
          <a:p>
            <a:pPr marL="0" indent="0">
              <a:buNone/>
            </a:pPr>
            <a:r>
              <a:rPr lang="hu-HU" sz="1300" dirty="0" err="1"/>
              <a:t>private</a:t>
            </a:r>
            <a:r>
              <a:rPr lang="hu-HU" sz="1300" dirty="0"/>
              <a:t> </a:t>
            </a:r>
            <a:r>
              <a:rPr lang="hu-HU" sz="1300" dirty="0" err="1"/>
              <a:t>static</a:t>
            </a:r>
            <a:r>
              <a:rPr lang="hu-HU" sz="1300" dirty="0"/>
              <a:t> </a:t>
            </a:r>
            <a:r>
              <a:rPr lang="hu-HU" sz="1300" dirty="0" err="1"/>
              <a:t>HelloWordRunnerXML</a:t>
            </a:r>
            <a:r>
              <a:rPr lang="hu-HU" sz="1300" dirty="0"/>
              <a:t> </a:t>
            </a:r>
            <a:r>
              <a:rPr lang="hu-HU" sz="1300" i="1" dirty="0" err="1" smtClean="0"/>
              <a:t>helloWord</a:t>
            </a:r>
            <a:r>
              <a:rPr lang="hu-HU" sz="1300" i="1" dirty="0" smtClean="0"/>
              <a:t> </a:t>
            </a:r>
            <a:r>
              <a:rPr lang="hu-HU" sz="1300" i="1" dirty="0"/>
              <a:t>= </a:t>
            </a:r>
            <a:r>
              <a:rPr lang="hu-HU" sz="1300" i="1" dirty="0" err="1"/>
              <a:t>new</a:t>
            </a:r>
            <a:r>
              <a:rPr lang="hu-HU" sz="1300" i="1" dirty="0"/>
              <a:t> </a:t>
            </a:r>
            <a:r>
              <a:rPr lang="hu-HU" sz="1300" i="1" dirty="0" err="1"/>
              <a:t>HelloWordRunnerXML</a:t>
            </a:r>
            <a:r>
              <a:rPr lang="hu-HU" sz="1300" i="1" dirty="0" smtClean="0"/>
              <a:t>();</a:t>
            </a:r>
            <a:endParaRPr lang="hu-HU" sz="1300" dirty="0"/>
          </a:p>
          <a:p>
            <a:pPr marL="0" indent="0">
              <a:buNone/>
            </a:pPr>
            <a:r>
              <a:rPr lang="hu-HU" sz="1300" dirty="0" err="1"/>
              <a:t>private</a:t>
            </a:r>
            <a:r>
              <a:rPr lang="hu-HU" sz="1300" dirty="0"/>
              <a:t> </a:t>
            </a:r>
            <a:r>
              <a:rPr lang="hu-HU" sz="1300" dirty="0" err="1"/>
              <a:t>HelloWordRunnerStaticFactory</a:t>
            </a:r>
            <a:r>
              <a:rPr lang="hu-HU" sz="1300" dirty="0"/>
              <a:t>() </a:t>
            </a:r>
            <a:r>
              <a:rPr lang="hu-HU" sz="1300" dirty="0" smtClean="0"/>
              <a:t>{}</a:t>
            </a:r>
            <a:endParaRPr lang="hu-HU" sz="1300" dirty="0"/>
          </a:p>
          <a:p>
            <a:endParaRPr lang="hu-HU" sz="1300" dirty="0"/>
          </a:p>
          <a:p>
            <a:pPr marL="0" indent="0">
              <a:buNone/>
            </a:pPr>
            <a:r>
              <a:rPr lang="hu-HU" sz="1300" dirty="0" err="1"/>
              <a:t>public</a:t>
            </a:r>
            <a:r>
              <a:rPr lang="hu-HU" sz="1300" dirty="0"/>
              <a:t> </a:t>
            </a:r>
            <a:r>
              <a:rPr lang="hu-HU" sz="1300" dirty="0" err="1"/>
              <a:t>static</a:t>
            </a:r>
            <a:r>
              <a:rPr lang="hu-HU" sz="1300" dirty="0"/>
              <a:t> </a:t>
            </a:r>
            <a:r>
              <a:rPr lang="hu-HU" sz="1300" dirty="0" err="1"/>
              <a:t>HelloWordRunnerXML</a:t>
            </a:r>
            <a:r>
              <a:rPr lang="hu-HU" sz="1300" dirty="0"/>
              <a:t> </a:t>
            </a:r>
            <a:r>
              <a:rPr lang="hu-HU" sz="1300" dirty="0" err="1"/>
              <a:t>createInstance</a:t>
            </a:r>
            <a:r>
              <a:rPr lang="hu-HU" sz="1300" dirty="0"/>
              <a:t>() {</a:t>
            </a:r>
          </a:p>
          <a:p>
            <a:pPr marL="0" indent="0">
              <a:buNone/>
            </a:pPr>
            <a:r>
              <a:rPr lang="hu-HU" sz="1300" i="1" dirty="0" smtClean="0"/>
              <a:t>	</a:t>
            </a:r>
            <a:r>
              <a:rPr lang="hu-HU" sz="1300" i="1" dirty="0" err="1" smtClean="0"/>
              <a:t>helloWordRunnerXML.setHelloWordBeanXML</a:t>
            </a:r>
            <a:r>
              <a:rPr lang="hu-HU" sz="1300" i="1" dirty="0" smtClean="0"/>
              <a:t>(</a:t>
            </a:r>
            <a:r>
              <a:rPr lang="hu-HU" sz="1300" i="1" dirty="0" err="1" smtClean="0"/>
              <a:t>helloWord</a:t>
            </a:r>
            <a:r>
              <a:rPr lang="hu-HU" sz="1300" i="1" dirty="0" smtClean="0"/>
              <a:t>);</a:t>
            </a:r>
            <a:endParaRPr lang="hu-HU" sz="1300" i="1" dirty="0"/>
          </a:p>
          <a:p>
            <a:pPr marL="0" indent="0">
              <a:buNone/>
            </a:pPr>
            <a:r>
              <a:rPr lang="hu-HU" sz="1300" dirty="0" err="1"/>
              <a:t>return</a:t>
            </a:r>
            <a:r>
              <a:rPr lang="hu-HU" sz="1300" dirty="0"/>
              <a:t> </a:t>
            </a:r>
            <a:r>
              <a:rPr lang="hu-HU" sz="1300" i="1" dirty="0" err="1"/>
              <a:t>helloWordRunnerXML</a:t>
            </a:r>
            <a:r>
              <a:rPr lang="hu-HU" sz="1300" i="1" dirty="0"/>
              <a:t>;</a:t>
            </a:r>
          </a:p>
          <a:p>
            <a:pPr marL="0" indent="0">
              <a:buNone/>
            </a:pPr>
            <a:r>
              <a:rPr lang="hu-HU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1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Ioc</a:t>
            </a:r>
            <a:r>
              <a:rPr lang="hu-HU" dirty="0" smtClean="0"/>
              <a:t> </a:t>
            </a:r>
            <a:r>
              <a:rPr lang="hu-HU" dirty="0" err="1"/>
              <a:t>instance</a:t>
            </a:r>
            <a:r>
              <a:rPr lang="hu-HU" dirty="0"/>
              <a:t> </a:t>
            </a:r>
            <a:r>
              <a:rPr lang="hu-HU" dirty="0" err="1" smtClean="0"/>
              <a:t>factory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XML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Java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485733" y="1728556"/>
            <a:ext cx="8229600" cy="9417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dirty="0"/>
              <a:t>&lt;</a:t>
            </a:r>
            <a:r>
              <a:rPr lang="hu-HU" sz="1200" dirty="0" err="1"/>
              <a:t>bean</a:t>
            </a:r>
            <a:r>
              <a:rPr lang="hu-HU" sz="1200" dirty="0"/>
              <a:t> </a:t>
            </a:r>
            <a:r>
              <a:rPr lang="hu-HU" sz="1200" dirty="0" err="1"/>
              <a:t>id</a:t>
            </a:r>
            <a:r>
              <a:rPr lang="hu-HU" sz="1200" dirty="0"/>
              <a:t>=</a:t>
            </a:r>
            <a:r>
              <a:rPr lang="hu-HU" sz="1200" i="1" dirty="0"/>
              <a:t>"</a:t>
            </a:r>
            <a:r>
              <a:rPr lang="hu-HU" sz="1200" i="1" dirty="0" err="1" smtClean="0"/>
              <a:t>helloWordRunnerFactory</a:t>
            </a:r>
            <a:r>
              <a:rPr lang="hu-HU" sz="1200" i="1" dirty="0" smtClean="0"/>
              <a:t>„ </a:t>
            </a:r>
            <a:r>
              <a:rPr lang="hu-HU" sz="1200" i="1" dirty="0" err="1" smtClean="0"/>
              <a:t>class</a:t>
            </a:r>
            <a:r>
              <a:rPr lang="hu-HU" sz="1200" i="1" dirty="0"/>
              <a:t>="</a:t>
            </a:r>
            <a:r>
              <a:rPr lang="hu-HU" sz="1200" i="1" dirty="0" smtClean="0"/>
              <a:t>hu…...</a:t>
            </a:r>
            <a:r>
              <a:rPr lang="hu-HU" sz="1200" i="1" dirty="0" err="1"/>
              <a:t>HelloWordRunnerFactory</a:t>
            </a:r>
            <a:r>
              <a:rPr lang="hu-HU" sz="1200" i="1" dirty="0"/>
              <a:t>"&gt;</a:t>
            </a:r>
          </a:p>
          <a:p>
            <a:pPr marL="0" indent="0">
              <a:buNone/>
            </a:pPr>
            <a:r>
              <a:rPr lang="hu-HU" sz="1200" dirty="0"/>
              <a:t>&lt;</a:t>
            </a:r>
            <a:r>
              <a:rPr lang="hu-HU" sz="1200" dirty="0" err="1"/>
              <a:t>property</a:t>
            </a:r>
            <a:r>
              <a:rPr lang="hu-HU" sz="1200" dirty="0"/>
              <a:t> </a:t>
            </a:r>
            <a:r>
              <a:rPr lang="hu-HU" sz="1200" dirty="0" err="1"/>
              <a:t>name</a:t>
            </a:r>
            <a:r>
              <a:rPr lang="hu-HU" sz="1200" dirty="0"/>
              <a:t>=</a:t>
            </a:r>
            <a:r>
              <a:rPr lang="hu-HU" sz="1200" i="1" dirty="0"/>
              <a:t>"</a:t>
            </a:r>
            <a:r>
              <a:rPr lang="hu-HU" sz="1200" i="1" dirty="0" err="1"/>
              <a:t>helloWordBeanXML</a:t>
            </a:r>
            <a:r>
              <a:rPr lang="hu-HU" sz="1200" i="1" dirty="0"/>
              <a:t>"&gt;</a:t>
            </a:r>
          </a:p>
          <a:p>
            <a:pPr marL="0" indent="0">
              <a:buNone/>
            </a:pPr>
            <a:r>
              <a:rPr lang="hu-HU" sz="1200" dirty="0" smtClean="0"/>
              <a:t>	&lt;</a:t>
            </a:r>
            <a:r>
              <a:rPr lang="hu-HU" sz="1200" dirty="0" err="1"/>
              <a:t>ref</a:t>
            </a:r>
            <a:r>
              <a:rPr lang="hu-HU" sz="1200" dirty="0"/>
              <a:t> </a:t>
            </a:r>
            <a:r>
              <a:rPr lang="hu-HU" sz="1200" dirty="0" err="1"/>
              <a:t>bean</a:t>
            </a:r>
            <a:r>
              <a:rPr lang="hu-HU" sz="1200" dirty="0"/>
              <a:t>=</a:t>
            </a:r>
            <a:r>
              <a:rPr lang="hu-HU" sz="1200" i="1" dirty="0"/>
              <a:t>"</a:t>
            </a:r>
            <a:r>
              <a:rPr lang="hu-HU" sz="1200" i="1" dirty="0" err="1"/>
              <a:t>helloWordBeanXML</a:t>
            </a:r>
            <a:r>
              <a:rPr lang="hu-HU" sz="1200" i="1" dirty="0"/>
              <a:t>" /&gt;</a:t>
            </a:r>
          </a:p>
          <a:p>
            <a:pPr marL="0" indent="0">
              <a:buNone/>
            </a:pPr>
            <a:r>
              <a:rPr lang="hu-HU" sz="1200" dirty="0"/>
              <a:t>&lt;/</a:t>
            </a:r>
            <a:r>
              <a:rPr lang="hu-HU" sz="1200" dirty="0" err="1"/>
              <a:t>property</a:t>
            </a:r>
            <a:r>
              <a:rPr lang="hu-HU" sz="1200" dirty="0" smtClean="0"/>
              <a:t>&gt;&lt;/</a:t>
            </a:r>
            <a:r>
              <a:rPr lang="hu-HU" sz="1200" dirty="0" err="1"/>
              <a:t>bean</a:t>
            </a:r>
            <a:r>
              <a:rPr lang="hu-HU" sz="1200" dirty="0"/>
              <a:t>&gt;</a:t>
            </a:r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457200" y="3217542"/>
            <a:ext cx="8229600" cy="182819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dirty="0" err="1" smtClean="0"/>
              <a:t>private</a:t>
            </a:r>
            <a:r>
              <a:rPr lang="hu-HU" sz="1200" dirty="0" smtClean="0"/>
              <a:t> </a:t>
            </a:r>
            <a:r>
              <a:rPr lang="hu-HU" sz="1200" dirty="0" err="1"/>
              <a:t>HelloWordBeanXML</a:t>
            </a:r>
            <a:r>
              <a:rPr lang="hu-HU" sz="1200" dirty="0"/>
              <a:t> </a:t>
            </a:r>
            <a:r>
              <a:rPr lang="hu-HU" sz="1200" dirty="0" err="1"/>
              <a:t>helloWordBeanXML</a:t>
            </a:r>
            <a:r>
              <a:rPr lang="hu-HU" sz="1200" dirty="0"/>
              <a:t>;</a:t>
            </a:r>
          </a:p>
          <a:p>
            <a:pPr marL="0" indent="0">
              <a:buNone/>
            </a:pPr>
            <a:r>
              <a:rPr lang="hu-HU" sz="1200" dirty="0" err="1"/>
              <a:t>private</a:t>
            </a:r>
            <a:r>
              <a:rPr lang="hu-HU" sz="1200" dirty="0"/>
              <a:t> </a:t>
            </a:r>
            <a:r>
              <a:rPr lang="hu-HU" sz="1200" dirty="0" err="1"/>
              <a:t>static</a:t>
            </a:r>
            <a:r>
              <a:rPr lang="hu-HU" sz="1200" dirty="0"/>
              <a:t> </a:t>
            </a:r>
            <a:r>
              <a:rPr lang="hu-HU" sz="1200" dirty="0" err="1"/>
              <a:t>HelloWordRunnerXML</a:t>
            </a:r>
            <a:r>
              <a:rPr lang="hu-HU" sz="1200" dirty="0"/>
              <a:t> </a:t>
            </a:r>
            <a:r>
              <a:rPr lang="hu-HU" sz="1200" i="1" dirty="0" err="1" smtClean="0"/>
              <a:t>helloWord</a:t>
            </a:r>
            <a:r>
              <a:rPr lang="hu-HU" sz="1200" i="1" dirty="0" smtClean="0"/>
              <a:t> </a:t>
            </a:r>
            <a:r>
              <a:rPr lang="hu-HU" sz="1200" i="1" dirty="0"/>
              <a:t>= </a:t>
            </a:r>
            <a:r>
              <a:rPr lang="hu-HU" sz="1200" i="1" dirty="0" err="1"/>
              <a:t>new</a:t>
            </a:r>
            <a:r>
              <a:rPr lang="hu-HU" sz="1200" i="1" dirty="0"/>
              <a:t> </a:t>
            </a:r>
            <a:r>
              <a:rPr lang="hu-HU" sz="1200" i="1" dirty="0" err="1"/>
              <a:t>HelloWordRunnerXML</a:t>
            </a:r>
            <a:r>
              <a:rPr lang="hu-HU" sz="1200" i="1" dirty="0" smtClean="0"/>
              <a:t>();</a:t>
            </a:r>
            <a:endParaRPr lang="hu-HU" sz="1200" dirty="0"/>
          </a:p>
          <a:p>
            <a:pPr marL="0" indent="0">
              <a:buNone/>
            </a:pPr>
            <a:r>
              <a:rPr lang="hu-HU" sz="1200" dirty="0" err="1" smtClean="0"/>
              <a:t>private</a:t>
            </a:r>
            <a:r>
              <a:rPr lang="hu-HU" sz="1200" dirty="0" smtClean="0"/>
              <a:t> </a:t>
            </a:r>
            <a:r>
              <a:rPr lang="hu-HU" sz="1200" dirty="0" err="1"/>
              <a:t>HelloWordRunnerFactory</a:t>
            </a:r>
            <a:r>
              <a:rPr lang="hu-HU" sz="1200" dirty="0"/>
              <a:t>() {</a:t>
            </a:r>
          </a:p>
          <a:p>
            <a:pPr marL="0" indent="0">
              <a:buNone/>
            </a:pPr>
            <a:r>
              <a:rPr lang="hu-HU" sz="1200" dirty="0" smtClean="0"/>
              <a:t>}</a:t>
            </a:r>
            <a:endParaRPr lang="hu-HU" sz="1200" dirty="0"/>
          </a:p>
          <a:p>
            <a:pPr marL="0" indent="0">
              <a:buNone/>
            </a:pPr>
            <a:r>
              <a:rPr lang="hu-HU" sz="1200" dirty="0" err="1"/>
              <a:t>public</a:t>
            </a:r>
            <a:r>
              <a:rPr lang="hu-HU" sz="1200" dirty="0"/>
              <a:t> </a:t>
            </a:r>
            <a:r>
              <a:rPr lang="hu-HU" sz="1200" dirty="0" err="1"/>
              <a:t>HelloWordRunnerXML</a:t>
            </a:r>
            <a:r>
              <a:rPr lang="hu-HU" sz="1200" dirty="0"/>
              <a:t> </a:t>
            </a:r>
            <a:r>
              <a:rPr lang="hu-HU" sz="1200" dirty="0" err="1"/>
              <a:t>createInstance</a:t>
            </a:r>
            <a:r>
              <a:rPr lang="hu-HU" sz="1200" dirty="0"/>
              <a:t>() {</a:t>
            </a:r>
          </a:p>
          <a:p>
            <a:pPr marL="0" indent="0">
              <a:buNone/>
            </a:pPr>
            <a:r>
              <a:rPr lang="hu-HU" sz="1200" i="1" dirty="0" smtClean="0"/>
              <a:t>	</a:t>
            </a:r>
            <a:r>
              <a:rPr lang="hu-HU" sz="1200" i="1" dirty="0" err="1" smtClean="0"/>
              <a:t>helloWordRunnerXML.setHelloWordBeanXML</a:t>
            </a:r>
            <a:r>
              <a:rPr lang="hu-HU" sz="1200" i="1" dirty="0" smtClean="0"/>
              <a:t>(</a:t>
            </a:r>
            <a:r>
              <a:rPr lang="hu-HU" sz="1200" i="1" dirty="0" err="1" smtClean="0"/>
              <a:t>helloWord</a:t>
            </a:r>
            <a:r>
              <a:rPr lang="hu-HU" sz="1200" i="1" dirty="0" smtClean="0"/>
              <a:t>);</a:t>
            </a:r>
            <a:endParaRPr lang="hu-HU" sz="1200" i="1" dirty="0"/>
          </a:p>
          <a:p>
            <a:pPr marL="0" indent="0">
              <a:buNone/>
            </a:pPr>
            <a:r>
              <a:rPr lang="hu-HU" sz="1200" dirty="0" err="1"/>
              <a:t>return</a:t>
            </a:r>
            <a:r>
              <a:rPr lang="hu-HU" sz="1200" dirty="0"/>
              <a:t> </a:t>
            </a:r>
            <a:r>
              <a:rPr lang="hu-HU" sz="1200" i="1" dirty="0" err="1"/>
              <a:t>helloWordRunnerXML</a:t>
            </a:r>
            <a:r>
              <a:rPr lang="hu-HU" sz="1200" i="1" dirty="0"/>
              <a:t>;</a:t>
            </a:r>
          </a:p>
          <a:p>
            <a:pPr marL="0" indent="0">
              <a:buNone/>
            </a:pPr>
            <a:r>
              <a:rPr lang="hu-HU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3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50857</TotalTime>
  <Words>334</Words>
  <Application>Microsoft Office PowerPoint</Application>
  <PresentationFormat>Diavetítés a képernyőre (16:10 oldalarány)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Belső oktatás</vt:lpstr>
      <vt:lpstr>SPRING</vt:lpstr>
      <vt:lpstr>SPRING Modulok</vt:lpstr>
      <vt:lpstr>CORE</vt:lpstr>
      <vt:lpstr>IoC container</vt:lpstr>
      <vt:lpstr>Configuration metadata</vt:lpstr>
      <vt:lpstr>Ioc</vt:lpstr>
      <vt:lpstr>Ioc static factory</vt:lpstr>
      <vt:lpstr>Ioc instance factory</vt:lpstr>
      <vt:lpstr>Lazy-inaitialized</vt:lpstr>
      <vt:lpstr>Scope Singleton</vt:lpstr>
      <vt:lpstr>Scope prototype </vt:lpstr>
      <vt:lpstr>Dependency Injection</vt:lpstr>
      <vt:lpstr>Dependency Injection</vt:lpstr>
      <vt:lpstr>Dependency Injection</vt:lpstr>
      <vt:lpstr>Dependency Injection</vt:lpstr>
      <vt:lpstr>Dependency Injection</vt:lpstr>
      <vt:lpstr>Életciklus kezelés</vt:lpstr>
      <vt:lpstr>Életciklus figyelés</vt:lpstr>
      <vt:lpstr>JDBC</vt:lpstr>
      <vt:lpstr>DataSource</vt:lpstr>
      <vt:lpstr>transaction</vt:lpstr>
      <vt:lpstr>Transactional Annotation</vt:lpstr>
      <vt:lpstr>Required</vt:lpstr>
      <vt:lpstr>RequiresNew</vt:lpstr>
      <vt:lpstr>Security</vt:lpstr>
      <vt:lpstr>Security</vt:lpstr>
      <vt:lpstr>Security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240</cp:revision>
  <dcterms:created xsi:type="dcterms:W3CDTF">2015-01-23T10:54:52Z</dcterms:created>
  <dcterms:modified xsi:type="dcterms:W3CDTF">2015-07-17T08:04:51Z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