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asszociációk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Strukturális kapcsolat, mely logikai szerepet ró a kapcsolatban résztvevő felekre.</a:t>
            </a:r>
          </a:p>
          <a:p>
            <a:pPr lvl="0"/>
            <a:r>
              <a:rPr lang="hu-HU"/>
              <a:t>Az asszociációban résztvevő egyik fél példányai kontrolálják a másik fél példányait valamilyen módon</a:t>
            </a:r>
          </a:p>
          <a:p>
            <a:pPr lvl="1"/>
            <a:r>
              <a:rPr lang="hu-HU"/>
              <a:t>Megszorításokat, elvárásokat definiálnak a másik féllel szemben</a:t>
            </a:r>
          </a:p>
          <a:p>
            <a:pPr lvl="1"/>
            <a:r>
              <a:rPr lang="hu-HU"/>
              <a:t>Használják az adataikat</a:t>
            </a:r>
          </a:p>
          <a:p>
            <a:pPr lvl="1"/>
            <a:r>
              <a:rPr lang="hu-HU"/>
              <a:t>Befolyásolják létezésüket</a:t>
            </a:r>
          </a:p>
        </p:txBody>
      </p:sp>
    </p:spTree>
    <p:extLst>
      <p:ext uri="{BB962C8B-B14F-4D97-AF65-F5344CB8AC3E}">
        <p14:creationId xmlns:p14="http://schemas.microsoft.com/office/powerpoint/2010/main" val="3332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asszociációk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hu-HU"/>
          </a:p>
          <a:p>
            <a:pPr lvl="0"/>
            <a:r>
              <a:rPr lang="hu-HU"/>
              <a:t>Számosság</a:t>
            </a:r>
          </a:p>
          <a:p>
            <a:pPr lvl="1"/>
            <a:r>
              <a:rPr lang="hu-HU"/>
              <a:t>1</a:t>
            </a:r>
          </a:p>
          <a:p>
            <a:pPr lvl="1"/>
            <a:r>
              <a:rPr lang="hu-HU"/>
              <a:t>N</a:t>
            </a:r>
          </a:p>
          <a:p>
            <a:pPr lvl="0"/>
            <a:r>
              <a:rPr lang="hu-HU"/>
              <a:t>Nullabilitás</a:t>
            </a:r>
          </a:p>
          <a:p>
            <a:pPr lvl="1"/>
            <a:r>
              <a:rPr lang="hu-HU"/>
              <a:t>Kötelező</a:t>
            </a:r>
          </a:p>
          <a:p>
            <a:pPr lvl="1"/>
            <a:r>
              <a:rPr lang="hu-HU"/>
              <a:t>Opcionális</a:t>
            </a:r>
            <a:endParaRPr lang="hu-HU">
              <a:solidFill>
                <a:srgbClr val="7F7F7F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3079754" y="2419977"/>
          <a:ext cx="3863000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4434"/>
                <a:gridCol w="1729404"/>
                <a:gridCol w="1769162"/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Kötelező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Opcionális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0..1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0..*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asszociációk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Irányultság</a:t>
            </a:r>
          </a:p>
          <a:p>
            <a:pPr lvl="1"/>
            <a:r>
              <a:rPr lang="hu-HU"/>
              <a:t>Egyirányú</a:t>
            </a:r>
            <a:br>
              <a:rPr lang="hu-HU"/>
            </a:br>
            <a:r>
              <a:rPr lang="hu-HU" sz="1600">
                <a:solidFill>
                  <a:srgbClr val="7F7F7F"/>
                </a:solidFill>
              </a:rPr>
              <a:t>A nyíl kezdő pontjából elérhető a nyíl végpontjában</a:t>
            </a:r>
            <a:br>
              <a:rPr lang="hu-HU" sz="1600">
                <a:solidFill>
                  <a:srgbClr val="7F7F7F"/>
                </a:solidFill>
              </a:rPr>
            </a:br>
            <a:r>
              <a:rPr lang="hu-HU" sz="1600">
                <a:solidFill>
                  <a:srgbClr val="7F7F7F"/>
                </a:solidFill>
              </a:rPr>
              <a:t>található objektum, de ez fordítva nem igaz</a:t>
            </a:r>
          </a:p>
          <a:p>
            <a:pPr lvl="1"/>
            <a:r>
              <a:rPr lang="hu-HU"/>
              <a:t>Kétirányú</a:t>
            </a:r>
            <a:br>
              <a:rPr lang="hu-HU"/>
            </a:br>
            <a:r>
              <a:rPr lang="hu-HU" sz="1600">
                <a:solidFill>
                  <a:srgbClr val="7F7F7F"/>
                </a:solidFill>
              </a:rPr>
              <a:t>A vonal mindkét végpontjában látható a másik objektum</a:t>
            </a:r>
          </a:p>
          <a:p>
            <a:pPr lvl="0"/>
            <a:r>
              <a:rPr lang="hu-HU"/>
              <a:t>Rész-egész kapcsolat</a:t>
            </a:r>
          </a:p>
          <a:p>
            <a:pPr lvl="1"/>
            <a:r>
              <a:rPr lang="hu-HU"/>
              <a:t>Aggregáció (Aggregation)</a:t>
            </a:r>
            <a:br>
              <a:rPr lang="hu-HU"/>
            </a:br>
            <a:r>
              <a:rPr lang="hu-HU" sz="1600">
                <a:solidFill>
                  <a:srgbClr val="7F7F7F"/>
                </a:solidFill>
              </a:rPr>
              <a:t>A rész élhet az egész nélkül, lehet több(fajta) egész kapcsolata</a:t>
            </a:r>
          </a:p>
          <a:p>
            <a:pPr lvl="1"/>
            <a:r>
              <a:rPr lang="hu-HU"/>
              <a:t>Kompozíció (Composition)</a:t>
            </a:r>
            <a:br>
              <a:rPr lang="hu-HU"/>
            </a:br>
            <a:r>
              <a:rPr lang="hu-HU" sz="1600">
                <a:solidFill>
                  <a:srgbClr val="7F7F7F"/>
                </a:solidFill>
              </a:rPr>
              <a:t>A rész nem élhet együtt az egész nélkül (Cascade törlés)</a:t>
            </a:r>
          </a:p>
        </p:txBody>
      </p:sp>
      <p:sp>
        <p:nvSpPr>
          <p:cNvPr id="4" name="Szövegdoboz 4"/>
          <p:cNvSpPr txBox="1"/>
          <p:nvPr/>
        </p:nvSpPr>
        <p:spPr>
          <a:xfrm>
            <a:off x="6165854" y="1523481"/>
            <a:ext cx="11175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Jelölések:</a:t>
            </a:r>
          </a:p>
        </p:txBody>
      </p:sp>
      <p:cxnSp>
        <p:nvCxnSpPr>
          <p:cNvPr id="5" name="Egyenes összekötő nyíllal 8"/>
          <p:cNvCxnSpPr/>
          <p:nvPr/>
        </p:nvCxnSpPr>
        <p:spPr>
          <a:xfrm>
            <a:off x="6502398" y="2082802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9"/>
          <p:cNvCxnSpPr/>
          <p:nvPr/>
        </p:nvCxnSpPr>
        <p:spPr>
          <a:xfrm>
            <a:off x="6502398" y="2832097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7" name="Folyamatábra: Döntés 10"/>
          <p:cNvSpPr/>
          <p:nvPr/>
        </p:nvSpPr>
        <p:spPr>
          <a:xfrm>
            <a:off x="6502398" y="3752715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noFill/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" name="Egyenes összekötő nyíllal 11"/>
          <p:cNvCxnSpPr/>
          <p:nvPr/>
        </p:nvCxnSpPr>
        <p:spPr>
          <a:xfrm flipV="1">
            <a:off x="6921495" y="3873498"/>
            <a:ext cx="1168402" cy="6218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Folyamatábra: Döntés 12"/>
          <p:cNvSpPr/>
          <p:nvPr/>
        </p:nvSpPr>
        <p:spPr>
          <a:xfrm>
            <a:off x="6502398" y="4387172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0" name="Egyenes összekötő nyíllal 13"/>
          <p:cNvCxnSpPr/>
          <p:nvPr/>
        </p:nvCxnSpPr>
        <p:spPr>
          <a:xfrm flipV="1">
            <a:off x="6921495" y="4508504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399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Persistence</a:t>
            </a:r>
            <a:r>
              <a:rPr lang="hu-HU" dirty="0"/>
              <a:t>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 smtClean="0"/>
              <a:t>Asszociációk:</a:t>
            </a:r>
            <a:endParaRPr lang="hu-HU" dirty="0"/>
          </a:p>
          <a:p>
            <a:pPr lvl="1"/>
            <a:r>
              <a:rPr lang="hu-HU" dirty="0"/>
              <a:t>@</a:t>
            </a:r>
            <a:r>
              <a:rPr lang="hu-HU" dirty="0" err="1"/>
              <a:t>ManyToOne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/>
              <a:t>ManyToMany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Kapcsoló </a:t>
            </a:r>
            <a:r>
              <a:rPr lang="hu-HU" sz="1600" dirty="0" smtClean="0">
                <a:solidFill>
                  <a:srgbClr val="7F7F7F"/>
                </a:solidFill>
              </a:rPr>
              <a:t>tábla</a:t>
            </a:r>
          </a:p>
          <a:p>
            <a:pPr lvl="1"/>
            <a:r>
              <a:rPr lang="hu-HU" dirty="0"/>
              <a:t>@</a:t>
            </a:r>
            <a:r>
              <a:rPr lang="hu-HU" dirty="0" err="1"/>
              <a:t>OneToOne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Egyedi</a:t>
            </a:r>
            <a:r>
              <a:rPr lang="hu-HU" dirty="0">
                <a:solidFill>
                  <a:srgbClr val="7F7F7F"/>
                </a:solidFill>
              </a:rPr>
              <a:t> 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/>
              <a:t>OneToMany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lvl="2"/>
            <a:r>
              <a:rPr lang="hu-HU" dirty="0" err="1" smtClean="0"/>
              <a:t>mappedBy</a:t>
            </a:r>
            <a:r>
              <a:rPr lang="hu-HU" dirty="0"/>
              <a:t/>
            </a:r>
            <a:br>
              <a:rPr lang="hu-HU" dirty="0"/>
            </a:br>
            <a:r>
              <a:rPr lang="hu-HU" sz="1400" dirty="0">
                <a:solidFill>
                  <a:srgbClr val="7F7F7F"/>
                </a:solidFill>
              </a:rPr>
              <a:t>A kapcsolat ellenkező oldalán - amennyiben navigálható - megadjuk az ezen az oldalon található definíciót, elkerülendő a </a:t>
            </a:r>
            <a:r>
              <a:rPr lang="hu-HU" sz="1400" dirty="0" err="1">
                <a:solidFill>
                  <a:srgbClr val="7F7F7F"/>
                </a:solidFill>
              </a:rPr>
              <a:t>duplikációt</a:t>
            </a:r>
            <a:r>
              <a:rPr lang="hu-HU" sz="1400" dirty="0" smtClean="0">
                <a:solidFill>
                  <a:srgbClr val="7F7F7F"/>
                </a:solidFill>
              </a:rPr>
              <a:t>.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@</a:t>
            </a:r>
            <a:r>
              <a:rPr lang="hu-HU" dirty="0" err="1" smtClean="0"/>
              <a:t>JoinColumn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600" dirty="0" smtClean="0">
                <a:solidFill>
                  <a:srgbClr val="7F7F7F"/>
                </a:solidFill>
              </a:rPr>
              <a:t>A kapcsolatot megvalósító relációs külsőkulcsra vonatkozó beállítások és megszorítások</a:t>
            </a:r>
            <a:endParaRPr lang="hu-HU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Persistence</a:t>
            </a:r>
            <a:r>
              <a:rPr lang="hu-HU" dirty="0"/>
              <a:t>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@</a:t>
            </a:r>
            <a:r>
              <a:rPr lang="hu-HU" dirty="0" err="1" smtClean="0"/>
              <a:t>ManyToOne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800" b="1" dirty="0" err="1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sz="1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                          </a:t>
            </a:r>
            <a:r>
              <a:rPr lang="hu-HU" sz="1800" b="1" dirty="0" err="1" smtClean="0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   @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800" b="1" dirty="0" err="1" smtClean="0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hu-HU" dirty="0" smtClean="0"/>
          </a:p>
          <a:p>
            <a:pPr marL="342900" lvl="1" indent="-342900">
              <a:buFont typeface="Arial" pitchFamily="34" charset="0"/>
              <a:buChar char="»"/>
            </a:pPr>
            <a:r>
              <a:rPr lang="hu-HU" sz="2400" dirty="0"/>
              <a:t>@</a:t>
            </a:r>
            <a:r>
              <a:rPr lang="hu-HU" sz="2400" dirty="0" err="1"/>
              <a:t>OneToOne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u-HU" sz="1600" dirty="0">
              <a:solidFill>
                <a:srgbClr val="7F7F7F"/>
              </a:solidFill>
            </a:endParaRPr>
          </a:p>
          <a:p>
            <a:endParaRPr lang="hu-HU" dirty="0" smtClean="0"/>
          </a:p>
        </p:txBody>
      </p:sp>
      <p:cxnSp>
        <p:nvCxnSpPr>
          <p:cNvPr id="4" name="Egyenes összekötő nyíllal 8"/>
          <p:cNvCxnSpPr/>
          <p:nvPr/>
        </p:nvCxnSpPr>
        <p:spPr>
          <a:xfrm>
            <a:off x="7170741" y="2209428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5" name="Szövegdoboz 4"/>
          <p:cNvSpPr txBox="1"/>
          <p:nvPr/>
        </p:nvSpPr>
        <p:spPr>
          <a:xfrm>
            <a:off x="7020272" y="1777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432519" y="177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cxnSp>
        <p:nvCxnSpPr>
          <p:cNvPr id="11" name="Egyenes összekötő nyíllal 8"/>
          <p:cNvCxnSpPr/>
          <p:nvPr/>
        </p:nvCxnSpPr>
        <p:spPr>
          <a:xfrm>
            <a:off x="7124703" y="3472617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2" name="Szövegdoboz 11"/>
          <p:cNvSpPr txBox="1"/>
          <p:nvPr/>
        </p:nvSpPr>
        <p:spPr>
          <a:xfrm>
            <a:off x="6974234" y="304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8386481" y="304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61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err="1"/>
              <a:t>Persistence</a:t>
            </a:r>
            <a:r>
              <a:rPr lang="hu-HU" dirty="0"/>
              <a:t>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@</a:t>
            </a:r>
            <a:r>
              <a:rPr lang="hu-HU" dirty="0" err="1"/>
              <a:t>OneToMany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cascade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CascadeType.ALL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orphanRemoval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hu-HU" sz="1900" dirty="0"/>
              <a:t/>
            </a:r>
            <a:br>
              <a:rPr lang="hu-HU" sz="1900" dirty="0"/>
            </a:br>
            <a:r>
              <a:rPr lang="hu-HU" sz="1900" dirty="0"/>
              <a:t>   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JoinTable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sz="1900" b="1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joinColumns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</a:t>
            </a:r>
            <a:r>
              <a:rPr lang="hu-HU" sz="1900" dirty="0" err="1" smtClean="0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sz="1900" dirty="0" smtClean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sz="1900" dirty="0" err="1" smtClean="0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sz="19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sz="1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inverseJoinColumns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="…"))</a:t>
            </a:r>
          </a:p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 smtClean="0"/>
              <a:t>ManyToMany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(…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800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  <a:endParaRPr lang="hu-H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lyamatábra: Döntés 12"/>
          <p:cNvSpPr/>
          <p:nvPr/>
        </p:nvSpPr>
        <p:spPr>
          <a:xfrm>
            <a:off x="7113850" y="4403698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" name="Egyenes összekötő nyíllal 13"/>
          <p:cNvCxnSpPr/>
          <p:nvPr/>
        </p:nvCxnSpPr>
        <p:spPr>
          <a:xfrm flipV="1">
            <a:off x="7532947" y="4525030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9" name="Szövegdoboz 8"/>
          <p:cNvSpPr txBox="1"/>
          <p:nvPr/>
        </p:nvSpPr>
        <p:spPr>
          <a:xfrm>
            <a:off x="7000055" y="4119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8500513" y="4095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11" name="Folyamatábra: Döntés 12"/>
          <p:cNvSpPr/>
          <p:nvPr/>
        </p:nvSpPr>
        <p:spPr>
          <a:xfrm>
            <a:off x="7113849" y="2027434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" name="Egyenes összekötő nyíllal 13"/>
          <p:cNvCxnSpPr/>
          <p:nvPr/>
        </p:nvCxnSpPr>
        <p:spPr>
          <a:xfrm flipV="1">
            <a:off x="7532946" y="2148766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13" name="Szövegdoboz 12"/>
          <p:cNvSpPr txBox="1"/>
          <p:nvPr/>
        </p:nvSpPr>
        <p:spPr>
          <a:xfrm>
            <a:off x="7000054" y="1743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8412675" y="1722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56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ORM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457200" y="1333496"/>
            <a:ext cx="8229600" cy="2167347"/>
          </a:xfrm>
        </p:spPr>
        <p:txBody>
          <a:bodyPr/>
          <a:lstStyle/>
          <a:p>
            <a:pPr lvl="0"/>
            <a:r>
              <a:rPr lang="hu-HU"/>
              <a:t>ORM = Object-Relational Mapping</a:t>
            </a:r>
          </a:p>
          <a:p>
            <a:pPr lvl="0"/>
            <a:r>
              <a:rPr lang="hu-HU"/>
              <a:t>Objektum-relációs leképezés</a:t>
            </a:r>
          </a:p>
          <a:p>
            <a:pPr lvl="0"/>
            <a:r>
              <a:rPr lang="hu-HU"/>
              <a:t>Célja a relációs modell és rekordjainak leképezése objektum orientált fogalmakra és példányokra, oda és vissza</a:t>
            </a:r>
          </a:p>
          <a:p>
            <a:pPr marL="0" lvl="0" indent="0">
              <a:buNone/>
            </a:pPr>
            <a:endParaRPr lang="hu-HU"/>
          </a:p>
        </p:txBody>
      </p:sp>
      <p:sp>
        <p:nvSpPr>
          <p:cNvPr id="4" name="Szabadkézi sokszög 4"/>
          <p:cNvSpPr/>
          <p:nvPr/>
        </p:nvSpPr>
        <p:spPr>
          <a:xfrm>
            <a:off x="722814" y="3652973"/>
            <a:ext cx="2425336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Relational Database</a:t>
            </a:r>
          </a:p>
        </p:txBody>
      </p:sp>
      <p:sp>
        <p:nvSpPr>
          <p:cNvPr id="5" name="Szabadkézi sokszög 8"/>
          <p:cNvSpPr/>
          <p:nvPr/>
        </p:nvSpPr>
        <p:spPr>
          <a:xfrm>
            <a:off x="5355777" y="3652973"/>
            <a:ext cx="3169913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l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Object Oriented Environment</a:t>
            </a:r>
          </a:p>
        </p:txBody>
      </p:sp>
      <p:sp>
        <p:nvSpPr>
          <p:cNvPr id="6" name="Balra-jobbra nyíl 6"/>
          <p:cNvSpPr/>
          <p:nvPr/>
        </p:nvSpPr>
        <p:spPr>
          <a:xfrm>
            <a:off x="3148151" y="3743389"/>
            <a:ext cx="2207626" cy="6423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7670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ORM</a:t>
            </a:r>
          </a:p>
        </p:txBody>
      </p:sp>
      <p:sp>
        <p:nvSpPr>
          <p:cNvPr id="3" name="Szabadkézi sokszög 4"/>
          <p:cNvSpPr/>
          <p:nvPr/>
        </p:nvSpPr>
        <p:spPr>
          <a:xfrm>
            <a:off x="1066803" y="1181368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Relációk (Táblák)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DDL</a:t>
            </a:r>
          </a:p>
        </p:txBody>
      </p:sp>
      <p:sp>
        <p:nvSpPr>
          <p:cNvPr id="4" name="Szabadkézi sokszög 8"/>
          <p:cNvSpPr/>
          <p:nvPr/>
        </p:nvSpPr>
        <p:spPr>
          <a:xfrm>
            <a:off x="5699766" y="1181368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Osztályok</a:t>
            </a:r>
          </a:p>
        </p:txBody>
      </p:sp>
      <p:sp>
        <p:nvSpPr>
          <p:cNvPr id="5" name="Balra-jobbra nyíl 6"/>
          <p:cNvSpPr/>
          <p:nvPr/>
        </p:nvSpPr>
        <p:spPr>
          <a:xfrm>
            <a:off x="3492139" y="1271784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6" name="Szabadkézi sokszög 4"/>
          <p:cNvSpPr/>
          <p:nvPr/>
        </p:nvSpPr>
        <p:spPr>
          <a:xfrm>
            <a:off x="1066803" y="1934660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Attribútumok (Mezők)</a:t>
            </a:r>
          </a:p>
        </p:txBody>
      </p:sp>
      <p:sp>
        <p:nvSpPr>
          <p:cNvPr id="7" name="Szabadkézi sokszög 8"/>
          <p:cNvSpPr/>
          <p:nvPr/>
        </p:nvSpPr>
        <p:spPr>
          <a:xfrm>
            <a:off x="5699766" y="1934660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Adattagok</a:t>
            </a:r>
          </a:p>
        </p:txBody>
      </p:sp>
      <p:sp>
        <p:nvSpPr>
          <p:cNvPr id="8" name="Balra-jobbra nyíl 9"/>
          <p:cNvSpPr/>
          <p:nvPr/>
        </p:nvSpPr>
        <p:spPr>
          <a:xfrm>
            <a:off x="3492139" y="2025075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9" name="Szabadkézi sokszög 4"/>
          <p:cNvSpPr/>
          <p:nvPr/>
        </p:nvSpPr>
        <p:spPr>
          <a:xfrm>
            <a:off x="1066803" y="2687951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Elsődleges kulcsok</a:t>
            </a:r>
          </a:p>
        </p:txBody>
      </p:sp>
      <p:sp>
        <p:nvSpPr>
          <p:cNvPr id="10" name="Szabadkézi sokszög 11"/>
          <p:cNvSpPr/>
          <p:nvPr/>
        </p:nvSpPr>
        <p:spPr>
          <a:xfrm>
            <a:off x="5699766" y="2687951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Speciális adattagok, azonosítók</a:t>
            </a:r>
          </a:p>
        </p:txBody>
      </p:sp>
      <p:sp>
        <p:nvSpPr>
          <p:cNvPr id="11" name="Balra-jobbra nyíl 12"/>
          <p:cNvSpPr/>
          <p:nvPr/>
        </p:nvSpPr>
        <p:spPr>
          <a:xfrm>
            <a:off x="3492139" y="2778367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2" name="Szabadkézi sokszög 4"/>
          <p:cNvSpPr/>
          <p:nvPr/>
        </p:nvSpPr>
        <p:spPr>
          <a:xfrm>
            <a:off x="1066803" y="344123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Külső kulcsok</a:t>
            </a:r>
          </a:p>
        </p:txBody>
      </p:sp>
      <p:sp>
        <p:nvSpPr>
          <p:cNvPr id="13" name="Szabadkézi sokszög 17"/>
          <p:cNvSpPr/>
          <p:nvPr/>
        </p:nvSpPr>
        <p:spPr>
          <a:xfrm>
            <a:off x="5699766" y="344123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Asszociációk</a:t>
            </a:r>
          </a:p>
        </p:txBody>
      </p:sp>
      <p:sp>
        <p:nvSpPr>
          <p:cNvPr id="14" name="Balra-jobbra nyíl 18"/>
          <p:cNvSpPr/>
          <p:nvPr/>
        </p:nvSpPr>
        <p:spPr>
          <a:xfrm>
            <a:off x="3492139" y="3531659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5" name="Szabadkézi sokszög 4"/>
          <p:cNvSpPr/>
          <p:nvPr/>
        </p:nvSpPr>
        <p:spPr>
          <a:xfrm>
            <a:off x="1066803" y="4194526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SQL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DML</a:t>
            </a:r>
          </a:p>
        </p:txBody>
      </p:sp>
      <p:sp>
        <p:nvSpPr>
          <p:cNvPr id="16" name="Szabadkézi sokszög 20"/>
          <p:cNvSpPr/>
          <p:nvPr/>
        </p:nvSpPr>
        <p:spPr>
          <a:xfrm>
            <a:off x="5699766" y="4194526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JPQL</a:t>
            </a:r>
          </a:p>
        </p:txBody>
      </p:sp>
      <p:sp>
        <p:nvSpPr>
          <p:cNvPr id="17" name="Balra-jobbra nyíl 21"/>
          <p:cNvSpPr/>
          <p:nvPr/>
        </p:nvSpPr>
        <p:spPr>
          <a:xfrm>
            <a:off x="3492139" y="4284942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16577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30"/>
          <p:cNvGrpSpPr/>
          <p:nvPr/>
        </p:nvGrpSpPr>
        <p:grpSpPr>
          <a:xfrm>
            <a:off x="2082289" y="3037563"/>
            <a:ext cx="776719" cy="571810"/>
            <a:chOff x="2082289" y="3037563"/>
            <a:chExt cx="776719" cy="571810"/>
          </a:xfrm>
        </p:grpSpPr>
        <p:sp>
          <p:nvSpPr>
            <p:cNvPr id="3" name="Szövegdoboz 25"/>
            <p:cNvSpPr txBox="1"/>
            <p:nvPr/>
          </p:nvSpPr>
          <p:spPr>
            <a:xfrm>
              <a:off x="2082289" y="3037563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4" name="Szövegdoboz 26"/>
            <p:cNvSpPr txBox="1"/>
            <p:nvPr/>
          </p:nvSpPr>
          <p:spPr>
            <a:xfrm>
              <a:off x="2082289" y="3355454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5" name="Szövegdoboz 27"/>
            <p:cNvSpPr txBox="1"/>
            <p:nvPr/>
          </p:nvSpPr>
          <p:spPr>
            <a:xfrm>
              <a:off x="2273591" y="3155256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grpSp>
        <p:nvGrpSpPr>
          <p:cNvPr id="6" name="Csoportba foglalás 31"/>
          <p:cNvGrpSpPr/>
          <p:nvPr/>
        </p:nvGrpSpPr>
        <p:grpSpPr>
          <a:xfrm>
            <a:off x="6616186" y="3030019"/>
            <a:ext cx="776719" cy="571801"/>
            <a:chOff x="6616186" y="3030019"/>
            <a:chExt cx="776719" cy="571801"/>
          </a:xfrm>
        </p:grpSpPr>
        <p:sp>
          <p:nvSpPr>
            <p:cNvPr id="7" name="Szövegdoboz 32"/>
            <p:cNvSpPr txBox="1"/>
            <p:nvPr/>
          </p:nvSpPr>
          <p:spPr>
            <a:xfrm>
              <a:off x="6616186" y="3030019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8" name="Szövegdoboz 33"/>
            <p:cNvSpPr txBox="1"/>
            <p:nvPr/>
          </p:nvSpPr>
          <p:spPr>
            <a:xfrm>
              <a:off x="6616186" y="3347901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9" name="Szövegdoboz 34"/>
            <p:cNvSpPr txBox="1"/>
            <p:nvPr/>
          </p:nvSpPr>
          <p:spPr>
            <a:xfrm>
              <a:off x="6807488" y="3147712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10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JPA Persitencia eszközei</a:t>
            </a:r>
          </a:p>
        </p:txBody>
      </p:sp>
      <p:sp>
        <p:nvSpPr>
          <p:cNvPr id="11" name="AutoShape 2" descr="Relationships between entity architectue elements"/>
          <p:cNvSpPr/>
          <p:nvPr/>
        </p:nvSpPr>
        <p:spPr>
          <a:xfrm>
            <a:off x="155576" y="-14446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Szabadkézi sokszög 4"/>
          <p:cNvSpPr/>
          <p:nvPr/>
        </p:nvSpPr>
        <p:spPr>
          <a:xfrm>
            <a:off x="1101641" y="246370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Unit</a:t>
            </a:r>
          </a:p>
        </p:txBody>
      </p:sp>
      <p:sp>
        <p:nvSpPr>
          <p:cNvPr id="13" name="Szabadkézi sokszög 8"/>
          <p:cNvSpPr/>
          <p:nvPr/>
        </p:nvSpPr>
        <p:spPr>
          <a:xfrm>
            <a:off x="5560429" y="1388196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JEE </a:t>
            </a:r>
            <a:r>
              <a:rPr lang="hu-HU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</a:t>
            </a:r>
            <a:endParaRPr lang="hu-HU" sz="16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Szabadkézi sokszög 8"/>
          <p:cNvSpPr/>
          <p:nvPr/>
        </p:nvSpPr>
        <p:spPr>
          <a:xfrm>
            <a:off x="5560429" y="246370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EntityManagerFactory</a:t>
            </a:r>
          </a:p>
        </p:txBody>
      </p:sp>
      <p:sp>
        <p:nvSpPr>
          <p:cNvPr id="15" name="Szabadkézi sokszög 8"/>
          <p:cNvSpPr/>
          <p:nvPr/>
        </p:nvSpPr>
        <p:spPr>
          <a:xfrm>
            <a:off x="5560429" y="3539212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</a:t>
            </a:r>
          </a:p>
        </p:txBody>
      </p:sp>
      <p:sp>
        <p:nvSpPr>
          <p:cNvPr id="16" name="Szabadkézi sokszög 4"/>
          <p:cNvSpPr/>
          <p:nvPr/>
        </p:nvSpPr>
        <p:spPr>
          <a:xfrm>
            <a:off x="1101641" y="3539212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Context</a:t>
            </a:r>
          </a:p>
        </p:txBody>
      </p:sp>
      <p:cxnSp>
        <p:nvCxnSpPr>
          <p:cNvPr id="17" name="Egyenes összekötő nyíllal 11"/>
          <p:cNvCxnSpPr>
            <a:stCxn id="14" idx="3"/>
            <a:endCxn id="12" idx="1"/>
          </p:cNvCxnSpPr>
          <p:nvPr/>
        </p:nvCxnSpPr>
        <p:spPr>
          <a:xfrm flipH="1">
            <a:off x="3526977" y="2748233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13"/>
          <p:cNvCxnSpPr>
            <a:stCxn id="15" idx="3"/>
            <a:endCxn id="16" idx="1"/>
          </p:cNvCxnSpPr>
          <p:nvPr/>
        </p:nvCxnSpPr>
        <p:spPr>
          <a:xfrm flipH="1">
            <a:off x="3526977" y="3823741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15"/>
          <p:cNvCxnSpPr>
            <a:stCxn id="12" idx="2"/>
            <a:endCxn id="16" idx="0"/>
          </p:cNvCxnSpPr>
          <p:nvPr/>
        </p:nvCxnSpPr>
        <p:spPr>
          <a:xfrm>
            <a:off x="2314309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19"/>
          <p:cNvCxnSpPr>
            <a:stCxn id="13" idx="2"/>
            <a:endCxn id="14" idx="0"/>
          </p:cNvCxnSpPr>
          <p:nvPr/>
        </p:nvCxnSpPr>
        <p:spPr>
          <a:xfrm>
            <a:off x="6842765" y="1957254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22"/>
          <p:cNvCxnSpPr>
            <a:stCxn id="14" idx="2"/>
            <a:endCxn id="15" idx="0"/>
          </p:cNvCxnSpPr>
          <p:nvPr/>
        </p:nvCxnSpPr>
        <p:spPr>
          <a:xfrm>
            <a:off x="6842765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grpSp>
        <p:nvGrpSpPr>
          <p:cNvPr id="22" name="Csoportba foglalás 36"/>
          <p:cNvGrpSpPr/>
          <p:nvPr/>
        </p:nvGrpSpPr>
        <p:grpSpPr>
          <a:xfrm>
            <a:off x="6616186" y="1957254"/>
            <a:ext cx="776719" cy="571811"/>
            <a:chOff x="6616186" y="1957254"/>
            <a:chExt cx="776719" cy="571811"/>
          </a:xfrm>
        </p:grpSpPr>
        <p:sp>
          <p:nvSpPr>
            <p:cNvPr id="23" name="Szövegdoboz 37"/>
            <p:cNvSpPr txBox="1"/>
            <p:nvPr/>
          </p:nvSpPr>
          <p:spPr>
            <a:xfrm>
              <a:off x="6616186" y="1957254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24" name="Szövegdoboz 38"/>
            <p:cNvSpPr txBox="1"/>
            <p:nvPr/>
          </p:nvSpPr>
          <p:spPr>
            <a:xfrm>
              <a:off x="6616186" y="2275146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25" name="Szövegdoboz 39"/>
            <p:cNvSpPr txBox="1"/>
            <p:nvPr/>
          </p:nvSpPr>
          <p:spPr>
            <a:xfrm>
              <a:off x="6807488" y="2074947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26" name="Szövegdoboz 41"/>
          <p:cNvSpPr txBox="1"/>
          <p:nvPr/>
        </p:nvSpPr>
        <p:spPr>
          <a:xfrm>
            <a:off x="3530498" y="2783643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7" name="Szövegdoboz 42"/>
          <p:cNvSpPr txBox="1"/>
          <p:nvPr/>
        </p:nvSpPr>
        <p:spPr>
          <a:xfrm>
            <a:off x="5308430" y="3929652"/>
            <a:ext cx="251990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*</a:t>
            </a:r>
          </a:p>
        </p:txBody>
      </p:sp>
      <p:sp>
        <p:nvSpPr>
          <p:cNvPr id="28" name="Szövegdoboz 43"/>
          <p:cNvSpPr txBox="1"/>
          <p:nvPr/>
        </p:nvSpPr>
        <p:spPr>
          <a:xfrm>
            <a:off x="4068247" y="2479011"/>
            <a:ext cx="950902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configured by</a:t>
            </a:r>
          </a:p>
        </p:txBody>
      </p:sp>
      <p:sp>
        <p:nvSpPr>
          <p:cNvPr id="29" name="Szövegdoboz 44"/>
          <p:cNvSpPr txBox="1"/>
          <p:nvPr/>
        </p:nvSpPr>
        <p:spPr>
          <a:xfrm>
            <a:off x="5312417" y="2798658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0" name="Szövegdoboz 45"/>
          <p:cNvSpPr txBox="1"/>
          <p:nvPr/>
        </p:nvSpPr>
        <p:spPr>
          <a:xfrm>
            <a:off x="3525368" y="3929652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1" name="Szövegdoboz 46"/>
          <p:cNvSpPr txBox="1"/>
          <p:nvPr/>
        </p:nvSpPr>
        <p:spPr>
          <a:xfrm>
            <a:off x="4232556" y="3573429"/>
            <a:ext cx="622285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37433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Persistence unit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Entitás osztályok konfigurációs egysége, melyeket egyazon adatbázisban kezelünk</a:t>
            </a:r>
          </a:p>
          <a:p>
            <a:pPr lvl="0"/>
            <a:r>
              <a:rPr lang="hu-HU"/>
              <a:t>Következőket definiálja:</a:t>
            </a:r>
          </a:p>
          <a:p>
            <a:pPr lvl="1"/>
            <a:r>
              <a:rPr lang="hu-HU"/>
              <a:t>Kezelt osztályok (Minősített osztálynevek)</a:t>
            </a:r>
          </a:p>
          <a:p>
            <a:pPr lvl="1"/>
            <a:r>
              <a:rPr lang="hu-HU"/>
              <a:t>Kapcsolat információk (DataSource vagy JDBC)</a:t>
            </a:r>
          </a:p>
          <a:p>
            <a:pPr lvl="1"/>
            <a:r>
              <a:rPr lang="hu-HU"/>
              <a:t>Tranzakciós beállítások (JTA, RESOURCE_LOCAL)</a:t>
            </a:r>
          </a:p>
          <a:p>
            <a:pPr lvl="1"/>
            <a:r>
              <a:rPr lang="hu-HU"/>
              <a:t>Egyéb paraméterek, implementáció specifikus tulajdonságok</a:t>
            </a:r>
          </a:p>
          <a:p>
            <a:pPr lvl="0"/>
            <a:r>
              <a:rPr lang="hu-HU"/>
              <a:t>persistent.xml és/vagy annotációk</a:t>
            </a:r>
          </a:p>
        </p:txBody>
      </p:sp>
    </p:spTree>
    <p:extLst>
      <p:ext uri="{BB962C8B-B14F-4D97-AF65-F5344CB8AC3E}">
        <p14:creationId xmlns:p14="http://schemas.microsoft.com/office/powerpoint/2010/main" val="41358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3200"/>
              <a:t>Persistence unit – persistent.xml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2000" dirty="0"/>
              <a:t>Lehetőség van XML-ben megadni a </a:t>
            </a:r>
            <a:r>
              <a:rPr lang="hu-HU" sz="2000" dirty="0" err="1"/>
              <a:t>persistent</a:t>
            </a:r>
            <a:r>
              <a:rPr lang="hu-HU" sz="2000" dirty="0"/>
              <a:t> unit definícióját: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&lt;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name</a:t>
            </a:r>
            <a:r>
              <a:rPr lang="hu-HU" sz="1400" dirty="0">
                <a:latin typeface="Calibri" pitchFamily="34"/>
              </a:rPr>
              <a:t>="</a:t>
            </a:r>
            <a:r>
              <a:rPr lang="hu-HU" sz="1400" dirty="0" err="1">
                <a:latin typeface="Calibri" pitchFamily="34"/>
              </a:rPr>
              <a:t>OrderManagement</a:t>
            </a:r>
            <a:r>
              <a:rPr lang="hu-HU" sz="1400" dirty="0">
                <a:latin typeface="Calibri" pitchFamily="34"/>
              </a:rPr>
              <a:t>"&gt;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This</a:t>
            </a:r>
            <a:r>
              <a:rPr lang="hu-HU" sz="1400" dirty="0">
                <a:latin typeface="Calibri" pitchFamily="34"/>
              </a:rPr>
              <a:t> unit </a:t>
            </a:r>
            <a:r>
              <a:rPr lang="hu-HU" sz="1400" dirty="0" err="1">
                <a:latin typeface="Calibri" pitchFamily="34"/>
              </a:rPr>
              <a:t>manages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orders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customers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does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not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rely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on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vendor-specific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features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can</a:t>
            </a:r>
            <a:endParaRPr lang="hu-HU" sz="1400" dirty="0">
              <a:latin typeface="Calibri" pitchFamily="34"/>
            </a:endParaRP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therefore</a:t>
            </a:r>
            <a:r>
              <a:rPr lang="hu-HU" sz="1400" dirty="0">
                <a:latin typeface="Calibri" pitchFamily="34"/>
              </a:rPr>
              <a:t> be </a:t>
            </a:r>
            <a:r>
              <a:rPr lang="hu-HU" sz="1400" dirty="0" err="1">
                <a:latin typeface="Calibri" pitchFamily="34"/>
              </a:rPr>
              <a:t>deployed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to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provider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&lt;/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jdbc</a:t>
            </a:r>
            <a:r>
              <a:rPr lang="hu-HU" sz="1400" dirty="0">
                <a:latin typeface="Calibri" pitchFamily="34"/>
              </a:rPr>
              <a:t>/</a:t>
            </a:r>
            <a:r>
              <a:rPr lang="hu-HU" sz="1400" dirty="0" err="1">
                <a:latin typeface="Calibri" pitchFamily="34"/>
              </a:rPr>
              <a:t>MyOrderDB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MyOrderApp.jar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com.widgets.Order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com.widgets.Customer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&lt;/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72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Persistence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457200" y="1062313"/>
            <a:ext cx="8229600" cy="4128250"/>
          </a:xfrm>
        </p:spPr>
        <p:txBody>
          <a:bodyPr/>
          <a:lstStyle/>
          <a:p>
            <a:pPr lvl="0"/>
            <a:r>
              <a:rPr lang="hu-HU"/>
              <a:t>Osztály annotációk:</a:t>
            </a:r>
          </a:p>
          <a:p>
            <a:pPr lvl="1"/>
            <a:r>
              <a:rPr lang="hu-HU" sz="1800"/>
              <a:t>@Entity</a:t>
            </a:r>
            <a:br>
              <a:rPr lang="hu-HU" sz="1800"/>
            </a:br>
            <a:r>
              <a:rPr lang="hu-HU" sz="1600">
                <a:solidFill>
                  <a:srgbClr val="7F7F7F"/>
                </a:solidFill>
              </a:rPr>
              <a:t>Konkrét táblával rendelkező entitás</a:t>
            </a:r>
          </a:p>
          <a:p>
            <a:pPr lvl="1"/>
            <a:r>
              <a:rPr lang="hu-HU" sz="1800"/>
              <a:t>@MappedSuperclass </a:t>
            </a:r>
            <a:br>
              <a:rPr lang="hu-HU" sz="1800"/>
            </a:br>
            <a:r>
              <a:rPr lang="hu-HU" sz="1600">
                <a:solidFill>
                  <a:srgbClr val="7F7F7F"/>
                </a:solidFill>
              </a:rPr>
              <a:t>Táblával nem rendelkező entitás, tulajdonságai a hierarchián öröklődnek</a:t>
            </a:r>
          </a:p>
          <a:p>
            <a:pPr lvl="1"/>
            <a:r>
              <a:rPr lang="hu-HU" sz="1800"/>
              <a:t>@Embeddable</a:t>
            </a:r>
            <a:br>
              <a:rPr lang="hu-HU" sz="1800"/>
            </a:br>
            <a:r>
              <a:rPr lang="hu-HU" sz="1600">
                <a:solidFill>
                  <a:srgbClr val="7F7F7F"/>
                </a:solidFill>
              </a:rPr>
              <a:t>Táblával nem rendelkező entitás, tulajdonságai a befoglaló tulajdonságai lesznek</a:t>
            </a:r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5057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Persistence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457200" y="1062313"/>
            <a:ext cx="8229600" cy="4128250"/>
          </a:xfrm>
        </p:spPr>
        <p:txBody>
          <a:bodyPr/>
          <a:lstStyle/>
          <a:p>
            <a:pPr lvl="0"/>
            <a:r>
              <a:rPr lang="hu-HU"/>
              <a:t>Attribútum annotációk:</a:t>
            </a:r>
          </a:p>
          <a:p>
            <a:pPr lvl="1"/>
            <a:r>
              <a:rPr lang="hu-HU" sz="1800"/>
              <a:t>@Basic	</a:t>
            </a:r>
            <a:r>
              <a:rPr lang="hu-HU" sz="1600">
                <a:solidFill>
                  <a:srgbClr val="7F7F7F"/>
                </a:solidFill>
              </a:rPr>
              <a:t>Default oszlop definíció használata primitív attribútumok esetén</a:t>
            </a:r>
            <a:br>
              <a:rPr lang="hu-HU" sz="1600">
                <a:solidFill>
                  <a:srgbClr val="7F7F7F"/>
                </a:solidFill>
              </a:rPr>
            </a:br>
            <a:r>
              <a:rPr lang="hu-HU" sz="1600">
                <a:solidFill>
                  <a:srgbClr val="7F7F7F"/>
                </a:solidFill>
              </a:rPr>
              <a:t>+FetchType beállítási lehetőség</a:t>
            </a:r>
          </a:p>
          <a:p>
            <a:pPr lvl="1"/>
            <a:r>
              <a:rPr lang="hu-HU" sz="1800"/>
              <a:t>@Column	</a:t>
            </a:r>
            <a:r>
              <a:rPr lang="hu-HU" sz="1600">
                <a:solidFill>
                  <a:srgbClr val="7F7F7F"/>
                </a:solidFill>
              </a:rPr>
              <a:t>Testreszabható oszlopdefiníció</a:t>
            </a:r>
          </a:p>
          <a:p>
            <a:pPr lvl="1"/>
            <a:r>
              <a:rPr lang="hu-HU" sz="1800"/>
              <a:t>@Id	</a:t>
            </a:r>
            <a:r>
              <a:rPr lang="hu-HU" sz="1600">
                <a:solidFill>
                  <a:srgbClr val="7F7F7F"/>
                </a:solidFill>
              </a:rPr>
              <a:t>Elsődleges kulcs definiálása</a:t>
            </a:r>
          </a:p>
          <a:p>
            <a:pPr lvl="1"/>
            <a:r>
              <a:rPr lang="hu-HU" sz="1800"/>
              <a:t>@GeneratedValue </a:t>
            </a:r>
            <a:r>
              <a:rPr lang="hu-HU" sz="1600">
                <a:solidFill>
                  <a:srgbClr val="7F7F7F"/>
                </a:solidFill>
              </a:rPr>
              <a:t>Elsődleges kulcs generálási szabályainak megadása</a:t>
            </a:r>
            <a:endParaRPr lang="hu-HU" sz="1800">
              <a:solidFill>
                <a:srgbClr val="7F7F7F"/>
              </a:solidFill>
            </a:endParaRPr>
          </a:p>
          <a:p>
            <a:pPr lvl="1"/>
            <a:r>
              <a:rPr lang="hu-HU" sz="1800"/>
              <a:t>@Embedded </a:t>
            </a:r>
            <a:r>
              <a:rPr lang="hu-HU" sz="1600">
                <a:solidFill>
                  <a:srgbClr val="7F7F7F"/>
                </a:solidFill>
              </a:rPr>
              <a:t>Beágyazható entitás használata adattagként</a:t>
            </a:r>
          </a:p>
          <a:p>
            <a:pPr lvl="1"/>
            <a:r>
              <a:rPr lang="hu-HU" sz="1800"/>
              <a:t>@EmbeddedId </a:t>
            </a:r>
            <a:r>
              <a:rPr lang="hu-HU" sz="1600">
                <a:solidFill>
                  <a:srgbClr val="7F7F7F"/>
                </a:solidFill>
              </a:rPr>
              <a:t>Beágyazható entitás használata összetett elsődleges kulcsként</a:t>
            </a:r>
          </a:p>
          <a:p>
            <a:pPr lvl="1"/>
            <a:r>
              <a:rPr lang="hu-HU" sz="1800"/>
              <a:t>@Lob	</a:t>
            </a:r>
            <a:r>
              <a:rPr lang="hu-HU" sz="1600">
                <a:solidFill>
                  <a:srgbClr val="7F7F7F"/>
                </a:solidFill>
              </a:rPr>
              <a:t>Large Object (CLOB vagy BLOB)</a:t>
            </a:r>
            <a:br>
              <a:rPr lang="hu-HU" sz="1600">
                <a:solidFill>
                  <a:srgbClr val="7F7F7F"/>
                </a:solidFill>
              </a:rPr>
            </a:br>
            <a:r>
              <a:rPr lang="hu-HU" sz="1600">
                <a:solidFill>
                  <a:srgbClr val="7F7F7F"/>
                </a:solidFill>
              </a:rPr>
              <a:t>Praktikus a @Basic(fetch=LAZY) beállítással együtt használni</a:t>
            </a:r>
            <a:endParaRPr lang="hu-HU" sz="18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Persistence unit – annotációk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Öröklés – ősosztály:</a:t>
            </a:r>
          </a:p>
          <a:p>
            <a:pPr lvl="1"/>
            <a:r>
              <a:rPr lang="hu-HU" sz="1800"/>
              <a:t>@Inheritance</a:t>
            </a:r>
          </a:p>
          <a:p>
            <a:pPr lvl="2"/>
            <a:r>
              <a:rPr lang="hu-HU" sz="1600"/>
              <a:t>JOINED		</a:t>
            </a:r>
            <a:r>
              <a:rPr lang="hu-HU" sz="1600">
                <a:solidFill>
                  <a:srgbClr val="7F7F7F"/>
                </a:solidFill>
              </a:rPr>
              <a:t>Külső kulcsok</a:t>
            </a:r>
          </a:p>
          <a:p>
            <a:pPr lvl="2"/>
            <a:r>
              <a:rPr lang="hu-HU" sz="1600"/>
              <a:t>TABLE_PER_CLASS	</a:t>
            </a:r>
            <a:r>
              <a:rPr lang="hu-HU" sz="1600">
                <a:solidFill>
                  <a:srgbClr val="7F7F7F"/>
                </a:solidFill>
              </a:rPr>
              <a:t>Külön táblák külső kulcsok nélkül</a:t>
            </a:r>
          </a:p>
          <a:p>
            <a:pPr lvl="2"/>
            <a:r>
              <a:rPr lang="hu-HU" sz="1600"/>
              <a:t>SINGLE_TABLE		</a:t>
            </a:r>
            <a:r>
              <a:rPr lang="hu-HU" sz="1600">
                <a:solidFill>
                  <a:srgbClr val="7F7F7F"/>
                </a:solidFill>
              </a:rPr>
              <a:t>Egyetlen tábla diszkriminátorral</a:t>
            </a:r>
          </a:p>
          <a:p>
            <a:pPr lvl="1"/>
            <a:r>
              <a:rPr lang="hu-HU" sz="1800"/>
              <a:t>@DiscriminatorColumn	</a:t>
            </a:r>
            <a:r>
              <a:rPr lang="hu-HU" sz="1600">
                <a:solidFill>
                  <a:srgbClr val="7F7F7F"/>
                </a:solidFill>
              </a:rPr>
              <a:t>Diszkriminátor oszlop kijelölése</a:t>
            </a:r>
          </a:p>
          <a:p>
            <a:pPr lvl="0"/>
            <a:r>
              <a:rPr lang="hu-HU"/>
              <a:t>Öröklés – leszármazott:</a:t>
            </a:r>
          </a:p>
          <a:p>
            <a:pPr lvl="1"/>
            <a:r>
              <a:rPr lang="hu-HU" sz="1800"/>
              <a:t>@DiscriminatorValue</a:t>
            </a:r>
            <a:br>
              <a:rPr lang="hu-HU" sz="1800"/>
            </a:br>
            <a:r>
              <a:rPr lang="hu-HU" sz="1600">
                <a:solidFill>
                  <a:srgbClr val="7F7F7F"/>
                </a:solidFill>
              </a:rPr>
              <a:t>Diszkriminátor érték adott leszármazott osztály esetén</a:t>
            </a:r>
          </a:p>
          <a:p>
            <a:pPr marL="457200" lvl="1" indent="0">
              <a:buNone/>
            </a:pP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6252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50016</TotalTime>
  <Words>337</Words>
  <Application>Microsoft Office PowerPoint</Application>
  <PresentationFormat>Diavetítés a képernyőre (16:10 oldalarány)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ORM</vt:lpstr>
      <vt:lpstr>ORM</vt:lpstr>
      <vt:lpstr>JPA Persitencia eszközei</vt:lpstr>
      <vt:lpstr>Persistence unit</vt:lpstr>
      <vt:lpstr>Persistence unit – persistent.xml</vt:lpstr>
      <vt:lpstr>Persistence unit – annotációk</vt:lpstr>
      <vt:lpstr>Persistence unit – annotációk</vt:lpstr>
      <vt:lpstr>Persistence unit – annotációk</vt:lpstr>
      <vt:lpstr>asszociációk</vt:lpstr>
      <vt:lpstr>asszociációk</vt:lpstr>
      <vt:lpstr>asszociációk</vt:lpstr>
      <vt:lpstr>Persistence unit – annotációk</vt:lpstr>
      <vt:lpstr>Persistence unit – annotációk</vt:lpstr>
      <vt:lpstr>Persistence unit – annotációk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265</cp:revision>
  <dcterms:created xsi:type="dcterms:W3CDTF">2015-01-23T10:54:52Z</dcterms:created>
  <dcterms:modified xsi:type="dcterms:W3CDTF">2015-07-17T09:08:48Z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