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6" r:id="rId6"/>
    <p:sldId id="277" r:id="rId7"/>
    <p:sldId id="278" r:id="rId8"/>
    <p:sldId id="279" r:id="rId9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>
      <p:cViewPr varScale="1">
        <p:scale>
          <a:sx n="90" d="100"/>
          <a:sy n="90" d="100"/>
        </p:scale>
        <p:origin x="86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péntek, 2015. július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péntek, 2015. július 17.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JPQL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JPQL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>
          <a:xfrm>
            <a:off x="457200" y="994720"/>
            <a:ext cx="8229600" cy="4110410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hu-HU" sz="2200"/>
              <a:t>A JPA lekérdező nyelve</a:t>
            </a:r>
          </a:p>
          <a:p>
            <a:pPr lvl="0">
              <a:lnSpc>
                <a:spcPct val="80000"/>
              </a:lnSpc>
            </a:pPr>
            <a:r>
              <a:rPr lang="hu-HU" sz="2200"/>
              <a:t>Felépítése egy OO SQL SELECT</a:t>
            </a:r>
          </a:p>
          <a:p>
            <a:pPr lvl="1">
              <a:lnSpc>
                <a:spcPct val="80000"/>
              </a:lnSpc>
            </a:pPr>
            <a:r>
              <a:rPr lang="hu-HU" sz="1900"/>
              <a:t>Táblák helyett osztályok</a:t>
            </a:r>
          </a:p>
          <a:p>
            <a:pPr lvl="1">
              <a:lnSpc>
                <a:spcPct val="80000"/>
              </a:lnSpc>
            </a:pPr>
            <a:r>
              <a:rPr lang="hu-HU" sz="1900"/>
              <a:t>Mezők helyett attribútumok</a:t>
            </a:r>
          </a:p>
          <a:p>
            <a:pPr lvl="1">
              <a:lnSpc>
                <a:spcPct val="80000"/>
              </a:lnSpc>
            </a:pPr>
            <a:r>
              <a:rPr lang="hu-HU" sz="1900"/>
              <a:t>Külső kulcsok helyett asszociációk</a:t>
            </a:r>
          </a:p>
          <a:p>
            <a:pPr lvl="0">
              <a:lnSpc>
                <a:spcPct val="80000"/>
              </a:lnSpc>
            </a:pPr>
            <a:r>
              <a:rPr lang="hu-HU" sz="2200">
                <a:cs typeface="Courier New" pitchFamily="49"/>
              </a:rPr>
              <a:t>Különbségek:</a:t>
            </a:r>
          </a:p>
          <a:p>
            <a:pPr lvl="1">
              <a:lnSpc>
                <a:spcPct val="80000"/>
              </a:lnSpc>
            </a:pPr>
            <a:r>
              <a:rPr lang="hu-HU" sz="1900"/>
              <a:t>Összekapcsolásokban navigálunk az asszociációkon</a:t>
            </a:r>
            <a:br>
              <a:rPr lang="hu-HU" sz="1900"/>
            </a:br>
            <a:r>
              <a:rPr lang="hu-HU" sz="1500">
                <a:solidFill>
                  <a:srgbClr val="7F7F7F"/>
                </a:solidFill>
              </a:rPr>
              <a:t>nem csak a FROM részben</a:t>
            </a:r>
          </a:p>
          <a:p>
            <a:pPr lvl="1">
              <a:lnSpc>
                <a:spcPct val="80000"/>
              </a:lnSpc>
            </a:pPr>
            <a:r>
              <a:rPr lang="hu-HU" sz="1900"/>
              <a:t>Megjelennek a tömb operátorok</a:t>
            </a:r>
          </a:p>
          <a:p>
            <a:pPr lvl="2">
              <a:lnSpc>
                <a:spcPct val="80000"/>
              </a:lnSpc>
            </a:pPr>
            <a:r>
              <a:rPr lang="hu-HU" sz="1700"/>
              <a:t>IS EMPTY</a:t>
            </a:r>
          </a:p>
          <a:p>
            <a:pPr lvl="2">
              <a:lnSpc>
                <a:spcPct val="80000"/>
              </a:lnSpc>
            </a:pPr>
            <a:r>
              <a:rPr lang="hu-HU" sz="1700"/>
              <a:t>IS NOT EMPTY</a:t>
            </a:r>
          </a:p>
        </p:txBody>
      </p:sp>
    </p:spTree>
    <p:extLst>
      <p:ext uri="{BB962C8B-B14F-4D97-AF65-F5344CB8AC3E}">
        <p14:creationId xmlns:p14="http://schemas.microsoft.com/office/powerpoint/2010/main" val="37608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JPQL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hu-HU" sz="1900">
                <a:latin typeface="Courier New" pitchFamily="49"/>
                <a:cs typeface="Courier New" pitchFamily="49"/>
              </a:rPr>
              <a:t>SELECT inv FROM Invoice inv</a:t>
            </a:r>
          </a:p>
          <a:p>
            <a:pPr lvl="0">
              <a:lnSpc>
                <a:spcPct val="80000"/>
              </a:lnSpc>
            </a:pPr>
            <a:endParaRPr lang="hu-HU" sz="1900"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</a:pPr>
            <a:r>
              <a:rPr lang="hu-HU" sz="1900">
                <a:latin typeface="Courier New" pitchFamily="49"/>
                <a:cs typeface="Courier New" pitchFamily="49"/>
              </a:rPr>
              <a:t>SELECT item FROM Invoice inv JOIN inv.items item</a:t>
            </a:r>
          </a:p>
          <a:p>
            <a:pPr lvl="0">
              <a:lnSpc>
                <a:spcPct val="80000"/>
              </a:lnSpc>
            </a:pPr>
            <a:endParaRPr lang="hu-HU" sz="1900"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</a:pPr>
            <a:r>
              <a:rPr lang="hu-HU" sz="1900">
                <a:latin typeface="Courier New" pitchFamily="49"/>
                <a:cs typeface="Courier New" pitchFamily="49"/>
              </a:rPr>
              <a:t>SELECT item FROM Invoice inv JOIN inv.items item WHERE item.productCode = :pCode</a:t>
            </a:r>
          </a:p>
          <a:p>
            <a:pPr lvl="0">
              <a:lnSpc>
                <a:spcPct val="80000"/>
              </a:lnSpc>
            </a:pPr>
            <a:endParaRPr lang="hu-HU" sz="1900"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</a:pPr>
            <a:r>
              <a:rPr lang="hu-HU" sz="1900">
                <a:latin typeface="Courier New" pitchFamily="49"/>
                <a:cs typeface="Courier New" pitchFamily="49"/>
              </a:rPr>
              <a:t>SELECT inv FROM Invoice inv WHERE inv.items IS NOT EMPTY</a:t>
            </a:r>
          </a:p>
          <a:p>
            <a:pPr lvl="0">
              <a:lnSpc>
                <a:spcPct val="80000"/>
              </a:lnSpc>
            </a:pPr>
            <a:endParaRPr lang="hu-HU"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</a:pPr>
            <a:endParaRPr lang="hu-HU">
              <a:latin typeface="Courier New" pitchFamily="49"/>
              <a:cs typeface="Courier New" pitchFamily="49"/>
            </a:endParaRPr>
          </a:p>
          <a:p>
            <a:pPr lv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4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query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hu-HU" sz="2200" dirty="0"/>
              <a:t>Lekérdezések definiálása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Nem nevesített</a:t>
            </a:r>
            <a:br>
              <a:rPr lang="hu-HU" sz="1900" dirty="0"/>
            </a:br>
            <a:r>
              <a:rPr lang="hu-HU" sz="1800" dirty="0" err="1">
                <a:latin typeface="Courier New" pitchFamily="49"/>
                <a:cs typeface="Courier New" pitchFamily="49"/>
              </a:rPr>
              <a:t>Query</a:t>
            </a:r>
            <a:r>
              <a:rPr lang="hu-HU" sz="1800" dirty="0">
                <a:latin typeface="Courier New" pitchFamily="49"/>
                <a:cs typeface="Courier New" pitchFamily="49"/>
              </a:rPr>
              <a:t>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query</a:t>
            </a:r>
            <a:r>
              <a:rPr lang="hu-HU" sz="1800" dirty="0">
                <a:latin typeface="Courier New" pitchFamily="49"/>
                <a:cs typeface="Courier New" pitchFamily="49"/>
              </a:rPr>
              <a:t> =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em.createQuery</a:t>
            </a:r>
            <a:r>
              <a:rPr lang="hu-HU" sz="1800" dirty="0">
                <a:latin typeface="Courier New" pitchFamily="49"/>
                <a:cs typeface="Courier New" pitchFamily="49"/>
              </a:rPr>
              <a:t>(</a:t>
            </a:r>
            <a:r>
              <a:rPr lang="en-US" sz="1800" dirty="0">
                <a:latin typeface="Courier New" pitchFamily="49"/>
                <a:cs typeface="Courier New" pitchFamily="49"/>
              </a:rPr>
              <a:t>"</a:t>
            </a:r>
            <a:r>
              <a:rPr lang="hu-HU" sz="1800" dirty="0">
                <a:latin typeface="Courier New" pitchFamily="49"/>
                <a:cs typeface="Courier New" pitchFamily="49"/>
              </a:rPr>
              <a:t>SELECT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item</a:t>
            </a:r>
            <a:r>
              <a:rPr lang="hu-HU" sz="1800" dirty="0">
                <a:latin typeface="Courier New" pitchFamily="49"/>
                <a:cs typeface="Courier New" pitchFamily="49"/>
              </a:rPr>
              <a:t> FROM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Invoice</a:t>
            </a:r>
            <a:r>
              <a:rPr lang="hu-HU" sz="1800" dirty="0">
                <a:latin typeface="Courier New" pitchFamily="49"/>
                <a:cs typeface="Courier New" pitchFamily="49"/>
              </a:rPr>
              <a:t>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inv</a:t>
            </a:r>
            <a:r>
              <a:rPr lang="hu-HU" sz="1800" dirty="0">
                <a:latin typeface="Courier New" pitchFamily="49"/>
                <a:cs typeface="Courier New" pitchFamily="49"/>
              </a:rPr>
              <a:t> JOIN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inv.items</a:t>
            </a:r>
            <a:r>
              <a:rPr lang="hu-HU" sz="1800" dirty="0">
                <a:latin typeface="Courier New" pitchFamily="49"/>
                <a:cs typeface="Courier New" pitchFamily="49"/>
              </a:rPr>
              <a:t>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item</a:t>
            </a:r>
            <a:r>
              <a:rPr lang="hu-HU" sz="1800" dirty="0">
                <a:latin typeface="Courier New" pitchFamily="49"/>
                <a:cs typeface="Courier New" pitchFamily="49"/>
              </a:rPr>
              <a:t> WHERE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item.productCode</a:t>
            </a:r>
            <a:r>
              <a:rPr lang="hu-HU" sz="1800" dirty="0">
                <a:latin typeface="Courier New" pitchFamily="49"/>
                <a:cs typeface="Courier New" pitchFamily="49"/>
              </a:rPr>
              <a:t> = :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pCode</a:t>
            </a:r>
            <a:r>
              <a:rPr lang="en-US" sz="1800" dirty="0">
                <a:latin typeface="Courier New" pitchFamily="49"/>
                <a:cs typeface="Courier New" pitchFamily="49"/>
              </a:rPr>
              <a:t>"</a:t>
            </a:r>
            <a:r>
              <a:rPr lang="hu-HU" sz="1800" dirty="0">
                <a:latin typeface="Courier New" pitchFamily="49"/>
                <a:cs typeface="Courier New" pitchFamily="49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Nevesített</a:t>
            </a:r>
            <a:br>
              <a:rPr lang="hu-HU" sz="1900" dirty="0"/>
            </a:br>
            <a:r>
              <a:rPr lang="en-US" sz="1800" dirty="0">
                <a:latin typeface="Courier New" pitchFamily="49"/>
                <a:cs typeface="Courier New" pitchFamily="49"/>
              </a:rPr>
              <a:t>@</a:t>
            </a:r>
            <a:r>
              <a:rPr lang="en-US" sz="1800" dirty="0" err="1">
                <a:latin typeface="Courier New" pitchFamily="49"/>
                <a:cs typeface="Courier New" pitchFamily="49"/>
              </a:rPr>
              <a:t>NamedQuery</a:t>
            </a:r>
            <a:r>
              <a:rPr lang="en-US" sz="1800" dirty="0">
                <a:latin typeface="Courier New" pitchFamily="49"/>
                <a:cs typeface="Courier New" pitchFamily="49"/>
              </a:rPr>
              <a:t>(name="</a:t>
            </a:r>
            <a:r>
              <a:rPr lang="en-US" sz="1800" dirty="0" err="1">
                <a:latin typeface="Courier New" pitchFamily="49"/>
                <a:cs typeface="Courier New" pitchFamily="49"/>
              </a:rPr>
              <a:t>findAll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ItemsWithProductCode</a:t>
            </a:r>
            <a:r>
              <a:rPr lang="en-US" sz="1800" dirty="0">
                <a:latin typeface="Courier New" pitchFamily="49"/>
                <a:cs typeface="Courier New" pitchFamily="49"/>
              </a:rPr>
              <a:t>",</a:t>
            </a:r>
            <a:r>
              <a:rPr lang="hu-HU" sz="1800" dirty="0">
                <a:latin typeface="Courier New" pitchFamily="49"/>
                <a:cs typeface="Courier New" pitchFamily="49"/>
              </a:rPr>
              <a:t/>
            </a:r>
            <a:br>
              <a:rPr lang="hu-HU" sz="1800" dirty="0">
                <a:latin typeface="Courier New" pitchFamily="49"/>
                <a:cs typeface="Courier New" pitchFamily="49"/>
              </a:rPr>
            </a:br>
            <a:r>
              <a:rPr lang="en-US" sz="1800" dirty="0">
                <a:latin typeface="Courier New" pitchFamily="49"/>
                <a:cs typeface="Courier New" pitchFamily="49"/>
              </a:rPr>
              <a:t>query="</a:t>
            </a:r>
            <a:r>
              <a:rPr lang="hu-HU" sz="1800" dirty="0">
                <a:latin typeface="Courier New" pitchFamily="49"/>
                <a:cs typeface="Courier New" pitchFamily="49"/>
              </a:rPr>
              <a:t>SELECT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item</a:t>
            </a:r>
            <a:r>
              <a:rPr lang="hu-HU" sz="1800" dirty="0">
                <a:latin typeface="Courier New" pitchFamily="49"/>
                <a:cs typeface="Courier New" pitchFamily="49"/>
              </a:rPr>
              <a:t> FROM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Invoice</a:t>
            </a:r>
            <a:r>
              <a:rPr lang="hu-HU" sz="1800" dirty="0">
                <a:latin typeface="Courier New" pitchFamily="49"/>
                <a:cs typeface="Courier New" pitchFamily="49"/>
              </a:rPr>
              <a:t>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inv</a:t>
            </a:r>
            <a:r>
              <a:rPr lang="hu-HU" sz="1800" dirty="0">
                <a:latin typeface="Courier New" pitchFamily="49"/>
                <a:cs typeface="Courier New" pitchFamily="49"/>
              </a:rPr>
              <a:t> JOIN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inv.items</a:t>
            </a:r>
            <a:r>
              <a:rPr lang="hu-HU" sz="1800" dirty="0">
                <a:latin typeface="Courier New" pitchFamily="49"/>
                <a:cs typeface="Courier New" pitchFamily="49"/>
              </a:rPr>
              <a:t>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item</a:t>
            </a:r>
            <a:r>
              <a:rPr lang="hu-HU" sz="1800" dirty="0">
                <a:latin typeface="Courier New" pitchFamily="49"/>
                <a:cs typeface="Courier New" pitchFamily="49"/>
              </a:rPr>
              <a:t> WHERE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item.productCode</a:t>
            </a:r>
            <a:r>
              <a:rPr lang="hu-HU" sz="1800" dirty="0">
                <a:latin typeface="Courier New" pitchFamily="49"/>
                <a:cs typeface="Courier New" pitchFamily="49"/>
              </a:rPr>
              <a:t> = :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pCode</a:t>
            </a:r>
            <a:r>
              <a:rPr lang="en-US" sz="1800" dirty="0">
                <a:latin typeface="Courier New" pitchFamily="49"/>
                <a:cs typeface="Courier New" pitchFamily="49"/>
              </a:rPr>
              <a:t>")</a:t>
            </a:r>
            <a:r>
              <a:rPr lang="hu-HU" sz="1800" dirty="0">
                <a:latin typeface="Courier New" pitchFamily="49"/>
                <a:cs typeface="Courier New" pitchFamily="49"/>
              </a:rPr>
              <a:t/>
            </a:r>
            <a:br>
              <a:rPr lang="hu-HU" sz="1800" dirty="0">
                <a:latin typeface="Courier New" pitchFamily="49"/>
                <a:cs typeface="Courier New" pitchFamily="49"/>
              </a:rPr>
            </a:br>
            <a:r>
              <a:rPr lang="hu-HU" sz="1800" dirty="0">
                <a:latin typeface="Courier New" pitchFamily="49"/>
                <a:cs typeface="Courier New" pitchFamily="49"/>
              </a:rPr>
              <a:t>…</a:t>
            </a:r>
            <a:br>
              <a:rPr lang="hu-HU" sz="1800" dirty="0">
                <a:latin typeface="Courier New" pitchFamily="49"/>
                <a:cs typeface="Courier New" pitchFamily="49"/>
              </a:rPr>
            </a:br>
            <a:r>
              <a:rPr lang="hu-HU" sz="1800" dirty="0" err="1">
                <a:latin typeface="Courier New" pitchFamily="49"/>
                <a:cs typeface="Courier New" pitchFamily="49"/>
              </a:rPr>
              <a:t>Query</a:t>
            </a:r>
            <a:r>
              <a:rPr lang="hu-HU" sz="1800" dirty="0">
                <a:latin typeface="Courier New" pitchFamily="49"/>
                <a:cs typeface="Courier New" pitchFamily="49"/>
              </a:rPr>
              <a:t>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query</a:t>
            </a:r>
            <a:r>
              <a:rPr lang="hu-HU" sz="1800" dirty="0">
                <a:latin typeface="Courier New" pitchFamily="49"/>
                <a:cs typeface="Courier New" pitchFamily="49"/>
              </a:rPr>
              <a:t> = 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em.createNamedQuery</a:t>
            </a:r>
            <a:r>
              <a:rPr lang="hu-HU" sz="1800" dirty="0">
                <a:latin typeface="Courier New" pitchFamily="49"/>
                <a:cs typeface="Courier New" pitchFamily="49"/>
              </a:rPr>
              <a:t>(</a:t>
            </a:r>
            <a:br>
              <a:rPr lang="hu-HU" sz="1800" dirty="0">
                <a:latin typeface="Courier New" pitchFamily="49"/>
                <a:cs typeface="Courier New" pitchFamily="49"/>
              </a:rPr>
            </a:br>
            <a:r>
              <a:rPr lang="en-US" sz="1800" dirty="0">
                <a:latin typeface="Courier New" pitchFamily="49"/>
                <a:cs typeface="Courier New" pitchFamily="49"/>
              </a:rPr>
              <a:t>"</a:t>
            </a:r>
            <a:r>
              <a:rPr lang="en-US" sz="1800" dirty="0" err="1">
                <a:latin typeface="Courier New" pitchFamily="49"/>
                <a:cs typeface="Courier New" pitchFamily="49"/>
              </a:rPr>
              <a:t>findAll</a:t>
            </a:r>
            <a:r>
              <a:rPr lang="hu-HU" sz="1800" dirty="0" err="1">
                <a:latin typeface="Courier New" pitchFamily="49"/>
                <a:cs typeface="Courier New" pitchFamily="49"/>
              </a:rPr>
              <a:t>ItemsWithProductCode</a:t>
            </a:r>
            <a:r>
              <a:rPr lang="en-US" sz="1800" dirty="0">
                <a:latin typeface="Courier New" pitchFamily="49"/>
                <a:cs typeface="Courier New" pitchFamily="49"/>
              </a:rPr>
              <a:t>"</a:t>
            </a:r>
            <a:r>
              <a:rPr lang="hu-HU" sz="1800" dirty="0">
                <a:latin typeface="Courier New" pitchFamily="49"/>
                <a:cs typeface="Courier New" pitchFamily="49"/>
              </a:rPr>
              <a:t>);</a:t>
            </a:r>
            <a:br>
              <a:rPr lang="hu-HU" sz="1800" dirty="0">
                <a:latin typeface="Courier New" pitchFamily="49"/>
                <a:cs typeface="Courier New" pitchFamily="49"/>
              </a:rPr>
            </a:br>
            <a:r>
              <a:rPr lang="hu-HU" sz="1800" dirty="0">
                <a:latin typeface="Courier New" pitchFamily="49"/>
                <a:cs typeface="Courier New" pitchFamily="49"/>
              </a:rPr>
              <a:t/>
            </a:r>
            <a:br>
              <a:rPr lang="hu-HU" sz="1800" dirty="0">
                <a:latin typeface="Courier New" pitchFamily="49"/>
                <a:cs typeface="Courier New" pitchFamily="49"/>
              </a:rPr>
            </a:br>
            <a:endParaRPr lang="hu-HU" sz="1800" dirty="0"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74498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query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Paraméterek beállítása</a:t>
            </a:r>
          </a:p>
          <a:p>
            <a:pPr lvl="1"/>
            <a:r>
              <a:rPr lang="hu-HU" sz="1900">
                <a:latin typeface="Courier New" pitchFamily="49"/>
                <a:cs typeface="Courier New" pitchFamily="49"/>
              </a:rPr>
              <a:t>query.setParameter(</a:t>
            </a:r>
            <a:r>
              <a:rPr lang="en-US" sz="1900">
                <a:latin typeface="Courier New" pitchFamily="49"/>
                <a:cs typeface="Courier New" pitchFamily="49"/>
              </a:rPr>
              <a:t>"</a:t>
            </a:r>
            <a:r>
              <a:rPr lang="hu-HU" sz="1900">
                <a:latin typeface="Courier New" pitchFamily="49"/>
                <a:cs typeface="Courier New" pitchFamily="49"/>
              </a:rPr>
              <a:t>pCode</a:t>
            </a:r>
            <a:r>
              <a:rPr lang="en-US" sz="1900">
                <a:latin typeface="Courier New" pitchFamily="49"/>
                <a:cs typeface="Courier New" pitchFamily="49"/>
              </a:rPr>
              <a:t>"</a:t>
            </a:r>
            <a:r>
              <a:rPr lang="hu-HU" sz="1900">
                <a:latin typeface="Courier New" pitchFamily="49"/>
                <a:cs typeface="Courier New" pitchFamily="49"/>
              </a:rPr>
              <a:t>,</a:t>
            </a:r>
            <a:r>
              <a:rPr lang="en-US" sz="1900">
                <a:latin typeface="Courier New" pitchFamily="49"/>
                <a:cs typeface="Courier New" pitchFamily="49"/>
              </a:rPr>
              <a:t>"</a:t>
            </a:r>
            <a:r>
              <a:rPr lang="hu-HU" sz="1900">
                <a:latin typeface="Courier New" pitchFamily="49"/>
                <a:cs typeface="Courier New" pitchFamily="49"/>
              </a:rPr>
              <a:t>P1</a:t>
            </a:r>
            <a:r>
              <a:rPr lang="en-US" sz="1900">
                <a:latin typeface="Courier New" pitchFamily="49"/>
                <a:cs typeface="Courier New" pitchFamily="49"/>
              </a:rPr>
              <a:t>"</a:t>
            </a:r>
            <a:r>
              <a:rPr lang="hu-HU" sz="1900">
                <a:latin typeface="Courier New" pitchFamily="49"/>
                <a:cs typeface="Courier New" pitchFamily="49"/>
              </a:rPr>
              <a:t>);</a:t>
            </a:r>
          </a:p>
          <a:p>
            <a:pPr lvl="0"/>
            <a:endParaRPr lang="hu-HU"/>
          </a:p>
          <a:p>
            <a:pPr lvl="0"/>
            <a:r>
              <a:rPr lang="hu-HU"/>
              <a:t>Eredménylista maximum mérete</a:t>
            </a:r>
          </a:p>
          <a:p>
            <a:pPr lvl="1"/>
            <a:r>
              <a:rPr lang="hu-HU" sz="1900">
                <a:latin typeface="Courier New" pitchFamily="49"/>
                <a:cs typeface="Courier New" pitchFamily="49"/>
              </a:rPr>
              <a:t>query.setMaxResults(10);</a:t>
            </a:r>
          </a:p>
          <a:p>
            <a:pPr lvl="0"/>
            <a:endParaRPr lang="hu-HU"/>
          </a:p>
          <a:p>
            <a:pPr lvl="0"/>
            <a:r>
              <a:rPr lang="hu-HU"/>
              <a:t>Lekérdezés futtatása</a:t>
            </a:r>
          </a:p>
          <a:p>
            <a:pPr lvl="1"/>
            <a:r>
              <a:rPr lang="hu-HU" sz="1900">
                <a:latin typeface="Courier New" pitchFamily="49"/>
                <a:cs typeface="Courier New" pitchFamily="49"/>
              </a:rPr>
              <a:t>query.getResultList();</a:t>
            </a:r>
          </a:p>
          <a:p>
            <a:pPr lvl="1"/>
            <a:r>
              <a:rPr lang="hu-HU" sz="1900">
                <a:latin typeface="Courier New" pitchFamily="49"/>
                <a:cs typeface="Courier New" pitchFamily="49"/>
              </a:rPr>
              <a:t>query.getSingleResult();</a:t>
            </a:r>
          </a:p>
          <a:p>
            <a:pPr marL="457200" lvl="1" indent="0">
              <a:buNone/>
            </a:pPr>
            <a:endParaRPr lang="hu-HU" sz="1900"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5752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CCC4CA-4BEB-4510-824C-DF43798E36B9}">
  <ds:schemaRefs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50076</TotalTime>
  <Words>95</Words>
  <Application>Microsoft Office PowerPoint</Application>
  <PresentationFormat>Diavetítés a képernyőre (16:10 oldalarány)</PresentationFormat>
  <Paragraphs>36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JPQL</vt:lpstr>
      <vt:lpstr>JPQL</vt:lpstr>
      <vt:lpstr>query</vt:lpstr>
      <vt:lpstr>query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264</cp:revision>
  <dcterms:created xsi:type="dcterms:W3CDTF">2015-01-23T10:54:52Z</dcterms:created>
  <dcterms:modified xsi:type="dcterms:W3CDTF">2015-07-17T09:09:31Z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