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4" r:id="rId14"/>
    <p:sldId id="267" r:id="rId15"/>
    <p:sldId id="268" r:id="rId16"/>
    <p:sldId id="269" r:id="rId17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>
      <p:cViewPr varScale="1">
        <p:scale>
          <a:sx n="90" d="100"/>
          <a:sy n="90" d="100"/>
        </p:scale>
        <p:origin x="86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szerda, 2015. július 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szerda, 2015. július 29.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Cluster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Architecture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Szerkezete</a:t>
            </a:r>
          </a:p>
          <a:p>
            <a:pPr lvl="1"/>
            <a:r>
              <a:rPr lang="hu-HU" dirty="0" smtClean="0"/>
              <a:t>Homogén</a:t>
            </a:r>
          </a:p>
          <a:p>
            <a:pPr lvl="1"/>
            <a:r>
              <a:rPr lang="hu-HU" dirty="0" smtClean="0"/>
              <a:t>Heterogén</a:t>
            </a:r>
          </a:p>
          <a:p>
            <a:r>
              <a:rPr lang="hu-HU" dirty="0" smtClean="0"/>
              <a:t>Rendelkezésre állás</a:t>
            </a:r>
          </a:p>
          <a:p>
            <a:pPr lvl="1"/>
            <a:r>
              <a:rPr lang="hu-HU" dirty="0" err="1" smtClean="0"/>
              <a:t>Active-Active</a:t>
            </a:r>
            <a:endParaRPr lang="hu-HU" dirty="0" smtClean="0"/>
          </a:p>
          <a:p>
            <a:pPr lvl="1"/>
            <a:r>
              <a:rPr lang="hu-HU" dirty="0" err="1" smtClean="0"/>
              <a:t>Active-Passive</a:t>
            </a:r>
            <a:endParaRPr lang="hu-HU" dirty="0" smtClean="0"/>
          </a:p>
          <a:p>
            <a:r>
              <a:rPr lang="hu-HU" dirty="0" smtClean="0"/>
              <a:t>Rétegek</a:t>
            </a:r>
          </a:p>
          <a:p>
            <a:pPr lvl="1"/>
            <a:r>
              <a:rPr lang="hu-HU" dirty="0" err="1" smtClean="0"/>
              <a:t>Combined</a:t>
            </a:r>
            <a:r>
              <a:rPr lang="hu-HU" dirty="0" smtClean="0"/>
              <a:t> </a:t>
            </a:r>
            <a:r>
              <a:rPr lang="hu-HU" dirty="0" err="1" smtClean="0"/>
              <a:t>tier</a:t>
            </a:r>
            <a:endParaRPr lang="hu-HU" dirty="0" smtClean="0"/>
          </a:p>
          <a:p>
            <a:pPr lvl="1"/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tier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33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Basic </a:t>
            </a:r>
            <a:r>
              <a:rPr lang="hu-HU" dirty="0" err="1" smtClean="0"/>
              <a:t>Architecture</a:t>
            </a:r>
            <a:endParaRPr lang="hu-HU" b="1" dirty="0"/>
          </a:p>
        </p:txBody>
      </p:sp>
      <p:pic>
        <p:nvPicPr>
          <p:cNvPr id="15362" name="Picture 2" descr="Description of Figure 9-1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224" y="1333500"/>
            <a:ext cx="4941551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0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Multi-Tier</a:t>
            </a:r>
            <a:r>
              <a:rPr lang="hu-HU" dirty="0"/>
              <a:t> </a:t>
            </a:r>
            <a:r>
              <a:rPr lang="hu-HU" dirty="0" err="1"/>
              <a:t>Architecture</a:t>
            </a:r>
            <a:endParaRPr lang="hu-HU" dirty="0"/>
          </a:p>
        </p:txBody>
      </p:sp>
      <p:pic>
        <p:nvPicPr>
          <p:cNvPr id="16386" name="Picture 2" descr="Description of Figure 9-2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40" y="1333500"/>
            <a:ext cx="5324519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Balancing Objects in a Multi-Tier Architecture</a:t>
            </a:r>
            <a:endParaRPr lang="hu-HU" dirty="0"/>
          </a:p>
        </p:txBody>
      </p:sp>
      <p:pic>
        <p:nvPicPr>
          <p:cNvPr id="17410" name="Picture 2" descr="Description of Figure 9-3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43" y="1333500"/>
            <a:ext cx="4968313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4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Mit nyújt?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Performancia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Scalability</a:t>
            </a:r>
            <a:endParaRPr lang="hu-HU" dirty="0" smtClean="0"/>
          </a:p>
          <a:p>
            <a:r>
              <a:rPr lang="hu-HU" dirty="0" smtClean="0"/>
              <a:t>Biztonság</a:t>
            </a:r>
          </a:p>
          <a:p>
            <a:pPr lvl="1"/>
            <a:r>
              <a:rPr lang="hu-HU" dirty="0" err="1" smtClean="0"/>
              <a:t>High-Availability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65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Failover</a:t>
            </a:r>
            <a:endParaRPr lang="hu-HU" dirty="0" smtClean="0"/>
          </a:p>
          <a:p>
            <a:r>
              <a:rPr lang="hu-HU" dirty="0" err="1" smtClean="0"/>
              <a:t>Migration</a:t>
            </a:r>
            <a:endParaRPr lang="hu-HU" dirty="0" smtClean="0"/>
          </a:p>
          <a:p>
            <a:r>
              <a:rPr lang="hu-HU" dirty="0" err="1"/>
              <a:t>Load</a:t>
            </a:r>
            <a:r>
              <a:rPr lang="hu-HU" dirty="0"/>
              <a:t> </a:t>
            </a:r>
            <a:r>
              <a:rPr lang="hu-HU" dirty="0" err="1"/>
              <a:t>Balancing</a:t>
            </a:r>
            <a:r>
              <a:rPr lang="hu-HU" dirty="0"/>
              <a:t>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166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Servlets</a:t>
            </a:r>
            <a:r>
              <a:rPr lang="hu-HU" dirty="0"/>
              <a:t> and </a:t>
            </a:r>
            <a:r>
              <a:rPr lang="hu-HU" dirty="0" err="1"/>
              <a:t>JSPs</a:t>
            </a:r>
            <a:endParaRPr lang="hu-HU" dirty="0"/>
          </a:p>
          <a:p>
            <a:pPr lvl="1"/>
            <a:r>
              <a:rPr lang="hu-HU" dirty="0"/>
              <a:t> HTTP Session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 smtClean="0"/>
              <a:t>Replication</a:t>
            </a:r>
            <a:endParaRPr lang="hu-HU" dirty="0" smtClean="0"/>
          </a:p>
          <a:p>
            <a:pPr lvl="1"/>
            <a:r>
              <a:rPr lang="hu-HU" dirty="0"/>
              <a:t> </a:t>
            </a:r>
            <a:r>
              <a:rPr lang="hu-HU" dirty="0" err="1"/>
              <a:t>Load</a:t>
            </a:r>
            <a:r>
              <a:rPr lang="hu-HU" dirty="0"/>
              <a:t> </a:t>
            </a:r>
            <a:r>
              <a:rPr lang="hu-HU" dirty="0" err="1" smtClean="0"/>
              <a:t>Balancing</a:t>
            </a:r>
            <a:endParaRPr lang="hu-HU" dirty="0" smtClean="0"/>
          </a:p>
          <a:p>
            <a:r>
              <a:rPr lang="hu-HU" dirty="0" err="1"/>
              <a:t>EJBs</a:t>
            </a:r>
            <a:r>
              <a:rPr lang="hu-HU" dirty="0"/>
              <a:t> and RMI </a:t>
            </a:r>
            <a:r>
              <a:rPr lang="hu-HU" dirty="0" err="1"/>
              <a:t>Objects</a:t>
            </a:r>
            <a:endParaRPr lang="hu-HU" dirty="0"/>
          </a:p>
          <a:p>
            <a:pPr lvl="1"/>
            <a:r>
              <a:rPr lang="hu-HU" dirty="0" err="1" smtClean="0"/>
              <a:t>Replication</a:t>
            </a:r>
            <a:r>
              <a:rPr lang="hu-HU" dirty="0" smtClean="0"/>
              <a:t> </a:t>
            </a:r>
            <a:r>
              <a:rPr lang="hu-HU" dirty="0"/>
              <a:t>and </a:t>
            </a:r>
            <a:r>
              <a:rPr lang="hu-HU" dirty="0" err="1" smtClean="0"/>
              <a:t>Failover</a:t>
            </a:r>
            <a:endParaRPr lang="hu-HU" dirty="0" smtClean="0"/>
          </a:p>
          <a:p>
            <a:pPr lvl="1"/>
            <a:r>
              <a:rPr lang="hu-HU" dirty="0" err="1"/>
              <a:t>Load</a:t>
            </a:r>
            <a:r>
              <a:rPr lang="hu-HU" dirty="0"/>
              <a:t> </a:t>
            </a:r>
            <a:r>
              <a:rPr lang="hu-HU" dirty="0" err="1" smtClean="0"/>
              <a:t>Balancing</a:t>
            </a:r>
            <a:endParaRPr lang="hu-HU" dirty="0" smtClean="0"/>
          </a:p>
          <a:p>
            <a:r>
              <a:rPr lang="hu-HU" dirty="0"/>
              <a:t>JMS</a:t>
            </a:r>
          </a:p>
          <a:p>
            <a:pPr lvl="1"/>
            <a:r>
              <a:rPr lang="hu-HU" dirty="0" err="1"/>
              <a:t>D</a:t>
            </a:r>
            <a:r>
              <a:rPr lang="hu-HU" dirty="0" err="1" smtClean="0"/>
              <a:t>istributing</a:t>
            </a:r>
            <a:r>
              <a:rPr lang="hu-HU" dirty="0" smtClean="0"/>
              <a:t> JMS</a:t>
            </a:r>
          </a:p>
          <a:p>
            <a:pPr lvl="1"/>
            <a:r>
              <a:rPr lang="hu-HU" dirty="0" err="1"/>
              <a:t>Load</a:t>
            </a:r>
            <a:r>
              <a:rPr lang="hu-HU" dirty="0"/>
              <a:t> </a:t>
            </a:r>
            <a:r>
              <a:rPr lang="hu-HU" dirty="0" err="1"/>
              <a:t>Balancing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14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</a:t>
            </a:r>
            <a:r>
              <a:rPr lang="en-US" dirty="0" smtClean="0"/>
              <a:t>Balancing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en-US" dirty="0" smtClean="0"/>
              <a:t> Servlets </a:t>
            </a:r>
            <a:r>
              <a:rPr lang="en-US" dirty="0"/>
              <a:t>and JSPs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WebLogic</a:t>
            </a:r>
            <a:r>
              <a:rPr lang="hu-HU" dirty="0"/>
              <a:t> </a:t>
            </a:r>
            <a:r>
              <a:rPr lang="hu-HU" dirty="0" smtClean="0"/>
              <a:t>Server</a:t>
            </a:r>
          </a:p>
          <a:p>
            <a:pPr lvl="1"/>
            <a:r>
              <a:rPr lang="hu-HU" dirty="0" err="1" smtClean="0"/>
              <a:t>HttpClusterServlet</a:t>
            </a:r>
            <a:endParaRPr lang="hu-HU" dirty="0" smtClean="0"/>
          </a:p>
          <a:p>
            <a:r>
              <a:rPr lang="hu-HU" dirty="0" err="1"/>
              <a:t>Apache</a:t>
            </a:r>
            <a:r>
              <a:rPr lang="hu-HU" dirty="0"/>
              <a:t> Server (proxy) </a:t>
            </a:r>
            <a:r>
              <a:rPr lang="hu-HU" dirty="0" err="1" smtClean="0"/>
              <a:t>plug-in</a:t>
            </a:r>
            <a:endParaRPr lang="hu-HU" dirty="0" smtClean="0"/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82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</a:t>
            </a:r>
            <a:r>
              <a:rPr lang="en-US" dirty="0" smtClean="0"/>
              <a:t>Balancing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en-US" dirty="0" smtClean="0"/>
              <a:t> </a:t>
            </a:r>
            <a:r>
              <a:rPr lang="hu-HU" dirty="0" err="1"/>
              <a:t>EJBs</a:t>
            </a:r>
            <a:r>
              <a:rPr lang="hu-HU" dirty="0"/>
              <a:t> and RMI </a:t>
            </a:r>
            <a:r>
              <a:rPr lang="hu-HU" dirty="0" err="1"/>
              <a:t>Objects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Load</a:t>
            </a:r>
            <a:r>
              <a:rPr lang="hu-HU" dirty="0"/>
              <a:t> </a:t>
            </a:r>
            <a:r>
              <a:rPr lang="hu-HU" dirty="0" err="1" smtClean="0"/>
              <a:t>Balancing</a:t>
            </a:r>
            <a:r>
              <a:rPr lang="hu-HU" dirty="0" smtClean="0"/>
              <a:t> algoritmusok</a:t>
            </a:r>
          </a:p>
          <a:p>
            <a:pPr lvl="1"/>
            <a:r>
              <a:rPr lang="hu-HU" dirty="0" err="1"/>
              <a:t>Round-Robin</a:t>
            </a:r>
            <a:endParaRPr lang="hu-HU" dirty="0"/>
          </a:p>
          <a:p>
            <a:pPr lvl="1"/>
            <a:r>
              <a:rPr lang="hu-HU" dirty="0" err="1"/>
              <a:t>Weight-Based</a:t>
            </a:r>
            <a:endParaRPr lang="hu-HU" dirty="0"/>
          </a:p>
          <a:p>
            <a:pPr lvl="1"/>
            <a:r>
              <a:rPr lang="hu-HU" dirty="0"/>
              <a:t>Random </a:t>
            </a:r>
            <a:r>
              <a:rPr lang="hu-HU" dirty="0" err="1"/>
              <a:t>Load</a:t>
            </a:r>
            <a:endParaRPr lang="hu-HU" dirty="0"/>
          </a:p>
          <a:p>
            <a:pPr lvl="1"/>
            <a:r>
              <a:rPr lang="hu-HU" dirty="0"/>
              <a:t>Server </a:t>
            </a:r>
            <a:r>
              <a:rPr lang="hu-HU" dirty="0" err="1"/>
              <a:t>Affinity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11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HTTP Session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 smtClean="0"/>
              <a:t>Replication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In-memory</a:t>
            </a:r>
            <a:r>
              <a:rPr lang="hu-HU" dirty="0"/>
              <a:t> </a:t>
            </a:r>
            <a:r>
              <a:rPr lang="hu-HU" dirty="0" err="1" smtClean="0"/>
              <a:t>replication</a:t>
            </a:r>
            <a:endParaRPr lang="hu-HU" dirty="0" smtClean="0"/>
          </a:p>
          <a:p>
            <a:r>
              <a:rPr lang="hu-HU" dirty="0" err="1"/>
              <a:t>JDBC-based</a:t>
            </a:r>
            <a:r>
              <a:rPr lang="hu-HU" dirty="0"/>
              <a:t> </a:t>
            </a:r>
            <a:r>
              <a:rPr lang="hu-HU" dirty="0" err="1" smtClean="0"/>
              <a:t>persistence</a:t>
            </a:r>
            <a:endParaRPr lang="hu-HU" dirty="0" smtClean="0"/>
          </a:p>
          <a:p>
            <a:r>
              <a:rPr lang="hu-HU" dirty="0" err="1" smtClean="0"/>
              <a:t>Coherence</a:t>
            </a:r>
            <a:r>
              <a:rPr lang="hu-HU" dirty="0" smtClean="0"/>
              <a:t>*Web</a:t>
            </a:r>
          </a:p>
          <a:p>
            <a:r>
              <a:rPr lang="hu-HU" dirty="0"/>
              <a:t>A </a:t>
            </a:r>
            <a:r>
              <a:rPr lang="hu-HU" dirty="0" err="1" smtClean="0"/>
              <a:t>szerializálhatóság</a:t>
            </a:r>
            <a:r>
              <a:rPr lang="hu-HU" dirty="0" smtClean="0"/>
              <a:t> kötelező!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55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HTTP Session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 smtClean="0"/>
              <a:t>Replication</a:t>
            </a:r>
            <a:endParaRPr lang="hu-HU" dirty="0"/>
          </a:p>
        </p:txBody>
      </p:sp>
      <p:pic>
        <p:nvPicPr>
          <p:cNvPr id="13316" name="Picture 4" descr="Description of Figure 6-3 follow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3" b="-28593"/>
          <a:stretch/>
        </p:blipFill>
        <p:spPr bwMode="auto">
          <a:xfrm>
            <a:off x="2682481" y="1181366"/>
            <a:ext cx="3779037" cy="508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6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HTTP Session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 smtClean="0"/>
              <a:t>Replication</a:t>
            </a:r>
            <a:endParaRPr lang="hu-HU" dirty="0"/>
          </a:p>
        </p:txBody>
      </p:sp>
      <p:pic>
        <p:nvPicPr>
          <p:cNvPr id="6" name="Picture 2" descr="Description of Figure 6-4 follow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5" b="-24975"/>
          <a:stretch/>
        </p:blipFill>
        <p:spPr bwMode="auto">
          <a:xfrm>
            <a:off x="2627784" y="1178455"/>
            <a:ext cx="4110400" cy="510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5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CCC4CA-4BEB-4510-824C-DF43798E36B9}">
  <ds:schemaRefs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65706</TotalTime>
  <Words>96</Words>
  <Application>Microsoft Office PowerPoint</Application>
  <PresentationFormat>Diavetítés a képernyőre (16:10 oldalarány)</PresentationFormat>
  <Paragraphs>52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Mit nyújt?</vt:lpstr>
      <vt:lpstr>Célok</vt:lpstr>
      <vt:lpstr>Hogyan</vt:lpstr>
      <vt:lpstr>Load Balancing for Servlets and JSPs</vt:lpstr>
      <vt:lpstr>Load Balancing for EJBs and RMI Objects</vt:lpstr>
      <vt:lpstr>HTTP Session State Replication</vt:lpstr>
      <vt:lpstr>HTTP Session State Replication</vt:lpstr>
      <vt:lpstr>HTTP Session State Replication</vt:lpstr>
      <vt:lpstr>Architecture</vt:lpstr>
      <vt:lpstr>Basic Architecture</vt:lpstr>
      <vt:lpstr>Multi-Tier Architecture</vt:lpstr>
      <vt:lpstr>Load Balancing Objects in a Multi-Tier Architecture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303</cp:revision>
  <dcterms:created xsi:type="dcterms:W3CDTF">2015-01-23T10:54:52Z</dcterms:created>
  <dcterms:modified xsi:type="dcterms:W3CDTF">2015-07-29T08:16:22Z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