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4" r:id="rId12"/>
    <p:sldId id="263" r:id="rId13"/>
    <p:sldId id="265" r:id="rId14"/>
    <p:sldId id="266" r:id="rId15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>
      <p:cViewPr varScale="1">
        <p:scale>
          <a:sx n="90" d="100"/>
          <a:sy n="90" d="100"/>
        </p:scale>
        <p:origin x="864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hétfő, 2015. július 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hétfő, 2015. július 27.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WebService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JAX-rs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@</a:t>
            </a:r>
            <a:r>
              <a:rPr lang="hu-HU" dirty="0" err="1" smtClean="0"/>
              <a:t>Path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egy </a:t>
            </a:r>
            <a:r>
              <a:rPr lang="hu-HU" dirty="0"/>
              <a:t>relatív útvonal, amelyen a megadott erőforrást, amely lehet egy osztály vagy annak a metódusa, elérünk.</a:t>
            </a:r>
          </a:p>
          <a:p>
            <a:r>
              <a:rPr lang="hu-HU" dirty="0"/>
              <a:t>@GET, @PUT, @POST, @DELETE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 </a:t>
            </a:r>
            <a:r>
              <a:rPr lang="hu-HU" dirty="0"/>
              <a:t>megadja, hogy a böngésző milyen HTTP kérést használjon az erőforrás eléréséhez.</a:t>
            </a:r>
          </a:p>
          <a:p>
            <a:r>
              <a:rPr lang="hu-HU" dirty="0"/>
              <a:t>@</a:t>
            </a:r>
            <a:r>
              <a:rPr lang="hu-HU" dirty="0" err="1"/>
              <a:t>Produces</a:t>
            </a:r>
            <a:r>
              <a:rPr lang="hu-HU" dirty="0"/>
              <a:t>: </a:t>
            </a:r>
            <a:endParaRPr lang="hu-HU" dirty="0" smtClean="0"/>
          </a:p>
          <a:p>
            <a:pPr lvl="1"/>
            <a:r>
              <a:rPr lang="hu-HU" dirty="0" smtClean="0"/>
              <a:t>megadja </a:t>
            </a:r>
            <a:r>
              <a:rPr lang="hu-HU" dirty="0"/>
              <a:t>a válasz MIME típusát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9389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JAX-rs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@</a:t>
            </a:r>
            <a:r>
              <a:rPr lang="hu-HU" dirty="0" err="1"/>
              <a:t>Consumes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 a HTTP kérés </a:t>
            </a:r>
            <a:r>
              <a:rPr lang="hu-HU" dirty="0" err="1"/>
              <a:t>accept</a:t>
            </a:r>
            <a:r>
              <a:rPr lang="hu-HU" dirty="0"/>
              <a:t> paraméterét állítja be, amivel szabályozhatjuk, hogy az adott erőforrásunk milyen típusú adatot fogad el.</a:t>
            </a:r>
          </a:p>
          <a:p>
            <a:r>
              <a:rPr lang="hu-HU" dirty="0"/>
              <a:t>@</a:t>
            </a:r>
            <a:r>
              <a:rPr lang="hu-HU" dirty="0" err="1"/>
              <a:t>PathParam</a:t>
            </a:r>
            <a:r>
              <a:rPr lang="hu-HU" dirty="0"/>
              <a:t>, @</a:t>
            </a:r>
            <a:r>
              <a:rPr lang="hu-HU" dirty="0" err="1"/>
              <a:t>QueryParam</a:t>
            </a:r>
            <a:r>
              <a:rPr lang="hu-HU" dirty="0"/>
              <a:t>, @</a:t>
            </a:r>
            <a:r>
              <a:rPr lang="hu-HU" dirty="0" err="1"/>
              <a:t>HeaderParam</a:t>
            </a:r>
            <a:r>
              <a:rPr lang="hu-HU" dirty="0"/>
              <a:t>, @</a:t>
            </a:r>
            <a:r>
              <a:rPr lang="hu-HU" dirty="0" err="1"/>
              <a:t>CookieParam</a:t>
            </a:r>
            <a:r>
              <a:rPr lang="hu-HU" dirty="0"/>
              <a:t>, @</a:t>
            </a:r>
            <a:r>
              <a:rPr lang="hu-HU" dirty="0" err="1"/>
              <a:t>MatrixParam</a:t>
            </a:r>
            <a:r>
              <a:rPr lang="hu-HU" dirty="0"/>
              <a:t>, @</a:t>
            </a:r>
            <a:r>
              <a:rPr lang="hu-HU" dirty="0" err="1"/>
              <a:t>FormParam</a:t>
            </a:r>
            <a:r>
              <a:rPr lang="hu-HU" dirty="0"/>
              <a:t>: </a:t>
            </a:r>
          </a:p>
          <a:p>
            <a:pPr lvl="1"/>
            <a:r>
              <a:rPr lang="hu-HU" dirty="0"/>
              <a:t>specifikálja a paraméter forrását</a:t>
            </a:r>
            <a:r>
              <a:rPr lang="hu-HU" dirty="0" smtClean="0"/>
              <a:t>.</a:t>
            </a:r>
          </a:p>
          <a:p>
            <a:r>
              <a:rPr lang="hu-HU" dirty="0"/>
              <a:t>@</a:t>
            </a:r>
            <a:r>
              <a:rPr lang="hu-HU" dirty="0" err="1" smtClean="0"/>
              <a:t>ApplicationPath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context</a:t>
            </a:r>
            <a:r>
              <a:rPr lang="hu-HU" dirty="0" smtClean="0"/>
              <a:t> </a:t>
            </a:r>
            <a:r>
              <a:rPr lang="hu-HU" dirty="0" err="1" smtClean="0"/>
              <a:t>root</a:t>
            </a:r>
            <a:r>
              <a:rPr lang="hu-HU" dirty="0" smtClean="0"/>
              <a:t> megadás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8463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webservice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Alkalmazások </a:t>
            </a:r>
            <a:r>
              <a:rPr lang="hu-HU" dirty="0"/>
              <a:t>közötti </a:t>
            </a:r>
            <a:r>
              <a:rPr lang="hu-HU" dirty="0" smtClean="0"/>
              <a:t>adatcserére</a:t>
            </a:r>
          </a:p>
          <a:p>
            <a:r>
              <a:rPr lang="hu-HU" dirty="0" smtClean="0"/>
              <a:t>HTTP protokoll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65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 </a:t>
            </a:r>
            <a:r>
              <a:rPr lang="hu-HU" dirty="0" smtClean="0"/>
              <a:t>JAX-RPC</a:t>
            </a:r>
          </a:p>
          <a:p>
            <a:r>
              <a:rPr lang="hu-HU" dirty="0"/>
              <a:t> </a:t>
            </a:r>
            <a:r>
              <a:rPr lang="hu-HU" dirty="0" smtClean="0"/>
              <a:t>JAX-WS(JAX-RPC 2.0)</a:t>
            </a:r>
          </a:p>
          <a:p>
            <a:r>
              <a:rPr lang="hu-HU" dirty="0"/>
              <a:t> </a:t>
            </a:r>
            <a:r>
              <a:rPr lang="hu-HU" dirty="0" smtClean="0"/>
              <a:t>JAX-RS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627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JAX-RPC és JAX-WS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Azonosság</a:t>
            </a:r>
          </a:p>
          <a:p>
            <a:pPr lvl="1"/>
            <a:r>
              <a:rPr lang="hu-HU" dirty="0" smtClean="0"/>
              <a:t>Metódus nevek</a:t>
            </a:r>
          </a:p>
          <a:p>
            <a:pPr lvl="1"/>
            <a:r>
              <a:rPr lang="hu-HU" dirty="0" smtClean="0"/>
              <a:t>RMI a web szolgáltatás felett</a:t>
            </a:r>
          </a:p>
          <a:p>
            <a:pPr lvl="1"/>
            <a:r>
              <a:rPr lang="hu-HU" dirty="0" smtClean="0"/>
              <a:t>T</a:t>
            </a:r>
            <a:r>
              <a:rPr lang="fr-FR" dirty="0" smtClean="0"/>
              <a:t>ámogatják </a:t>
            </a:r>
            <a:r>
              <a:rPr lang="fr-FR" dirty="0"/>
              <a:t>a SOAP 1.1-t, HTTP </a:t>
            </a:r>
            <a:r>
              <a:rPr lang="fr-FR" dirty="0" smtClean="0"/>
              <a:t>1.1-et</a:t>
            </a:r>
            <a:endParaRPr lang="hu-HU" dirty="0" smtClean="0"/>
          </a:p>
          <a:p>
            <a:r>
              <a:rPr lang="hu-HU" dirty="0" smtClean="0"/>
              <a:t>Különbség</a:t>
            </a:r>
          </a:p>
          <a:p>
            <a:pPr lvl="1"/>
            <a:r>
              <a:rPr lang="hu-HU" dirty="0" smtClean="0"/>
              <a:t>JAX-WS proxy </a:t>
            </a:r>
            <a:r>
              <a:rPr lang="hu-HU" dirty="0"/>
              <a:t>hivatkozhat WSDL </a:t>
            </a:r>
            <a:r>
              <a:rPr lang="hu-HU" dirty="0" err="1"/>
              <a:t>url-re</a:t>
            </a:r>
            <a:r>
              <a:rPr lang="hu-HU" dirty="0"/>
              <a:t> is, nemcsak WSDL file-ra </a:t>
            </a:r>
            <a:endParaRPr lang="hu-HU" dirty="0" smtClean="0"/>
          </a:p>
          <a:p>
            <a:pPr lvl="1"/>
            <a:r>
              <a:rPr lang="pt-BR" dirty="0"/>
              <a:t>JAX-WS támogatja a SOAP </a:t>
            </a:r>
            <a:r>
              <a:rPr lang="pt-BR" dirty="0" smtClean="0"/>
              <a:t>1.2-t</a:t>
            </a:r>
            <a:endParaRPr lang="hu-HU" dirty="0" smtClean="0"/>
          </a:p>
          <a:p>
            <a:pPr lvl="1"/>
            <a:r>
              <a:rPr lang="pt-BR" dirty="0"/>
              <a:t>AX-WS nem támogatja a WSDL 2.0-t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15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JAX-RPC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RMI a web szolgáltatás felett</a:t>
            </a:r>
          </a:p>
          <a:p>
            <a:endParaRPr lang="hu-HU" dirty="0"/>
          </a:p>
        </p:txBody>
      </p:sp>
      <p:pic>
        <p:nvPicPr>
          <p:cNvPr id="1028" name="Picture 4" descr="http://docs.oracle.com/cd/E17802_01/j2ee/j2ee/1.4/docs/tutorial-update2/doc/images/jaxrpc-myHelloServiceApp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65412"/>
            <a:ext cx="5330846" cy="24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78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SOAP stílusok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RPC </a:t>
            </a:r>
            <a:endParaRPr lang="hu-HU" dirty="0" smtClean="0"/>
          </a:p>
          <a:p>
            <a:pPr lvl="1"/>
            <a:r>
              <a:rPr lang="hu-HU" dirty="0" err="1" smtClean="0"/>
              <a:t>encoded</a:t>
            </a:r>
            <a:r>
              <a:rPr lang="hu-HU" dirty="0" smtClean="0"/>
              <a:t> </a:t>
            </a:r>
          </a:p>
          <a:p>
            <a:pPr lvl="1"/>
            <a:r>
              <a:rPr lang="hu-HU" dirty="0" err="1" smtClean="0"/>
              <a:t>literal</a:t>
            </a:r>
            <a:r>
              <a:rPr lang="hu-HU" dirty="0" smtClean="0"/>
              <a:t> </a:t>
            </a:r>
          </a:p>
          <a:p>
            <a:r>
              <a:rPr lang="hu-HU" dirty="0" err="1" smtClean="0"/>
              <a:t>Document</a:t>
            </a:r>
            <a:r>
              <a:rPr lang="hu-HU" dirty="0" smtClean="0"/>
              <a:t> </a:t>
            </a:r>
          </a:p>
          <a:p>
            <a:pPr lvl="1"/>
            <a:r>
              <a:rPr lang="hu-HU" dirty="0" err="1" smtClean="0"/>
              <a:t>encoded</a:t>
            </a:r>
            <a:r>
              <a:rPr lang="hu-HU" dirty="0" smtClean="0"/>
              <a:t> </a:t>
            </a:r>
          </a:p>
          <a:p>
            <a:pPr lvl="1"/>
            <a:r>
              <a:rPr lang="hu-HU" dirty="0" err="1" smtClean="0"/>
              <a:t>literal</a:t>
            </a:r>
            <a:r>
              <a:rPr lang="hu-HU" dirty="0" smtClean="0"/>
              <a:t> </a:t>
            </a:r>
          </a:p>
          <a:p>
            <a:pPr lvl="1"/>
            <a:r>
              <a:rPr lang="hu-HU" dirty="0" err="1" smtClean="0"/>
              <a:t>literal</a:t>
            </a:r>
            <a:r>
              <a:rPr lang="hu-HU" dirty="0" smtClean="0"/>
              <a:t> </a:t>
            </a:r>
            <a:r>
              <a:rPr lang="hu-HU" dirty="0" err="1"/>
              <a:t>wrapped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495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JAX-WS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@</a:t>
            </a:r>
            <a:r>
              <a:rPr lang="hu-HU" dirty="0" err="1" smtClean="0"/>
              <a:t>WebService</a:t>
            </a:r>
            <a:r>
              <a:rPr lang="hu-HU" dirty="0" smtClean="0"/>
              <a:t> az </a:t>
            </a:r>
            <a:r>
              <a:rPr lang="hu-HU" dirty="0" err="1" smtClean="0"/>
              <a:t>endpointInterface</a:t>
            </a:r>
            <a:endParaRPr lang="hu-HU" dirty="0" smtClean="0"/>
          </a:p>
          <a:p>
            <a:r>
              <a:rPr lang="hu-HU" dirty="0"/>
              <a:t>@</a:t>
            </a:r>
            <a:r>
              <a:rPr lang="hu-HU" dirty="0" err="1" smtClean="0"/>
              <a:t>WebMethod</a:t>
            </a:r>
            <a:endParaRPr lang="hu-HU" dirty="0" smtClean="0"/>
          </a:p>
          <a:p>
            <a:r>
              <a:rPr lang="hu-HU" dirty="0"/>
              <a:t>@</a:t>
            </a:r>
            <a:r>
              <a:rPr lang="hu-HU" dirty="0" err="1" smtClean="0"/>
              <a:t>WebParam</a:t>
            </a:r>
            <a:endParaRPr lang="hu-HU" dirty="0" smtClean="0"/>
          </a:p>
          <a:p>
            <a:r>
              <a:rPr lang="hu-HU" dirty="0"/>
              <a:t>@</a:t>
            </a:r>
            <a:r>
              <a:rPr lang="hu-HU" dirty="0" err="1" smtClean="0"/>
              <a:t>WebResult</a:t>
            </a:r>
            <a:endParaRPr lang="hu-HU" dirty="0" smtClean="0"/>
          </a:p>
          <a:p>
            <a:r>
              <a:rPr lang="hu-HU" dirty="0" smtClean="0"/>
              <a:t>Implementálható </a:t>
            </a:r>
            <a:r>
              <a:rPr lang="hu-HU" dirty="0" err="1" smtClean="0"/>
              <a:t>EJB-vel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053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JAX-rs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Metódusok HTTP hívásokhoz vannak </a:t>
            </a:r>
            <a:r>
              <a:rPr lang="hu-HU" dirty="0" err="1" smtClean="0"/>
              <a:t>bindolva</a:t>
            </a:r>
            <a:endParaRPr lang="hu-HU" dirty="0" smtClean="0"/>
          </a:p>
          <a:p>
            <a:r>
              <a:rPr lang="hu-HU" dirty="0" smtClean="0"/>
              <a:t>Használja a teljes </a:t>
            </a:r>
            <a:r>
              <a:rPr lang="hu-HU" dirty="0" err="1" smtClean="0"/>
              <a:t>protocolt</a:t>
            </a:r>
            <a:endParaRPr lang="hu-HU" dirty="0" smtClean="0"/>
          </a:p>
          <a:p>
            <a:r>
              <a:rPr lang="hu-HU" dirty="0" err="1" smtClean="0"/>
              <a:t>Routingolható</a:t>
            </a:r>
            <a:endParaRPr lang="hu-HU" dirty="0" smtClean="0"/>
          </a:p>
          <a:p>
            <a:r>
              <a:rPr lang="hu-HU" dirty="0" smtClean="0"/>
              <a:t>Cache</a:t>
            </a:r>
          </a:p>
          <a:p>
            <a:pPr marL="0" indent="0">
              <a:buNone/>
            </a:pP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52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JAX-rs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endParaRPr lang="hu-HU" dirty="0"/>
          </a:p>
        </p:txBody>
      </p:sp>
      <p:pic>
        <p:nvPicPr>
          <p:cNvPr id="6" name="Picture 2" descr="http://www.coppermine.jp/docs/programming/jax-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76" y="1777380"/>
            <a:ext cx="6878261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34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CCC4CA-4BEB-4510-824C-DF43798E36B9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elements/1.1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65716</TotalTime>
  <Words>216</Words>
  <Application>Microsoft Office PowerPoint</Application>
  <PresentationFormat>Diavetítés a képernyőre (16:10 oldalarány)</PresentationFormat>
  <Paragraphs>55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Calibri</vt:lpstr>
      <vt:lpstr>Lucida Sans Unicode</vt:lpstr>
      <vt:lpstr>Wingdings</vt:lpstr>
      <vt:lpstr>Wingdings 3</vt:lpstr>
      <vt:lpstr>Neuron Presentation Template 2011</vt:lpstr>
      <vt:lpstr>JAVA oktatás</vt:lpstr>
      <vt:lpstr>webservice</vt:lpstr>
      <vt:lpstr>Típusok</vt:lpstr>
      <vt:lpstr>JAX-RPC és JAX-WS</vt:lpstr>
      <vt:lpstr>JAX-RPC</vt:lpstr>
      <vt:lpstr>SOAP stílusok</vt:lpstr>
      <vt:lpstr>JAX-WS</vt:lpstr>
      <vt:lpstr>JAX-rs</vt:lpstr>
      <vt:lpstr>JAX-rs</vt:lpstr>
      <vt:lpstr>JAX-rs</vt:lpstr>
      <vt:lpstr>JAX-rs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309</cp:revision>
  <dcterms:created xsi:type="dcterms:W3CDTF">2015-01-23T10:54:52Z</dcterms:created>
  <dcterms:modified xsi:type="dcterms:W3CDTF">2015-07-27T10:56:43Z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