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  <p:sldId id="266" r:id="rId15"/>
    <p:sldId id="267" r:id="rId16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csütörtök, 2015. június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csütörtök, 2015. június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forráskódban használt típusokat minősítenünk kell</a:t>
            </a:r>
          </a:p>
          <a:p>
            <a:r>
              <a:rPr lang="hu-HU" dirty="0" smtClean="0"/>
              <a:t>A minősített név:</a:t>
            </a:r>
          </a:p>
          <a:p>
            <a:pPr lvl="1"/>
            <a:r>
              <a:rPr lang="hu-HU" dirty="0" smtClean="0"/>
              <a:t> a csomag és az osztály neve</a:t>
            </a:r>
          </a:p>
          <a:p>
            <a:r>
              <a:rPr lang="hu-HU" dirty="0" smtClean="0"/>
              <a:t>Be importáljuk:</a:t>
            </a:r>
          </a:p>
          <a:p>
            <a:pPr lvl="1"/>
            <a:r>
              <a:rPr lang="hu-HU" dirty="0"/>
              <a:t>import </a:t>
            </a:r>
            <a:r>
              <a:rPr lang="hu-HU" dirty="0" err="1"/>
              <a:t>java.util.ArrayList</a:t>
            </a:r>
            <a:r>
              <a:rPr lang="hu-HU" dirty="0" smtClean="0"/>
              <a:t>;</a:t>
            </a:r>
          </a:p>
          <a:p>
            <a:r>
              <a:rPr lang="hu-HU" dirty="0" smtClean="0"/>
              <a:t>A minősített nevét használjuk:</a:t>
            </a:r>
          </a:p>
          <a:p>
            <a:pPr lvl="1"/>
            <a:r>
              <a:rPr lang="hu-HU" dirty="0" err="1"/>
              <a:t>java.util.ArrayList</a:t>
            </a:r>
            <a:r>
              <a:rPr lang="hu-HU" dirty="0"/>
              <a:t>&lt;</a:t>
            </a:r>
            <a:r>
              <a:rPr lang="hu-HU" dirty="0" err="1"/>
              <a:t>String</a:t>
            </a:r>
            <a:r>
              <a:rPr lang="hu-HU" dirty="0"/>
              <a:t>&gt; </a:t>
            </a:r>
            <a:r>
              <a:rPr lang="hu-HU" dirty="0" err="1"/>
              <a:t>list</a:t>
            </a:r>
            <a:r>
              <a:rPr lang="hu-HU" dirty="0"/>
              <a:t> =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java.util.ArrayList</a:t>
            </a:r>
            <a:r>
              <a:rPr lang="hu-HU" dirty="0" smtClean="0"/>
              <a:t>&lt;</a:t>
            </a:r>
            <a:r>
              <a:rPr lang="hu-HU" dirty="0" err="1" smtClean="0"/>
              <a:t>String</a:t>
            </a:r>
            <a:r>
              <a:rPr lang="hu-HU" dirty="0"/>
              <a:t>&gt;();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32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Import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Importálhatunk egy egész csomagot</a:t>
            </a:r>
          </a:p>
          <a:p>
            <a:pPr lvl="1"/>
            <a:r>
              <a:rPr lang="hu-HU" dirty="0"/>
              <a:t>import </a:t>
            </a:r>
            <a:r>
              <a:rPr lang="hu-HU" dirty="0" err="1"/>
              <a:t>java.util</a:t>
            </a:r>
            <a:r>
              <a:rPr lang="hu-HU" dirty="0" smtClean="0"/>
              <a:t>.*;</a:t>
            </a:r>
          </a:p>
          <a:p>
            <a:r>
              <a:rPr lang="hu-HU" dirty="0" smtClean="0"/>
              <a:t>Importálhatjuk egy osztály összes belső osztályát</a:t>
            </a:r>
          </a:p>
          <a:p>
            <a:pPr lvl="1"/>
            <a:r>
              <a:rPr lang="hu-HU" dirty="0"/>
              <a:t>import </a:t>
            </a:r>
            <a:r>
              <a:rPr lang="hu-HU" dirty="0" err="1" smtClean="0"/>
              <a:t>hu.neuron.java.training.OuterClass</a:t>
            </a:r>
            <a:r>
              <a:rPr lang="hu-HU" dirty="0" smtClean="0"/>
              <a:t>.*;</a:t>
            </a:r>
          </a:p>
          <a:p>
            <a:r>
              <a:rPr lang="hu-HU" dirty="0" smtClean="0"/>
              <a:t>Egy import utasítás nem importálja be a </a:t>
            </a:r>
            <a:r>
              <a:rPr lang="hu-HU" dirty="0" err="1" smtClean="0"/>
              <a:t>hiearchiában</a:t>
            </a:r>
            <a:r>
              <a:rPr lang="hu-HU" dirty="0" smtClean="0"/>
              <a:t> alatta lévő csomagokat</a:t>
            </a:r>
          </a:p>
          <a:p>
            <a:pPr lvl="1"/>
            <a:r>
              <a:rPr lang="hu-HU" dirty="0"/>
              <a:t>import </a:t>
            </a:r>
            <a:r>
              <a:rPr lang="hu-HU" dirty="0" err="1"/>
              <a:t>hu.neuron.java</a:t>
            </a:r>
            <a:r>
              <a:rPr lang="hu-HU" dirty="0" smtClean="0"/>
              <a:t>.*; nem importálja be  a </a:t>
            </a:r>
            <a:r>
              <a:rPr lang="hu-HU" dirty="0" err="1" smtClean="0"/>
              <a:t>hu.neuron.java.training</a:t>
            </a:r>
            <a:r>
              <a:rPr lang="hu-HU" dirty="0" smtClean="0"/>
              <a:t> csomagban lévő osztályokat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Statikus import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Konstansokat importálhatunk vele</a:t>
            </a:r>
          </a:p>
          <a:p>
            <a:pPr lvl="1"/>
            <a:r>
              <a:rPr lang="hu-HU" dirty="0"/>
              <a:t>import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java.lang.Math.PI</a:t>
            </a:r>
            <a:r>
              <a:rPr lang="hu-HU" dirty="0" smtClean="0"/>
              <a:t>;</a:t>
            </a:r>
          </a:p>
          <a:p>
            <a:r>
              <a:rPr lang="hu-HU" dirty="0" smtClean="0"/>
              <a:t>Vagy egy típus összes </a:t>
            </a:r>
            <a:r>
              <a:rPr lang="hu-HU" dirty="0" err="1" smtClean="0"/>
              <a:t>lonstansát</a:t>
            </a:r>
            <a:endParaRPr lang="hu-HU" dirty="0" smtClean="0"/>
          </a:p>
          <a:p>
            <a:pPr lvl="1"/>
            <a:r>
              <a:rPr lang="hu-HU" dirty="0"/>
              <a:t>import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java.lang.Math</a:t>
            </a:r>
            <a:r>
              <a:rPr lang="hu-HU" dirty="0" smtClean="0"/>
              <a:t>.*</a:t>
            </a:r>
          </a:p>
          <a:p>
            <a:r>
              <a:rPr lang="hu-HU" dirty="0" smtClean="0"/>
              <a:t>Lerövidíti a kódot, de félreértésekre adhat okot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99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Láthatóság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szinten kezelhető</a:t>
            </a:r>
          </a:p>
          <a:p>
            <a:pPr lvl="1"/>
            <a:r>
              <a:rPr lang="hu-HU" dirty="0" smtClean="0"/>
              <a:t>Osztály (nem beágyazott osztályok)</a:t>
            </a:r>
          </a:p>
          <a:p>
            <a:pPr lvl="1"/>
            <a:r>
              <a:rPr lang="hu-HU" dirty="0" smtClean="0"/>
              <a:t>Tag (mezők, metódusok, beágyazott osztályok)</a:t>
            </a:r>
          </a:p>
          <a:p>
            <a:r>
              <a:rPr lang="hu-HU" dirty="0" smtClean="0"/>
              <a:t>Módosítókkal</a:t>
            </a:r>
          </a:p>
          <a:p>
            <a:pPr lvl="1"/>
            <a:r>
              <a:rPr lang="hu-HU" dirty="0" err="1"/>
              <a:t>p</a:t>
            </a:r>
            <a:r>
              <a:rPr lang="hu-HU" dirty="0" err="1" smtClean="0"/>
              <a:t>ublic</a:t>
            </a:r>
            <a:endParaRPr lang="hu-HU" dirty="0" smtClean="0"/>
          </a:p>
          <a:p>
            <a:pPr lvl="1"/>
            <a:r>
              <a:rPr lang="hu-HU" dirty="0" err="1"/>
              <a:t>p</a:t>
            </a:r>
            <a:r>
              <a:rPr lang="hu-HU" dirty="0" err="1" smtClean="0"/>
              <a:t>rotected</a:t>
            </a:r>
            <a:endParaRPr lang="hu-HU" dirty="0" smtClean="0"/>
          </a:p>
          <a:p>
            <a:pPr lvl="1"/>
            <a:r>
              <a:rPr lang="hu-HU" i="1" dirty="0" smtClean="0"/>
              <a:t>módosító nélkül (</a:t>
            </a:r>
            <a:r>
              <a:rPr lang="hu-HU" i="1" dirty="0" err="1" smtClean="0"/>
              <a:t>package-private</a:t>
            </a:r>
            <a:r>
              <a:rPr lang="hu-HU" i="1" dirty="0" smtClean="0"/>
              <a:t>)</a:t>
            </a:r>
            <a:endParaRPr lang="hu-HU" dirty="0" smtClean="0"/>
          </a:p>
          <a:p>
            <a:pPr lvl="1"/>
            <a:r>
              <a:rPr lang="hu-HU" dirty="0" err="1" smtClean="0"/>
              <a:t>private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5616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 szintű láthatóság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public</a:t>
            </a:r>
            <a:endParaRPr lang="hu-HU" dirty="0" smtClean="0"/>
          </a:p>
          <a:p>
            <a:pPr lvl="1"/>
            <a:r>
              <a:rPr lang="hu-HU" dirty="0" smtClean="0"/>
              <a:t>Az osztály látható mindenki számára</a:t>
            </a:r>
          </a:p>
          <a:p>
            <a:r>
              <a:rPr lang="hu-HU" dirty="0" err="1" smtClean="0"/>
              <a:t>package-private</a:t>
            </a:r>
            <a:endParaRPr lang="hu-HU" dirty="0" smtClean="0"/>
          </a:p>
          <a:p>
            <a:pPr lvl="1"/>
            <a:r>
              <a:rPr lang="hu-HU" dirty="0" smtClean="0"/>
              <a:t>A saját </a:t>
            </a:r>
            <a:r>
              <a:rPr lang="hu-HU" dirty="0" err="1" smtClean="0"/>
              <a:t>package-ben</a:t>
            </a:r>
            <a:r>
              <a:rPr lang="hu-HU" dirty="0" smtClean="0"/>
              <a:t> látható mindenki számára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06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Tag szintű láthatóság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public</a:t>
            </a:r>
            <a:endParaRPr lang="hu-HU" dirty="0" smtClean="0"/>
          </a:p>
          <a:p>
            <a:pPr lvl="1"/>
            <a:r>
              <a:rPr lang="hu-HU" dirty="0"/>
              <a:t>B</a:t>
            </a:r>
            <a:r>
              <a:rPr lang="hu-HU" dirty="0" smtClean="0"/>
              <a:t>árki hozzáférhet</a:t>
            </a:r>
            <a:endParaRPr lang="hu-HU" dirty="0"/>
          </a:p>
          <a:p>
            <a:r>
              <a:rPr lang="hu-HU" dirty="0" err="1" smtClean="0"/>
              <a:t>protected</a:t>
            </a:r>
            <a:endParaRPr lang="hu-HU" dirty="0" smtClean="0"/>
          </a:p>
          <a:p>
            <a:pPr lvl="1"/>
            <a:r>
              <a:rPr lang="hu-HU" dirty="0" smtClean="0"/>
              <a:t>Az alosztályok férhetnek hozzá</a:t>
            </a:r>
            <a:endParaRPr lang="hu-HU" dirty="0"/>
          </a:p>
          <a:p>
            <a:r>
              <a:rPr lang="hu-HU" i="1" dirty="0" smtClean="0"/>
              <a:t>módosító </a:t>
            </a:r>
            <a:r>
              <a:rPr lang="hu-HU" i="1" dirty="0"/>
              <a:t>nélkül (</a:t>
            </a:r>
            <a:r>
              <a:rPr lang="hu-HU" i="1" dirty="0" err="1"/>
              <a:t>package-private</a:t>
            </a:r>
            <a:r>
              <a:rPr lang="hu-HU" i="1" dirty="0" smtClean="0"/>
              <a:t>)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z ugyanabban a csomagban lévők férnek hozzá</a:t>
            </a:r>
            <a:endParaRPr lang="hu-HU" dirty="0"/>
          </a:p>
          <a:p>
            <a:r>
              <a:rPr lang="hu-HU" dirty="0" err="1" smtClean="0"/>
              <a:t>private</a:t>
            </a:r>
            <a:endParaRPr lang="hu-HU" dirty="0" smtClean="0"/>
          </a:p>
          <a:p>
            <a:pPr lvl="1"/>
            <a:r>
              <a:rPr lang="hu-HU" dirty="0" smtClean="0"/>
              <a:t>Csak a saját osztálya férhet hozzá</a:t>
            </a:r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pic>
        <p:nvPicPr>
          <p:cNvPr id="2050" name="Picture 2" descr="Classes and Packages of the Example Used to Illustrate Access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75" y="1181366"/>
            <a:ext cx="3743250" cy="16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28395"/>
              </p:ext>
            </p:extLst>
          </p:nvPr>
        </p:nvGraphicFramePr>
        <p:xfrm>
          <a:off x="1110442" y="2871292"/>
          <a:ext cx="6923115" cy="1828800"/>
        </p:xfrm>
        <a:graphic>
          <a:graphicData uri="http://schemas.openxmlformats.org/drawingml/2006/table">
            <a:tbl>
              <a:tblPr/>
              <a:tblGrid>
                <a:gridCol w="1384623"/>
                <a:gridCol w="1384623"/>
                <a:gridCol w="1384623"/>
                <a:gridCol w="1384623"/>
                <a:gridCol w="1384623"/>
              </a:tblGrid>
              <a:tr h="297072">
                <a:tc>
                  <a:txBody>
                    <a:bodyPr/>
                    <a:lstStyle/>
                    <a:p>
                      <a:r>
                        <a:rPr lang="hu-HU"/>
                        <a:t>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Alpha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Beta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Alphasub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Gamma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5">
                <a:tc>
                  <a:txBody>
                    <a:bodyPr/>
                    <a:lstStyle/>
                    <a:p>
                      <a:r>
                        <a:rPr lang="hu-HU"/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072">
                <a:tc>
                  <a:txBody>
                    <a:bodyPr/>
                    <a:lstStyle/>
                    <a:p>
                      <a:r>
                        <a:rPr lang="hu-HU"/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072">
                <a:tc>
                  <a:txBody>
                    <a:bodyPr/>
                    <a:lstStyle/>
                    <a:p>
                      <a:r>
                        <a:rPr lang="hu-HU" i="1">
                          <a:effectLst/>
                        </a:rPr>
                        <a:t>no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5">
                <a:tc>
                  <a:txBody>
                    <a:bodyPr/>
                    <a:lstStyle/>
                    <a:p>
                      <a:r>
                        <a:rPr lang="hu-HU"/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bezárás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z objektumaink ne férhessenek hozzá más objektumokhoz vagy azok egyes tagjaihoz.</a:t>
            </a:r>
          </a:p>
          <a:p>
            <a:r>
              <a:rPr lang="hu-HU" dirty="0" smtClean="0"/>
              <a:t>Az objektumokat kívülről ne lehessen csak az erre a célra kipublikált </a:t>
            </a:r>
            <a:r>
              <a:rPr lang="hu-HU" smtClean="0"/>
              <a:t>tagjain keresztül </a:t>
            </a:r>
            <a:r>
              <a:rPr lang="hu-HU" dirty="0" smtClean="0"/>
              <a:t>elérni.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2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csomag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Csoportba foglalja a forrásfájlokat</a:t>
            </a:r>
          </a:p>
          <a:p>
            <a:r>
              <a:rPr lang="hu-HU" dirty="0" smtClean="0"/>
              <a:t>Egy hierarchia épül fel belőlük</a:t>
            </a:r>
          </a:p>
          <a:p>
            <a:r>
              <a:rPr lang="hu-HU" dirty="0" smtClean="0"/>
              <a:t>Átláthatóbbá teszi struktúrát, segít a keresésben</a:t>
            </a:r>
          </a:p>
          <a:p>
            <a:r>
              <a:rPr lang="hu-HU" dirty="0" smtClean="0"/>
              <a:t>Feloldja a névadási konfliktusokat</a:t>
            </a:r>
          </a:p>
          <a:p>
            <a:r>
              <a:rPr lang="hu-HU" dirty="0" smtClean="0"/>
              <a:t>Befolyásolja a láthatóságot</a:t>
            </a:r>
          </a:p>
          <a:p>
            <a:r>
              <a:rPr lang="hu-HU" dirty="0" smtClean="0"/>
              <a:t>A valós könyvtárstruktúrát reprezentálja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30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Csomag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Java fájl első sora azonosítja hogy az adott típus melyik csomagban található</a:t>
            </a:r>
          </a:p>
          <a:p>
            <a:pPr lvl="1"/>
            <a:r>
              <a:rPr lang="hu-HU" dirty="0" err="1"/>
              <a:t>package</a:t>
            </a:r>
            <a:r>
              <a:rPr lang="hu-HU" dirty="0"/>
              <a:t> </a:t>
            </a:r>
            <a:r>
              <a:rPr lang="hu-HU" dirty="0" err="1"/>
              <a:t>hu.neuron.java.training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hu/neuron/java/</a:t>
            </a:r>
            <a:r>
              <a:rPr lang="hu-HU" dirty="0" err="1" smtClean="0"/>
              <a:t>training</a:t>
            </a:r>
            <a:r>
              <a:rPr lang="hu-HU" dirty="0" smtClean="0"/>
              <a:t>/</a:t>
            </a:r>
            <a:r>
              <a:rPr lang="hu-HU" dirty="0" err="1" smtClean="0"/>
              <a:t>Main.java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72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Névadási konvenció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Csak kisbetű</a:t>
            </a:r>
          </a:p>
          <a:p>
            <a:r>
              <a:rPr lang="hu-HU" dirty="0" smtClean="0"/>
              <a:t>Általában</a:t>
            </a:r>
          </a:p>
          <a:p>
            <a:pPr lvl="1"/>
            <a:r>
              <a:rPr lang="hu-HU" dirty="0" err="1" smtClean="0"/>
              <a:t>domain.company.project.module.logic</a:t>
            </a:r>
            <a:endParaRPr lang="hu-HU" dirty="0" smtClean="0"/>
          </a:p>
          <a:p>
            <a:r>
              <a:rPr lang="hu-HU" dirty="0" smtClean="0"/>
              <a:t>Szabályos, de ne használjuk az aláhúzás jelet</a:t>
            </a:r>
          </a:p>
          <a:p>
            <a:pPr lvl="1"/>
            <a:r>
              <a:rPr lang="hu-HU" dirty="0" err="1" smtClean="0"/>
              <a:t>org.example.hyphenated</a:t>
            </a:r>
            <a:r>
              <a:rPr lang="hu-HU" dirty="0" smtClean="0"/>
              <a:t>_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/>
              <a:t>int_.</a:t>
            </a:r>
            <a:r>
              <a:rPr lang="hu-HU" dirty="0" err="1" smtClean="0"/>
              <a:t>example</a:t>
            </a:r>
            <a:endParaRPr lang="hu-HU" dirty="0" smtClean="0"/>
          </a:p>
          <a:p>
            <a:pPr lvl="1"/>
            <a:r>
              <a:rPr lang="hu-HU" dirty="0" err="1"/>
              <a:t>com.example</a:t>
            </a:r>
            <a:r>
              <a:rPr lang="hu-HU" dirty="0"/>
              <a:t>._123name</a:t>
            </a:r>
          </a:p>
        </p:txBody>
      </p:sp>
    </p:spTree>
    <p:extLst>
      <p:ext uri="{BB962C8B-B14F-4D97-AF65-F5344CB8AC3E}">
        <p14:creationId xmlns:p14="http://schemas.microsoft.com/office/powerpoint/2010/main" val="34480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18449</TotalTime>
  <Words>301</Words>
  <Application>Microsoft Office PowerPoint</Application>
  <PresentationFormat>Diavetítés a képernyőre (16:10 oldalarány)</PresentationFormat>
  <Paragraphs>94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Láthatóság</vt:lpstr>
      <vt:lpstr>Osztály szintű láthatóság</vt:lpstr>
      <vt:lpstr>Tag szintű láthatóság</vt:lpstr>
      <vt:lpstr>Példa</vt:lpstr>
      <vt:lpstr>bezárás</vt:lpstr>
      <vt:lpstr>csomag</vt:lpstr>
      <vt:lpstr>Csomag létrehozása</vt:lpstr>
      <vt:lpstr>Névadási konvenció</vt:lpstr>
      <vt:lpstr>Import</vt:lpstr>
      <vt:lpstr>Import </vt:lpstr>
      <vt:lpstr>Statikus import 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96</cp:revision>
  <dcterms:created xsi:type="dcterms:W3CDTF">2015-01-23T10:54:52Z</dcterms:created>
  <dcterms:modified xsi:type="dcterms:W3CDTF">2015-06-25T21:07:35Z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