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8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JDBC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kell tudni egy </a:t>
            </a:r>
            <a:r>
              <a:rPr lang="hu-HU" dirty="0" err="1" smtClean="0"/>
              <a:t>DAO-nak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CRUD műveletek</a:t>
            </a:r>
          </a:p>
          <a:p>
            <a:pPr lvl="1"/>
            <a:r>
              <a:rPr lang="hu-HU" dirty="0" err="1" smtClean="0"/>
              <a:t>Save</a:t>
            </a:r>
            <a:endParaRPr lang="hu-HU" dirty="0" smtClean="0"/>
          </a:p>
          <a:p>
            <a:pPr lvl="1"/>
            <a:r>
              <a:rPr lang="hu-HU" dirty="0" err="1" smtClean="0"/>
              <a:t>Delete</a:t>
            </a:r>
            <a:endParaRPr lang="hu-HU" dirty="0" smtClean="0"/>
          </a:p>
          <a:p>
            <a:pPr lvl="1"/>
            <a:r>
              <a:rPr lang="hu-HU" dirty="0" smtClean="0"/>
              <a:t>Update</a:t>
            </a:r>
          </a:p>
          <a:p>
            <a:pPr lvl="1"/>
            <a:r>
              <a:rPr lang="hu-HU" dirty="0" err="1" smtClean="0"/>
              <a:t>Find</a:t>
            </a:r>
            <a:endParaRPr lang="hu-HU" dirty="0" smtClean="0"/>
          </a:p>
          <a:p>
            <a:pPr lvl="1"/>
            <a:r>
              <a:rPr lang="hu-HU" dirty="0" err="1"/>
              <a:t>F</a:t>
            </a:r>
            <a:r>
              <a:rPr lang="hu-HU" dirty="0" err="1" smtClean="0"/>
              <a:t>indAll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28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scope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83568" y="2065412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public Integer save(</a:t>
            </a:r>
            <a:r>
              <a:rPr lang="en-US" sz="1400" b="1" dirty="0" err="1"/>
              <a:t>RegistrationDTO</a:t>
            </a:r>
            <a:r>
              <a:rPr lang="en-US" sz="1400" b="1" dirty="0"/>
              <a:t> </a:t>
            </a:r>
            <a:r>
              <a:rPr lang="en-US" sz="1400" b="1" dirty="0" err="1"/>
              <a:t>dto</a:t>
            </a:r>
            <a:r>
              <a:rPr lang="en-US" sz="1400" b="1" dirty="0" smtClean="0"/>
              <a:t>){</a:t>
            </a:r>
            <a:endParaRPr lang="en-US" sz="1400" b="1" dirty="0"/>
          </a:p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 = </a:t>
            </a:r>
            <a:r>
              <a:rPr lang="hu-HU" sz="1400" dirty="0" err="1"/>
              <a:t>PoolingDataSourceExample.</a:t>
            </a:r>
            <a:r>
              <a:rPr lang="hu-HU" sz="1400" i="1" dirty="0" err="1"/>
              <a:t>getDataSource</a:t>
            </a:r>
            <a:r>
              <a:rPr lang="hu-HU" sz="1400" i="1" dirty="0" smtClean="0"/>
              <a:t>()</a:t>
            </a:r>
            <a:r>
              <a:rPr lang="hu-HU" sz="1400" dirty="0" smtClean="0"/>
              <a:t>.</a:t>
            </a:r>
            <a:r>
              <a:rPr lang="hu-HU" sz="1400" dirty="0" err="1"/>
              <a:t>getConnection</a:t>
            </a:r>
            <a:r>
              <a:rPr lang="hu-HU" sz="1400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…</a:t>
            </a:r>
          </a:p>
          <a:p>
            <a:pPr marL="0" indent="0">
              <a:buNone/>
            </a:pPr>
            <a:r>
              <a:rPr lang="hu-HU" sz="1400" dirty="0" err="1" smtClean="0"/>
              <a:t>connection.close</a:t>
            </a:r>
            <a:r>
              <a:rPr lang="hu-HU" sz="1400" dirty="0"/>
              <a:t>();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8305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scope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</a:t>
            </a:r>
            <a:r>
              <a:rPr lang="hu-HU" dirty="0" err="1" smtClean="0"/>
              <a:t>scope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Close</a:t>
            </a:r>
            <a:r>
              <a:rPr lang="hu-HU" dirty="0" smtClean="0"/>
              <a:t>? 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83568" y="2065412"/>
            <a:ext cx="822960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class</a:t>
            </a:r>
            <a:r>
              <a:rPr lang="hu-HU" sz="1400" b="1" dirty="0"/>
              <a:t> </a:t>
            </a:r>
            <a:r>
              <a:rPr lang="hu-HU" sz="1400" b="1" dirty="0" err="1"/>
              <a:t>RegistrationDAOImpl</a:t>
            </a:r>
            <a:r>
              <a:rPr lang="hu-HU" sz="1400" b="1" dirty="0"/>
              <a:t> </a:t>
            </a:r>
            <a:r>
              <a:rPr lang="hu-HU" sz="1400" b="1" dirty="0" err="1"/>
              <a:t>implements</a:t>
            </a:r>
            <a:r>
              <a:rPr lang="hu-HU" sz="1400" b="1" dirty="0"/>
              <a:t> </a:t>
            </a:r>
            <a:r>
              <a:rPr lang="hu-HU" sz="1400" b="1" dirty="0" err="1"/>
              <a:t>RegistrationDAO</a:t>
            </a:r>
            <a:r>
              <a:rPr lang="hu-HU" sz="1400" b="1" dirty="0"/>
              <a:t> {</a:t>
            </a:r>
          </a:p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;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RegistrationDAOImpl</a:t>
            </a:r>
            <a:r>
              <a:rPr lang="hu-HU" sz="1400" dirty="0"/>
              <a:t>()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Connection</a:t>
            </a:r>
            <a:r>
              <a:rPr lang="hu-HU" sz="1400" dirty="0" smtClean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 = </a:t>
            </a:r>
            <a:r>
              <a:rPr lang="hu-HU" sz="1400" dirty="0" smtClean="0"/>
              <a:t>	</a:t>
            </a:r>
            <a:r>
              <a:rPr lang="hu-HU" sz="1400" u="sng" dirty="0" err="1" smtClean="0"/>
              <a:t>PoolingDataSourceExample.</a:t>
            </a:r>
            <a:r>
              <a:rPr lang="hu-HU" sz="1400" i="1" u="sng" dirty="0" err="1" smtClean="0"/>
              <a:t>getDataSource</a:t>
            </a:r>
            <a:r>
              <a:rPr lang="hu-HU" sz="1400" i="1" u="sng" dirty="0" smtClean="0"/>
              <a:t>()</a:t>
            </a:r>
            <a:r>
              <a:rPr lang="hu-HU" sz="1400" u="sng" dirty="0" smtClean="0"/>
              <a:t>.</a:t>
            </a:r>
            <a:r>
              <a:rPr lang="hu-HU" sz="1400" u="sng" dirty="0" err="1"/>
              <a:t>getConnection</a:t>
            </a:r>
            <a:r>
              <a:rPr lang="hu-HU" sz="1400" u="sng" dirty="0"/>
              <a:t>();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9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scope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scope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11560" y="2065412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beginConnectionScope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dirty="0" err="1"/>
              <a:t>RegistrationDAO</a:t>
            </a:r>
            <a:r>
              <a:rPr lang="hu-HU" sz="1400" dirty="0"/>
              <a:t> </a:t>
            </a:r>
            <a:r>
              <a:rPr lang="hu-HU" sz="1400" dirty="0" err="1"/>
              <a:t>dao</a:t>
            </a:r>
            <a:r>
              <a:rPr lang="hu-HU" sz="1400" dirty="0"/>
              <a:t> = </a:t>
            </a: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 smtClean="0"/>
              <a:t>()</a:t>
            </a:r>
            <a:r>
              <a:rPr lang="hu-HU" sz="1400" dirty="0" smtClean="0"/>
              <a:t>.</a:t>
            </a:r>
            <a:r>
              <a:rPr lang="hu-HU" sz="1400" dirty="0" err="1"/>
              <a:t>getRegistrationDAO</a:t>
            </a:r>
            <a:r>
              <a:rPr lang="hu-HU" sz="1400" dirty="0" smtClean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…</a:t>
            </a:r>
          </a:p>
          <a:p>
            <a:pPr marL="0" indent="0">
              <a:buNone/>
            </a:pPr>
            <a:r>
              <a:rPr lang="hu-HU" sz="1400" dirty="0" smtClean="0"/>
              <a:t>Long </a:t>
            </a:r>
            <a:r>
              <a:rPr lang="hu-HU" sz="1400" dirty="0" err="1"/>
              <a:t>id</a:t>
            </a:r>
            <a:r>
              <a:rPr lang="hu-HU" sz="1400" dirty="0"/>
              <a:t> = </a:t>
            </a:r>
            <a:r>
              <a:rPr lang="hu-HU" sz="1400" dirty="0" err="1"/>
              <a:t>dao.save</a:t>
            </a:r>
            <a:r>
              <a:rPr lang="hu-HU" sz="1400" dirty="0"/>
              <a:t>(</a:t>
            </a:r>
            <a:r>
              <a:rPr lang="hu-HU" sz="1400" dirty="0" err="1"/>
              <a:t>dto</a:t>
            </a:r>
            <a:r>
              <a:rPr lang="hu-HU" sz="1400" dirty="0" smtClean="0"/>
              <a:t>);</a:t>
            </a:r>
          </a:p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endConnectionScope</a:t>
            </a:r>
            <a:r>
              <a:rPr lang="hu-HU" sz="1400" i="1" dirty="0"/>
              <a:t>();</a:t>
            </a:r>
            <a:endParaRPr lang="hu-HU" sz="1400" dirty="0"/>
          </a:p>
          <a:p>
            <a:pPr marL="0" indent="0"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0032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11560" y="1489348"/>
            <a:ext cx="8229600" cy="34101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try</a:t>
            </a:r>
            <a:r>
              <a:rPr lang="hu-HU" sz="1400" dirty="0"/>
              <a:t>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beginConnectionScope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try</a:t>
            </a:r>
            <a:r>
              <a:rPr lang="hu-HU" sz="1400" dirty="0" smtClean="0"/>
              <a:t> </a:t>
            </a:r>
            <a:r>
              <a:rPr lang="hu-HU" sz="1400" dirty="0"/>
              <a:t>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beginTransaction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i="1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Long </a:t>
            </a:r>
            <a:r>
              <a:rPr lang="hu-HU" sz="1400" dirty="0" err="1"/>
              <a:t>id</a:t>
            </a:r>
            <a:r>
              <a:rPr lang="hu-HU" sz="1400" dirty="0"/>
              <a:t> = </a:t>
            </a:r>
            <a:r>
              <a:rPr lang="hu-HU" sz="1400" dirty="0" err="1"/>
              <a:t>dao.save</a:t>
            </a:r>
            <a:r>
              <a:rPr lang="hu-HU" sz="1400" dirty="0"/>
              <a:t>(</a:t>
            </a:r>
            <a:r>
              <a:rPr lang="hu-HU" sz="1400" dirty="0" err="1"/>
              <a:t>dto</a:t>
            </a:r>
            <a:r>
              <a:rPr lang="hu-HU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endTransaction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	} </a:t>
            </a:r>
            <a:r>
              <a:rPr lang="hu-HU" sz="1400" dirty="0" err="1"/>
              <a:t>catch</a:t>
            </a:r>
            <a:r>
              <a:rPr lang="hu-HU" sz="1400" dirty="0"/>
              <a:t> (</a:t>
            </a:r>
            <a:r>
              <a:rPr lang="hu-HU" sz="1400" dirty="0" err="1"/>
              <a:t>Exception</a:t>
            </a:r>
            <a:r>
              <a:rPr lang="hu-HU" sz="1400" dirty="0"/>
              <a:t> ex) {</a:t>
            </a:r>
          </a:p>
          <a:p>
            <a:pPr marL="0" indent="0">
              <a:buNone/>
            </a:pPr>
            <a:r>
              <a:rPr lang="hu-HU" sz="1400" dirty="0" smtClean="0"/>
              <a:t>	  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abortTransaction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	}</a:t>
            </a:r>
          </a:p>
          <a:p>
            <a:pPr marL="0" indent="0">
              <a:buNone/>
            </a:pPr>
            <a:r>
              <a:rPr lang="hu-HU" sz="1400" dirty="0"/>
              <a:t>} </a:t>
            </a:r>
            <a:r>
              <a:rPr lang="hu-HU" sz="1400" dirty="0" err="1"/>
              <a:t>finally</a:t>
            </a:r>
            <a:r>
              <a:rPr lang="hu-HU" sz="1400" dirty="0"/>
              <a:t> </a:t>
            </a:r>
            <a:r>
              <a:rPr lang="hu-HU" sz="1400" dirty="0" smtClean="0"/>
              <a:t>{</a:t>
            </a:r>
          </a:p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endConnectionScope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i="1" dirty="0"/>
              <a:t>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4779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Unicode MS" charset="0"/>
                <a:cs typeface="Arial Unicode MS" charset="0"/>
              </a:rPr>
              <a:t>Transactions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Atomikusság</a:t>
            </a:r>
            <a:r>
              <a:rPr lang="hu-HU" dirty="0"/>
              <a:t> (</a:t>
            </a:r>
            <a:r>
              <a:rPr lang="hu-HU" dirty="0" err="1"/>
              <a:t>Atomicity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tranzakcióba bevont </a:t>
            </a:r>
            <a:r>
              <a:rPr lang="hu-HU" dirty="0" smtClean="0"/>
              <a:t>utasításokat </a:t>
            </a:r>
            <a:r>
              <a:rPr lang="hu-HU" dirty="0"/>
              <a:t>egy egységként kell </a:t>
            </a:r>
            <a:r>
              <a:rPr lang="hu-HU" dirty="0" smtClean="0"/>
              <a:t>kezelnie. </a:t>
            </a:r>
          </a:p>
          <a:p>
            <a:r>
              <a:rPr lang="hu-HU" dirty="0" smtClean="0"/>
              <a:t>Konzisztencia (</a:t>
            </a:r>
            <a:r>
              <a:rPr lang="hu-HU" dirty="0" err="1" smtClean="0"/>
              <a:t>Consistency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A konzisztencia biztosítja, hogy az adatok a tranzakció </a:t>
            </a:r>
            <a:r>
              <a:rPr lang="hu-HU" dirty="0" err="1"/>
              <a:t>elötti</a:t>
            </a:r>
            <a:r>
              <a:rPr lang="hu-HU" dirty="0"/>
              <a:t> érvényes állapotból ismét egy érvényes állapotba kerüljenek</a:t>
            </a:r>
            <a:r>
              <a:rPr lang="hu-HU" dirty="0" smtClean="0"/>
              <a:t>.</a:t>
            </a:r>
          </a:p>
          <a:p>
            <a:r>
              <a:rPr lang="hu-HU" dirty="0" smtClean="0"/>
              <a:t>Elszigeteltség </a:t>
            </a:r>
            <a:r>
              <a:rPr lang="hu-HU" dirty="0"/>
              <a:t>(</a:t>
            </a:r>
            <a:r>
              <a:rPr lang="hu-HU" dirty="0" err="1"/>
              <a:t>Isolation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párhuzamosan futó tranzakcióknak egymástól függetlenül kell működniük. </a:t>
            </a:r>
            <a:endParaRPr lang="hu-HU" dirty="0" smtClean="0"/>
          </a:p>
          <a:p>
            <a:r>
              <a:rPr lang="hu-HU" dirty="0" smtClean="0"/>
              <a:t>Állandóság </a:t>
            </a:r>
            <a:r>
              <a:rPr lang="hu-HU" dirty="0"/>
              <a:t>(</a:t>
            </a:r>
            <a:r>
              <a:rPr lang="hu-HU" dirty="0" err="1"/>
              <a:t>Durability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végrehajtott tranzakciók változtatásait egy tartós adattárolón kell tárolni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92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Unicode MS" charset="0"/>
                <a:cs typeface="Arial Unicode MS" charset="0"/>
              </a:rPr>
              <a:t>Transactions</a:t>
            </a:r>
            <a:endParaRPr lang="hu-HU" dirty="0"/>
          </a:p>
        </p:txBody>
      </p:sp>
      <p:pic>
        <p:nvPicPr>
          <p:cNvPr id="1026" name="Picture 2" descr="http://maxdb.sap.com/doc/7_7/81/74b30edc2142658e510080ef6917f1/ppt_im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333500"/>
            <a:ext cx="54483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4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charset="0"/>
                <a:cs typeface="Arial Unicode MS" charset="0"/>
              </a:rPr>
              <a:t>Transactions</a:t>
            </a:r>
            <a:r>
              <a:rPr lang="hu-HU" dirty="0" smtClean="0">
                <a:latin typeface="Arial Unicode MS" charset="0"/>
                <a:cs typeface="Arial Unicode MS" charset="0"/>
              </a:rPr>
              <a:t> 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</a:t>
            </a:r>
            <a:r>
              <a:rPr lang="hu-HU" dirty="0" err="1" smtClean="0"/>
              <a:t>connection-hoz</a:t>
            </a:r>
            <a:r>
              <a:rPr lang="hu-HU" dirty="0" smtClean="0"/>
              <a:t> van</a:t>
            </a:r>
          </a:p>
          <a:p>
            <a:r>
              <a:rPr lang="en-US" dirty="0" err="1">
                <a:latin typeface="Arial Unicode MS" charset="0"/>
                <a:cs typeface="Arial Unicode MS" charset="0"/>
              </a:rPr>
              <a:t>getAutoCommit</a:t>
            </a:r>
            <a:r>
              <a:rPr lang="en-US" dirty="0" smtClean="0">
                <a:latin typeface="Arial Unicode MS" charset="0"/>
                <a:cs typeface="Arial Unicode MS" charset="0"/>
              </a:rPr>
              <a:t>()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r>
              <a:rPr lang="en-US" dirty="0" err="1">
                <a:latin typeface="Arial Unicode MS" charset="0"/>
                <a:cs typeface="Arial Unicode MS" charset="0"/>
              </a:rPr>
              <a:t>setAutoCommit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</a:t>
            </a:r>
            <a:r>
              <a:rPr lang="en-US" dirty="0" smtClean="0">
                <a:latin typeface="Arial Unicode MS" charset="0"/>
                <a:cs typeface="Arial Unicode MS" charset="0"/>
              </a:rPr>
              <a:t>)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pPr lvl="1"/>
            <a:r>
              <a:rPr lang="hu-HU" dirty="0" err="1" smtClean="0">
                <a:latin typeface="Arial Unicode MS" charset="0"/>
                <a:cs typeface="Arial Unicode MS" charset="0"/>
              </a:rPr>
              <a:t>True</a:t>
            </a:r>
            <a:r>
              <a:rPr lang="hu-HU" dirty="0" smtClean="0">
                <a:latin typeface="Arial Unicode MS" charset="0"/>
                <a:cs typeface="Arial Unicode MS" charset="0"/>
              </a:rPr>
              <a:t>: minden </a:t>
            </a:r>
            <a:r>
              <a:rPr lang="hu-HU" dirty="0" err="1" smtClean="0">
                <a:latin typeface="Arial Unicode MS" charset="0"/>
                <a:cs typeface="Arial Unicode MS" charset="0"/>
              </a:rPr>
              <a:t>statement</a:t>
            </a:r>
            <a:r>
              <a:rPr lang="hu-HU" dirty="0" smtClean="0">
                <a:latin typeface="Arial Unicode MS" charset="0"/>
                <a:cs typeface="Arial Unicode MS" charset="0"/>
              </a:rPr>
              <a:t> külön tranzakció</a:t>
            </a:r>
          </a:p>
          <a:p>
            <a:pPr lvl="1"/>
            <a:r>
              <a:rPr lang="hu-HU" dirty="0" err="1" smtClean="0">
                <a:latin typeface="Arial Unicode MS" charset="0"/>
                <a:cs typeface="Arial Unicode MS" charset="0"/>
              </a:rPr>
              <a:t>False</a:t>
            </a:r>
            <a:r>
              <a:rPr lang="hu-HU" dirty="0" smtClean="0">
                <a:latin typeface="Arial Unicode MS" charset="0"/>
                <a:cs typeface="Arial Unicode MS" charset="0"/>
              </a:rPr>
              <a:t>: kézzel </a:t>
            </a:r>
            <a:r>
              <a:rPr lang="hu-HU" dirty="0" smtClean="0">
                <a:latin typeface="Arial Unicode MS" charset="0"/>
                <a:cs typeface="Arial Unicode MS" charset="0"/>
              </a:rPr>
              <a:t>kell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pPr lvl="2"/>
            <a:r>
              <a:rPr lang="en-US" dirty="0">
                <a:latin typeface="Arial Unicode MS" charset="0"/>
                <a:cs typeface="Arial Unicode MS" charset="0"/>
              </a:rPr>
              <a:t>commit</a:t>
            </a:r>
            <a:r>
              <a:rPr lang="en-US" dirty="0" smtClean="0">
                <a:latin typeface="Arial Unicode MS" charset="0"/>
                <a:cs typeface="Arial Unicode MS" charset="0"/>
              </a:rPr>
              <a:t>()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pPr lvl="2"/>
            <a:r>
              <a:rPr lang="en-US" dirty="0">
                <a:latin typeface="Arial Unicode MS" charset="0"/>
                <a:cs typeface="Arial Unicode MS" charset="0"/>
              </a:rPr>
              <a:t>rollback()</a:t>
            </a:r>
          </a:p>
          <a:p>
            <a:r>
              <a:rPr lang="en-US" dirty="0" err="1">
                <a:latin typeface="Arial Unicode MS" charset="0"/>
                <a:cs typeface="Arial Unicode MS" charset="0"/>
              </a:rPr>
              <a:t>isReadOnly</a:t>
            </a:r>
            <a:r>
              <a:rPr lang="en-US" dirty="0" smtClean="0">
                <a:latin typeface="Arial Unicode MS" charset="0"/>
                <a:cs typeface="Arial Unicode MS" charset="0"/>
              </a:rPr>
              <a:t>();</a:t>
            </a:r>
            <a:endParaRPr lang="hu-HU" dirty="0" smtClean="0">
              <a:latin typeface="Arial Unicode MS" charset="0"/>
              <a:cs typeface="Arial Unicode MS" charset="0"/>
            </a:endParaRPr>
          </a:p>
          <a:p>
            <a:r>
              <a:rPr lang="en-US" dirty="0" err="1">
                <a:latin typeface="Arial Unicode MS" charset="0"/>
                <a:cs typeface="Arial Unicode MS" charset="0"/>
              </a:rPr>
              <a:t>setReadOnly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90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Többrétegű architektúra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260" y="1333500"/>
            <a:ext cx="448948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Bezártság / Megkerülés</a:t>
            </a:r>
          </a:p>
          <a:p>
            <a:r>
              <a:rPr lang="hu-HU" dirty="0" smtClean="0"/>
              <a:t>A felelősség elosztása</a:t>
            </a:r>
          </a:p>
          <a:p>
            <a:r>
              <a:rPr lang="hu-HU" dirty="0" smtClean="0"/>
              <a:t>Skálázhatóság</a:t>
            </a:r>
          </a:p>
          <a:p>
            <a:r>
              <a:rPr lang="hu-HU" dirty="0" smtClean="0"/>
              <a:t>Alternatív megoldások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30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Façade</a:t>
            </a:r>
            <a:endParaRPr lang="hu-HU" dirty="0" smtClean="0"/>
          </a:p>
          <a:p>
            <a:r>
              <a:rPr lang="hu-HU" dirty="0" smtClean="0"/>
              <a:t>Service, BO</a:t>
            </a:r>
          </a:p>
          <a:p>
            <a:r>
              <a:rPr lang="hu-HU" dirty="0" smtClean="0"/>
              <a:t>VO, DTO</a:t>
            </a:r>
          </a:p>
          <a:p>
            <a:r>
              <a:rPr lang="hu-HU" dirty="0" smtClean="0"/>
              <a:t>DAO, </a:t>
            </a:r>
            <a:r>
              <a:rPr lang="hu-HU" dirty="0" err="1" smtClean="0"/>
              <a:t>Entity</a:t>
            </a:r>
            <a:r>
              <a:rPr lang="hu-HU" dirty="0" smtClean="0"/>
              <a:t>, </a:t>
            </a:r>
            <a:r>
              <a:rPr lang="hu-HU" dirty="0" err="1" smtClean="0"/>
              <a:t>MOs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0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 Access </a:t>
            </a:r>
            <a:r>
              <a:rPr lang="hu-HU" dirty="0" err="1" smtClean="0"/>
              <a:t>Object</a:t>
            </a:r>
            <a:endParaRPr lang="hu-HU" dirty="0" smtClean="0"/>
          </a:p>
          <a:p>
            <a:r>
              <a:rPr lang="hu-HU" dirty="0" smtClean="0"/>
              <a:t>A logikailag összetartozó adatbázis elérések</a:t>
            </a:r>
          </a:p>
          <a:p>
            <a:r>
              <a:rPr lang="hu-HU" dirty="0" smtClean="0"/>
              <a:t>Általában táblákhoz rendeljük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Dao</a:t>
            </a:r>
            <a:r>
              <a:rPr lang="hu-HU" dirty="0" smtClean="0"/>
              <a:t> vagy nem DAO?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DAO nélkül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DAO</a:t>
            </a:r>
            <a:endParaRPr lang="hu-HU" dirty="0"/>
          </a:p>
        </p:txBody>
      </p:sp>
      <p:sp>
        <p:nvSpPr>
          <p:cNvPr id="4" name="Rectangle 4"/>
          <p:cNvSpPr/>
          <p:nvPr/>
        </p:nvSpPr>
        <p:spPr>
          <a:xfrm>
            <a:off x="910327" y="2083389"/>
            <a:ext cx="207749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5" name="Rectangle 5"/>
          <p:cNvSpPr/>
          <p:nvPr/>
        </p:nvSpPr>
        <p:spPr>
          <a:xfrm>
            <a:off x="5787126" y="2082552"/>
            <a:ext cx="238229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6" name="Straight Arrow Connector 7"/>
          <p:cNvCxnSpPr>
            <a:stCxn id="4" idx="3"/>
            <a:endCxn id="5" idx="1"/>
          </p:cNvCxnSpPr>
          <p:nvPr/>
        </p:nvCxnSpPr>
        <p:spPr>
          <a:xfrm flipV="1">
            <a:off x="2987824" y="2425452"/>
            <a:ext cx="2799302" cy="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/>
        </p:nvSpPr>
        <p:spPr>
          <a:xfrm>
            <a:off x="3993777" y="20569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8" name="Rectangle 13"/>
          <p:cNvSpPr/>
          <p:nvPr/>
        </p:nvSpPr>
        <p:spPr>
          <a:xfrm>
            <a:off x="904020" y="3911004"/>
            <a:ext cx="207749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9" name="Rectangle 14"/>
          <p:cNvSpPr/>
          <p:nvPr/>
        </p:nvSpPr>
        <p:spPr>
          <a:xfrm>
            <a:off x="5780820" y="3911004"/>
            <a:ext cx="238229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0" name="Straight Arrow Connector 15"/>
          <p:cNvCxnSpPr>
            <a:stCxn id="8" idx="3"/>
            <a:endCxn id="12" idx="1"/>
          </p:cNvCxnSpPr>
          <p:nvPr/>
        </p:nvCxnSpPr>
        <p:spPr>
          <a:xfrm flipV="1">
            <a:off x="2981517" y="4248908"/>
            <a:ext cx="741903" cy="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/>
          <p:cNvSpPr txBox="1"/>
          <p:nvPr/>
        </p:nvSpPr>
        <p:spPr>
          <a:xfrm>
            <a:off x="4891821" y="38716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2" name="Rectangle 18"/>
          <p:cNvSpPr/>
          <p:nvPr/>
        </p:nvSpPr>
        <p:spPr>
          <a:xfrm>
            <a:off x="3723420" y="3937855"/>
            <a:ext cx="1066800" cy="622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cxnSp>
        <p:nvCxnSpPr>
          <p:cNvPr id="13" name="Straight Arrow Connector 20"/>
          <p:cNvCxnSpPr>
            <a:stCxn id="12" idx="3"/>
            <a:endCxn id="9" idx="1"/>
          </p:cNvCxnSpPr>
          <p:nvPr/>
        </p:nvCxnSpPr>
        <p:spPr>
          <a:xfrm>
            <a:off x="4790220" y="4248908"/>
            <a:ext cx="990600" cy="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44214</TotalTime>
  <Words>241</Words>
  <Application>Microsoft Office PowerPoint</Application>
  <PresentationFormat>Diavetítés a képernyőre (16:10 oldalarány)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Transactions</vt:lpstr>
      <vt:lpstr>Transactions</vt:lpstr>
      <vt:lpstr>Transactions JDBC</vt:lpstr>
      <vt:lpstr>Többrétegű architektúra</vt:lpstr>
      <vt:lpstr>Előnyei</vt:lpstr>
      <vt:lpstr>objektumok</vt:lpstr>
      <vt:lpstr>DAO</vt:lpstr>
      <vt:lpstr>Dao vagy nem DAO?</vt:lpstr>
      <vt:lpstr>Mit kell tudni egy DAO-nak?</vt:lpstr>
      <vt:lpstr>Connection scope</vt:lpstr>
      <vt:lpstr>Connection scope</vt:lpstr>
      <vt:lpstr>Connection scope</vt:lpstr>
      <vt:lpstr>Transaction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210</cp:revision>
  <dcterms:created xsi:type="dcterms:W3CDTF">2015-01-23T10:54:52Z</dcterms:created>
  <dcterms:modified xsi:type="dcterms:W3CDTF">2015-07-13T10:42:38Z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