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6"/>
  </p:notesMasterIdLst>
  <p:handoutMasterIdLst>
    <p:handoutMasterId r:id="rId37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4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5" r:id="rId22"/>
    <p:sldId id="274" r:id="rId23"/>
    <p:sldId id="273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6" r:id="rId33"/>
    <p:sldId id="284" r:id="rId34"/>
    <p:sldId id="285" r:id="rId35"/>
  </p:sldIdLst>
  <p:sldSz cx="9144000" cy="5715000" type="screen16x1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80"/>
    <a:srgbClr val="8CC0C6"/>
    <a:srgbClr val="D9DADA"/>
    <a:srgbClr val="231F20"/>
    <a:srgbClr val="878787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>
      <p:cViewPr varScale="1">
        <p:scale>
          <a:sx n="90" d="100"/>
          <a:sy n="90" d="100"/>
        </p:scale>
        <p:origin x="834" y="9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6F761-BB22-494E-B954-A2579A101DB0}" type="datetime2">
              <a:rPr lang="hu-HU" smtClean="0"/>
              <a:pPr/>
              <a:t>kedd, 2015. június 23.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093E5-8637-4CFC-8BD8-4914FE1F64A2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132204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90363-779E-4375-B091-646437D6DAEB}" type="datetime2">
              <a:rPr lang="hu-HU" smtClean="0"/>
              <a:pPr/>
              <a:t>kedd, 2015. június 23.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0B59B-D72A-431A-B58F-96C9F275DEA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91293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rgbClr val="8CC0C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026" name="Picture 2" descr="D:\Dokumentumok\Arculat Neuron\Magyar változat\standard_logo_small_h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65212"/>
            <a:ext cx="2951937" cy="95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192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42600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422800"/>
            <a:ext cx="7772400" cy="1249200"/>
          </a:xfrm>
        </p:spPr>
        <p:txBody>
          <a:bodyPr anchor="b">
            <a:noAutofit/>
          </a:bodyPr>
          <a:lstStyle>
            <a:lvl1pPr algn="l">
              <a:defRPr sz="36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600" y="3672000"/>
            <a:ext cx="7772400" cy="1250156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rgbClr val="8CC0C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705579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75923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73526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8CC0C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8CC0C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359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 címkév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>
                <a:solidFill>
                  <a:srgbClr val="8CC0C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490180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címkév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>
            <a:norm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>
                <a:solidFill>
                  <a:srgbClr val="8CC0C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675128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 elválasztó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0222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360000" y="5364000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u-HU" sz="1000" cap="all" baseline="0" dirty="0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Neuron Szoftver Kft.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24000" y="5364000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000" cap="all" baseline="0" dirty="0" err="1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www.neuron.hu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Szövegdoboz 6"/>
          <p:cNvSpPr txBox="1"/>
          <p:nvPr userDrawn="1"/>
        </p:nvSpPr>
        <p:spPr>
          <a:xfrm>
            <a:off x="3023828" y="5364000"/>
            <a:ext cx="3096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000" cap="all" baseline="0" dirty="0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A testre szabott megoldások szakértője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09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2" r:id="rId5"/>
    <p:sldLayoutId id="2147483653" r:id="rId6"/>
    <p:sldLayoutId id="2147483656" r:id="rId7"/>
    <p:sldLayoutId id="2147483657" r:id="rId8"/>
    <p:sldLayoutId id="2147483655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 cap="all" baseline="0">
          <a:solidFill>
            <a:srgbClr val="007480"/>
          </a:solidFill>
          <a:latin typeface="Lucida Sans Unicode" pitchFamily="34" charset="0"/>
          <a:ea typeface="+mj-ea"/>
          <a:cs typeface="Lucida Sans Unicod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»"/>
        <a:defRPr sz="24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480"/>
        </a:buClr>
        <a:buFont typeface="Wingdings" pitchFamily="2" charset="2"/>
        <a:buChar char="§"/>
        <a:defRPr sz="20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•"/>
        <a:defRPr sz="18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–"/>
        <a:defRPr sz="16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480"/>
        </a:buClr>
        <a:buSzPct val="85000"/>
        <a:buFont typeface="Wingdings 3" pitchFamily="18" charset="2"/>
        <a:buChar char="Ê"/>
        <a:defRPr sz="16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/>
              <a:t>Java oktatás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Java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0078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JVM</a:t>
            </a:r>
            <a:endParaRPr lang="hu-HU" dirty="0"/>
          </a:p>
        </p:txBody>
      </p:sp>
      <p:pic>
        <p:nvPicPr>
          <p:cNvPr id="5122" name="Picture 2" descr="http://www.oracle.com/webfolder/technetwork/tutorials/obe/java/gc01/images/gcslides/Slide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333500"/>
            <a:ext cx="5029199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77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Classloader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Dinamikusan tölti be az osztályokat, A </a:t>
            </a:r>
            <a:r>
              <a:rPr lang="hu-HU" dirty="0" smtClean="0"/>
              <a:t>JVM </a:t>
            </a:r>
            <a:r>
              <a:rPr lang="hu-HU" dirty="0" smtClean="0"/>
              <a:t>kérései alapján</a:t>
            </a:r>
          </a:p>
          <a:p>
            <a:r>
              <a:rPr lang="hu-HU" dirty="0" smtClean="0"/>
              <a:t>A JVM nem ismeri a függőségeit, csak futás időben derül ki, ha nincs meg egy osztály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196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Classloader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java tipikusan három </a:t>
            </a:r>
            <a:r>
              <a:rPr lang="hu-HU" dirty="0" err="1" smtClean="0"/>
              <a:t>classloader-t</a:t>
            </a:r>
            <a:r>
              <a:rPr lang="hu-HU" dirty="0" smtClean="0"/>
              <a:t> használ:</a:t>
            </a:r>
          </a:p>
          <a:p>
            <a:r>
              <a:rPr lang="hu-HU" dirty="0" err="1"/>
              <a:t>Bootstrap</a:t>
            </a:r>
            <a:r>
              <a:rPr lang="hu-HU" dirty="0"/>
              <a:t> </a:t>
            </a:r>
            <a:r>
              <a:rPr lang="hu-HU" dirty="0" err="1" smtClean="0"/>
              <a:t>classloader</a:t>
            </a:r>
            <a:endParaRPr lang="hu-HU" dirty="0" smtClean="0"/>
          </a:p>
          <a:p>
            <a:pPr lvl="1"/>
            <a:r>
              <a:rPr lang="hu-HU" dirty="0"/>
              <a:t>F</a:t>
            </a:r>
            <a:r>
              <a:rPr lang="hu-HU" dirty="0" smtClean="0"/>
              <a:t>őbb </a:t>
            </a:r>
            <a:r>
              <a:rPr lang="hu-HU" dirty="0"/>
              <a:t>java </a:t>
            </a:r>
            <a:r>
              <a:rPr lang="hu-HU" dirty="0" smtClean="0"/>
              <a:t>könyvtárak(JAVA_HOME/</a:t>
            </a:r>
            <a:r>
              <a:rPr lang="hu-HU" dirty="0" err="1" smtClean="0"/>
              <a:t>lib</a:t>
            </a:r>
            <a:r>
              <a:rPr lang="hu-HU" dirty="0" smtClean="0"/>
              <a:t>)</a:t>
            </a:r>
            <a:endParaRPr lang="hu-HU" dirty="0"/>
          </a:p>
          <a:p>
            <a:r>
              <a:rPr lang="hu-HU" dirty="0" err="1"/>
              <a:t>Extensions</a:t>
            </a:r>
            <a:r>
              <a:rPr lang="hu-HU" dirty="0"/>
              <a:t> </a:t>
            </a:r>
            <a:r>
              <a:rPr lang="hu-HU" dirty="0" err="1" smtClean="0"/>
              <a:t>classloader</a:t>
            </a:r>
            <a:endParaRPr lang="hu-HU" dirty="0" smtClean="0"/>
          </a:p>
          <a:p>
            <a:pPr lvl="1"/>
            <a:r>
              <a:rPr lang="hu-HU" dirty="0" smtClean="0"/>
              <a:t>Kiterjesztések(JAVA_HOME/</a:t>
            </a:r>
            <a:r>
              <a:rPr lang="hu-HU" dirty="0" err="1" smtClean="0"/>
              <a:t>lib</a:t>
            </a:r>
            <a:r>
              <a:rPr lang="hu-HU" dirty="0" smtClean="0"/>
              <a:t>/</a:t>
            </a:r>
            <a:r>
              <a:rPr lang="hu-HU" dirty="0" err="1" smtClean="0"/>
              <a:t>ext</a:t>
            </a:r>
            <a:r>
              <a:rPr lang="hu-HU" dirty="0" smtClean="0"/>
              <a:t>)</a:t>
            </a:r>
            <a:endParaRPr lang="hu-HU" dirty="0"/>
          </a:p>
          <a:p>
            <a:r>
              <a:rPr lang="hu-HU" dirty="0"/>
              <a:t>System </a:t>
            </a:r>
            <a:r>
              <a:rPr lang="hu-HU" dirty="0" err="1" smtClean="0"/>
              <a:t>classloader</a:t>
            </a:r>
            <a:endParaRPr lang="hu-HU" dirty="0" smtClean="0"/>
          </a:p>
          <a:p>
            <a:pPr lvl="1"/>
            <a:r>
              <a:rPr lang="hu-HU" dirty="0" smtClean="0"/>
              <a:t>A </a:t>
            </a:r>
            <a:r>
              <a:rPr lang="hu-HU" dirty="0" err="1" smtClean="0"/>
              <a:t>ClassPath</a:t>
            </a:r>
            <a:r>
              <a:rPr lang="hu-HU" dirty="0" err="1"/>
              <a:t>-</a:t>
            </a:r>
            <a:r>
              <a:rPr lang="hu-HU" dirty="0" err="1" smtClean="0"/>
              <a:t>on</a:t>
            </a:r>
            <a:r>
              <a:rPr lang="hu-HU" dirty="0" smtClean="0"/>
              <a:t> lévő osztályok(</a:t>
            </a:r>
            <a:r>
              <a:rPr lang="hu-HU" dirty="0" err="1"/>
              <a:t>java.class.path</a:t>
            </a:r>
            <a:r>
              <a:rPr lang="hu-HU" dirty="0" smtClean="0"/>
              <a:t>)</a:t>
            </a:r>
            <a:endParaRPr lang="hu-HU" dirty="0"/>
          </a:p>
          <a:p>
            <a:r>
              <a:rPr lang="hu-HU" dirty="0" smtClean="0"/>
              <a:t>Lehetőség van saját </a:t>
            </a:r>
            <a:r>
              <a:rPr lang="hu-HU" dirty="0" err="1" smtClean="0"/>
              <a:t>ClassLoader</a:t>
            </a:r>
            <a:r>
              <a:rPr lang="hu-HU" dirty="0"/>
              <a:t> </a:t>
            </a:r>
            <a:r>
              <a:rPr lang="hu-HU" dirty="0" smtClean="0"/>
              <a:t>írására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6602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ClasSLoader-ek</a:t>
            </a:r>
            <a:endParaRPr lang="hu-HU" dirty="0"/>
          </a:p>
        </p:txBody>
      </p:sp>
      <p:pic>
        <p:nvPicPr>
          <p:cNvPr id="6146" name="Picture 2" descr="http://2.bp.blogspot.com/-HCTsr-j_ojw/USTOh1f8JwI/AAAAAAAAAjg/YegPspR5K48/s1600/java_classloader_hierarchy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361" y="1561356"/>
            <a:ext cx="6089277" cy="318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55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b="1" dirty="0" err="1"/>
              <a:t>Enterprise</a:t>
            </a:r>
            <a:r>
              <a:rPr lang="hu-HU" b="1" dirty="0"/>
              <a:t> </a:t>
            </a:r>
            <a:r>
              <a:rPr lang="hu-HU" b="1" dirty="0" err="1"/>
              <a:t>Application</a:t>
            </a:r>
            <a:r>
              <a:rPr lang="hu-HU" b="1" dirty="0"/>
              <a:t> </a:t>
            </a:r>
            <a:r>
              <a:rPr lang="hu-HU" b="1" dirty="0" err="1"/>
              <a:t>Classloader</a:t>
            </a:r>
            <a:endParaRPr lang="hu-HU" dirty="0"/>
          </a:p>
        </p:txBody>
      </p:sp>
      <p:pic>
        <p:nvPicPr>
          <p:cNvPr id="7170" name="Picture 2" descr="http://1.bp.blogspot.com/_wK8UgW3iEtU/SSsVZcc-5rI/AAAAAAAABsU/G6ruXHt507E/s1600/Classloading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48" y="1333500"/>
            <a:ext cx="4724304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40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ClassLoader</a:t>
            </a:r>
            <a:r>
              <a:rPr lang="hu-HU" dirty="0" smtClean="0"/>
              <a:t> működése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Delegáció:</a:t>
            </a:r>
          </a:p>
          <a:p>
            <a:pPr lvl="1"/>
            <a:r>
              <a:rPr lang="hu-HU" dirty="0" smtClean="0"/>
              <a:t>Egy </a:t>
            </a:r>
            <a:r>
              <a:rPr lang="hu-HU" dirty="0" err="1" smtClean="0"/>
              <a:t>ClassLoader</a:t>
            </a:r>
            <a:r>
              <a:rPr lang="hu-HU" dirty="0" smtClean="0"/>
              <a:t> delegálja a kérést a </a:t>
            </a:r>
            <a:r>
              <a:rPr lang="hu-HU" dirty="0" smtClean="0"/>
              <a:t>szülőjének</a:t>
            </a:r>
            <a:endParaRPr lang="hu-HU" dirty="0" smtClean="0"/>
          </a:p>
          <a:p>
            <a:r>
              <a:rPr lang="hu-HU" dirty="0" smtClean="0"/>
              <a:t>Láthatóság:</a:t>
            </a:r>
          </a:p>
          <a:p>
            <a:pPr lvl="1"/>
            <a:r>
              <a:rPr lang="hu-HU" dirty="0" smtClean="0"/>
              <a:t>Egy szülő </a:t>
            </a:r>
            <a:r>
              <a:rPr lang="hu-HU" dirty="0" err="1"/>
              <a:t>ClassLoader</a:t>
            </a:r>
            <a:r>
              <a:rPr lang="hu-HU" dirty="0"/>
              <a:t> </a:t>
            </a:r>
            <a:r>
              <a:rPr lang="hu-HU" dirty="0" smtClean="0"/>
              <a:t>osztályai látszanak a gyermekeiben, de fordítva nem</a:t>
            </a:r>
          </a:p>
          <a:p>
            <a:r>
              <a:rPr lang="hu-HU" dirty="0" smtClean="0"/>
              <a:t>Egyediség:</a:t>
            </a:r>
          </a:p>
          <a:p>
            <a:pPr lvl="1"/>
            <a:r>
              <a:rPr lang="hu-HU" dirty="0" smtClean="0"/>
              <a:t>Ha egy szülő </a:t>
            </a:r>
            <a:r>
              <a:rPr lang="hu-HU" dirty="0" err="1"/>
              <a:t>ClassLoader</a:t>
            </a:r>
            <a:r>
              <a:rPr lang="hu-HU" dirty="0"/>
              <a:t> </a:t>
            </a:r>
            <a:r>
              <a:rPr lang="hu-HU" dirty="0" smtClean="0"/>
              <a:t>betölt egy osztályt, azt nem töltik be újra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7721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ClassLoader</a:t>
            </a:r>
            <a:r>
              <a:rPr lang="hu-HU" dirty="0"/>
              <a:t> működése</a:t>
            </a:r>
          </a:p>
        </p:txBody>
      </p:sp>
      <p:pic>
        <p:nvPicPr>
          <p:cNvPr id="8194" name="Picture 2" descr="http://1.bp.blogspot.com/_wK8UgW3iEtU/SSvLWRc6gWI/AAAAAAAABsc/OTyQjE3fs9g/s400/Classloading+Exampl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316" y="1181366"/>
            <a:ext cx="5217368" cy="397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5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JIT </a:t>
            </a:r>
            <a:r>
              <a:rPr lang="hu-HU" dirty="0" err="1" smtClean="0"/>
              <a:t>compiler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Just-in-time</a:t>
            </a:r>
            <a:r>
              <a:rPr lang="hu-HU" dirty="0"/>
              <a:t> </a:t>
            </a:r>
            <a:r>
              <a:rPr lang="hu-HU" dirty="0" smtClean="0"/>
              <a:t>fordító</a:t>
            </a:r>
            <a:endParaRPr lang="hu-HU" dirty="0"/>
          </a:p>
          <a:p>
            <a:r>
              <a:rPr lang="hu-HU" dirty="0" smtClean="0"/>
              <a:t>Futás időben a bájtkód egy részét vagy egészét lefordítja gépi utasításra</a:t>
            </a:r>
          </a:p>
          <a:p>
            <a:r>
              <a:rPr lang="hu-HU" dirty="0" smtClean="0"/>
              <a:t>Jóval gyorsabb mint a bájtkód fordító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0294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JIT </a:t>
            </a:r>
            <a:r>
              <a:rPr lang="hu-HU" dirty="0" err="1"/>
              <a:t>compiler</a:t>
            </a:r>
            <a:endParaRPr lang="hu-HU" dirty="0"/>
          </a:p>
        </p:txBody>
      </p:sp>
      <p:pic>
        <p:nvPicPr>
          <p:cNvPr id="9220" name="Picture 4" descr="java-compiler-and-jit-compiler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890" y="1705372"/>
            <a:ext cx="6238220" cy="269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68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JIT </a:t>
            </a:r>
            <a:r>
              <a:rPr lang="hu-HU" dirty="0" err="1" smtClean="0"/>
              <a:t>compiler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Kliens mód</a:t>
            </a:r>
          </a:p>
          <a:p>
            <a:pPr lvl="1"/>
            <a:r>
              <a:rPr lang="hu-HU" dirty="0" smtClean="0"/>
              <a:t>Minimális optimalizálás, hogy gyorsan elinduljon </a:t>
            </a:r>
          </a:p>
          <a:p>
            <a:r>
              <a:rPr lang="hu-HU" dirty="0" smtClean="0"/>
              <a:t>Szerver mód</a:t>
            </a:r>
            <a:endParaRPr lang="hu-HU" dirty="0" smtClean="0"/>
          </a:p>
          <a:p>
            <a:pPr lvl="1"/>
            <a:r>
              <a:rPr lang="hu-HU" dirty="0"/>
              <a:t>átfogó </a:t>
            </a:r>
            <a:r>
              <a:rPr lang="hu-HU" dirty="0" smtClean="0"/>
              <a:t>vizsgálatok és optimalizálást végez, </a:t>
            </a:r>
            <a:r>
              <a:rPr lang="hu-HU" dirty="0"/>
              <a:t>a lehető legnagyobb teljesítmény </a:t>
            </a:r>
            <a:r>
              <a:rPr lang="hu-HU" dirty="0" smtClean="0"/>
              <a:t>elérése a cél</a:t>
            </a:r>
          </a:p>
          <a:p>
            <a:pPr marL="457200" lvl="1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2368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Java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1991</a:t>
            </a:r>
          </a:p>
          <a:p>
            <a:pPr lvl="1"/>
            <a:r>
              <a:rPr lang="hu-HU" dirty="0" smtClean="0"/>
              <a:t>Sun Microsystems</a:t>
            </a:r>
            <a:r>
              <a:rPr lang="hu-HU" dirty="0"/>
              <a:t> </a:t>
            </a:r>
            <a:r>
              <a:rPr lang="hu-HU" dirty="0" smtClean="0"/>
              <a:t>belső fejlesztése, cél a platform független programozási nyelv, de nem lett belőle semmi  </a:t>
            </a:r>
          </a:p>
          <a:p>
            <a:r>
              <a:rPr lang="hu-HU" dirty="0" smtClean="0"/>
              <a:t>1995 </a:t>
            </a:r>
            <a:endParaRPr lang="hu-HU" dirty="0"/>
          </a:p>
          <a:p>
            <a:pPr lvl="1"/>
            <a:r>
              <a:rPr lang="hu-HU" dirty="0" smtClean="0"/>
              <a:t>Újra kezdik, de általánosabb célokkal</a:t>
            </a:r>
          </a:p>
          <a:p>
            <a:r>
              <a:rPr lang="hu-HU" dirty="0" smtClean="0"/>
              <a:t>1996</a:t>
            </a:r>
          </a:p>
          <a:p>
            <a:pPr lvl="1"/>
            <a:r>
              <a:rPr lang="hu-HU" dirty="0"/>
              <a:t>JDK </a:t>
            </a:r>
            <a:r>
              <a:rPr lang="hu-HU" dirty="0" smtClean="0"/>
              <a:t>1.0, eredetileg </a:t>
            </a:r>
            <a:r>
              <a:rPr lang="hu-HU" dirty="0" err="1" smtClean="0"/>
              <a:t>Oak</a:t>
            </a:r>
            <a:r>
              <a:rPr lang="hu-HU" dirty="0" smtClean="0"/>
              <a:t>, de már foglalt volt a név </a:t>
            </a:r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36543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optimalizálás</a:t>
            </a:r>
            <a:endParaRPr lang="hu-HU" dirty="0"/>
          </a:p>
        </p:txBody>
      </p:sp>
      <p:pic>
        <p:nvPicPr>
          <p:cNvPr id="10242" name="Picture 2" descr="jit-compiler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284" y="1489348"/>
            <a:ext cx="5793432" cy="337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69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Példa </a:t>
            </a:r>
            <a:r>
              <a:rPr lang="hu-HU" dirty="0" err="1" smtClean="0"/>
              <a:t>Inliningint</a:t>
            </a:r>
            <a:r>
              <a:rPr lang="hu-HU" dirty="0"/>
              <a:t> </a:t>
            </a:r>
          </a:p>
        </p:txBody>
      </p:sp>
      <p:sp>
        <p:nvSpPr>
          <p:cNvPr id="4" name="Tartalom helye 3"/>
          <p:cNvSpPr txBox="1">
            <a:spLocks noGrp="1"/>
          </p:cNvSpPr>
          <p:nvPr>
            <p:ph idx="1"/>
          </p:nvPr>
        </p:nvSpPr>
        <p:spPr>
          <a:xfrm>
            <a:off x="457200" y="1333501"/>
            <a:ext cx="8229600" cy="329320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b="1" dirty="0"/>
              <a:t>int </a:t>
            </a:r>
            <a:r>
              <a:rPr lang="hu-HU" b="1" dirty="0" err="1"/>
              <a:t>addAll</a:t>
            </a:r>
            <a:r>
              <a:rPr lang="hu-HU" b="1" dirty="0"/>
              <a:t>(</a:t>
            </a:r>
            <a:r>
              <a:rPr lang="hu-HU" b="1" dirty="0" err="1"/>
              <a:t>int</a:t>
            </a:r>
            <a:r>
              <a:rPr lang="hu-HU" b="1" dirty="0"/>
              <a:t> </a:t>
            </a:r>
            <a:r>
              <a:rPr lang="hu-HU" b="1" dirty="0" err="1"/>
              <a:t>max</a:t>
            </a:r>
            <a:r>
              <a:rPr lang="hu-HU" b="1" dirty="0"/>
              <a:t>) {</a:t>
            </a:r>
          </a:p>
          <a:p>
            <a:pPr marL="0" indent="0">
              <a:buNone/>
            </a:pPr>
            <a:r>
              <a:rPr lang="hu-HU" b="1" dirty="0"/>
              <a:t>int </a:t>
            </a:r>
            <a:r>
              <a:rPr lang="hu-HU" b="1" dirty="0" err="1"/>
              <a:t>accum</a:t>
            </a:r>
            <a:r>
              <a:rPr lang="hu-HU" b="1" dirty="0"/>
              <a:t> = 0;</a:t>
            </a:r>
          </a:p>
          <a:p>
            <a:pPr marL="0" indent="0">
              <a:buNone/>
            </a:pPr>
            <a:r>
              <a:rPr lang="nn-NO" b="1" dirty="0"/>
              <a:t>for (int i = 0; i &lt; max; i++) {</a:t>
            </a:r>
          </a:p>
          <a:p>
            <a:pPr marL="0" indent="0">
              <a:buNone/>
            </a:pPr>
            <a:r>
              <a:rPr lang="hu-HU" b="1" dirty="0"/>
              <a:t>	</a:t>
            </a:r>
            <a:r>
              <a:rPr lang="hu-HU" b="1" dirty="0" err="1"/>
              <a:t>accum</a:t>
            </a:r>
            <a:r>
              <a:rPr lang="hu-HU" b="1" dirty="0"/>
              <a:t> = add(</a:t>
            </a:r>
            <a:r>
              <a:rPr lang="hu-HU" b="1" dirty="0" err="1"/>
              <a:t>accum</a:t>
            </a:r>
            <a:r>
              <a:rPr lang="hu-HU" b="1" dirty="0"/>
              <a:t>, i);</a:t>
            </a:r>
          </a:p>
          <a:p>
            <a:pPr marL="0" indent="0">
              <a:buNone/>
            </a:pPr>
            <a:r>
              <a:rPr lang="hu-HU" b="1" dirty="0"/>
              <a:t>}</a:t>
            </a:r>
          </a:p>
          <a:p>
            <a:pPr marL="0" indent="0">
              <a:buNone/>
            </a:pPr>
            <a:r>
              <a:rPr lang="hu-HU" b="1" dirty="0" err="1"/>
              <a:t>return</a:t>
            </a:r>
            <a:r>
              <a:rPr lang="hu-HU" b="1" dirty="0"/>
              <a:t> </a:t>
            </a:r>
            <a:r>
              <a:rPr lang="hu-HU" b="1" dirty="0" err="1"/>
              <a:t>accum</a:t>
            </a:r>
            <a:r>
              <a:rPr lang="hu-HU" b="1" dirty="0"/>
              <a:t>;</a:t>
            </a:r>
          </a:p>
          <a:p>
            <a:pPr marL="0" indent="0">
              <a:buNone/>
            </a:pPr>
            <a:r>
              <a:rPr lang="hu-HU" b="1" dirty="0"/>
              <a:t>}</a:t>
            </a:r>
          </a:p>
          <a:p>
            <a:pPr marL="0" indent="0">
              <a:buNone/>
            </a:pPr>
            <a:endParaRPr lang="hu-HU" b="1" dirty="0"/>
          </a:p>
          <a:p>
            <a:pPr marL="0" indent="0">
              <a:buNone/>
            </a:pPr>
            <a:r>
              <a:rPr lang="en-US" b="1" dirty="0" err="1"/>
              <a:t>int</a:t>
            </a:r>
            <a:r>
              <a:rPr lang="en-US" b="1" dirty="0"/>
              <a:t> add(</a:t>
            </a:r>
            <a:r>
              <a:rPr lang="en-US" b="1" dirty="0" err="1"/>
              <a:t>int</a:t>
            </a:r>
            <a:r>
              <a:rPr lang="en-US" b="1" dirty="0"/>
              <a:t> a, </a:t>
            </a:r>
            <a:r>
              <a:rPr lang="en-US" b="1" dirty="0" err="1"/>
              <a:t>int</a:t>
            </a:r>
            <a:r>
              <a:rPr lang="en-US" b="1" dirty="0"/>
              <a:t> b) {</a:t>
            </a:r>
          </a:p>
          <a:p>
            <a:pPr marL="0" indent="0">
              <a:buNone/>
            </a:pPr>
            <a:r>
              <a:rPr lang="hu-HU" b="1" dirty="0" err="1"/>
              <a:t>return</a:t>
            </a:r>
            <a:r>
              <a:rPr lang="hu-HU" b="1" dirty="0"/>
              <a:t> a + b;</a:t>
            </a:r>
          </a:p>
          <a:p>
            <a:pPr marL="0" indent="0">
              <a:buNone/>
            </a:pPr>
            <a:r>
              <a:rPr lang="hu-HU" b="1" dirty="0"/>
              <a:t>}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6349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Példa </a:t>
            </a:r>
            <a:r>
              <a:rPr lang="hu-HU" dirty="0" err="1" smtClean="0"/>
              <a:t>Inliningint</a:t>
            </a:r>
            <a:r>
              <a:rPr lang="hu-HU" dirty="0"/>
              <a:t> </a:t>
            </a:r>
          </a:p>
        </p:txBody>
      </p:sp>
      <p:sp>
        <p:nvSpPr>
          <p:cNvPr id="4" name="Tartalom helye 3"/>
          <p:cNvSpPr txBox="1">
            <a:spLocks noGrp="1"/>
          </p:cNvSpPr>
          <p:nvPr>
            <p:ph idx="1"/>
          </p:nvPr>
        </p:nvSpPr>
        <p:spPr>
          <a:xfrm>
            <a:off x="457200" y="1333501"/>
            <a:ext cx="8229600" cy="211134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b="1" dirty="0"/>
              <a:t>int </a:t>
            </a:r>
            <a:r>
              <a:rPr lang="hu-HU" b="1" dirty="0" err="1"/>
              <a:t>addAll</a:t>
            </a:r>
            <a:r>
              <a:rPr lang="hu-HU" b="1" dirty="0"/>
              <a:t>(</a:t>
            </a:r>
            <a:r>
              <a:rPr lang="hu-HU" b="1" dirty="0" err="1"/>
              <a:t>int</a:t>
            </a:r>
            <a:r>
              <a:rPr lang="hu-HU" b="1" dirty="0"/>
              <a:t> </a:t>
            </a:r>
            <a:r>
              <a:rPr lang="hu-HU" b="1" dirty="0" err="1"/>
              <a:t>max</a:t>
            </a:r>
            <a:r>
              <a:rPr lang="hu-HU" b="1" dirty="0"/>
              <a:t>) {</a:t>
            </a:r>
          </a:p>
          <a:p>
            <a:pPr marL="0" indent="0">
              <a:buNone/>
            </a:pPr>
            <a:r>
              <a:rPr lang="hu-HU" b="1" dirty="0"/>
              <a:t>int </a:t>
            </a:r>
            <a:r>
              <a:rPr lang="hu-HU" b="1" dirty="0" err="1"/>
              <a:t>accum</a:t>
            </a:r>
            <a:r>
              <a:rPr lang="hu-HU" b="1" dirty="0"/>
              <a:t> = 0;</a:t>
            </a:r>
          </a:p>
          <a:p>
            <a:pPr marL="0" indent="0">
              <a:buNone/>
            </a:pPr>
            <a:r>
              <a:rPr lang="nn-NO" b="1" dirty="0"/>
              <a:t>for (int i = 0; i &lt; max; i++) {</a:t>
            </a:r>
          </a:p>
          <a:p>
            <a:pPr marL="0" indent="0">
              <a:buNone/>
            </a:pPr>
            <a:r>
              <a:rPr lang="hu-HU" b="1" dirty="0" smtClean="0"/>
              <a:t>	</a:t>
            </a:r>
            <a:r>
              <a:rPr lang="hu-HU" b="1" dirty="0" err="1" smtClean="0"/>
              <a:t>accum</a:t>
            </a:r>
            <a:r>
              <a:rPr lang="hu-HU" b="1" dirty="0" smtClean="0"/>
              <a:t> </a:t>
            </a:r>
            <a:r>
              <a:rPr lang="hu-HU" b="1" dirty="0"/>
              <a:t>= </a:t>
            </a:r>
            <a:r>
              <a:rPr lang="hu-HU" b="1" dirty="0" err="1"/>
              <a:t>accum</a:t>
            </a:r>
            <a:r>
              <a:rPr lang="hu-HU" b="1" dirty="0"/>
              <a:t> + i;</a:t>
            </a:r>
          </a:p>
          <a:p>
            <a:pPr marL="0" indent="0">
              <a:buNone/>
            </a:pPr>
            <a:r>
              <a:rPr lang="hu-HU" b="1" dirty="0"/>
              <a:t>}</a:t>
            </a:r>
          </a:p>
          <a:p>
            <a:pPr marL="0" indent="0">
              <a:buNone/>
            </a:pPr>
            <a:r>
              <a:rPr lang="hu-HU" b="1" dirty="0" err="1"/>
              <a:t>return</a:t>
            </a:r>
            <a:r>
              <a:rPr lang="hu-HU" b="1" dirty="0"/>
              <a:t> </a:t>
            </a:r>
            <a:r>
              <a:rPr lang="hu-HU" b="1" dirty="0" err="1"/>
              <a:t>accum</a:t>
            </a:r>
            <a:r>
              <a:rPr lang="hu-HU" b="1" dirty="0"/>
              <a:t>;</a:t>
            </a:r>
          </a:p>
          <a:p>
            <a:pPr marL="0" indent="0">
              <a:buNone/>
            </a:pPr>
            <a:r>
              <a:rPr lang="hu-HU" b="1" dirty="0"/>
              <a:t>}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4986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GC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Garbage</a:t>
            </a:r>
            <a:r>
              <a:rPr lang="hu-HU" dirty="0"/>
              <a:t> </a:t>
            </a:r>
            <a:r>
              <a:rPr lang="hu-HU" dirty="0" err="1" smtClean="0"/>
              <a:t>Collection</a:t>
            </a:r>
            <a:endParaRPr lang="hu-HU" dirty="0" smtClean="0"/>
          </a:p>
          <a:p>
            <a:r>
              <a:rPr lang="hu-HU" dirty="0" smtClean="0"/>
              <a:t>Automatikusan működik, nem kell felszabadítani a memóriát</a:t>
            </a: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696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GC működése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Megjelöli és törli a nem használt objektumokat.</a:t>
            </a:r>
          </a:p>
          <a:p>
            <a:r>
              <a:rPr lang="hu-HU" dirty="0" smtClean="0"/>
              <a:t>Átmozgatja a megmaradt objektumokat.</a:t>
            </a:r>
          </a:p>
          <a:p>
            <a:r>
              <a:rPr lang="hu-HU" dirty="0" err="1"/>
              <a:t>M</a:t>
            </a:r>
            <a:r>
              <a:rPr lang="hu-HU" dirty="0" err="1" smtClean="0"/>
              <a:t>ark-and-sweep</a:t>
            </a:r>
            <a:r>
              <a:rPr lang="hu-HU" dirty="0" smtClean="0"/>
              <a:t> algoritmus</a:t>
            </a:r>
          </a:p>
          <a:p>
            <a:r>
              <a:rPr lang="hu-HU" dirty="0"/>
              <a:t>Generációs</a:t>
            </a:r>
            <a:r>
              <a:rPr lang="hu-HU" b="1" dirty="0"/>
              <a:t> </a:t>
            </a:r>
            <a:r>
              <a:rPr lang="hu-HU" dirty="0" smtClean="0"/>
              <a:t>algoritmus</a:t>
            </a:r>
          </a:p>
          <a:p>
            <a:pPr lvl="1"/>
            <a:r>
              <a:rPr lang="hu-HU" dirty="0" smtClean="0"/>
              <a:t>Minor és major </a:t>
            </a:r>
            <a:r>
              <a:rPr lang="hu-HU" i="1" dirty="0" err="1"/>
              <a:t>garbage</a:t>
            </a:r>
            <a:r>
              <a:rPr lang="hu-HU" i="1" dirty="0"/>
              <a:t> </a:t>
            </a:r>
            <a:r>
              <a:rPr lang="hu-HU" i="1" dirty="0" err="1"/>
              <a:t>collection</a:t>
            </a:r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0008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GC működése</a:t>
            </a:r>
            <a:endParaRPr lang="hu-HU" dirty="0"/>
          </a:p>
        </p:txBody>
      </p:sp>
      <p:pic>
        <p:nvPicPr>
          <p:cNvPr id="11268" name="Picture 4" descr="http://www.oracle.com/webfolder/technetwork/tutorials/obe/java/gc01/images/gcslides/Slide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333500"/>
            <a:ext cx="5029199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83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GC működése</a:t>
            </a:r>
            <a:endParaRPr lang="hu-HU" dirty="0"/>
          </a:p>
        </p:txBody>
      </p:sp>
      <p:pic>
        <p:nvPicPr>
          <p:cNvPr id="12290" name="Picture 2" descr="http://www.oracle.com/webfolder/technetwork/tutorials/obe/java/gc01/images/gcslides/Slide1b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333500"/>
            <a:ext cx="5029199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62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GC működése</a:t>
            </a:r>
            <a:endParaRPr lang="hu-HU" dirty="0"/>
          </a:p>
        </p:txBody>
      </p:sp>
      <p:pic>
        <p:nvPicPr>
          <p:cNvPr id="13316" name="Picture 4" descr="http://www.oracle.com/webfolder/technetwork/tutorials/obe/java/gc01/images/gcslides/Slide4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333500"/>
            <a:ext cx="5029199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5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Generációs</a:t>
            </a:r>
            <a:r>
              <a:rPr lang="hu-HU" b="1" dirty="0" smtClean="0"/>
              <a:t> </a:t>
            </a:r>
            <a:r>
              <a:rPr lang="hu-HU" dirty="0" smtClean="0"/>
              <a:t>algoritmus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G</a:t>
            </a:r>
            <a:r>
              <a:rPr lang="hu-HU" dirty="0" smtClean="0"/>
              <a:t>enerációkra </a:t>
            </a:r>
            <a:r>
              <a:rPr lang="hu-HU" dirty="0"/>
              <a:t>osztja az </a:t>
            </a:r>
            <a:r>
              <a:rPr lang="hu-HU" dirty="0" smtClean="0"/>
              <a:t>objektumokat.</a:t>
            </a:r>
          </a:p>
          <a:p>
            <a:r>
              <a:rPr lang="hu-HU" dirty="0"/>
              <a:t>A memória felosztásra kerül az objektumok kora alapján</a:t>
            </a:r>
            <a:r>
              <a:rPr lang="hu-HU" dirty="0" smtClean="0"/>
              <a:t>.</a:t>
            </a:r>
          </a:p>
          <a:p>
            <a:r>
              <a:rPr lang="hu-HU" dirty="0" smtClean="0"/>
              <a:t>A fiatalok között nagy a halálozási ráta, ezért őket gyorsabban ki lehet takarítani(minor </a:t>
            </a:r>
            <a:r>
              <a:rPr lang="hu-HU" dirty="0" err="1"/>
              <a:t>garbage</a:t>
            </a:r>
            <a:r>
              <a:rPr lang="hu-HU" dirty="0"/>
              <a:t> </a:t>
            </a:r>
            <a:r>
              <a:rPr lang="hu-HU" dirty="0" err="1"/>
              <a:t>collection</a:t>
            </a:r>
            <a:r>
              <a:rPr lang="hu-HU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16605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Generációs</a:t>
            </a:r>
            <a:r>
              <a:rPr lang="hu-HU" b="1" dirty="0" smtClean="0"/>
              <a:t> </a:t>
            </a:r>
            <a:r>
              <a:rPr lang="hu-HU" dirty="0" smtClean="0"/>
              <a:t>algoritmus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túlélők he elérnek egy kort átkerülnek a következő generációba, ha hivatkozik rájuk egy öregebb objektum.</a:t>
            </a:r>
          </a:p>
          <a:p>
            <a:r>
              <a:rPr lang="hu-HU" dirty="0"/>
              <a:t>Az öregek közül nehezebb eldönteni, hogy kire nincs már hivatkozás(major </a:t>
            </a:r>
            <a:r>
              <a:rPr lang="hu-HU" dirty="0" err="1"/>
              <a:t>garbage</a:t>
            </a:r>
            <a:r>
              <a:rPr lang="hu-HU" dirty="0"/>
              <a:t> </a:t>
            </a:r>
            <a:r>
              <a:rPr lang="hu-HU" dirty="0" err="1"/>
              <a:t>collection</a:t>
            </a:r>
            <a:r>
              <a:rPr lang="hu-HU" dirty="0" smtClean="0"/>
              <a:t>).</a:t>
            </a:r>
          </a:p>
          <a:p>
            <a:r>
              <a:rPr lang="hu-HU" dirty="0" smtClean="0"/>
              <a:t>Mindkettő egy „Stop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smtClean="0"/>
              <a:t>World” eseménnyel kezdődik, amitől minden szál megáll.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602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Célok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Hivatalos:</a:t>
            </a:r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r>
              <a:rPr lang="hu-HU" dirty="0"/>
              <a:t>Fontos:</a:t>
            </a:r>
          </a:p>
          <a:p>
            <a:pPr lvl="1"/>
            <a:r>
              <a:rPr lang="hu-HU" dirty="0"/>
              <a:t>Objektum-orientáltság</a:t>
            </a:r>
          </a:p>
          <a:p>
            <a:pPr lvl="1"/>
            <a:r>
              <a:rPr lang="hu-HU" dirty="0"/>
              <a:t>Hordozhatóság</a:t>
            </a:r>
            <a:endParaRPr lang="hu-HU" dirty="0"/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713212"/>
              </p:ext>
            </p:extLst>
          </p:nvPr>
        </p:nvGraphicFramePr>
        <p:xfrm>
          <a:off x="1043608" y="1921396"/>
          <a:ext cx="8229600" cy="146304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Simple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Object oriented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Distributed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Multithreaded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Dynamic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Architecture neutral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Portable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High performance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Robust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Secure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45429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Generációs</a:t>
            </a:r>
            <a:r>
              <a:rPr lang="hu-HU" b="1" dirty="0"/>
              <a:t> </a:t>
            </a:r>
            <a:r>
              <a:rPr lang="hu-HU" dirty="0"/>
              <a:t>algoritmus</a:t>
            </a:r>
          </a:p>
        </p:txBody>
      </p:sp>
      <p:pic>
        <p:nvPicPr>
          <p:cNvPr id="14338" name="Picture 2" descr="http://www.oracle.com/webfolder/technetwork/tutorials/obe/java/gc01/images/gcslides/Slide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333500"/>
            <a:ext cx="5029199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01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Memória Beállítások</a:t>
            </a:r>
            <a:endParaRPr lang="hu-HU" dirty="0"/>
          </a:p>
        </p:txBody>
      </p:sp>
      <p:pic>
        <p:nvPicPr>
          <p:cNvPr id="15362" name="Picture 2" descr="http://blog.delphix.com/dkimmel/files/2015/03/ppt_img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87" y="1333500"/>
            <a:ext cx="5762625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25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Objektum-orientáltság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O</a:t>
            </a:r>
            <a:r>
              <a:rPr lang="hu-HU" dirty="0" smtClean="0"/>
              <a:t>bjektum-orientált paradigma</a:t>
            </a:r>
          </a:p>
          <a:p>
            <a:r>
              <a:rPr lang="hu-HU" dirty="0"/>
              <a:t>V</a:t>
            </a:r>
            <a:r>
              <a:rPr lang="hu-HU" dirty="0" smtClean="0"/>
              <a:t>alós </a:t>
            </a:r>
            <a:r>
              <a:rPr lang="hu-HU" dirty="0"/>
              <a:t>világ modellezésén </a:t>
            </a:r>
            <a:r>
              <a:rPr lang="hu-HU" dirty="0" smtClean="0"/>
              <a:t>alapul</a:t>
            </a:r>
          </a:p>
          <a:p>
            <a:r>
              <a:rPr lang="hu-HU" dirty="0" smtClean="0"/>
              <a:t>Osztályok, objektumok</a:t>
            </a:r>
          </a:p>
          <a:p>
            <a:r>
              <a:rPr lang="hu-HU" dirty="0" smtClean="0"/>
              <a:t>Tulajdonság, viselkedés</a:t>
            </a:r>
          </a:p>
          <a:p>
            <a:r>
              <a:rPr lang="hu-HU" dirty="0" smtClean="0"/>
              <a:t>Egységbezárás</a:t>
            </a:r>
          </a:p>
          <a:p>
            <a:r>
              <a:rPr lang="hu-HU" dirty="0" smtClean="0"/>
              <a:t>Öröklődés, absztrakció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81619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Platformfüggetlenség</a:t>
            </a:r>
            <a:r>
              <a:rPr lang="hu-HU" b="1" dirty="0"/>
              <a:t> 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 </a:t>
            </a:r>
            <a:r>
              <a:rPr lang="hu-HU" dirty="0" smtClean="0"/>
              <a:t>A </a:t>
            </a:r>
            <a:r>
              <a:rPr lang="hu-HU" dirty="0"/>
              <a:t>Javában íródott programok hasonlóan fognak futni különböző </a:t>
            </a:r>
            <a:r>
              <a:rPr lang="hu-HU" dirty="0" smtClean="0"/>
              <a:t>hardvereken</a:t>
            </a:r>
          </a:p>
          <a:p>
            <a:r>
              <a:rPr lang="hu-HU" dirty="0" smtClean="0"/>
              <a:t>Alapja a JVM</a:t>
            </a:r>
          </a:p>
          <a:p>
            <a:r>
              <a:rPr lang="hu-HU" dirty="0" smtClean="0"/>
              <a:t>Fordító és </a:t>
            </a:r>
            <a:r>
              <a:rPr lang="hu-HU" dirty="0" err="1" smtClean="0"/>
              <a:t>interpreter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00478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Fordítás és Futtatás</a:t>
            </a:r>
            <a:endParaRPr lang="hu-HU" dirty="0"/>
          </a:p>
        </p:txBody>
      </p:sp>
      <p:pic>
        <p:nvPicPr>
          <p:cNvPr id="1026" name="Picture 2" descr="Figure showing MyProgram.java, compiler, MyProgram.class, Java VM, and My Program running on a computer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11" y="2065412"/>
            <a:ext cx="7678578" cy="180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499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Platformfüggetlenség</a:t>
            </a:r>
            <a:endParaRPr lang="hu-HU" dirty="0"/>
          </a:p>
        </p:txBody>
      </p:sp>
      <p:pic>
        <p:nvPicPr>
          <p:cNvPr id="2050" name="Picture 2" descr="Figure showing source code, compiler, and Java VM's for Win32, Solaris OS/Linux, and Mac O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995" y="1333500"/>
            <a:ext cx="3652010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735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Java platform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/>
              <a:t>Virtual Machine</a:t>
            </a:r>
          </a:p>
          <a:p>
            <a:r>
              <a:rPr lang="en-US" dirty="0" smtClean="0"/>
              <a:t>Java </a:t>
            </a:r>
            <a:r>
              <a:rPr lang="en-US" dirty="0"/>
              <a:t>Application Programming Interface (API)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661" y="2425452"/>
            <a:ext cx="4128678" cy="197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233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JDK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Fejlesztéshez szükséges eszközök:</a:t>
            </a:r>
          </a:p>
          <a:p>
            <a:pPr lvl="1"/>
            <a:r>
              <a:rPr lang="hu-HU" dirty="0" smtClean="0"/>
              <a:t>Fordító</a:t>
            </a:r>
          </a:p>
          <a:p>
            <a:pPr lvl="1"/>
            <a:r>
              <a:rPr lang="hu-HU" dirty="0" smtClean="0"/>
              <a:t>Archiváló</a:t>
            </a:r>
          </a:p>
          <a:p>
            <a:r>
              <a:rPr lang="hu-HU" dirty="0" err="1" smtClean="0"/>
              <a:t>Debug</a:t>
            </a:r>
            <a:r>
              <a:rPr lang="hu-HU" dirty="0" smtClean="0"/>
              <a:t> eszközök:</a:t>
            </a:r>
          </a:p>
          <a:p>
            <a:pPr lvl="1"/>
            <a:r>
              <a:rPr lang="hu-HU" dirty="0"/>
              <a:t>Java </a:t>
            </a:r>
            <a:r>
              <a:rPr lang="hu-HU" dirty="0" err="1"/>
              <a:t>Heap</a:t>
            </a:r>
            <a:r>
              <a:rPr lang="hu-HU" dirty="0"/>
              <a:t> </a:t>
            </a:r>
            <a:r>
              <a:rPr lang="hu-HU" dirty="0" err="1" smtClean="0"/>
              <a:t>Analysis</a:t>
            </a:r>
            <a:endParaRPr lang="hu-HU" dirty="0" smtClean="0"/>
          </a:p>
          <a:p>
            <a:pPr lvl="1"/>
            <a:r>
              <a:rPr lang="en-US" dirty="0"/>
              <a:t>Java Virtual Machine Process Status Tool </a:t>
            </a:r>
            <a:endParaRPr lang="hu-HU" dirty="0" smtClean="0"/>
          </a:p>
          <a:p>
            <a:r>
              <a:rPr lang="hu-HU" dirty="0"/>
              <a:t>M</a:t>
            </a:r>
            <a:r>
              <a:rPr lang="hu-HU" dirty="0" smtClean="0"/>
              <a:t>onitoring</a:t>
            </a:r>
            <a:r>
              <a:rPr lang="hu-HU" dirty="0"/>
              <a:t> </a:t>
            </a:r>
            <a:r>
              <a:rPr lang="hu-HU" dirty="0" smtClean="0"/>
              <a:t> </a:t>
            </a:r>
            <a:r>
              <a:rPr lang="hu-HU" dirty="0" smtClean="0"/>
              <a:t>eszközök</a:t>
            </a:r>
            <a:endParaRPr lang="hu-HU" dirty="0" smtClean="0"/>
          </a:p>
          <a:p>
            <a:pPr lvl="1"/>
            <a:r>
              <a:rPr lang="hu-HU" dirty="0" err="1"/>
              <a:t>VisualVM</a:t>
            </a:r>
            <a:r>
              <a:rPr lang="hu-HU" dirty="0"/>
              <a:t> </a:t>
            </a:r>
            <a:endParaRPr lang="hu-HU" dirty="0" smtClean="0"/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0815644"/>
      </p:ext>
    </p:extLst>
  </p:cSld>
  <p:clrMapOvr>
    <a:masterClrMapping/>
  </p:clrMapOvr>
</p:sld>
</file>

<file path=ppt/theme/theme1.xml><?xml version="1.0" encoding="utf-8"?>
<a:theme xmlns:a="http://schemas.openxmlformats.org/drawingml/2006/main" name="Neuron Presentation Template 2011">
  <a:themeElements>
    <a:clrScheme name="Neuron">
      <a:dk1>
        <a:srgbClr val="000000"/>
      </a:dk1>
      <a:lt1>
        <a:srgbClr val="FFFFFF"/>
      </a:lt1>
      <a:dk2>
        <a:srgbClr val="048688"/>
      </a:dk2>
      <a:lt2>
        <a:srgbClr val="9FC9CA"/>
      </a:lt2>
      <a:accent1>
        <a:srgbClr val="048688"/>
      </a:accent1>
      <a:accent2>
        <a:srgbClr val="9FC9CA"/>
      </a:accent2>
      <a:accent3>
        <a:srgbClr val="333436"/>
      </a:accent3>
      <a:accent4>
        <a:srgbClr val="D9DADA"/>
      </a:accent4>
      <a:accent5>
        <a:srgbClr val="9D9E9E"/>
      </a:accent5>
      <a:accent6>
        <a:srgbClr val="333333"/>
      </a:accent6>
      <a:hlink>
        <a:srgbClr val="048688"/>
      </a:hlink>
      <a:folHlink>
        <a:srgbClr val="9FC9C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uron_Prezentáció-sablon_hu_(16-10)_2013_0220" id="{0655D321-FF3C-45CC-B6CB-3758E308B895}" vid="{804AF805-0382-4D5F-A6FE-7C1AA82521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08ADBFDD6856F4A9C75C7A19E8E8B68" ma:contentTypeVersion="0" ma:contentTypeDescription="Új dokumentum létrehozása." ma:contentTypeScope="" ma:versionID="4dd8b60a5bbd2157c64cb02e3ac80a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272c3706e31d85aa278778a1025862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4B563A23-BB56-4346-8666-2E2D4BEB1D8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68D4829-138B-47E7-A04A-CBA7A43AE8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3CCC4CA-4BEB-4510-824C-DF43798E36B9}">
  <ds:schemaRefs>
    <ds:schemaRef ds:uri="http://www.w3.org/XML/1998/namespace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Neuron_Prezentáció-sablon_hu_(16-10)_2013_0220 (2)</Template>
  <TotalTime>16291</TotalTime>
  <Words>409</Words>
  <Application>Microsoft Office PowerPoint</Application>
  <PresentationFormat>Diavetítés a képernyőre (16:10 oldalarány)</PresentationFormat>
  <Paragraphs>130</Paragraphs>
  <Slides>31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31</vt:i4>
      </vt:variant>
    </vt:vector>
  </HeadingPairs>
  <TitlesOfParts>
    <vt:vector size="38" baseType="lpstr">
      <vt:lpstr>Arial</vt:lpstr>
      <vt:lpstr>Calibri</vt:lpstr>
      <vt:lpstr>Courier New</vt:lpstr>
      <vt:lpstr>Lucida Sans Unicode</vt:lpstr>
      <vt:lpstr>Wingdings</vt:lpstr>
      <vt:lpstr>Wingdings 3</vt:lpstr>
      <vt:lpstr>Neuron Presentation Template 2011</vt:lpstr>
      <vt:lpstr>Java oktatás</vt:lpstr>
      <vt:lpstr>Java</vt:lpstr>
      <vt:lpstr>Célok</vt:lpstr>
      <vt:lpstr>Objektum-orientáltság</vt:lpstr>
      <vt:lpstr>Platformfüggetlenség </vt:lpstr>
      <vt:lpstr>Fordítás és Futtatás</vt:lpstr>
      <vt:lpstr>Platformfüggetlenség</vt:lpstr>
      <vt:lpstr>Java platform</vt:lpstr>
      <vt:lpstr>JDK</vt:lpstr>
      <vt:lpstr>JVM</vt:lpstr>
      <vt:lpstr>Classloader</vt:lpstr>
      <vt:lpstr>Classloader</vt:lpstr>
      <vt:lpstr>ClasSLoader-ek</vt:lpstr>
      <vt:lpstr>Enterprise Application Classloader</vt:lpstr>
      <vt:lpstr>ClassLoader működése</vt:lpstr>
      <vt:lpstr>ClassLoader működése</vt:lpstr>
      <vt:lpstr>JIT compiler</vt:lpstr>
      <vt:lpstr>JIT compiler</vt:lpstr>
      <vt:lpstr>JIT compiler</vt:lpstr>
      <vt:lpstr>optimalizálás</vt:lpstr>
      <vt:lpstr>Példa Inliningint </vt:lpstr>
      <vt:lpstr>Példa Inliningint </vt:lpstr>
      <vt:lpstr>GC</vt:lpstr>
      <vt:lpstr>GC működése</vt:lpstr>
      <vt:lpstr>GC működése</vt:lpstr>
      <vt:lpstr>GC működése</vt:lpstr>
      <vt:lpstr>GC működése</vt:lpstr>
      <vt:lpstr>Generációs algoritmus</vt:lpstr>
      <vt:lpstr>Generációs algoritmus</vt:lpstr>
      <vt:lpstr>Generációs algoritmus</vt:lpstr>
      <vt:lpstr>Memória Beállítások</vt:lpstr>
    </vt:vector>
  </TitlesOfParts>
  <Company>Neuron Szoftver Kft.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Belső oktatás</dc:title>
  <dc:creator>Zelei Attila</dc:creator>
  <cp:lastModifiedBy>Zelei Attila</cp:lastModifiedBy>
  <cp:revision>69</cp:revision>
  <dcterms:created xsi:type="dcterms:W3CDTF">2015-01-23T10:54:52Z</dcterms:created>
  <dcterms:modified xsi:type="dcterms:W3CDTF">2015-06-23T18:21:01Z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0x010100A08ADBFDD6856F4A9C75C7A19E8E8B68</vt:lpwstr>
  </property>
</Properties>
</file>