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715000" type="screen16x1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80"/>
    <a:srgbClr val="8CC0C6"/>
    <a:srgbClr val="D9DADA"/>
    <a:srgbClr val="231F20"/>
    <a:srgbClr val="878787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>
      <p:cViewPr varScale="1">
        <p:scale>
          <a:sx n="90" d="100"/>
          <a:sy n="90" d="100"/>
        </p:scale>
        <p:origin x="834" y="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F761-BB22-494E-B954-A2579A101DB0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093E5-8637-4CFC-8BD8-4914FE1F64A2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32204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smtClean="0"/>
              <a:t>Neuron Szoftver Kft.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0363-779E-4375-B091-646437D6DAEB}" type="datetime2">
              <a:rPr lang="hu-HU" smtClean="0"/>
              <a:pPr/>
              <a:t>péntek, 2015. június 26.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hu-HU" smtClean="0"/>
              <a:t>www.neuron.hu</a:t>
            </a: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0B59B-D72A-431A-B58F-96C9F275DEAE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1293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rgbClr val="8CC0C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026" name="Picture 2" descr="D:\Dokumentumok\Arculat Neuron\Magyar változat\standard_logo_small_h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5212"/>
            <a:ext cx="2951937" cy="95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9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260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22800"/>
            <a:ext cx="7772400" cy="1249200"/>
          </a:xfrm>
        </p:spPr>
        <p:txBody>
          <a:bodyPr anchor="b">
            <a:noAutofit/>
          </a:bodyPr>
          <a:lstStyle>
            <a:lvl1pPr algn="l">
              <a:defRPr sz="36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600" y="3672000"/>
            <a:ext cx="7772400" cy="1250156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rgbClr val="8CC0C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70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592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3526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8CC0C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5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4901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címkév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>
                <a:solidFill>
                  <a:srgbClr val="8CC0C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51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 elválasztó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360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Neuron Szoftver Kft.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4000" y="5364000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000" cap="all" baseline="0" dirty="0" err="1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www.neuron.hu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Szövegdoboz 6"/>
          <p:cNvSpPr txBox="1"/>
          <p:nvPr userDrawn="1"/>
        </p:nvSpPr>
        <p:spPr>
          <a:xfrm>
            <a:off x="3023828" y="5364000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" cap="all" baseline="0" dirty="0" smtClean="0">
                <a:solidFill>
                  <a:srgbClr val="007480"/>
                </a:solidFill>
                <a:latin typeface="Lucida Sans Unicode" pitchFamily="34" charset="0"/>
                <a:cs typeface="Lucida Sans Unicode" pitchFamily="34" charset="0"/>
              </a:rPr>
              <a:t>A testre szabott megoldások szakértője</a:t>
            </a:r>
            <a:endParaRPr lang="hu-HU" sz="1000" cap="all" baseline="0" dirty="0">
              <a:solidFill>
                <a:srgbClr val="00748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9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2" r:id="rId5"/>
    <p:sldLayoutId id="2147483653" r:id="rId6"/>
    <p:sldLayoutId id="2147483656" r:id="rId7"/>
    <p:sldLayoutId id="2147483657" r:id="rId8"/>
    <p:sldLayoutId id="2147483655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baseline="0">
          <a:solidFill>
            <a:srgbClr val="007480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»"/>
        <a:defRPr sz="24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480"/>
        </a:buClr>
        <a:buFont typeface="Wingdings" pitchFamily="2" charset="2"/>
        <a:buChar char="§"/>
        <a:defRPr sz="20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•"/>
        <a:defRPr sz="18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480"/>
        </a:buClr>
        <a:buFont typeface="Arial" pitchFamily="34" charset="0"/>
        <a:buChar char="–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480"/>
        </a:buClr>
        <a:buSzPct val="85000"/>
        <a:buFont typeface="Wingdings 3" pitchFamily="18" charset="2"/>
        <a:buChar char="Ê"/>
        <a:defRPr sz="1600" kern="1200">
          <a:solidFill>
            <a:srgbClr val="231F2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Java oktatás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Java -</a:t>
            </a:r>
            <a:r>
              <a:rPr lang="hu-HU" b="1" dirty="0"/>
              <a:t> </a:t>
            </a:r>
            <a:r>
              <a:rPr lang="hu-HU" dirty="0" err="1"/>
              <a:t>Collections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07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Keresés</a:t>
            </a:r>
          </a:p>
          <a:p>
            <a:pPr lvl="1"/>
            <a:r>
              <a:rPr lang="hu-HU" dirty="0" err="1"/>
              <a:t>binarySearch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Összetétel </a:t>
            </a:r>
          </a:p>
          <a:p>
            <a:pPr lvl="1"/>
            <a:r>
              <a:rPr lang="hu-HU" dirty="0" err="1"/>
              <a:t>frequency</a:t>
            </a:r>
            <a:r>
              <a:rPr lang="hu-HU" dirty="0"/>
              <a:t> </a:t>
            </a:r>
            <a:endParaRPr lang="hu-HU" dirty="0" smtClean="0"/>
          </a:p>
          <a:p>
            <a:pPr lvl="1"/>
            <a:r>
              <a:rPr lang="hu-HU" dirty="0" err="1"/>
              <a:t>disjoint</a:t>
            </a:r>
            <a:r>
              <a:rPr lang="hu-HU" dirty="0"/>
              <a:t> </a:t>
            </a:r>
            <a:endParaRPr lang="hu-HU" dirty="0" smtClean="0"/>
          </a:p>
          <a:p>
            <a:r>
              <a:rPr lang="hu-HU" dirty="0" smtClean="0"/>
              <a:t>Szélső érték keresése</a:t>
            </a:r>
          </a:p>
          <a:p>
            <a:pPr lvl="1"/>
            <a:r>
              <a:rPr lang="hu-HU" dirty="0"/>
              <a:t>min </a:t>
            </a:r>
            <a:endParaRPr lang="hu-HU" dirty="0" smtClean="0"/>
          </a:p>
          <a:p>
            <a:pPr lvl="1"/>
            <a:r>
              <a:rPr lang="hu-HU" dirty="0" err="1" smtClean="0"/>
              <a:t>max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746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Collections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egyszerű objektum ami képes más </a:t>
            </a:r>
            <a:r>
              <a:rPr lang="hu-HU" dirty="0" err="1" smtClean="0"/>
              <a:t>objektumakat</a:t>
            </a:r>
            <a:r>
              <a:rPr lang="hu-HU" dirty="0" smtClean="0"/>
              <a:t> csoportba foglalni.</a:t>
            </a:r>
          </a:p>
          <a:p>
            <a:r>
              <a:rPr lang="hu-HU" dirty="0" smtClean="0"/>
              <a:t>Táról</a:t>
            </a:r>
          </a:p>
          <a:p>
            <a:r>
              <a:rPr lang="hu-HU" dirty="0" smtClean="0"/>
              <a:t>Manipulál</a:t>
            </a:r>
          </a:p>
          <a:p>
            <a:r>
              <a:rPr lang="hu-HU" dirty="0" smtClean="0"/>
              <a:t>Összesítő adatokat nyújt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3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Collections</a:t>
            </a:r>
            <a:r>
              <a:rPr lang="hu-HU" dirty="0"/>
              <a:t> </a:t>
            </a:r>
            <a:r>
              <a:rPr lang="hu-HU" dirty="0" smtClean="0"/>
              <a:t>Framework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Interfaces</a:t>
            </a:r>
            <a:endParaRPr lang="hu-HU" dirty="0" smtClean="0"/>
          </a:p>
          <a:p>
            <a:r>
              <a:rPr lang="hu-HU" dirty="0" err="1" smtClean="0"/>
              <a:t>Implementations</a:t>
            </a:r>
            <a:endParaRPr lang="hu-HU" dirty="0" smtClean="0"/>
          </a:p>
          <a:p>
            <a:r>
              <a:rPr lang="hu-HU" dirty="0" err="1"/>
              <a:t>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7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Collections</a:t>
            </a:r>
            <a:r>
              <a:rPr lang="hu-HU" dirty="0"/>
              <a:t> </a:t>
            </a:r>
            <a:r>
              <a:rPr lang="hu-HU" dirty="0" smtClean="0"/>
              <a:t>Framework</a:t>
            </a:r>
            <a:endParaRPr lang="hu-HU" dirty="0"/>
          </a:p>
        </p:txBody>
      </p:sp>
      <p:pic>
        <p:nvPicPr>
          <p:cNvPr id="1026" name="Picture 2" descr="Two interface trees, one starting with Collection and including Set, SortedSet, List, and Queue, and the other starting with Map and including SortedMap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19" y="1633364"/>
            <a:ext cx="6479962" cy="23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66925"/>
              </p:ext>
            </p:extLst>
          </p:nvPr>
        </p:nvGraphicFramePr>
        <p:xfrm>
          <a:off x="457200" y="1436370"/>
          <a:ext cx="82296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 table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Resizable array Implementations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ArrayDeque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TreeMap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1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488444"/>
              </p:ext>
            </p:extLst>
          </p:nvPr>
        </p:nvGraphicFramePr>
        <p:xfrm>
          <a:off x="457200" y="1436370"/>
          <a:ext cx="7931223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43741"/>
                <a:gridCol w="2643741"/>
                <a:gridCol w="2643741"/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 err="1"/>
                        <a:t>Interfaces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Linked </a:t>
                      </a:r>
                      <a:r>
                        <a:rPr lang="hu-HU" dirty="0" err="1"/>
                        <a:t>list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Implementations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Hash table + Linked list Implementations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LinkedHashSet</a:t>
                      </a:r>
                      <a:endParaRPr lang="hu-H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LinkedHashMap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5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 </a:t>
            </a:r>
            <a:r>
              <a:rPr lang="hu-HU" dirty="0" err="1" smtClean="0"/>
              <a:t>Collections</a:t>
            </a:r>
            <a:r>
              <a:rPr lang="hu-HU" dirty="0" smtClean="0"/>
              <a:t> osztály implementálja</a:t>
            </a:r>
          </a:p>
          <a:p>
            <a:r>
              <a:rPr lang="hu-HU" dirty="0" err="1" smtClean="0"/>
              <a:t>Szinkronizáció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synchronizedCollection</a:t>
            </a:r>
            <a:r>
              <a:rPr lang="hu-HU" dirty="0" smtClean="0"/>
              <a:t>(</a:t>
            </a:r>
            <a:r>
              <a:rPr lang="hu-HU" dirty="0" err="1" smtClean="0"/>
              <a:t>Collection</a:t>
            </a:r>
            <a:r>
              <a:rPr lang="hu-HU" dirty="0" smtClean="0"/>
              <a:t>&lt;T</a:t>
            </a:r>
            <a:r>
              <a:rPr lang="hu-HU" dirty="0"/>
              <a:t>&gt; c</a:t>
            </a:r>
            <a:r>
              <a:rPr lang="hu-HU" dirty="0" smtClean="0"/>
              <a:t>);</a:t>
            </a:r>
          </a:p>
          <a:p>
            <a:r>
              <a:rPr lang="hu-HU" dirty="0" smtClean="0"/>
              <a:t>Módosíthatóság</a:t>
            </a:r>
          </a:p>
          <a:p>
            <a:pPr lvl="1"/>
            <a:r>
              <a:rPr lang="hu-HU" dirty="0" err="1"/>
              <a:t>unmodifiableCollection</a:t>
            </a:r>
            <a:r>
              <a:rPr lang="hu-HU" dirty="0"/>
              <a:t>(</a:t>
            </a:r>
            <a:r>
              <a:rPr lang="hu-HU" dirty="0" err="1"/>
              <a:t>Collection</a:t>
            </a:r>
            <a:r>
              <a:rPr lang="hu-HU" dirty="0"/>
              <a:t>&lt;? </a:t>
            </a:r>
            <a:r>
              <a:rPr lang="hu-HU" dirty="0" err="1"/>
              <a:t>extends</a:t>
            </a:r>
            <a:r>
              <a:rPr lang="hu-HU" dirty="0"/>
              <a:t> T&gt; c</a:t>
            </a:r>
            <a:r>
              <a:rPr lang="hu-HU" dirty="0" smtClean="0"/>
              <a:t>)</a:t>
            </a:r>
          </a:p>
          <a:p>
            <a:r>
              <a:rPr lang="hu-HU" dirty="0" smtClean="0"/>
              <a:t>Ellenőrzés</a:t>
            </a:r>
          </a:p>
          <a:p>
            <a:pPr lvl="1"/>
            <a:r>
              <a:rPr lang="hu-HU" dirty="0" err="1"/>
              <a:t>Collections.checked</a:t>
            </a:r>
            <a:r>
              <a:rPr lang="hu-HU" dirty="0"/>
              <a:t> 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929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Convenience</a:t>
            </a:r>
            <a:r>
              <a:rPr lang="hu-HU" dirty="0"/>
              <a:t> </a:t>
            </a:r>
            <a:r>
              <a:rPr lang="hu-HU" dirty="0" err="1" smtClean="0"/>
              <a:t>Implementations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 mint lista</a:t>
            </a:r>
          </a:p>
          <a:p>
            <a:pPr lvl="1"/>
            <a:r>
              <a:rPr lang="hu-HU" dirty="0" err="1" smtClean="0"/>
              <a:t>Arrays.asList</a:t>
            </a:r>
            <a:r>
              <a:rPr lang="hu-HU" dirty="0" smtClean="0"/>
              <a:t>(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/>
              <a:t>String</a:t>
            </a:r>
            <a:r>
              <a:rPr lang="hu-HU" dirty="0"/>
              <a:t>[</a:t>
            </a:r>
            <a:r>
              <a:rPr lang="hu-HU" dirty="0" err="1"/>
              <a:t>size</a:t>
            </a:r>
            <a:r>
              <a:rPr lang="hu-HU" dirty="0"/>
              <a:t>])</a:t>
            </a:r>
            <a:endParaRPr lang="hu-HU" dirty="0" smtClean="0"/>
          </a:p>
          <a:p>
            <a:r>
              <a:rPr lang="hu-HU" dirty="0" smtClean="0"/>
              <a:t>Nem módosítható lista feltöltése</a:t>
            </a:r>
          </a:p>
          <a:p>
            <a:pPr lvl="1"/>
            <a:r>
              <a:rPr lang="hu-HU" dirty="0" err="1"/>
              <a:t>Collections.nCopies</a:t>
            </a:r>
            <a:r>
              <a:rPr lang="hu-HU" dirty="0"/>
              <a:t>(69, "</a:t>
            </a:r>
            <a:r>
              <a:rPr lang="hu-HU" dirty="0" err="1"/>
              <a:t>fruit</a:t>
            </a:r>
            <a:r>
              <a:rPr lang="hu-HU" dirty="0"/>
              <a:t> </a:t>
            </a:r>
            <a:r>
              <a:rPr lang="hu-HU" dirty="0" err="1"/>
              <a:t>bat</a:t>
            </a:r>
            <a:r>
              <a:rPr lang="hu-HU" dirty="0" smtClean="0"/>
              <a:t>")</a:t>
            </a:r>
          </a:p>
          <a:p>
            <a:r>
              <a:rPr lang="hu-HU" dirty="0" err="1"/>
              <a:t>Singleton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  <a:p>
            <a:pPr lvl="1"/>
            <a:r>
              <a:rPr lang="hu-HU" dirty="0" err="1"/>
              <a:t>Collections.singleton</a:t>
            </a:r>
            <a:r>
              <a:rPr lang="hu-HU" dirty="0"/>
              <a:t>(e</a:t>
            </a:r>
            <a:r>
              <a:rPr lang="hu-HU" dirty="0" smtClean="0"/>
              <a:t>)</a:t>
            </a:r>
          </a:p>
          <a:p>
            <a:r>
              <a:rPr lang="hu-HU" dirty="0" smtClean="0"/>
              <a:t>Üres </a:t>
            </a:r>
            <a:r>
              <a:rPr lang="hu-HU" dirty="0" err="1" smtClean="0"/>
              <a:t>collection</a:t>
            </a:r>
            <a:endParaRPr lang="hu-HU" dirty="0" smtClean="0"/>
          </a:p>
          <a:p>
            <a:pPr lvl="1"/>
            <a:r>
              <a:rPr lang="hu-HU" dirty="0" err="1"/>
              <a:t>Collections.emptySet</a:t>
            </a:r>
            <a:r>
              <a:rPr lang="hu-HU" dirty="0"/>
              <a:t>()</a:t>
            </a:r>
            <a:endParaRPr lang="hu-HU" dirty="0" smtClean="0"/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0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Algorithms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Rendezés</a:t>
            </a:r>
          </a:p>
          <a:p>
            <a:r>
              <a:rPr lang="hu-HU" dirty="0" smtClean="0"/>
              <a:t>Keverés</a:t>
            </a:r>
          </a:p>
          <a:p>
            <a:r>
              <a:rPr lang="hu-HU" dirty="0" smtClean="0"/>
              <a:t>Adatmanipuláció</a:t>
            </a:r>
          </a:p>
          <a:p>
            <a:pPr lvl="1"/>
            <a:r>
              <a:rPr lang="en-US" dirty="0"/>
              <a:t>reverse </a:t>
            </a:r>
            <a:endParaRPr lang="hu-HU" dirty="0" smtClean="0"/>
          </a:p>
          <a:p>
            <a:pPr lvl="1"/>
            <a:r>
              <a:rPr lang="en-US" dirty="0" smtClean="0"/>
              <a:t>fill </a:t>
            </a:r>
            <a:endParaRPr lang="hu-HU" dirty="0" smtClean="0"/>
          </a:p>
          <a:p>
            <a:pPr lvl="1"/>
            <a:r>
              <a:rPr lang="en-US" dirty="0" smtClean="0"/>
              <a:t>copy </a:t>
            </a:r>
            <a:endParaRPr lang="hu-HU" dirty="0" smtClean="0"/>
          </a:p>
          <a:p>
            <a:pPr lvl="1"/>
            <a:r>
              <a:rPr lang="en-US" dirty="0" smtClean="0"/>
              <a:t>swap</a:t>
            </a:r>
            <a:endParaRPr lang="en-US" dirty="0"/>
          </a:p>
          <a:p>
            <a:pPr lvl="1"/>
            <a:r>
              <a:rPr lang="en-US" dirty="0" err="1"/>
              <a:t>addAll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54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uron Presentation Template 2011">
  <a:themeElements>
    <a:clrScheme name="Neuron">
      <a:dk1>
        <a:srgbClr val="000000"/>
      </a:dk1>
      <a:lt1>
        <a:srgbClr val="FFFFFF"/>
      </a:lt1>
      <a:dk2>
        <a:srgbClr val="048688"/>
      </a:dk2>
      <a:lt2>
        <a:srgbClr val="9FC9CA"/>
      </a:lt2>
      <a:accent1>
        <a:srgbClr val="048688"/>
      </a:accent1>
      <a:accent2>
        <a:srgbClr val="9FC9CA"/>
      </a:accent2>
      <a:accent3>
        <a:srgbClr val="333436"/>
      </a:accent3>
      <a:accent4>
        <a:srgbClr val="D9DADA"/>
      </a:accent4>
      <a:accent5>
        <a:srgbClr val="9D9E9E"/>
      </a:accent5>
      <a:accent6>
        <a:srgbClr val="333333"/>
      </a:accent6>
      <a:hlink>
        <a:srgbClr val="048688"/>
      </a:hlink>
      <a:folHlink>
        <a:srgbClr val="9FC9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uron_Prezentáció-sablon_hu_(16-10)_2013_0220" id="{0655D321-FF3C-45CC-B6CB-3758E308B895}" vid="{804AF805-0382-4D5F-A6FE-7C1AA82521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08ADBFDD6856F4A9C75C7A19E8E8B68" ma:contentTypeVersion="0" ma:contentTypeDescription="Új dokumentum létrehozása." ma:contentTypeScope="" ma:versionID="4dd8b60a5bbd2157c64cb02e3ac80a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272c3706e31d85aa278778a102586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63A23-BB56-4346-8666-2E2D4BEB1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CCC4CA-4BEB-4510-824C-DF43798E36B9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8D4829-138B-47E7-A04A-CBA7A43AE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Neuron_Prezentáció-sablon_hu_(16-10)_2013_0220 (2)</Template>
  <TotalTime>21266</TotalTime>
  <Words>136</Words>
  <Application>Microsoft Office PowerPoint</Application>
  <PresentationFormat>Diavetítés a képernyőre (16:10 oldalarány)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Sans Unicode</vt:lpstr>
      <vt:lpstr>Wingdings</vt:lpstr>
      <vt:lpstr>Wingdings 3</vt:lpstr>
      <vt:lpstr>Neuron Presentation Template 2011</vt:lpstr>
      <vt:lpstr>Java oktatás</vt:lpstr>
      <vt:lpstr>Collections</vt:lpstr>
      <vt:lpstr>Collections Framework</vt:lpstr>
      <vt:lpstr>Collections Framework</vt:lpstr>
      <vt:lpstr>Implementations</vt:lpstr>
      <vt:lpstr>Implementations</vt:lpstr>
      <vt:lpstr>Wrapper Implementations</vt:lpstr>
      <vt:lpstr>Convenience Implementations</vt:lpstr>
      <vt:lpstr>Algorithms</vt:lpstr>
      <vt:lpstr>Algorithms</vt:lpstr>
    </vt:vector>
  </TitlesOfParts>
  <Company>Neuron Szoftver Kft.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Belső oktatás</dc:title>
  <dc:creator>Zelei Attila</dc:creator>
  <cp:lastModifiedBy>Zelei Attila</cp:lastModifiedBy>
  <cp:revision>136</cp:revision>
  <dcterms:created xsi:type="dcterms:W3CDTF">2015-01-23T10:54:52Z</dcterms:created>
  <dcterms:modified xsi:type="dcterms:W3CDTF">2015-06-27T19:58:34Z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0x010100A08ADBFDD6856F4A9C75C7A19E8E8B68</vt:lpwstr>
  </property>
</Properties>
</file>