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93" r:id="rId6"/>
    <p:sldId id="296" r:id="rId7"/>
    <p:sldId id="297" r:id="rId8"/>
    <p:sldId id="298" r:id="rId9"/>
    <p:sldId id="301" r:id="rId10"/>
    <p:sldId id="299" r:id="rId11"/>
    <p:sldId id="300" r:id="rId12"/>
    <p:sldId id="302" r:id="rId13"/>
    <p:sldId id="311" r:id="rId14"/>
    <p:sldId id="303" r:id="rId15"/>
    <p:sldId id="304" r:id="rId16"/>
    <p:sldId id="305" r:id="rId17"/>
    <p:sldId id="310" r:id="rId18"/>
    <p:sldId id="306" r:id="rId19"/>
    <p:sldId id="294" r:id="rId20"/>
    <p:sldId id="295" r:id="rId21"/>
    <p:sldId id="307" r:id="rId22"/>
    <p:sldId id="308" r:id="rId23"/>
    <p:sldId id="309" r:id="rId24"/>
    <p:sldId id="312" r:id="rId2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>
      <p:cViewPr varScale="1">
        <p:scale>
          <a:sx n="90" d="100"/>
          <a:sy n="90" d="100"/>
        </p:scale>
        <p:origin x="84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hétfő, 2015. július 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Servlet</a:t>
            </a:r>
            <a:r>
              <a:rPr lang="hu-HU" dirty="0" smtClean="0"/>
              <a:t> </a:t>
            </a:r>
            <a:r>
              <a:rPr lang="hu-HU" dirty="0" err="1" smtClean="0"/>
              <a:t>Api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HTTP Basic 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119312"/>
            <a:ext cx="4076700" cy="2200275"/>
          </a:xfrm>
        </p:spPr>
      </p:pic>
    </p:spTree>
    <p:extLst>
      <p:ext uri="{BB962C8B-B14F-4D97-AF65-F5344CB8AC3E}">
        <p14:creationId xmlns:p14="http://schemas.microsoft.com/office/powerpoint/2010/main" val="6951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</a:t>
            </a:r>
            <a:r>
              <a:rPr lang="hu-HU" dirty="0" err="1" smtClean="0"/>
              <a:t>Digest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browser támogatja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(</a:t>
            </a:r>
            <a:r>
              <a:rPr lang="hu-HU" dirty="0" err="1"/>
              <a:t>hash</a:t>
            </a:r>
            <a:r>
              <a:rPr lang="hu-HU" dirty="0"/>
              <a:t>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15380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CLIENT-CERT </a:t>
            </a:r>
            <a:endParaRPr lang="hu-HU" dirty="0" smtClean="0"/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csatorna (HTTPS) </a:t>
            </a:r>
            <a:endParaRPr lang="hu-HU" dirty="0" smtClean="0"/>
          </a:p>
          <a:p>
            <a:pPr lvl="1"/>
            <a:r>
              <a:rPr lang="hu-HU" dirty="0" smtClean="0"/>
              <a:t>biztonságos </a:t>
            </a:r>
            <a:r>
              <a:rPr lang="hu-HU" dirty="0"/>
              <a:t>kulcstárolót igényel </a:t>
            </a:r>
            <a:endParaRPr lang="hu-HU" dirty="0" smtClean="0"/>
          </a:p>
          <a:p>
            <a:pPr lvl="1"/>
            <a:r>
              <a:rPr lang="hu-HU" dirty="0" smtClean="0"/>
              <a:t>költséges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79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FORM </a:t>
            </a:r>
          </a:p>
          <a:p>
            <a:pPr lvl="1"/>
            <a:r>
              <a:rPr lang="hu-HU" dirty="0"/>
              <a:t>egyedi megvalósítást </a:t>
            </a:r>
            <a:r>
              <a:rPr lang="hu-HU" dirty="0" smtClean="0"/>
              <a:t>igényel</a:t>
            </a:r>
          </a:p>
          <a:p>
            <a:pPr lvl="1"/>
            <a:r>
              <a:rPr lang="hu-HU" dirty="0" smtClean="0"/>
              <a:t>teljesen testre szabható </a:t>
            </a:r>
          </a:p>
          <a:p>
            <a:pPr lvl="1"/>
            <a:r>
              <a:rPr lang="hu-HU" dirty="0" smtClean="0"/>
              <a:t>titkosított </a:t>
            </a:r>
            <a:r>
              <a:rPr lang="hu-HU" dirty="0"/>
              <a:t>csatornát </a:t>
            </a:r>
            <a:r>
              <a:rPr lang="hu-HU" dirty="0" smtClean="0"/>
              <a:t>igényel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0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 </a:t>
            </a:r>
            <a:r>
              <a:rPr lang="hu-HU" dirty="0" err="1"/>
              <a:t>based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52469"/>
            <a:ext cx="4143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 </a:t>
            </a:r>
            <a:r>
              <a:rPr lang="hu-HU" dirty="0" err="1" smtClean="0"/>
              <a:t>based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57200" y="1333501"/>
            <a:ext cx="8229600" cy="211750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login-config</a:t>
            </a:r>
            <a:r>
              <a:rPr lang="hu-HU" sz="1400" dirty="0"/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&gt;FORM&lt;/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auth-method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CustomRrealm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realm-name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form-login-page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login.jsp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form-error-page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form-login-config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login-config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82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modul </a:t>
            </a:r>
            <a:r>
              <a:rPr lang="hu-HU" dirty="0" err="1" smtClean="0"/>
              <a:t>form</a:t>
            </a:r>
            <a:r>
              <a:rPr lang="hu-HU" dirty="0" smtClean="0"/>
              <a:t> alapú loginhoz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338256"/>
            <a:ext cx="60388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Login service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Szabványok használat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93404"/>
            <a:ext cx="3514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login modul</a:t>
            </a:r>
          </a:p>
          <a:p>
            <a:r>
              <a:rPr lang="hu-HU" dirty="0" smtClean="0"/>
              <a:t>JAAS</a:t>
            </a:r>
          </a:p>
          <a:p>
            <a:pPr lvl="1"/>
            <a:endParaRPr lang="hu-HU" dirty="0"/>
          </a:p>
        </p:txBody>
      </p:sp>
      <p:sp>
        <p:nvSpPr>
          <p:cNvPr id="6" name="Tartalom helye 3"/>
          <p:cNvSpPr txBox="1">
            <a:spLocks/>
          </p:cNvSpPr>
          <p:nvPr/>
        </p:nvSpPr>
        <p:spPr>
          <a:xfrm>
            <a:off x="683568" y="2419100"/>
            <a:ext cx="8229600" cy="160043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 smtClean="0"/>
              <a:t>LoginModule</a:t>
            </a:r>
            <a:endParaRPr lang="hu-HU" sz="1400" dirty="0" smtClean="0"/>
          </a:p>
          <a:p>
            <a:pPr marL="0" indent="0">
              <a:buNone/>
            </a:pPr>
            <a:r>
              <a:rPr lang="en-US" sz="1400" dirty="0"/>
              <a:t>initialize(Subject, </a:t>
            </a:r>
            <a:r>
              <a:rPr lang="en-US" sz="1400" dirty="0" err="1"/>
              <a:t>CallbackHandler</a:t>
            </a:r>
            <a:r>
              <a:rPr lang="en-US" sz="1400" dirty="0"/>
              <a:t>, Map&lt;String, ?&gt;, Map&lt;String, ?&gt;)</a:t>
            </a:r>
          </a:p>
          <a:p>
            <a:pPr marL="0" indent="0">
              <a:buNone/>
            </a:pPr>
            <a:r>
              <a:rPr lang="en-US" sz="1400" dirty="0"/>
              <a:t>login()</a:t>
            </a:r>
          </a:p>
          <a:p>
            <a:pPr marL="0" indent="0">
              <a:buNone/>
            </a:pPr>
            <a:r>
              <a:rPr lang="en-US" sz="1400" dirty="0"/>
              <a:t>commit()</a:t>
            </a:r>
          </a:p>
          <a:p>
            <a:pPr marL="0" indent="0">
              <a:buNone/>
            </a:pPr>
            <a:r>
              <a:rPr lang="en-US" sz="1400" dirty="0"/>
              <a:t>abort()</a:t>
            </a:r>
          </a:p>
          <a:p>
            <a:pPr marL="0" indent="0">
              <a:buNone/>
            </a:pPr>
            <a:r>
              <a:rPr lang="en-US" sz="1400" dirty="0"/>
              <a:t>logout()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4183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JAAS </a:t>
            </a:r>
            <a:r>
              <a:rPr lang="hu-HU" dirty="0" err="1" smtClean="0"/>
              <a:t>config</a:t>
            </a:r>
            <a:r>
              <a:rPr lang="hu-HU" dirty="0" smtClean="0"/>
              <a:t> File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484961" y="1345332"/>
            <a:ext cx="8229600" cy="108337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CustomLoginModule</a:t>
            </a:r>
            <a:r>
              <a:rPr lang="hu-HU" sz="1400" dirty="0"/>
              <a:t>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hu.neuron.java.login.LoginModule</a:t>
            </a:r>
            <a:r>
              <a:rPr lang="hu-HU" sz="1400" dirty="0" smtClean="0"/>
              <a:t> </a:t>
            </a:r>
            <a:r>
              <a:rPr lang="hu-HU" sz="1400" dirty="0"/>
              <a:t>SUFFICIENT  </a:t>
            </a:r>
            <a:r>
              <a:rPr lang="hu-HU" sz="1400" dirty="0" err="1"/>
              <a:t>debug</a:t>
            </a:r>
            <a:r>
              <a:rPr lang="hu-HU" sz="1400" dirty="0"/>
              <a:t>=</a:t>
            </a:r>
            <a:r>
              <a:rPr lang="hu-HU" sz="1400" dirty="0" err="1"/>
              <a:t>true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r>
              <a:rPr lang="hu-HU" sz="1400" dirty="0" smtClean="0"/>
              <a:t>	hu.neuron.java.login.LoginModule2 </a:t>
            </a:r>
            <a:r>
              <a:rPr lang="hu-HU" sz="1400" dirty="0"/>
              <a:t>SUFFICIENT  </a:t>
            </a:r>
            <a:r>
              <a:rPr lang="hu-HU" sz="1400" dirty="0" err="1"/>
              <a:t>debug</a:t>
            </a:r>
            <a:r>
              <a:rPr lang="hu-HU" sz="1400" dirty="0"/>
              <a:t>=</a:t>
            </a:r>
            <a:r>
              <a:rPr lang="hu-HU" sz="1400" dirty="0" err="1"/>
              <a:t>true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r>
              <a:rPr lang="hu-HU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353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security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Login </a:t>
            </a:r>
            <a:r>
              <a:rPr lang="hu-HU" dirty="0" err="1" smtClean="0"/>
              <a:t>module</a:t>
            </a:r>
            <a:endParaRPr lang="hu-HU" dirty="0" smtClean="0"/>
          </a:p>
          <a:p>
            <a:r>
              <a:rPr lang="hu-HU" dirty="0" err="1" smtClean="0"/>
              <a:t>Constraint</a:t>
            </a:r>
            <a:endParaRPr lang="hu-HU" dirty="0" smtClean="0"/>
          </a:p>
          <a:p>
            <a:r>
              <a:rPr lang="hu-HU" dirty="0" smtClean="0"/>
              <a:t>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r>
              <a:rPr lang="hu-HU" dirty="0" err="1"/>
              <a:t>Realm</a:t>
            </a:r>
            <a:endParaRPr lang="hu-HU" dirty="0"/>
          </a:p>
          <a:p>
            <a:pPr lvl="1"/>
            <a:r>
              <a:rPr lang="hu-HU" dirty="0" err="1" smtClean="0"/>
              <a:t>Method</a:t>
            </a:r>
            <a:endParaRPr lang="hu-HU" dirty="0" smtClean="0"/>
          </a:p>
          <a:p>
            <a:pPr lvl="1"/>
            <a:r>
              <a:rPr lang="hu-HU" dirty="0" err="1" smtClean="0"/>
              <a:t>Form</a:t>
            </a:r>
            <a:r>
              <a:rPr lang="hu-HU" dirty="0" smtClean="0"/>
              <a:t> login </a:t>
            </a:r>
            <a:r>
              <a:rPr lang="hu-HU" dirty="0" err="1" smtClean="0"/>
              <a:t>config</a:t>
            </a: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18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JAAS </a:t>
            </a:r>
            <a:r>
              <a:rPr lang="hu-HU" dirty="0" err="1" smtClean="0"/>
              <a:t>config</a:t>
            </a:r>
            <a:r>
              <a:rPr lang="hu-HU" dirty="0" smtClean="0"/>
              <a:t> File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</a:t>
            </a:r>
            <a:endParaRPr lang="hu-HU" dirty="0" smtClean="0"/>
          </a:p>
          <a:p>
            <a:pPr lvl="1"/>
            <a:r>
              <a:rPr lang="hu-HU" dirty="0" smtClean="0"/>
              <a:t>Szükséges, ha nem sikeres tovább megy</a:t>
            </a:r>
            <a:r>
              <a:rPr lang="hu-HU" dirty="0"/>
              <a:t> a </a:t>
            </a:r>
            <a:r>
              <a:rPr lang="hu-HU" dirty="0" smtClean="0"/>
              <a:t>folyamat</a:t>
            </a:r>
            <a:endParaRPr lang="en-US" dirty="0"/>
          </a:p>
          <a:p>
            <a:r>
              <a:rPr lang="en-US" dirty="0" smtClean="0"/>
              <a:t>Requisite    </a:t>
            </a:r>
            <a:endParaRPr lang="hu-HU" dirty="0" smtClean="0"/>
          </a:p>
          <a:p>
            <a:pPr lvl="1"/>
            <a:r>
              <a:rPr lang="hu-HU" dirty="0"/>
              <a:t>Szükséges, ha nem sikeres </a:t>
            </a:r>
            <a:r>
              <a:rPr lang="hu-HU" dirty="0" smtClean="0"/>
              <a:t>vége a folyamatnak</a:t>
            </a:r>
            <a:endParaRPr lang="en-US" dirty="0"/>
          </a:p>
          <a:p>
            <a:r>
              <a:rPr lang="en-US" dirty="0" smtClean="0"/>
              <a:t>Sufficient   </a:t>
            </a:r>
            <a:endParaRPr lang="hu-HU" dirty="0" smtClean="0"/>
          </a:p>
          <a:p>
            <a:pPr lvl="1"/>
            <a:r>
              <a:rPr lang="hu-HU" dirty="0" smtClean="0"/>
              <a:t>Elegendő, ha sikeres </a:t>
            </a:r>
            <a:r>
              <a:rPr lang="hu-HU" dirty="0"/>
              <a:t>vége a folyamatnak</a:t>
            </a:r>
            <a:endParaRPr lang="en-US" dirty="0"/>
          </a:p>
          <a:p>
            <a:r>
              <a:rPr lang="en-US" dirty="0" smtClean="0"/>
              <a:t>Optional  </a:t>
            </a:r>
            <a:endParaRPr lang="hu-HU" dirty="0" smtClean="0"/>
          </a:p>
          <a:p>
            <a:pPr lvl="1"/>
            <a:r>
              <a:rPr lang="hu-HU" dirty="0" smtClean="0"/>
              <a:t>Opcionális, ha sikeres tovább </a:t>
            </a:r>
            <a:r>
              <a:rPr lang="hu-HU" dirty="0"/>
              <a:t>megy a folyamat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HttpServletRequest</a:t>
            </a:r>
            <a:r>
              <a:rPr lang="hu-HU" dirty="0"/>
              <a:t>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getAuthType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isUserInRole</a:t>
            </a:r>
            <a:r>
              <a:rPr lang="hu-HU" dirty="0"/>
              <a:t>(</a:t>
            </a:r>
            <a:r>
              <a:rPr lang="hu-HU" dirty="0" err="1"/>
              <a:t>java.lang.String</a:t>
            </a:r>
            <a:r>
              <a:rPr lang="hu-HU" dirty="0"/>
              <a:t> </a:t>
            </a:r>
            <a:r>
              <a:rPr lang="hu-HU" dirty="0" err="1"/>
              <a:t>role</a:t>
            </a:r>
            <a:r>
              <a:rPr lang="hu-HU" dirty="0"/>
              <a:t>)</a:t>
            </a:r>
          </a:p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getProtocol</a:t>
            </a:r>
            <a:r>
              <a:rPr lang="hu-HU" dirty="0"/>
              <a:t>()</a:t>
            </a:r>
          </a:p>
          <a:p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isSecure</a:t>
            </a:r>
            <a:r>
              <a:rPr lang="hu-HU" dirty="0"/>
              <a:t>()</a:t>
            </a:r>
          </a:p>
          <a:p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getUserPrinciple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25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Mit akarunk védeni?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Jellemzően erőforrásokat</a:t>
            </a:r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91440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</a:p>
          <a:p>
            <a:pPr lvl="1"/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542492" y="2214116"/>
            <a:ext cx="7293496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security-constraint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web-resource-collection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	&lt;</a:t>
            </a:r>
            <a:r>
              <a:rPr lang="hu-HU" sz="1400" dirty="0" err="1" smtClean="0"/>
              <a:t>url-pattern</a:t>
            </a:r>
            <a:r>
              <a:rPr lang="hu-HU" sz="1400" dirty="0" smtClean="0"/>
              <a:t>&gt;</a:t>
            </a:r>
            <a:endParaRPr lang="hu-HU" sz="140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691680" y="3721596"/>
            <a:ext cx="729349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ServletSecurity</a:t>
            </a:r>
            <a:r>
              <a:rPr lang="hu-HU" sz="1400" dirty="0" smtClean="0"/>
              <a:t>,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8876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Milyen hívásoktól?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91440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619672" y="2209428"/>
            <a:ext cx="7293496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security-constraint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web-resource-collection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 smtClean="0"/>
              <a:t>http-method</a:t>
            </a:r>
            <a:r>
              <a:rPr lang="hu-HU" sz="1400" dirty="0" smtClean="0"/>
              <a:t>&gt;</a:t>
            </a:r>
            <a:endParaRPr lang="hu-HU" sz="1400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691680" y="3602419"/>
            <a:ext cx="729349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ServletSecurity</a:t>
            </a:r>
            <a:r>
              <a:rPr lang="hu-HU" sz="1400" dirty="0" smtClean="0"/>
              <a:t>,</a:t>
            </a:r>
            <a:r>
              <a:rPr lang="hu-HU" sz="1400" dirty="0"/>
              <a:t> </a:t>
            </a:r>
            <a:r>
              <a:rPr lang="hu-HU" sz="1400" dirty="0" smtClean="0"/>
              <a:t>@</a:t>
            </a:r>
            <a:r>
              <a:rPr lang="hu-HU" sz="1400" dirty="0" err="1"/>
              <a:t>HttpMethodConstraint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0050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91440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619672" y="2209428"/>
            <a:ext cx="7293496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security-constraint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web-resource-collection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/>
              <a:t>&lt;</a:t>
            </a:r>
            <a:r>
              <a:rPr lang="hu-HU" sz="1400" dirty="0" err="1"/>
              <a:t>auth-constraint</a:t>
            </a:r>
            <a:r>
              <a:rPr lang="hu-HU" sz="140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691680" y="3602419"/>
            <a:ext cx="729349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ServletSecurity</a:t>
            </a:r>
            <a:r>
              <a:rPr lang="hu-HU" sz="1400" dirty="0" smtClean="0"/>
              <a:t>,</a:t>
            </a:r>
            <a:r>
              <a:rPr lang="hu-HU" sz="1400" dirty="0"/>
              <a:t> </a:t>
            </a:r>
            <a:r>
              <a:rPr lang="hu-HU" sz="1400" dirty="0" smtClean="0"/>
              <a:t>@</a:t>
            </a:r>
            <a:r>
              <a:rPr lang="hu-HU" sz="1400" dirty="0" err="1"/>
              <a:t>HttpConstraint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672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Kiknek engedélyezzük?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Role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91440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619672" y="2209428"/>
            <a:ext cx="7293496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security-role</a:t>
            </a:r>
            <a:r>
              <a:rPr lang="hu-HU" sz="1400" dirty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&lt;</a:t>
            </a:r>
            <a:r>
              <a:rPr lang="hu-HU" sz="1400" dirty="0" err="1"/>
              <a:t>role-name</a:t>
            </a:r>
            <a:r>
              <a:rPr lang="hu-HU" sz="1400" dirty="0"/>
              <a:t>&gt;</a:t>
            </a:r>
            <a:r>
              <a:rPr lang="hu-HU" sz="1400" u="sng" dirty="0" err="1"/>
              <a:t>admin</a:t>
            </a:r>
            <a:r>
              <a:rPr lang="hu-HU" sz="1400" u="sng" dirty="0"/>
              <a:t>&lt;/</a:t>
            </a:r>
            <a:r>
              <a:rPr lang="hu-HU" sz="1400" u="sng" dirty="0" err="1"/>
              <a:t>role-name</a:t>
            </a:r>
            <a:r>
              <a:rPr lang="hu-HU" sz="1400" u="sng" dirty="0"/>
              <a:t>&gt;</a:t>
            </a:r>
          </a:p>
          <a:p>
            <a:pPr marL="0" indent="0">
              <a:buNone/>
            </a:pPr>
            <a:r>
              <a:rPr lang="hu-HU" sz="1400" dirty="0"/>
              <a:t>&lt;/</a:t>
            </a:r>
            <a:r>
              <a:rPr lang="hu-HU" sz="1400" dirty="0" err="1"/>
              <a:t>security-role</a:t>
            </a:r>
            <a:r>
              <a:rPr lang="hu-HU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86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1241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Hogyan 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16601"/>
            <a:ext cx="8229600" cy="3771636"/>
          </a:xfrm>
        </p:spPr>
        <p:txBody>
          <a:bodyPr/>
          <a:lstStyle/>
          <a:p>
            <a:r>
              <a:rPr lang="hu-HU" dirty="0"/>
              <a:t>H</a:t>
            </a:r>
            <a:r>
              <a:rPr lang="hu-HU" dirty="0" smtClean="0"/>
              <a:t>ttp </a:t>
            </a:r>
            <a:r>
              <a:rPr lang="hu-HU" dirty="0" err="1"/>
              <a:t>Method</a:t>
            </a:r>
            <a:endParaRPr lang="hu-HU" dirty="0" smtClean="0"/>
          </a:p>
          <a:p>
            <a:pPr lvl="1"/>
            <a:r>
              <a:rPr lang="hu-HU" dirty="0" smtClean="0"/>
              <a:t>XML</a:t>
            </a:r>
          </a:p>
          <a:p>
            <a:pPr lvl="1"/>
            <a:endParaRPr lang="hu-HU" dirty="0"/>
          </a:p>
          <a:p>
            <a:pPr marL="914400" lvl="2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JAVA</a:t>
            </a:r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475656" y="2497460"/>
            <a:ext cx="7293496" cy="82484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&lt;</a:t>
            </a:r>
            <a:r>
              <a:rPr lang="hu-HU" sz="1400" dirty="0" err="1"/>
              <a:t>security-constraint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&lt;</a:t>
            </a:r>
            <a:r>
              <a:rPr lang="hu-HU" sz="1400" dirty="0" err="1"/>
              <a:t>web-resource-collection</a:t>
            </a:r>
            <a:r>
              <a:rPr lang="hu-HU" sz="1400" dirty="0" smtClean="0"/>
              <a:t>&gt;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/>
              <a:t>&lt;</a:t>
            </a:r>
            <a:r>
              <a:rPr lang="hu-HU" sz="1400" dirty="0" err="1"/>
              <a:t>user-data-constraint</a:t>
            </a:r>
            <a:r>
              <a:rPr lang="hu-HU" sz="1400" dirty="0"/>
              <a:t>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1691680" y="4024594"/>
            <a:ext cx="7293496" cy="30777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@</a:t>
            </a:r>
            <a:r>
              <a:rPr lang="hu-HU" sz="1400" dirty="0" err="1" smtClean="0"/>
              <a:t>ServletSecurity</a:t>
            </a:r>
            <a:r>
              <a:rPr lang="hu-HU" sz="1400" dirty="0" smtClean="0"/>
              <a:t>,</a:t>
            </a:r>
            <a:r>
              <a:rPr lang="hu-HU" sz="1400" dirty="0"/>
              <a:t> </a:t>
            </a:r>
            <a:r>
              <a:rPr lang="hu-HU" sz="1400" dirty="0" smtClean="0"/>
              <a:t>@</a:t>
            </a:r>
            <a:r>
              <a:rPr lang="hu-HU" sz="1400" dirty="0" err="1"/>
              <a:t>HttpConstraint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1200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1241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Hogyan garantáljuk a felhasználó adatainak biztonságát?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16601"/>
            <a:ext cx="8229600" cy="3771636"/>
          </a:xfrm>
        </p:spPr>
        <p:txBody>
          <a:bodyPr/>
          <a:lstStyle/>
          <a:p>
            <a:r>
              <a:rPr lang="hu-HU" dirty="0"/>
              <a:t>NONE: </a:t>
            </a:r>
            <a:r>
              <a:rPr lang="hu-HU" dirty="0" smtClean="0"/>
              <a:t>sehogy</a:t>
            </a:r>
            <a:endParaRPr lang="hu-HU" dirty="0"/>
          </a:p>
          <a:p>
            <a:r>
              <a:rPr lang="hu-HU" dirty="0"/>
              <a:t>INTEGRAL: nem módosítható az adatforgalom</a:t>
            </a:r>
          </a:p>
          <a:p>
            <a:r>
              <a:rPr lang="hu-HU" dirty="0"/>
              <a:t>CONFIDENTIAL: nem is hallgatható le az </a:t>
            </a:r>
            <a:r>
              <a:rPr lang="hu-HU" dirty="0" smtClean="0"/>
              <a:t>adatforgalom</a:t>
            </a:r>
          </a:p>
          <a:p>
            <a:r>
              <a:rPr lang="hu-HU" dirty="0" smtClean="0"/>
              <a:t>SSL:</a:t>
            </a:r>
          </a:p>
          <a:p>
            <a:pPr lvl="1"/>
            <a:r>
              <a:rPr lang="hu-HU" dirty="0" smtClean="0"/>
              <a:t>Biztosítja </a:t>
            </a:r>
            <a:r>
              <a:rPr lang="hu-HU" dirty="0"/>
              <a:t>a biztonságos kommunikációt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35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</a:t>
            </a:r>
            <a:r>
              <a:rPr lang="hu-HU" dirty="0" err="1" smtClean="0"/>
              <a:t>autentikáljunk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 Basic </a:t>
            </a:r>
            <a:endParaRPr lang="hu-HU" dirty="0" smtClean="0"/>
          </a:p>
          <a:p>
            <a:pPr lvl="1"/>
            <a:r>
              <a:rPr lang="hu-HU" dirty="0" smtClean="0"/>
              <a:t>egyszerű</a:t>
            </a:r>
            <a:r>
              <a:rPr lang="hu-HU" dirty="0"/>
              <a:t>, olcsó </a:t>
            </a:r>
          </a:p>
          <a:p>
            <a:pPr lvl="1"/>
            <a:r>
              <a:rPr lang="hu-HU" dirty="0" smtClean="0"/>
              <a:t>minden </a:t>
            </a:r>
            <a:r>
              <a:rPr lang="hu-HU" dirty="0"/>
              <a:t>browser támogatja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titkosított (Base64!) </a:t>
            </a:r>
            <a:endParaRPr lang="hu-HU" dirty="0" smtClean="0"/>
          </a:p>
          <a:p>
            <a:pPr lvl="1"/>
            <a:r>
              <a:rPr lang="hu-HU" dirty="0" smtClean="0"/>
              <a:t>nem </a:t>
            </a:r>
            <a:r>
              <a:rPr lang="hu-HU" dirty="0"/>
              <a:t>szabható testre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legtöbb böngészőben nincs lehetőség kijelentkezésre</a:t>
            </a:r>
          </a:p>
        </p:txBody>
      </p:sp>
    </p:spTree>
    <p:extLst>
      <p:ext uri="{BB962C8B-B14F-4D97-AF65-F5344CB8AC3E}">
        <p14:creationId xmlns:p14="http://schemas.microsoft.com/office/powerpoint/2010/main" val="16288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32323</TotalTime>
  <Words>311</Words>
  <Application>Microsoft Office PowerPoint</Application>
  <PresentationFormat>Diavetítés a képernyőre (16:10 oldalarány)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security</vt:lpstr>
      <vt:lpstr>Mit akarunk védeni?</vt:lpstr>
      <vt:lpstr>Milyen hívásoktól?</vt:lpstr>
      <vt:lpstr>Kiknek engedélyezzük?</vt:lpstr>
      <vt:lpstr>Kiknek engedélyezzük?</vt:lpstr>
      <vt:lpstr>Hogyan garantáljuk a felhasználó adatainak biztonságát?</vt:lpstr>
      <vt:lpstr>Hogyan garantáljuk a felhasználó adatainak biztonságát?</vt:lpstr>
      <vt:lpstr>Hogyan autentikáljunk?</vt:lpstr>
      <vt:lpstr>HTTP Basic </vt:lpstr>
      <vt:lpstr>Hogyan autentikáljunk?</vt:lpstr>
      <vt:lpstr>Hogyan autentikáljunk?</vt:lpstr>
      <vt:lpstr>Hogyan autentikáljunk?</vt:lpstr>
      <vt:lpstr>FORM based</vt:lpstr>
      <vt:lpstr>FORM based</vt:lpstr>
      <vt:lpstr>Login module</vt:lpstr>
      <vt:lpstr>Login service</vt:lpstr>
      <vt:lpstr>Login module</vt:lpstr>
      <vt:lpstr>JAAS config File</vt:lpstr>
      <vt:lpstr>JAAS config File</vt:lpstr>
      <vt:lpstr>HttpServletRequest 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154</cp:revision>
  <dcterms:created xsi:type="dcterms:W3CDTF">2015-01-23T10:54:52Z</dcterms:created>
  <dcterms:modified xsi:type="dcterms:W3CDTF">2015-07-06T06:43:57Z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