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6"/>
  </p:notesMasterIdLst>
  <p:handoutMasterIdLst>
    <p:handoutMasterId r:id="rId17"/>
  </p:handoutMasterIdLst>
  <p:sldIdLst>
    <p:sldId id="1746" r:id="rId2"/>
    <p:sldId id="1886" r:id="rId3"/>
    <p:sldId id="1750" r:id="rId4"/>
    <p:sldId id="1751" r:id="rId5"/>
    <p:sldId id="1889" r:id="rId6"/>
    <p:sldId id="1753" r:id="rId7"/>
    <p:sldId id="1754" r:id="rId8"/>
    <p:sldId id="1890" r:id="rId9"/>
    <p:sldId id="1873" r:id="rId10"/>
    <p:sldId id="1885" r:id="rId11"/>
    <p:sldId id="1888" r:id="rId12"/>
    <p:sldId id="1882" r:id="rId13"/>
    <p:sldId id="1883" r:id="rId14"/>
    <p:sldId id="1891"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4BC6E-79FA-499C-90EF-C61BC4204693}" v="37" dt="2020-07-23T04:37:13.794"/>
    <p1510:client id="{A8F6A152-0B66-496D-8EBB-E0B38CD51901}" vWet="2" dt="2020-07-23T11:41:38.753"/>
    <p1510:client id="{D7F17C15-C93F-4933-A418-358D8317349B}" v="2" dt="2020-07-23T11:42:18.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1124" autoAdjust="0"/>
  </p:normalViewPr>
  <p:slideViewPr>
    <p:cSldViewPr snapToGrid="0">
      <p:cViewPr varScale="1">
        <p:scale>
          <a:sx n="93" d="100"/>
          <a:sy n="93" d="100"/>
        </p:scale>
        <p:origin x="172" y="6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9:38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9:38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hub.com/MicrosoftLearning/Lab-Demo-Recordings/blob/master/AZ-104.md"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AZ-104 Lab and Demo recordings - </a:t>
            </a:r>
            <a:r>
              <a:rPr lang="en-US" dirty="0">
                <a:hlinkClick r:id="rId4"/>
              </a:rPr>
              <a:t>https://github.com/MicrosoftLearning/Lab-Demo-Recordings/blob/master/AZ-104.md</a:t>
            </a:r>
            <a:endParaRPr lang="en-US" dirty="0"/>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9:38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Microsoft Learn - </a:t>
            </a:r>
            <a:r>
              <a:rPr lang="en-US">
                <a:hlinkClick r:id="rId3"/>
              </a:rPr>
              <a:t>https://docs.microsoft.com/en-us/learn/browse/</a:t>
            </a:r>
            <a:r>
              <a:rPr lang="en-US" b="0">
                <a:solidFill>
                  <a:srgbClr val="000000"/>
                </a:solidFill>
                <a:effectLst/>
                <a:latin typeface="Consolas" panose="020B0609020204030204" pitchFamily="49" charset="0"/>
              </a:rPr>
              <a:t>. There is a summary slide at the end of each lesson with applicable online training modules.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Azure Documentation - </a:t>
            </a:r>
            <a:r>
              <a:rPr lang="en-US" b="0">
                <a:solidFill>
                  <a:srgbClr val="A31515"/>
                </a:solidFill>
                <a:effectLst/>
                <a:latin typeface="Consolas" panose="020B0609020204030204" pitchFamily="49" charset="0"/>
              </a:rPr>
              <a:t>https://docs.microsoft.com/en-us/azure/</a:t>
            </a:r>
            <a:r>
              <a:rPr lang="en-US" b="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Azure forums</a:t>
            </a:r>
            <a:r>
              <a:rPr lang="en-US" b="0">
                <a:solidFill>
                  <a:srgbClr val="A31515"/>
                </a:solidFill>
                <a:effectLst/>
                <a:latin typeface="Consolas" panose="020B0609020204030204" pitchFamily="49" charset="0"/>
              </a:rPr>
              <a:t> https://social.msdn.microsoft.com/Forums/enUS/home?category=windowsazureplatform</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Tuesdays with Core - </a:t>
            </a:r>
            <a:r>
              <a:rPr lang="en-US" b="0">
                <a:solidFill>
                  <a:srgbClr val="A31515"/>
                </a:solidFill>
                <a:effectLst/>
                <a:latin typeface="Consolas" panose="020B0609020204030204" pitchFamily="49" charset="0"/>
              </a:rPr>
              <a:t>https://channel9.msdn.com/Shows/Tuesdays-With-Corey/</a:t>
            </a:r>
            <a:r>
              <a:rPr lang="en-US" b="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Fridays</a:t>
            </a:r>
            <a:r>
              <a:rPr lang="en-US" b="0">
                <a:solidFill>
                  <a:srgbClr val="A31515"/>
                </a:solidFill>
                <a:effectLst/>
                <a:latin typeface="Consolas" panose="020B0609020204030204" pitchFamily="49" charset="0"/>
              </a:rPr>
              <a:t> - https://channel9.msdn.com/Shows/Azure-Friday</a:t>
            </a:r>
            <a:r>
              <a:rPr lang="en-US" b="0">
                <a:solidFill>
                  <a:srgbClr val="000000"/>
                </a:solidFill>
                <a:effectLst/>
                <a:latin typeface="Consolas" panose="020B0609020204030204" pitchFamily="49" charset="0"/>
              </a:rPr>
              <a:t>. Join Scott </a:t>
            </a:r>
            <a:r>
              <a:rPr lang="en-US" b="0" err="1">
                <a:solidFill>
                  <a:srgbClr val="000000"/>
                </a:solidFill>
                <a:effectLst/>
                <a:latin typeface="Consolas" panose="020B0609020204030204" pitchFamily="49" charset="0"/>
              </a:rPr>
              <a:t>Hanselman</a:t>
            </a:r>
            <a:r>
              <a:rPr lang="en-US" b="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Channel 9</a:t>
            </a:r>
            <a:r>
              <a:rPr lang="en-US" b="0">
                <a:solidFill>
                  <a:srgbClr val="A31515"/>
                </a:solidFill>
                <a:effectLst/>
                <a:latin typeface="Consolas" panose="020B0609020204030204" pitchFamily="49" charset="0"/>
              </a:rPr>
              <a:t> - https://channel9.msdn.com/</a:t>
            </a:r>
            <a:r>
              <a:rPr lang="en-US" b="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Microsoft Azure Blog - </a:t>
            </a:r>
            <a:r>
              <a:rPr lang="en-US" b="0">
                <a:solidFill>
                  <a:srgbClr val="A31515"/>
                </a:solidFill>
                <a:effectLst/>
                <a:latin typeface="Consolas" panose="020B0609020204030204" pitchFamily="49" charset="0"/>
              </a:rPr>
              <a:t>https://azure.microsoft.com/en-us/blog/</a:t>
            </a:r>
            <a:r>
              <a:rPr lang="en-US" b="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Microsoft Learning Community Blog - </a:t>
            </a:r>
            <a:r>
              <a:rPr lang="en-US" b="0">
                <a:solidFill>
                  <a:srgbClr val="A31515"/>
                </a:solidFill>
                <a:effectLst/>
                <a:latin typeface="Consolas" panose="020B0609020204030204" pitchFamily="49" charset="0"/>
              </a:rPr>
              <a:t>https://www.microsoft.com/en-us/learning/community-blog.aspx)</a:t>
            </a:r>
            <a:r>
              <a:rPr lang="en-US" b="0">
                <a:solidFill>
                  <a:srgbClr val="000000"/>
                </a:solidFill>
                <a:effectLst/>
                <a:latin typeface="Consolas" panose="020B0609020204030204" pitchFamily="49" charset="0"/>
              </a:rPr>
              <a:t>. Get the latest information about the certification tests and exam study groups.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9:38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9113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 the Trainer Prep Guide for general information about how the course was structured. Some instructors prefer to switch the order of Module 1 and Module 2. </a:t>
            </a:r>
          </a:p>
          <a:p>
            <a:endParaRPr lang="en-US"/>
          </a:p>
          <a:p>
            <a:r>
              <a:rPr lang="en-US"/>
              <a:t>Also, review the Change Log for anything that may have changed since the last time you taught the course.</a:t>
            </a:r>
          </a:p>
          <a:p>
            <a:endParaRPr lang="en-US"/>
          </a:p>
          <a:p>
            <a:r>
              <a:rPr lang="en-US"/>
              <a:t>Both documents are downloadable from the MCT Download Center.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9:38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this slide to your teaching schedule. Consider using the last lab of the day as something to complete (homework) before the next training day. Also, consider using the Module Review questions to recap the day before or after breaks to refocus the class.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9:38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11</a:t>
            </a:fld>
            <a:endParaRPr lang="en-US"/>
          </a:p>
        </p:txBody>
      </p:sp>
    </p:spTree>
    <p:extLst>
      <p:ext uri="{BB962C8B-B14F-4D97-AF65-F5344CB8AC3E}">
        <p14:creationId xmlns:p14="http://schemas.microsoft.com/office/powerpoint/2010/main" val="1955691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1.emf"/><Relationship Id="rId4" Type="http://schemas.openxmlformats.org/officeDocument/2006/relationships/image" Target="../media/image40.emf"/></Relationships>
</file>

<file path=ppt/slides/_rels/slide12.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13.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0.emf"/><Relationship Id="rId11" Type="http://schemas.openxmlformats.org/officeDocument/2006/relationships/image" Target="../media/image55.emf"/><Relationship Id="rId5" Type="http://schemas.openxmlformats.org/officeDocument/2006/relationships/image" Target="../media/image49.emf"/><Relationship Id="rId10" Type="http://schemas.openxmlformats.org/officeDocument/2006/relationships/image" Target="../media/image54.emf"/><Relationship Id="rId4" Type="http://schemas.openxmlformats.org/officeDocument/2006/relationships/image" Target="../media/image48.emf"/><Relationship Id="rId9" Type="http://schemas.openxmlformats.org/officeDocument/2006/relationships/image" Target="../media/image5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a:t>Course schedule </a:t>
            </a:r>
            <a:r>
              <a:rPr lang="en-US">
                <a:solidFill>
                  <a:srgbClr val="C00000"/>
                </a:solidFill>
              </a:rPr>
              <a:t>(optional – adjust as needed)</a:t>
            </a:r>
          </a:p>
        </p:txBody>
      </p:sp>
      <p:sp>
        <p:nvSpPr>
          <p:cNvPr id="53" name="TextBox 52">
            <a:extLst>
              <a:ext uri="{FF2B5EF4-FFF2-40B4-BE49-F238E27FC236}">
                <a16:creationId xmlns:a16="http://schemas.microsoft.com/office/drawing/2014/main" id="{9F205561-4B35-47F1-95AC-41820425BB8B}"/>
              </a:ext>
            </a:extLst>
          </p:cNvPr>
          <p:cNvSpPr txBox="1"/>
          <p:nvPr/>
        </p:nvSpPr>
        <p:spPr>
          <a:xfrm>
            <a:off x="1501313" y="1382203"/>
            <a:ext cx="6241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1 </a:t>
            </a:r>
            <a:endParaRPr lang="en-US">
              <a:latin typeface="+mj-lt"/>
            </a:endParaRPr>
          </a:p>
        </p:txBody>
      </p:sp>
      <p:sp>
        <p:nvSpPr>
          <p:cNvPr id="45" name="Rectangle 44">
            <a:extLst>
              <a:ext uri="{FF2B5EF4-FFF2-40B4-BE49-F238E27FC236}">
                <a16:creationId xmlns:a16="http://schemas.microsoft.com/office/drawing/2014/main" id="{52DA6A3D-3C01-41BA-8C4D-15BBEF176411}"/>
              </a:ext>
              <a:ext uri="{C183D7F6-B498-43B3-948B-1728B52AA6E4}">
                <adec:decorative xmlns:adec="http://schemas.microsoft.com/office/drawing/2017/decorative" val="1"/>
              </a:ext>
            </a:extLst>
          </p:cNvPr>
          <p:cNvSpPr/>
          <p:nvPr/>
        </p:nvSpPr>
        <p:spPr bwMode="auto">
          <a:xfrm>
            <a:off x="427038" y="1803400"/>
            <a:ext cx="2772716" cy="43025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64A8DB42-C0E7-4A3D-A9D3-1F5FECE91299}"/>
              </a:ext>
            </a:extLst>
          </p:cNvPr>
          <p:cNvSpPr/>
          <p:nvPr/>
        </p:nvSpPr>
        <p:spPr bwMode="auto">
          <a:xfrm>
            <a:off x="577771" y="1949467"/>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0 – Welcome</a:t>
            </a:r>
          </a:p>
        </p:txBody>
      </p:sp>
      <p:sp>
        <p:nvSpPr>
          <p:cNvPr id="24" name="Rectangle 23">
            <a:extLst>
              <a:ext uri="{FF2B5EF4-FFF2-40B4-BE49-F238E27FC236}">
                <a16:creationId xmlns:a16="http://schemas.microsoft.com/office/drawing/2014/main" id="{EBA9DD96-150C-475F-B2F4-1E52D79ADC81}"/>
              </a:ext>
            </a:extLst>
          </p:cNvPr>
          <p:cNvSpPr/>
          <p:nvPr/>
        </p:nvSpPr>
        <p:spPr bwMode="auto">
          <a:xfrm>
            <a:off x="577771"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1 – Identity</a:t>
            </a:r>
          </a:p>
        </p:txBody>
      </p:sp>
      <p:sp>
        <p:nvSpPr>
          <p:cNvPr id="29" name="Rectangle 28">
            <a:extLst>
              <a:ext uri="{FF2B5EF4-FFF2-40B4-BE49-F238E27FC236}">
                <a16:creationId xmlns:a16="http://schemas.microsoft.com/office/drawing/2014/main" id="{E4B0EF24-D6D1-4307-9324-6268D4E1F4C3}"/>
              </a:ext>
            </a:extLst>
          </p:cNvPr>
          <p:cNvSpPr/>
          <p:nvPr/>
        </p:nvSpPr>
        <p:spPr bwMode="auto">
          <a:xfrm>
            <a:off x="577771"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Lunch/Lab</a:t>
            </a:r>
          </a:p>
        </p:txBody>
      </p:sp>
      <p:sp>
        <p:nvSpPr>
          <p:cNvPr id="4" name="Rectangle 3">
            <a:extLst>
              <a:ext uri="{FF2B5EF4-FFF2-40B4-BE49-F238E27FC236}">
                <a16:creationId xmlns:a16="http://schemas.microsoft.com/office/drawing/2014/main" id="{C4FA4748-5347-476E-B2EB-16DB0252FBD5}"/>
              </a:ext>
            </a:extLst>
          </p:cNvPr>
          <p:cNvSpPr/>
          <p:nvPr/>
        </p:nvSpPr>
        <p:spPr bwMode="auto">
          <a:xfrm>
            <a:off x="577771"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2 – Governance and Compliance</a:t>
            </a:r>
          </a:p>
        </p:txBody>
      </p:sp>
      <p:sp>
        <p:nvSpPr>
          <p:cNvPr id="6" name="Rectangle 5">
            <a:extLst>
              <a:ext uri="{FF2B5EF4-FFF2-40B4-BE49-F238E27FC236}">
                <a16:creationId xmlns:a16="http://schemas.microsoft.com/office/drawing/2014/main" id="{B102D359-4A28-492E-A2AF-A45D61C4C9FC}"/>
              </a:ext>
            </a:extLst>
          </p:cNvPr>
          <p:cNvSpPr/>
          <p:nvPr/>
        </p:nvSpPr>
        <p:spPr bwMode="auto">
          <a:xfrm>
            <a:off x="577771"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3 – Azure Administration</a:t>
            </a:r>
          </a:p>
        </p:txBody>
      </p:sp>
      <p:sp>
        <p:nvSpPr>
          <p:cNvPr id="55" name="TextBox 54">
            <a:extLst>
              <a:ext uri="{FF2B5EF4-FFF2-40B4-BE49-F238E27FC236}">
                <a16:creationId xmlns:a16="http://schemas.microsoft.com/office/drawing/2014/main" id="{0C3382B9-A022-4CB4-9793-5505A046F631}"/>
              </a:ext>
            </a:extLst>
          </p:cNvPr>
          <p:cNvSpPr txBox="1"/>
          <p:nvPr/>
        </p:nvSpPr>
        <p:spPr>
          <a:xfrm>
            <a:off x="4420224" y="2296795"/>
            <a:ext cx="6594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2 </a:t>
            </a:r>
            <a:endParaRPr lang="en-US">
              <a:latin typeface="+mj-lt"/>
            </a:endParaRPr>
          </a:p>
        </p:txBody>
      </p:sp>
      <p:sp>
        <p:nvSpPr>
          <p:cNvPr id="47" name="Rectangle 46">
            <a:extLst>
              <a:ext uri="{FF2B5EF4-FFF2-40B4-BE49-F238E27FC236}">
                <a16:creationId xmlns:a16="http://schemas.microsoft.com/office/drawing/2014/main" id="{52AC8ED7-BFC8-4CD7-88EA-5714BEE26DD3}"/>
              </a:ext>
              <a:ext uri="{C183D7F6-B498-43B3-948B-1728B52AA6E4}">
                <adec:decorative xmlns:adec="http://schemas.microsoft.com/office/drawing/2017/decorative" val="1"/>
              </a:ext>
            </a:extLst>
          </p:cNvPr>
          <p:cNvSpPr/>
          <p:nvPr/>
        </p:nvSpPr>
        <p:spPr bwMode="auto">
          <a:xfrm>
            <a:off x="3363600" y="2717800"/>
            <a:ext cx="2772716" cy="33881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3AC0B99E-AC60-4ADE-A0DD-2D519549D257}"/>
              </a:ext>
            </a:extLst>
          </p:cNvPr>
          <p:cNvSpPr/>
          <p:nvPr/>
        </p:nvSpPr>
        <p:spPr bwMode="auto">
          <a:xfrm>
            <a:off x="3514332"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4 – Virtual Networking</a:t>
            </a:r>
          </a:p>
        </p:txBody>
      </p:sp>
      <p:sp>
        <p:nvSpPr>
          <p:cNvPr id="61" name="Rectangle 60">
            <a:extLst>
              <a:ext uri="{FF2B5EF4-FFF2-40B4-BE49-F238E27FC236}">
                <a16:creationId xmlns:a16="http://schemas.microsoft.com/office/drawing/2014/main" id="{99BD85A5-8C48-4652-B162-108EB47614D9}"/>
              </a:ext>
            </a:extLst>
          </p:cNvPr>
          <p:cNvSpPr/>
          <p:nvPr/>
        </p:nvSpPr>
        <p:spPr bwMode="auto">
          <a:xfrm>
            <a:off x="3514332"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Lunch/Lab</a:t>
            </a:r>
          </a:p>
        </p:txBody>
      </p:sp>
      <p:sp>
        <p:nvSpPr>
          <p:cNvPr id="10" name="Rectangle 9">
            <a:extLst>
              <a:ext uri="{FF2B5EF4-FFF2-40B4-BE49-F238E27FC236}">
                <a16:creationId xmlns:a16="http://schemas.microsoft.com/office/drawing/2014/main" id="{B55D23FA-AB86-4A74-9822-F53C49C88752}"/>
              </a:ext>
            </a:extLst>
          </p:cNvPr>
          <p:cNvSpPr/>
          <p:nvPr/>
        </p:nvSpPr>
        <p:spPr bwMode="auto">
          <a:xfrm>
            <a:off x="3514332"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5 – Intersite Connectivity</a:t>
            </a:r>
          </a:p>
        </p:txBody>
      </p:sp>
      <p:sp>
        <p:nvSpPr>
          <p:cNvPr id="12" name="Rectangle 11">
            <a:extLst>
              <a:ext uri="{FF2B5EF4-FFF2-40B4-BE49-F238E27FC236}">
                <a16:creationId xmlns:a16="http://schemas.microsoft.com/office/drawing/2014/main" id="{1F93CF59-41DA-407B-83FC-C44EE863036C}"/>
              </a:ext>
            </a:extLst>
          </p:cNvPr>
          <p:cNvSpPr/>
          <p:nvPr/>
        </p:nvSpPr>
        <p:spPr bwMode="auto">
          <a:xfrm>
            <a:off x="3514332"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6 – Network Traffic Management</a:t>
            </a:r>
          </a:p>
        </p:txBody>
      </p:sp>
      <p:sp>
        <p:nvSpPr>
          <p:cNvPr id="57" name="TextBox 56">
            <a:extLst>
              <a:ext uri="{FF2B5EF4-FFF2-40B4-BE49-F238E27FC236}">
                <a16:creationId xmlns:a16="http://schemas.microsoft.com/office/drawing/2014/main" id="{E6D3B166-3EC0-470E-8181-2075044FBDF4}"/>
              </a:ext>
            </a:extLst>
          </p:cNvPr>
          <p:cNvSpPr txBox="1"/>
          <p:nvPr/>
        </p:nvSpPr>
        <p:spPr>
          <a:xfrm>
            <a:off x="7356786" y="2306223"/>
            <a:ext cx="659468"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3 </a:t>
            </a:r>
            <a:endParaRPr lang="en-US">
              <a:latin typeface="+mj-lt"/>
            </a:endParaRPr>
          </a:p>
        </p:txBody>
      </p:sp>
      <p:sp>
        <p:nvSpPr>
          <p:cNvPr id="49" name="Rectangle 48">
            <a:extLst>
              <a:ext uri="{FF2B5EF4-FFF2-40B4-BE49-F238E27FC236}">
                <a16:creationId xmlns:a16="http://schemas.microsoft.com/office/drawing/2014/main" id="{5AFD53F0-2EED-4801-B13E-FEEDB2789EE7}"/>
              </a:ext>
              <a:ext uri="{C183D7F6-B498-43B3-948B-1728B52AA6E4}">
                <adec:decorative xmlns:adec="http://schemas.microsoft.com/office/drawing/2017/decorative" val="1"/>
              </a:ext>
            </a:extLst>
          </p:cNvPr>
          <p:cNvSpPr/>
          <p:nvPr/>
        </p:nvSpPr>
        <p:spPr bwMode="auto">
          <a:xfrm>
            <a:off x="6300161" y="2717800"/>
            <a:ext cx="2772716" cy="33881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AF6A21F-01A4-4C35-ACCC-137B31FEDD22}"/>
              </a:ext>
            </a:extLst>
          </p:cNvPr>
          <p:cNvSpPr/>
          <p:nvPr/>
        </p:nvSpPr>
        <p:spPr bwMode="auto">
          <a:xfrm>
            <a:off x="6479662"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7 – Azure Storage</a:t>
            </a:r>
          </a:p>
        </p:txBody>
      </p:sp>
      <p:sp>
        <p:nvSpPr>
          <p:cNvPr id="63" name="Rectangle 62">
            <a:extLst>
              <a:ext uri="{FF2B5EF4-FFF2-40B4-BE49-F238E27FC236}">
                <a16:creationId xmlns:a16="http://schemas.microsoft.com/office/drawing/2014/main" id="{83066B4B-FB80-4AD8-8BFE-4548BE188A7F}"/>
              </a:ext>
            </a:extLst>
          </p:cNvPr>
          <p:cNvSpPr/>
          <p:nvPr/>
        </p:nvSpPr>
        <p:spPr bwMode="auto">
          <a:xfrm>
            <a:off x="6479662"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Lunch/Lab</a:t>
            </a:r>
          </a:p>
        </p:txBody>
      </p:sp>
      <p:sp>
        <p:nvSpPr>
          <p:cNvPr id="16" name="Rectangle 15">
            <a:extLst>
              <a:ext uri="{FF2B5EF4-FFF2-40B4-BE49-F238E27FC236}">
                <a16:creationId xmlns:a16="http://schemas.microsoft.com/office/drawing/2014/main" id="{DAE5E580-7ED2-485B-A61E-053CCA2A587C}"/>
              </a:ext>
            </a:extLst>
          </p:cNvPr>
          <p:cNvSpPr/>
          <p:nvPr/>
        </p:nvSpPr>
        <p:spPr bwMode="auto">
          <a:xfrm>
            <a:off x="6479662"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8 – Azure Virtual Machines</a:t>
            </a:r>
          </a:p>
        </p:txBody>
      </p:sp>
      <p:sp>
        <p:nvSpPr>
          <p:cNvPr id="18" name="Rectangle 17">
            <a:extLst>
              <a:ext uri="{FF2B5EF4-FFF2-40B4-BE49-F238E27FC236}">
                <a16:creationId xmlns:a16="http://schemas.microsoft.com/office/drawing/2014/main" id="{49262D2A-FB95-4ECC-86B9-62FE7A20D5F7}"/>
              </a:ext>
            </a:extLst>
          </p:cNvPr>
          <p:cNvSpPr/>
          <p:nvPr/>
        </p:nvSpPr>
        <p:spPr bwMode="auto">
          <a:xfrm>
            <a:off x="6479662"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9 – App Services</a:t>
            </a:r>
          </a:p>
        </p:txBody>
      </p:sp>
      <p:sp>
        <p:nvSpPr>
          <p:cNvPr id="59" name="TextBox 58">
            <a:extLst>
              <a:ext uri="{FF2B5EF4-FFF2-40B4-BE49-F238E27FC236}">
                <a16:creationId xmlns:a16="http://schemas.microsoft.com/office/drawing/2014/main" id="{B647C72F-FCA7-4C41-A690-D697540E1143}"/>
              </a:ext>
            </a:extLst>
          </p:cNvPr>
          <p:cNvSpPr txBox="1"/>
          <p:nvPr/>
        </p:nvSpPr>
        <p:spPr>
          <a:xfrm>
            <a:off x="10290940" y="1382203"/>
            <a:ext cx="664280" cy="277265"/>
          </a:xfrm>
          <a:prstGeom prst="rect">
            <a:avLst/>
          </a:prstGeom>
          <a:noFill/>
          <a:ln>
            <a:noFill/>
          </a:ln>
        </p:spPr>
        <p:txBody>
          <a:bodyPr wrap="none" lIns="0" tIns="0" rIns="0" bIns="0">
            <a:noAutofit/>
          </a:bodyPr>
          <a:lstStyle/>
          <a:p>
            <a:r>
              <a:rPr lang="en-US">
                <a:latin typeface="+mj-lt"/>
                <a:ea typeface="Segoe UI" pitchFamily="34" charset="0"/>
                <a:cs typeface="Segoe UI" pitchFamily="34" charset="0"/>
              </a:rPr>
              <a:t>Day 4 </a:t>
            </a:r>
            <a:endParaRPr lang="en-US">
              <a:latin typeface="+mj-lt"/>
            </a:endParaRPr>
          </a:p>
        </p:txBody>
      </p:sp>
      <p:sp>
        <p:nvSpPr>
          <p:cNvPr id="51" name="Rectangle 50">
            <a:extLst>
              <a:ext uri="{FF2B5EF4-FFF2-40B4-BE49-F238E27FC236}">
                <a16:creationId xmlns:a16="http://schemas.microsoft.com/office/drawing/2014/main" id="{FC076A0C-3678-4CFB-9441-C0889DEF9330}"/>
              </a:ext>
              <a:ext uri="{C183D7F6-B498-43B3-948B-1728B52AA6E4}">
                <adec:decorative xmlns:adec="http://schemas.microsoft.com/office/drawing/2017/decorative" val="1"/>
              </a:ext>
            </a:extLst>
          </p:cNvPr>
          <p:cNvSpPr/>
          <p:nvPr/>
        </p:nvSpPr>
        <p:spPr bwMode="auto">
          <a:xfrm>
            <a:off x="9236722" y="1803400"/>
            <a:ext cx="2772716" cy="4302500"/>
          </a:xfrm>
          <a:prstGeom prst="rect">
            <a:avLst/>
          </a:prstGeom>
          <a:solidFill>
            <a:schemeClr val="bg1">
              <a:lumMod val="95000"/>
            </a:schemeClr>
          </a:solidFill>
          <a:ln w="63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solidFill>
                <a:schemeClr val="bg1"/>
              </a:soli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A67CE7B-DCDD-4B0F-8993-289A3F614CB3}"/>
              </a:ext>
            </a:extLst>
          </p:cNvPr>
          <p:cNvSpPr/>
          <p:nvPr/>
        </p:nvSpPr>
        <p:spPr bwMode="auto">
          <a:xfrm>
            <a:off x="9387454" y="1949467"/>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9 – Containers and AKS</a:t>
            </a:r>
          </a:p>
        </p:txBody>
      </p:sp>
      <p:sp>
        <p:nvSpPr>
          <p:cNvPr id="20" name="Rectangle 19">
            <a:extLst>
              <a:ext uri="{FF2B5EF4-FFF2-40B4-BE49-F238E27FC236}">
                <a16:creationId xmlns:a16="http://schemas.microsoft.com/office/drawing/2014/main" id="{FEF1C563-65BC-4411-953B-DAF1875AAC8B}"/>
              </a:ext>
            </a:extLst>
          </p:cNvPr>
          <p:cNvSpPr/>
          <p:nvPr/>
        </p:nvSpPr>
        <p:spPr bwMode="auto">
          <a:xfrm>
            <a:off x="9387454" y="2867033"/>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10 – File and Folder Backups</a:t>
            </a:r>
          </a:p>
        </p:txBody>
      </p:sp>
      <p:sp>
        <p:nvSpPr>
          <p:cNvPr id="65" name="Rectangle 64">
            <a:extLst>
              <a:ext uri="{FF2B5EF4-FFF2-40B4-BE49-F238E27FC236}">
                <a16:creationId xmlns:a16="http://schemas.microsoft.com/office/drawing/2014/main" id="{17D49470-2204-4469-B7F6-3D2801D34C0F}"/>
              </a:ext>
            </a:extLst>
          </p:cNvPr>
          <p:cNvSpPr/>
          <p:nvPr/>
        </p:nvSpPr>
        <p:spPr bwMode="auto">
          <a:xfrm>
            <a:off x="9387454" y="3784600"/>
            <a:ext cx="2471251" cy="37133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Lunch/Lab</a:t>
            </a:r>
          </a:p>
        </p:txBody>
      </p:sp>
      <p:sp>
        <p:nvSpPr>
          <p:cNvPr id="43" name="Rectangle 42">
            <a:extLst>
              <a:ext uri="{FF2B5EF4-FFF2-40B4-BE49-F238E27FC236}">
                <a16:creationId xmlns:a16="http://schemas.microsoft.com/office/drawing/2014/main" id="{0E12251C-50A4-4E2A-8D0D-3B45DB44AC59}"/>
              </a:ext>
            </a:extLst>
          </p:cNvPr>
          <p:cNvSpPr/>
          <p:nvPr/>
        </p:nvSpPr>
        <p:spPr bwMode="auto">
          <a:xfrm>
            <a:off x="9387454" y="4267740"/>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10 – Virtual Machine Backups</a:t>
            </a:r>
          </a:p>
        </p:txBody>
      </p:sp>
      <p:sp>
        <p:nvSpPr>
          <p:cNvPr id="22" name="Rectangle 21">
            <a:extLst>
              <a:ext uri="{FF2B5EF4-FFF2-40B4-BE49-F238E27FC236}">
                <a16:creationId xmlns:a16="http://schemas.microsoft.com/office/drawing/2014/main" id="{CE01DD8D-5AA9-42F8-BD3D-489C50946AA3}"/>
              </a:ext>
            </a:extLst>
          </p:cNvPr>
          <p:cNvSpPr/>
          <p:nvPr/>
        </p:nvSpPr>
        <p:spPr bwMode="auto">
          <a:xfrm>
            <a:off x="9387454" y="5185308"/>
            <a:ext cx="2471251" cy="80576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sz="1600">
                <a:solidFill>
                  <a:schemeClr val="bg1"/>
                </a:solidFill>
                <a:ea typeface="Segoe UI" pitchFamily="34" charset="0"/>
                <a:cs typeface="Segoe UI" pitchFamily="34" charset="0"/>
              </a:rPr>
              <a:t>11 – Monitoring</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r>
              <a:rPr lang="en-US" dirty="0">
                <a:solidFill>
                  <a:srgbClr val="C00000"/>
                </a:solidFill>
              </a:rPr>
              <a:t>(optional)</a:t>
            </a: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Hands-on Labs </a:t>
            </a:r>
            <a:r>
              <a:rPr lang="en-US" dirty="0">
                <a:solidFill>
                  <a:srgbClr val="C00000"/>
                </a:solidFill>
              </a:rPr>
              <a:t>(optional)</a:t>
            </a: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571" y="1467530"/>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98283" y="1417647"/>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You will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98283" y="2375813"/>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71" y="2472169"/>
            <a:ext cx="792480" cy="790956"/>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498283" y="2419579"/>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98283" y="337774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571" y="3483764"/>
            <a:ext cx="792480" cy="790956"/>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498282" y="3421511"/>
            <a:ext cx="10554017"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98283" y="4379677"/>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571" y="4481447"/>
            <a:ext cx="792480" cy="790956"/>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498283" y="4423443"/>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Lab instructions are in a GitHub repository. For this class use the </a:t>
            </a:r>
            <a:r>
              <a:rPr lang="en-US" sz="2000">
                <a:solidFill>
                  <a:srgbClr val="C00000"/>
                </a:solidFill>
              </a:rPr>
              <a:t>&lt;your region&gt; </a:t>
            </a:r>
            <a:r>
              <a:rPr lang="en-US" sz="2000">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98283" y="5381609"/>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571" y="5486082"/>
            <a:ext cx="792480" cy="790956"/>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498283" y="5425375"/>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 </a:t>
            </a:r>
            <a:r>
              <a:rPr lang="en-US" dirty="0">
                <a:solidFill>
                  <a:srgbClr val="C00000"/>
                </a:solidFill>
              </a:rPr>
              <a:t>(optional)</a:t>
            </a: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3" name="Picture 1792" descr="Icon of two person">
            <a:extLst>
              <a:ext uri="{FF2B5EF4-FFF2-40B4-BE49-F238E27FC236}">
                <a16:creationId xmlns:a16="http://schemas.microsoft.com/office/drawing/2014/main" id="{D15EB9EC-ACF1-4BBB-98B8-9AE924E98F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2569" y="4333228"/>
            <a:ext cx="787908" cy="787908"/>
          </a:xfrm>
          <a:prstGeom prst="rect">
            <a:avLst/>
          </a:prstGeom>
        </p:spPr>
      </p:pic>
      <p:sp>
        <p:nvSpPr>
          <p:cNvPr id="8" name="Rectangle 7">
            <a:extLst>
              <a:ext uri="{FF2B5EF4-FFF2-40B4-BE49-F238E27FC236}">
                <a16:creationId xmlns:a16="http://schemas.microsoft.com/office/drawing/2014/main" id="{AAED08B4-2139-402C-B755-16BFB13B4722}"/>
              </a:ext>
            </a:extLst>
          </p:cNvPr>
          <p:cNvSpPr/>
          <p:nvPr/>
        </p:nvSpPr>
        <p:spPr bwMode="auto">
          <a:xfrm>
            <a:off x="1548161" y="4440577"/>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Tuesdays with Corey</a:t>
            </a:r>
          </a:p>
        </p:txBody>
      </p:sp>
      <p:cxnSp>
        <p:nvCxnSpPr>
          <p:cNvPr id="36" name="Straight Connector 35">
            <a:extLst>
              <a:ext uri="{FF2B5EF4-FFF2-40B4-BE49-F238E27FC236}">
                <a16:creationId xmlns:a16="http://schemas.microsoft.com/office/drawing/2014/main" id="{F28B995A-734C-499E-8F9C-511DC3DF7DAD}"/>
              </a:ext>
              <a:ext uri="{C183D7F6-B498-43B3-948B-1728B52AA6E4}">
                <adec:decorative xmlns:adec="http://schemas.microsoft.com/office/drawing/2017/decorative" val="1"/>
              </a:ext>
            </a:extLst>
          </p:cNvPr>
          <p:cNvCxnSpPr>
            <a:cxnSpLocks/>
          </p:cNvCxnSpPr>
          <p:nvPr/>
        </p:nvCxnSpPr>
        <p:spPr>
          <a:xfrm>
            <a:off x="1527627" y="525582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2" name="Picture 1791" descr="Icon of a person sitting behind a table">
            <a:extLst>
              <a:ext uri="{FF2B5EF4-FFF2-40B4-BE49-F238E27FC236}">
                <a16:creationId xmlns:a16="http://schemas.microsoft.com/office/drawing/2014/main" id="{FA5396A0-E101-44BB-9AD3-E9D41A1E79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2569" y="5345112"/>
            <a:ext cx="787908" cy="787908"/>
          </a:xfrm>
          <a:prstGeom prst="rect">
            <a:avLst/>
          </a:prstGeom>
        </p:spPr>
      </p:pic>
      <p:sp>
        <p:nvSpPr>
          <p:cNvPr id="9" name="Rectangle 8">
            <a:extLst>
              <a:ext uri="{FF2B5EF4-FFF2-40B4-BE49-F238E27FC236}">
                <a16:creationId xmlns:a16="http://schemas.microsoft.com/office/drawing/2014/main" id="{199F076B-3DEC-4AA8-861B-68489BBC82B7}"/>
              </a:ext>
            </a:extLst>
          </p:cNvPr>
          <p:cNvSpPr/>
          <p:nvPr/>
        </p:nvSpPr>
        <p:spPr bwMode="auto">
          <a:xfrm>
            <a:off x="1548160" y="5452461"/>
            <a:ext cx="4212559"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Fridays with Scott </a:t>
            </a:r>
            <a:r>
              <a:rPr lang="en-US" sz="2000" err="1">
                <a:solidFill>
                  <a:schemeClr val="tx1"/>
                </a:solidFill>
              </a:rPr>
              <a:t>Hanselman</a:t>
            </a:r>
            <a:endParaRPr lang="en-US" sz="2000">
              <a:solidFill>
                <a:schemeClr val="tx1"/>
              </a:solidFill>
            </a:endParaRPr>
          </a:p>
        </p:txBody>
      </p: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sp>
        <p:nvSpPr>
          <p:cNvPr id="12" name="Rectangle 11">
            <a:extLst>
              <a:ext uri="{FF2B5EF4-FFF2-40B4-BE49-F238E27FC236}">
                <a16:creationId xmlns:a16="http://schemas.microsoft.com/office/drawing/2014/main" id="{402AD351-6891-49B5-A6B0-17C23F1E73E5}"/>
              </a:ext>
            </a:extLst>
          </p:cNvPr>
          <p:cNvSpPr/>
          <p:nvPr/>
        </p:nvSpPr>
        <p:spPr bwMode="auto">
          <a:xfrm>
            <a:off x="7561569" y="1404925"/>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Channel 9</a:t>
            </a:r>
          </a:p>
        </p:txBody>
      </p:sp>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61569" y="241680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61569" y="3428695"/>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8" name="Picture 1797" descr="Icon of a wrench and screwdriver">
            <a:extLst>
              <a:ext uri="{FF2B5EF4-FFF2-40B4-BE49-F238E27FC236}">
                <a16:creationId xmlns:a16="http://schemas.microsoft.com/office/drawing/2014/main" id="{6A9A5E2E-D327-4274-A576-4A06D500955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27787" y="4333228"/>
            <a:ext cx="787908" cy="787908"/>
          </a:xfrm>
          <a:prstGeom prst="rect">
            <a:avLst/>
          </a:prstGeom>
        </p:spPr>
      </p:pic>
      <p:sp>
        <p:nvSpPr>
          <p:cNvPr id="13" name="Rectangle 12">
            <a:extLst>
              <a:ext uri="{FF2B5EF4-FFF2-40B4-BE49-F238E27FC236}">
                <a16:creationId xmlns:a16="http://schemas.microsoft.com/office/drawing/2014/main" id="{58E2976E-8591-4F69-A84A-67EC43E17620}"/>
              </a:ext>
            </a:extLst>
          </p:cNvPr>
          <p:cNvSpPr/>
          <p:nvPr/>
        </p:nvSpPr>
        <p:spPr bwMode="auto">
          <a:xfrm>
            <a:off x="7561569" y="4440577"/>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Bookmarks are in your training materials – Welcome section</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385724"/>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982815"/>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3088289"/>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303843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303843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989421"/>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4113506"/>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4082313"/>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4082313"/>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5024178"/>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5148262"/>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5126196"/>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5126196"/>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a:solidFill>
                  <a:schemeClr val="tx1"/>
                </a:solidFill>
                <a:latin typeface="+mj-lt"/>
              </a:rPr>
              <a:t>Instructor:</a:t>
            </a:r>
            <a:r>
              <a:rPr lang="en-US" sz="2600">
                <a:solidFill>
                  <a:schemeClr val="tx1"/>
                </a:solidFill>
              </a:rPr>
              <a:t> &lt;Name&gt;</a:t>
            </a:r>
          </a:p>
          <a:p>
            <a:pPr>
              <a:spcBef>
                <a:spcPts val="1200"/>
              </a:spcBef>
            </a:pPr>
            <a:r>
              <a:rPr lang="en-US" sz="2600">
                <a:solidFill>
                  <a:schemeClr val="tx1"/>
                </a:solidFill>
              </a:rPr>
              <a:t>&lt;Title or other credentials,</a:t>
            </a:r>
            <a:br>
              <a:rPr lang="en-US" sz="2600">
                <a:solidFill>
                  <a:schemeClr val="tx1"/>
                </a:solidFill>
              </a:rPr>
            </a:br>
            <a:r>
              <a:rPr lang="en-US" sz="2600">
                <a:solidFill>
                  <a:schemeClr val="tx1"/>
                </a:solidFill>
              </a:rPr>
              <a:t>e.g., Microsoft Certified Trainer&gt;</a:t>
            </a:r>
          </a:p>
          <a:p>
            <a:pPr>
              <a:spcBef>
                <a:spcPts val="1200"/>
              </a:spcBef>
            </a:pPr>
            <a:r>
              <a:rPr lang="en-US" sz="2600">
                <a:solidFill>
                  <a:schemeClr val="tx1"/>
                </a:solidFill>
              </a:rPr>
              <a:t>&lt;Affiliation/Company&gt;</a:t>
            </a:r>
          </a:p>
          <a:p>
            <a:pPr>
              <a:spcBef>
                <a:spcPts val="1200"/>
              </a:spcBef>
            </a:pPr>
            <a:r>
              <a:rPr lang="en-US" sz="2600">
                <a:solidFill>
                  <a:schemeClr val="tx1"/>
                </a:solidFill>
              </a:rPr>
              <a:t>&lt;A few words about my technical and professional experience</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p:txBody>
          <a:bodyPr/>
          <a:lstStyle/>
          <a:p>
            <a:r>
              <a:rPr lang="en-US"/>
              <a:t>Facilities</a:t>
            </a:r>
          </a:p>
        </p:txBody>
      </p:sp>
      <p:pic>
        <p:nvPicPr>
          <p:cNvPr id="60" name="Picture 59" descr="Icon of a person sitting behind a table">
            <a:extLst>
              <a:ext uri="{FF2B5EF4-FFF2-40B4-BE49-F238E27FC236}">
                <a16:creationId xmlns:a16="http://schemas.microsoft.com/office/drawing/2014/main" id="{9ED55E8E-DC35-482A-A669-B52FB8AAE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584" y="1436914"/>
            <a:ext cx="746760" cy="746760"/>
          </a:xfrm>
          <a:prstGeom prst="rect">
            <a:avLst/>
          </a:prstGeom>
        </p:spPr>
      </p:pic>
      <p:sp>
        <p:nvSpPr>
          <p:cNvPr id="186" name="TextBox 185">
            <a:extLst>
              <a:ext uri="{FF2B5EF4-FFF2-40B4-BE49-F238E27FC236}">
                <a16:creationId xmlns:a16="http://schemas.microsoft.com/office/drawing/2014/main" id="{D656F44B-2617-405B-BDB8-929B67E699A6}"/>
              </a:ext>
            </a:extLst>
          </p:cNvPr>
          <p:cNvSpPr txBox="1"/>
          <p:nvPr/>
        </p:nvSpPr>
        <p:spPr>
          <a:xfrm>
            <a:off x="1334536" y="1664101"/>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cxnSp>
        <p:nvCxnSpPr>
          <p:cNvPr id="218" name="Straight Connector 217">
            <a:extLst>
              <a:ext uri="{FF2B5EF4-FFF2-40B4-BE49-F238E27FC236}">
                <a16:creationId xmlns:a16="http://schemas.microsoft.com/office/drawing/2014/main" id="{B1B80FB9-24B1-48F1-AFD9-E9D66F90CBE5}"/>
              </a:ext>
              <a:ext uri="{C183D7F6-B498-43B3-948B-1728B52AA6E4}">
                <adec:decorative xmlns:adec="http://schemas.microsoft.com/office/drawing/2017/decorative" val="1"/>
              </a:ext>
            </a:extLst>
          </p:cNvPr>
          <p:cNvCxnSpPr>
            <a:cxnSpLocks/>
          </p:cNvCxnSpPr>
          <p:nvPr/>
        </p:nvCxnSpPr>
        <p:spPr>
          <a:xfrm>
            <a:off x="1324428" y="2231594"/>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0" name="Picture 269" descr="Icon of an apartment">
            <a:extLst>
              <a:ext uri="{FF2B5EF4-FFF2-40B4-BE49-F238E27FC236}">
                <a16:creationId xmlns:a16="http://schemas.microsoft.com/office/drawing/2014/main" id="{3FA2F31F-BDCA-48AB-A81C-82DA0C9597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84" y="2281509"/>
            <a:ext cx="746760" cy="746760"/>
          </a:xfrm>
          <a:prstGeom prst="rect">
            <a:avLst/>
          </a:prstGeom>
        </p:spPr>
      </p:pic>
      <p:sp>
        <p:nvSpPr>
          <p:cNvPr id="279" name="TextBox 278">
            <a:extLst>
              <a:ext uri="{FF2B5EF4-FFF2-40B4-BE49-F238E27FC236}">
                <a16:creationId xmlns:a16="http://schemas.microsoft.com/office/drawing/2014/main" id="{31DF1651-6515-422D-8BF2-C2BF49F1BE86}"/>
              </a:ext>
            </a:extLst>
          </p:cNvPr>
          <p:cNvSpPr txBox="1"/>
          <p:nvPr/>
        </p:nvSpPr>
        <p:spPr>
          <a:xfrm>
            <a:off x="1334536" y="2508257"/>
            <a:ext cx="4480560" cy="274320"/>
          </a:xfrm>
          <a:prstGeom prst="rect">
            <a:avLst/>
          </a:prstGeom>
          <a:noFill/>
        </p:spPr>
        <p:txBody>
          <a:bodyPr wrap="none" lIns="0" tIns="0" rIns="0" bIns="0" rtlCol="0" anchor="ctr">
            <a:noAutofit/>
          </a:bodyPr>
          <a:lstStyle/>
          <a:p>
            <a:pPr>
              <a:spcAft>
                <a:spcPts val="600"/>
              </a:spcAft>
            </a:pPr>
            <a:r>
              <a:rPr lang="en-US" sz="2000"/>
              <a:t>Building hours</a:t>
            </a:r>
          </a:p>
        </p:txBody>
      </p:sp>
      <p:cxnSp>
        <p:nvCxnSpPr>
          <p:cNvPr id="308" name="Straight Connector 307">
            <a:extLst>
              <a:ext uri="{FF2B5EF4-FFF2-40B4-BE49-F238E27FC236}">
                <a16:creationId xmlns:a16="http://schemas.microsoft.com/office/drawing/2014/main" id="{D3116143-F74D-427E-9707-2C61DE6E60B8}"/>
              </a:ext>
              <a:ext uri="{C183D7F6-B498-43B3-948B-1728B52AA6E4}">
                <adec:decorative xmlns:adec="http://schemas.microsoft.com/office/drawing/2017/decorative" val="1"/>
              </a:ext>
            </a:extLst>
          </p:cNvPr>
          <p:cNvCxnSpPr>
            <a:cxnSpLocks/>
          </p:cNvCxnSpPr>
          <p:nvPr/>
        </p:nvCxnSpPr>
        <p:spPr>
          <a:xfrm>
            <a:off x="1324428" y="3076189"/>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car">
            <a:extLst>
              <a:ext uri="{FF2B5EF4-FFF2-40B4-BE49-F238E27FC236}">
                <a16:creationId xmlns:a16="http://schemas.microsoft.com/office/drawing/2014/main" id="{98328ACA-4A81-43AF-A68B-DE31A7B53DD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8" t="838" r="838" b="838"/>
          <a:stretch/>
        </p:blipFill>
        <p:spPr>
          <a:xfrm>
            <a:off x="408752" y="3136806"/>
            <a:ext cx="734248" cy="734248"/>
          </a:xfrm>
          <a:prstGeom prst="ellipse">
            <a:avLst/>
          </a:prstGeom>
        </p:spPr>
      </p:pic>
      <p:sp>
        <p:nvSpPr>
          <p:cNvPr id="672" name="TextBox 671">
            <a:extLst>
              <a:ext uri="{FF2B5EF4-FFF2-40B4-BE49-F238E27FC236}">
                <a16:creationId xmlns:a16="http://schemas.microsoft.com/office/drawing/2014/main" id="{83C73FEB-5EB5-42E9-83AC-121259957DF8}"/>
              </a:ext>
            </a:extLst>
          </p:cNvPr>
          <p:cNvSpPr txBox="1"/>
          <p:nvPr/>
        </p:nvSpPr>
        <p:spPr>
          <a:xfrm>
            <a:off x="1334536" y="3352413"/>
            <a:ext cx="4480560" cy="274320"/>
          </a:xfrm>
          <a:prstGeom prst="rect">
            <a:avLst/>
          </a:prstGeom>
          <a:noFill/>
        </p:spPr>
        <p:txBody>
          <a:bodyPr wrap="none" lIns="0" tIns="0" rIns="0" bIns="0" rtlCol="0" anchor="ctr">
            <a:noAutofit/>
          </a:bodyPr>
          <a:lstStyle/>
          <a:p>
            <a:pPr>
              <a:spcAft>
                <a:spcPts val="600"/>
              </a:spcAft>
            </a:pPr>
            <a:r>
              <a:rPr lang="en-US" sz="2000"/>
              <a:t>Parking</a:t>
            </a:r>
          </a:p>
        </p:txBody>
      </p:sp>
      <p:cxnSp>
        <p:nvCxnSpPr>
          <p:cNvPr id="673" name="Straight Connector 672">
            <a:extLst>
              <a:ext uri="{FF2B5EF4-FFF2-40B4-BE49-F238E27FC236}">
                <a16:creationId xmlns:a16="http://schemas.microsoft.com/office/drawing/2014/main" id="{1C2C293C-FE77-432A-A239-C7CF1FADAE68}"/>
              </a:ext>
              <a:ext uri="{C183D7F6-B498-43B3-948B-1728B52AA6E4}">
                <adec:decorative xmlns:adec="http://schemas.microsoft.com/office/drawing/2017/decorative" val="1"/>
              </a:ext>
            </a:extLst>
          </p:cNvPr>
          <p:cNvCxnSpPr>
            <a:cxnSpLocks/>
          </p:cNvCxnSpPr>
          <p:nvPr/>
        </p:nvCxnSpPr>
        <p:spPr>
          <a:xfrm>
            <a:off x="1324428" y="3920784"/>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5" name="Picture 694" descr="Icon of a building">
            <a:extLst>
              <a:ext uri="{FF2B5EF4-FFF2-40B4-BE49-F238E27FC236}">
                <a16:creationId xmlns:a16="http://schemas.microsoft.com/office/drawing/2014/main" id="{F5B5E4B7-D243-40D8-BE31-26DF59DC75F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17" t="717" r="717" b="717"/>
          <a:stretch/>
        </p:blipFill>
        <p:spPr>
          <a:xfrm>
            <a:off x="414103" y="3974055"/>
            <a:ext cx="736058" cy="736058"/>
          </a:xfrm>
          <a:prstGeom prst="ellipse">
            <a:avLst/>
          </a:prstGeom>
        </p:spPr>
      </p:pic>
      <p:sp>
        <p:nvSpPr>
          <p:cNvPr id="696" name="TextBox 695">
            <a:extLst>
              <a:ext uri="{FF2B5EF4-FFF2-40B4-BE49-F238E27FC236}">
                <a16:creationId xmlns:a16="http://schemas.microsoft.com/office/drawing/2014/main" id="{D9A490EE-AEB2-43A1-846C-F16F736B415B}"/>
              </a:ext>
            </a:extLst>
          </p:cNvPr>
          <p:cNvSpPr txBox="1"/>
          <p:nvPr/>
        </p:nvSpPr>
        <p:spPr>
          <a:xfrm>
            <a:off x="1334536" y="4196569"/>
            <a:ext cx="4480560" cy="274320"/>
          </a:xfrm>
          <a:prstGeom prst="rect">
            <a:avLst/>
          </a:prstGeom>
          <a:noFill/>
        </p:spPr>
        <p:txBody>
          <a:bodyPr wrap="none" lIns="0" tIns="0" rIns="0" bIns="0" rtlCol="0" anchor="ctr">
            <a:noAutofit/>
          </a:bodyPr>
          <a:lstStyle/>
          <a:p>
            <a:pPr>
              <a:spcAft>
                <a:spcPts val="600"/>
              </a:spcAft>
            </a:pPr>
            <a:r>
              <a:rPr lang="en-US" sz="2000"/>
              <a:t>Restrooms</a:t>
            </a:r>
          </a:p>
        </p:txBody>
      </p:sp>
      <p:cxnSp>
        <p:nvCxnSpPr>
          <p:cNvPr id="697" name="Straight Connector 696">
            <a:extLst>
              <a:ext uri="{FF2B5EF4-FFF2-40B4-BE49-F238E27FC236}">
                <a16:creationId xmlns:a16="http://schemas.microsoft.com/office/drawing/2014/main" id="{AB619015-25B3-4A9C-9E46-3705A06356AE}"/>
              </a:ext>
              <a:ext uri="{C183D7F6-B498-43B3-948B-1728B52AA6E4}">
                <adec:decorative xmlns:adec="http://schemas.microsoft.com/office/drawing/2017/decorative" val="1"/>
              </a:ext>
            </a:extLst>
          </p:cNvPr>
          <p:cNvCxnSpPr>
            <a:cxnSpLocks/>
          </p:cNvCxnSpPr>
          <p:nvPr/>
        </p:nvCxnSpPr>
        <p:spPr>
          <a:xfrm>
            <a:off x="1324428" y="4765379"/>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8" name="Picture 697" descr="Icon of heart">
            <a:extLst>
              <a:ext uri="{FF2B5EF4-FFF2-40B4-BE49-F238E27FC236}">
                <a16:creationId xmlns:a16="http://schemas.microsoft.com/office/drawing/2014/main" id="{9D4C7EF8-4EBD-4F0C-9AA8-7856A95122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584" y="4814823"/>
            <a:ext cx="746760" cy="745236"/>
          </a:xfrm>
          <a:prstGeom prst="rect">
            <a:avLst/>
          </a:prstGeom>
        </p:spPr>
      </p:pic>
      <p:sp>
        <p:nvSpPr>
          <p:cNvPr id="699" name="TextBox 698">
            <a:extLst>
              <a:ext uri="{FF2B5EF4-FFF2-40B4-BE49-F238E27FC236}">
                <a16:creationId xmlns:a16="http://schemas.microsoft.com/office/drawing/2014/main" id="{33516423-180A-473E-BCE0-8504BB826DA2}"/>
              </a:ext>
            </a:extLst>
          </p:cNvPr>
          <p:cNvSpPr txBox="1"/>
          <p:nvPr/>
        </p:nvSpPr>
        <p:spPr>
          <a:xfrm>
            <a:off x="1334536" y="5040725"/>
            <a:ext cx="4480560" cy="274320"/>
          </a:xfrm>
          <a:prstGeom prst="rect">
            <a:avLst/>
          </a:prstGeom>
          <a:noFill/>
        </p:spPr>
        <p:txBody>
          <a:bodyPr wrap="none" lIns="0" tIns="0" rIns="0" bIns="0" rtlCol="0" anchor="ctr">
            <a:noAutofit/>
          </a:bodyPr>
          <a:lstStyle/>
          <a:p>
            <a:pPr>
              <a:spcAft>
                <a:spcPts val="600"/>
              </a:spcAft>
            </a:pPr>
            <a:r>
              <a:rPr lang="en-US" sz="2000"/>
              <a:t>Meals</a:t>
            </a:r>
          </a:p>
        </p:txBody>
      </p:sp>
      <p:cxnSp>
        <p:nvCxnSpPr>
          <p:cNvPr id="700" name="Straight Connector 699">
            <a:extLst>
              <a:ext uri="{FF2B5EF4-FFF2-40B4-BE49-F238E27FC236}">
                <a16:creationId xmlns:a16="http://schemas.microsoft.com/office/drawing/2014/main" id="{B3B128B5-C7F5-4BBC-A85E-C7A12892C9A3}"/>
              </a:ext>
              <a:ext uri="{C183D7F6-B498-43B3-948B-1728B52AA6E4}">
                <adec:decorative xmlns:adec="http://schemas.microsoft.com/office/drawing/2017/decorative" val="1"/>
              </a:ext>
            </a:extLst>
          </p:cNvPr>
          <p:cNvCxnSpPr>
            <a:cxnSpLocks/>
          </p:cNvCxnSpPr>
          <p:nvPr/>
        </p:nvCxnSpPr>
        <p:spPr>
          <a:xfrm>
            <a:off x="1324428" y="5609974"/>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1" name="Picture 700" descr="Icon of smartphone">
            <a:extLst>
              <a:ext uri="{FF2B5EF4-FFF2-40B4-BE49-F238E27FC236}">
                <a16:creationId xmlns:a16="http://schemas.microsoft.com/office/drawing/2014/main" id="{F5F7679A-25AA-4F93-9217-DC702D49A2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584" y="5657895"/>
            <a:ext cx="746760" cy="746760"/>
          </a:xfrm>
          <a:prstGeom prst="rect">
            <a:avLst/>
          </a:prstGeom>
        </p:spPr>
      </p:pic>
      <p:sp>
        <p:nvSpPr>
          <p:cNvPr id="702" name="TextBox 701">
            <a:extLst>
              <a:ext uri="{FF2B5EF4-FFF2-40B4-BE49-F238E27FC236}">
                <a16:creationId xmlns:a16="http://schemas.microsoft.com/office/drawing/2014/main" id="{2A6A50DE-20B4-4200-BF0A-BAE5280DA456}"/>
              </a:ext>
            </a:extLst>
          </p:cNvPr>
          <p:cNvSpPr txBox="1"/>
          <p:nvPr/>
        </p:nvSpPr>
        <p:spPr>
          <a:xfrm>
            <a:off x="1334536" y="5884884"/>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703" name="Picture 702" descr="Icon of chat message pop up">
            <a:extLst>
              <a:ext uri="{FF2B5EF4-FFF2-40B4-BE49-F238E27FC236}">
                <a16:creationId xmlns:a16="http://schemas.microsoft.com/office/drawing/2014/main" id="{D9BA42D6-74A4-4A1A-97D0-AB2BD4472B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4680" y="1436914"/>
            <a:ext cx="745236" cy="746760"/>
          </a:xfrm>
          <a:prstGeom prst="rect">
            <a:avLst/>
          </a:prstGeom>
        </p:spPr>
      </p:pic>
      <p:sp>
        <p:nvSpPr>
          <p:cNvPr id="704" name="TextBox 703">
            <a:extLst>
              <a:ext uri="{FF2B5EF4-FFF2-40B4-BE49-F238E27FC236}">
                <a16:creationId xmlns:a16="http://schemas.microsoft.com/office/drawing/2014/main" id="{BF1D1D93-8677-46AC-8935-9C6A11D9FF66}"/>
              </a:ext>
            </a:extLst>
          </p:cNvPr>
          <p:cNvSpPr txBox="1"/>
          <p:nvPr/>
        </p:nvSpPr>
        <p:spPr>
          <a:xfrm>
            <a:off x="7310759" y="1664101"/>
            <a:ext cx="4480560" cy="274320"/>
          </a:xfrm>
          <a:prstGeom prst="rect">
            <a:avLst/>
          </a:prstGeom>
          <a:noFill/>
        </p:spPr>
        <p:txBody>
          <a:bodyPr wrap="none" lIns="0" tIns="0" rIns="0" bIns="0" rtlCol="0" anchor="ctr">
            <a:noAutofit/>
          </a:bodyPr>
          <a:lstStyle/>
          <a:p>
            <a:pPr>
              <a:spcAft>
                <a:spcPts val="600"/>
              </a:spcAft>
            </a:pPr>
            <a:r>
              <a:rPr lang="en-US" sz="2000"/>
              <a:t>Messages</a:t>
            </a:r>
          </a:p>
        </p:txBody>
      </p:sp>
      <p:cxnSp>
        <p:nvCxnSpPr>
          <p:cNvPr id="705" name="Straight Connector 704">
            <a:extLst>
              <a:ext uri="{FF2B5EF4-FFF2-40B4-BE49-F238E27FC236}">
                <a16:creationId xmlns:a16="http://schemas.microsoft.com/office/drawing/2014/main" id="{CDC58383-3396-4D7A-AB5E-92C85786E4B2}"/>
              </a:ext>
              <a:ext uri="{C183D7F6-B498-43B3-948B-1728B52AA6E4}">
                <adec:decorative xmlns:adec="http://schemas.microsoft.com/office/drawing/2017/decorative" val="1"/>
              </a:ext>
            </a:extLst>
          </p:cNvPr>
          <p:cNvCxnSpPr>
            <a:cxnSpLocks/>
          </p:cNvCxnSpPr>
          <p:nvPr/>
        </p:nvCxnSpPr>
        <p:spPr>
          <a:xfrm>
            <a:off x="7285037" y="2208408"/>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6" name="Picture 705" descr="Icon of two people">
            <a:extLst>
              <a:ext uri="{FF2B5EF4-FFF2-40B4-BE49-F238E27FC236}">
                <a16:creationId xmlns:a16="http://schemas.microsoft.com/office/drawing/2014/main" id="{1D990C8D-8803-468D-95F4-2A7EA3A9DDC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84680" y="2281509"/>
            <a:ext cx="745236" cy="746760"/>
          </a:xfrm>
          <a:prstGeom prst="rect">
            <a:avLst/>
          </a:prstGeom>
        </p:spPr>
      </p:pic>
      <p:sp>
        <p:nvSpPr>
          <p:cNvPr id="707" name="TextBox 706">
            <a:extLst>
              <a:ext uri="{FF2B5EF4-FFF2-40B4-BE49-F238E27FC236}">
                <a16:creationId xmlns:a16="http://schemas.microsoft.com/office/drawing/2014/main" id="{1CA56D8F-BAC2-4C3B-9F52-FCD4A424B9CE}"/>
              </a:ext>
            </a:extLst>
          </p:cNvPr>
          <p:cNvSpPr txBox="1"/>
          <p:nvPr/>
        </p:nvSpPr>
        <p:spPr>
          <a:xfrm>
            <a:off x="7310759" y="2508259"/>
            <a:ext cx="4480560" cy="274320"/>
          </a:xfrm>
          <a:prstGeom prst="rect">
            <a:avLst/>
          </a:prstGeom>
          <a:noFill/>
        </p:spPr>
        <p:txBody>
          <a:bodyPr wrap="none" lIns="0" tIns="0" rIns="0" bIns="0" rtlCol="0" anchor="ctr">
            <a:noAutofit/>
          </a:bodyPr>
          <a:lstStyle/>
          <a:p>
            <a:pPr>
              <a:spcAft>
                <a:spcPts val="600"/>
              </a:spcAft>
            </a:pPr>
            <a:r>
              <a:rPr lang="en-US" sz="2000"/>
              <a:t>Smoking</a:t>
            </a:r>
          </a:p>
        </p:txBody>
      </p:sp>
      <p:cxnSp>
        <p:nvCxnSpPr>
          <p:cNvPr id="708" name="Straight Connector 707">
            <a:extLst>
              <a:ext uri="{FF2B5EF4-FFF2-40B4-BE49-F238E27FC236}">
                <a16:creationId xmlns:a16="http://schemas.microsoft.com/office/drawing/2014/main" id="{1E391118-C8E3-4549-88AE-3BC0E80F7BCB}"/>
              </a:ext>
              <a:ext uri="{C183D7F6-B498-43B3-948B-1728B52AA6E4}">
                <adec:decorative xmlns:adec="http://schemas.microsoft.com/office/drawing/2017/decorative" val="1"/>
              </a:ext>
            </a:extLst>
          </p:cNvPr>
          <p:cNvCxnSpPr>
            <a:cxnSpLocks/>
          </p:cNvCxnSpPr>
          <p:nvPr/>
        </p:nvCxnSpPr>
        <p:spPr>
          <a:xfrm>
            <a:off x="7285037" y="3076189"/>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9" name="Picture 708" descr="Icon of gear with arrow">
            <a:extLst>
              <a:ext uri="{FF2B5EF4-FFF2-40B4-BE49-F238E27FC236}">
                <a16:creationId xmlns:a16="http://schemas.microsoft.com/office/drawing/2014/main" id="{EA765C36-0E9A-4A2B-98A2-60CB64DED0B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95" t="595" r="595" b="595"/>
          <a:stretch/>
        </p:blipFill>
        <p:spPr>
          <a:xfrm>
            <a:off x="6389117" y="3130550"/>
            <a:ext cx="736362" cy="737868"/>
          </a:xfrm>
          <a:prstGeom prst="ellipse">
            <a:avLst/>
          </a:prstGeom>
        </p:spPr>
      </p:pic>
      <p:sp>
        <p:nvSpPr>
          <p:cNvPr id="710" name="TextBox 709">
            <a:extLst>
              <a:ext uri="{FF2B5EF4-FFF2-40B4-BE49-F238E27FC236}">
                <a16:creationId xmlns:a16="http://schemas.microsoft.com/office/drawing/2014/main" id="{E6E96485-9B78-4B67-804B-E31F048C4980}"/>
              </a:ext>
            </a:extLst>
          </p:cNvPr>
          <p:cNvSpPr txBox="1"/>
          <p:nvPr/>
        </p:nvSpPr>
        <p:spPr>
          <a:xfrm>
            <a:off x="7310759" y="3352417"/>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cxnSp>
        <p:nvCxnSpPr>
          <p:cNvPr id="711" name="Straight Connector 710">
            <a:extLst>
              <a:ext uri="{FF2B5EF4-FFF2-40B4-BE49-F238E27FC236}">
                <a16:creationId xmlns:a16="http://schemas.microsoft.com/office/drawing/2014/main" id="{B9544AB6-1379-4E34-8508-9C254ACB04DB}"/>
              </a:ext>
              <a:ext uri="{C183D7F6-B498-43B3-948B-1728B52AA6E4}">
                <adec:decorative xmlns:adec="http://schemas.microsoft.com/office/drawing/2017/decorative" val="1"/>
              </a:ext>
            </a:extLst>
          </p:cNvPr>
          <p:cNvCxnSpPr>
            <a:cxnSpLocks/>
          </p:cNvCxnSpPr>
          <p:nvPr/>
        </p:nvCxnSpPr>
        <p:spPr>
          <a:xfrm>
            <a:off x="7285037" y="3920784"/>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2" name="Picture 711" descr="Icon of circle like arrow with timer inside">
            <a:extLst>
              <a:ext uri="{FF2B5EF4-FFF2-40B4-BE49-F238E27FC236}">
                <a16:creationId xmlns:a16="http://schemas.microsoft.com/office/drawing/2014/main" id="{3E80030A-F357-4079-AAEF-A659BC0C8D0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83156" y="3968704"/>
            <a:ext cx="746760" cy="746760"/>
          </a:xfrm>
          <a:prstGeom prst="rect">
            <a:avLst/>
          </a:prstGeom>
        </p:spPr>
      </p:pic>
      <p:sp>
        <p:nvSpPr>
          <p:cNvPr id="713" name="TextBox 712">
            <a:extLst>
              <a:ext uri="{FF2B5EF4-FFF2-40B4-BE49-F238E27FC236}">
                <a16:creationId xmlns:a16="http://schemas.microsoft.com/office/drawing/2014/main" id="{481BB8B4-7F22-490F-AF8D-FBC359357181}"/>
              </a:ext>
            </a:extLst>
          </p:cNvPr>
          <p:cNvSpPr txBox="1"/>
          <p:nvPr/>
        </p:nvSpPr>
        <p:spPr>
          <a:xfrm>
            <a:off x="7310759" y="4196575"/>
            <a:ext cx="4480560" cy="274320"/>
          </a:xfrm>
          <a:prstGeom prst="rect">
            <a:avLst/>
          </a:prstGeom>
          <a:noFill/>
        </p:spPr>
        <p:txBody>
          <a:bodyPr wrap="none" lIns="0" tIns="0" rIns="0" bIns="0" rtlCol="0" anchor="ctr">
            <a:noAutofit/>
          </a:bodyPr>
          <a:lstStyle/>
          <a:p>
            <a:pPr>
              <a:spcAft>
                <a:spcPts val="600"/>
              </a:spcAft>
            </a:pPr>
            <a:r>
              <a:rPr lang="en-US" sz="2000"/>
              <a:t>Recycling</a:t>
            </a:r>
          </a:p>
        </p:txBody>
      </p:sp>
      <p:cxnSp>
        <p:nvCxnSpPr>
          <p:cNvPr id="714" name="Straight Connector 713">
            <a:extLst>
              <a:ext uri="{FF2B5EF4-FFF2-40B4-BE49-F238E27FC236}">
                <a16:creationId xmlns:a16="http://schemas.microsoft.com/office/drawing/2014/main" id="{B41742C7-2E1D-4E29-8621-3AEECD1DD1A9}"/>
              </a:ext>
              <a:ext uri="{C183D7F6-B498-43B3-948B-1728B52AA6E4}">
                <adec:decorative xmlns:adec="http://schemas.microsoft.com/office/drawing/2017/decorative" val="1"/>
              </a:ext>
            </a:extLst>
          </p:cNvPr>
          <p:cNvCxnSpPr>
            <a:cxnSpLocks/>
          </p:cNvCxnSpPr>
          <p:nvPr/>
        </p:nvCxnSpPr>
        <p:spPr>
          <a:xfrm>
            <a:off x="7285037" y="4765379"/>
            <a:ext cx="45393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5" name="Picture 714" descr="Icon of a person  taking medical treatment">
            <a:extLst>
              <a:ext uri="{FF2B5EF4-FFF2-40B4-BE49-F238E27FC236}">
                <a16:creationId xmlns:a16="http://schemas.microsoft.com/office/drawing/2014/main" id="{32C4B546-3EFB-45DB-A0D3-AE7AD3E1E89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85151" y="4815294"/>
            <a:ext cx="745236" cy="745236"/>
          </a:xfrm>
          <a:prstGeom prst="rect">
            <a:avLst/>
          </a:prstGeom>
        </p:spPr>
      </p:pic>
      <p:sp>
        <p:nvSpPr>
          <p:cNvPr id="716" name="TextBox 715">
            <a:extLst>
              <a:ext uri="{FF2B5EF4-FFF2-40B4-BE49-F238E27FC236}">
                <a16:creationId xmlns:a16="http://schemas.microsoft.com/office/drawing/2014/main" id="{59004B0C-440E-46BD-A1B5-976A07685EC8}"/>
              </a:ext>
            </a:extLst>
          </p:cNvPr>
          <p:cNvSpPr txBox="1"/>
          <p:nvPr/>
        </p:nvSpPr>
        <p:spPr>
          <a:xfrm>
            <a:off x="7310759" y="5040729"/>
            <a:ext cx="4480560" cy="274320"/>
          </a:xfrm>
          <a:prstGeom prst="rect">
            <a:avLst/>
          </a:prstGeom>
          <a:noFill/>
        </p:spPr>
        <p:txBody>
          <a:bodyPr wrap="none" lIns="0" tIns="0" rIns="0" bIns="0" rtlCol="0" anchor="ctr">
            <a:noAutofit/>
          </a:bodyPr>
          <a:lstStyle/>
          <a:p>
            <a:pPr>
              <a:spcAft>
                <a:spcPts val="600"/>
              </a:spcAft>
            </a:pPr>
            <a:r>
              <a:rPr lang="en-US" sz="2000"/>
              <a:t>Emergency procedures</a:t>
            </a:r>
          </a:p>
        </p:txBody>
      </p:sp>
    </p:spTree>
    <p:extLst>
      <p:ext uri="{BB962C8B-B14F-4D97-AF65-F5344CB8AC3E}">
        <p14:creationId xmlns:p14="http://schemas.microsoft.com/office/powerpoint/2010/main" val="3624058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124" y="1378857"/>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3401" y="1458685"/>
            <a:ext cx="10163174" cy="914400"/>
          </a:xfrm>
          <a:prstGeom prst="rect">
            <a:avLst/>
          </a:prstGeom>
          <a:noFill/>
        </p:spPr>
        <p:txBody>
          <a:bodyPr wrap="square" lIns="0" tIns="0" rIns="0" bIns="0" rtlCol="0" anchor="ctr">
            <a:noAutofit/>
          </a:bodyPr>
          <a:lstStyle/>
          <a:p>
            <a:pPr>
              <a:spcBef>
                <a:spcPts val="600"/>
              </a:spcBef>
            </a:pPr>
            <a:r>
              <a:rPr lang="en-US"/>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3399" y="25156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124" y="2578478"/>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3401" y="2658306"/>
            <a:ext cx="10163174" cy="914400"/>
          </a:xfrm>
          <a:prstGeom prst="rect">
            <a:avLst/>
          </a:prstGeom>
          <a:noFill/>
        </p:spPr>
        <p:txBody>
          <a:bodyPr wrap="square" lIns="0" tIns="0" rIns="0" bIns="0" rtlCol="0" anchor="ctr">
            <a:noAutofit/>
          </a:bodyPr>
          <a:lstStyle/>
          <a:p>
            <a:pPr>
              <a:spcBef>
                <a:spcPts val="600"/>
              </a:spcBef>
            </a:pPr>
            <a:r>
              <a:rPr lang="en-US"/>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3399" y="3715317"/>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124" y="3778099"/>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3401" y="3857927"/>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3399" y="4914938"/>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124" y="4977720"/>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3401" y="5057548"/>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394856"/>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464524"/>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367200"/>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468687"/>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538355"/>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441031"/>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542518"/>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612186"/>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514862"/>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686016"/>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43283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662724"/>
            <a:ext cx="4480560" cy="274320"/>
          </a:xfrm>
          <a:prstGeom prst="rect">
            <a:avLst/>
          </a:prstGeom>
          <a:noFill/>
        </p:spPr>
        <p:txBody>
          <a:bodyPr wrap="none" lIns="0" tIns="0" rIns="0" bIns="0" rtlCol="0" anchor="ctr">
            <a:noAutofit/>
          </a:bodyPr>
          <a:lstStyle/>
          <a:p>
            <a:pPr>
              <a:spcAft>
                <a:spcPts val="600"/>
              </a:spcAft>
            </a:pPr>
            <a:r>
              <a:rPr lang="en-US"/>
              <a:t>Module 01: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222083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27472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504617"/>
            <a:ext cx="4480560" cy="274320"/>
          </a:xfrm>
          <a:prstGeom prst="rect">
            <a:avLst/>
          </a:prstGeom>
          <a:noFill/>
        </p:spPr>
        <p:txBody>
          <a:bodyPr wrap="none" lIns="0" tIns="0" rIns="0" bIns="0" rtlCol="0" anchor="ctr">
            <a:noAutofit/>
          </a:bodyPr>
          <a:lstStyle/>
          <a:p>
            <a:pPr>
              <a:spcAft>
                <a:spcPts val="600"/>
              </a:spcAft>
            </a:pPr>
            <a:r>
              <a:rPr lang="en-US"/>
              <a:t>Module 02: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306272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312139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346510"/>
            <a:ext cx="4480560" cy="274320"/>
          </a:xfrm>
          <a:prstGeom prst="rect">
            <a:avLst/>
          </a:prstGeom>
          <a:noFill/>
        </p:spPr>
        <p:txBody>
          <a:bodyPr wrap="none" lIns="0" tIns="0" rIns="0" bIns="0" rtlCol="0" anchor="ctr">
            <a:noAutofit/>
          </a:bodyPr>
          <a:lstStyle/>
          <a:p>
            <a:pPr>
              <a:spcAft>
                <a:spcPts val="600"/>
              </a:spcAft>
            </a:pPr>
            <a:r>
              <a:rPr lang="en-US"/>
              <a:t>Module 03: Azure Administration</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90461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95652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4188403"/>
            <a:ext cx="4480560" cy="274320"/>
          </a:xfrm>
          <a:prstGeom prst="rect">
            <a:avLst/>
          </a:prstGeom>
          <a:noFill/>
        </p:spPr>
        <p:txBody>
          <a:bodyPr wrap="none" lIns="0" tIns="0" rIns="0" bIns="0" rtlCol="0" anchor="ctr">
            <a:noAutofit/>
          </a:bodyPr>
          <a:lstStyle/>
          <a:p>
            <a:pPr>
              <a:spcAft>
                <a:spcPts val="600"/>
              </a:spcAft>
            </a:pPr>
            <a:r>
              <a:rPr lang="en-US"/>
              <a:t>Module 04: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74651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79841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5030296"/>
            <a:ext cx="4480560" cy="274320"/>
          </a:xfrm>
          <a:prstGeom prst="rect">
            <a:avLst/>
          </a:prstGeom>
          <a:noFill/>
        </p:spPr>
        <p:txBody>
          <a:bodyPr wrap="none" lIns="0" tIns="0" rIns="0" bIns="0" rtlCol="0" anchor="ctr">
            <a:noAutofit/>
          </a:bodyPr>
          <a:lstStyle/>
          <a:p>
            <a:pPr>
              <a:spcAft>
                <a:spcPts val="600"/>
              </a:spcAft>
            </a:pPr>
            <a:r>
              <a:rPr lang="en-US"/>
              <a:t>Module 05: </a:t>
            </a:r>
            <a:r>
              <a:rPr lang="en-US" err="1"/>
              <a:t>Intersite</a:t>
            </a:r>
            <a:r>
              <a:rPr lang="en-US"/>
              <a:t>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58840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64030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872185"/>
            <a:ext cx="4480560" cy="274320"/>
          </a:xfrm>
          <a:prstGeom prst="rect">
            <a:avLst/>
          </a:prstGeom>
          <a:noFill/>
        </p:spPr>
        <p:txBody>
          <a:bodyPr wrap="none" lIns="0" tIns="0" rIns="0" bIns="0" rtlCol="0" anchor="ctr">
            <a:noAutofit/>
          </a:bodyPr>
          <a:lstStyle/>
          <a:p>
            <a:pPr>
              <a:spcAft>
                <a:spcPts val="600"/>
              </a:spcAft>
            </a:pPr>
            <a:r>
              <a:rPr lang="en-US"/>
              <a:t>Module 06: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08737" y="143283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310759" y="1662724"/>
            <a:ext cx="4480560" cy="274320"/>
          </a:xfrm>
          <a:prstGeom prst="rect">
            <a:avLst/>
          </a:prstGeom>
          <a:noFill/>
        </p:spPr>
        <p:txBody>
          <a:bodyPr wrap="none" lIns="0" tIns="0" rIns="0" bIns="0" rtlCol="0" anchor="ctr">
            <a:noAutofit/>
          </a:bodyPr>
          <a:lstStyle/>
          <a:p>
            <a:pPr>
              <a:spcAft>
                <a:spcPts val="600"/>
              </a:spcAft>
            </a:pPr>
            <a:r>
              <a:rPr lang="en-US"/>
              <a:t>Module 07: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285037" y="222083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08737" y="227472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310759" y="2504616"/>
            <a:ext cx="4480560" cy="274320"/>
          </a:xfrm>
          <a:prstGeom prst="rect">
            <a:avLst/>
          </a:prstGeom>
          <a:noFill/>
        </p:spPr>
        <p:txBody>
          <a:bodyPr wrap="none" lIns="0" tIns="0" rIns="0" bIns="0" rtlCol="0" anchor="ctr">
            <a:noAutofit/>
          </a:bodyPr>
          <a:lstStyle/>
          <a:p>
            <a:pPr>
              <a:spcAft>
                <a:spcPts val="600"/>
              </a:spcAft>
            </a:pPr>
            <a:r>
              <a:rPr lang="en-US"/>
              <a:t>Module 08: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285037" y="306272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06752" y="312921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310759" y="3346508"/>
            <a:ext cx="4480560" cy="274320"/>
          </a:xfrm>
          <a:prstGeom prst="rect">
            <a:avLst/>
          </a:prstGeom>
          <a:noFill/>
        </p:spPr>
        <p:txBody>
          <a:bodyPr wrap="none" lIns="0" tIns="0" rIns="0" bIns="0" rtlCol="0" anchor="ctr">
            <a:noAutofit/>
          </a:bodyPr>
          <a:lstStyle/>
          <a:p>
            <a:pPr>
              <a:spcAft>
                <a:spcPts val="600"/>
              </a:spcAft>
            </a:pPr>
            <a:r>
              <a:rPr lang="en-US"/>
              <a:t>Module 09: Serverless Computing</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285037" y="390461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06752" y="395850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310759" y="4188400"/>
            <a:ext cx="4480560" cy="274320"/>
          </a:xfrm>
          <a:prstGeom prst="rect">
            <a:avLst/>
          </a:prstGeom>
          <a:noFill/>
        </p:spPr>
        <p:txBody>
          <a:bodyPr wrap="none" lIns="0" tIns="0" rIns="0" bIns="0" rtlCol="0" anchor="ctr">
            <a:noAutofit/>
          </a:bodyPr>
          <a:lstStyle/>
          <a:p>
            <a:pPr>
              <a:spcAft>
                <a:spcPts val="600"/>
              </a:spcAft>
            </a:pPr>
            <a:r>
              <a:rPr lang="en-US"/>
              <a:t>Module 10: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285037" y="474651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412990" y="480663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310759" y="5030292"/>
            <a:ext cx="4480560" cy="274320"/>
          </a:xfrm>
          <a:prstGeom prst="rect">
            <a:avLst/>
          </a:prstGeom>
          <a:noFill/>
        </p:spPr>
        <p:txBody>
          <a:bodyPr wrap="none" lIns="0" tIns="0" rIns="0" bIns="0" rtlCol="0" anchor="ctr">
            <a:noAutofit/>
          </a:bodyPr>
          <a:lstStyle/>
          <a:p>
            <a:pPr>
              <a:spcAft>
                <a:spcPts val="600"/>
              </a:spcAft>
            </a:pPr>
            <a:r>
              <a:rPr lang="en-US"/>
              <a:t>Module 11: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12698140"/>
              </p:ext>
            </p:extLst>
          </p:nvPr>
        </p:nvGraphicFramePr>
        <p:xfrm>
          <a:off x="427036" y="1472883"/>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30 – 35%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860211"/>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860211"/>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1722</Words>
  <Application>Microsoft Office PowerPoint</Application>
  <PresentationFormat>Custom</PresentationFormat>
  <Paragraphs>177</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Facilities</vt:lpstr>
      <vt:lpstr>Cloud Administrator Role</vt:lpstr>
      <vt:lpstr>About this course: Prerequisites</vt:lpstr>
      <vt:lpstr>About this course: Course Outline</vt:lpstr>
      <vt:lpstr>AZ-104 Certification Areas </vt:lpstr>
      <vt:lpstr>Course schedule (optional – adjust as needed)</vt:lpstr>
      <vt:lpstr>Microsoft Certifications (optional)</vt:lpstr>
      <vt:lpstr>Hands-on Labs (optional)</vt:lpstr>
      <vt:lpstr>Additional Resources (optional)</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2020-08-04T14:16:35Z</dcterms:created>
  <dcterms:modified xsi:type="dcterms:W3CDTF">2020-12-14T17:40:19Z</dcterms:modified>
</cp:coreProperties>
</file>