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Lst>
  <p:notesMasterIdLst>
    <p:notesMasterId r:id="rId25"/>
  </p:notesMasterIdLst>
  <p:handoutMasterIdLst>
    <p:handoutMasterId r:id="rId26"/>
  </p:handoutMasterIdLst>
  <p:sldIdLst>
    <p:sldId id="1719" r:id="rId2"/>
    <p:sldId id="2544" r:id="rId3"/>
    <p:sldId id="1865" r:id="rId4"/>
    <p:sldId id="2577" r:id="rId5"/>
    <p:sldId id="2571" r:id="rId6"/>
    <p:sldId id="2572" r:id="rId7"/>
    <p:sldId id="2531" r:id="rId8"/>
    <p:sldId id="2533" r:id="rId9"/>
    <p:sldId id="2574" r:id="rId10"/>
    <p:sldId id="2567" r:id="rId11"/>
    <p:sldId id="2566" r:id="rId12"/>
    <p:sldId id="2578" r:id="rId13"/>
    <p:sldId id="1953" r:id="rId14"/>
    <p:sldId id="1954" r:id="rId15"/>
    <p:sldId id="1885" r:id="rId16"/>
    <p:sldId id="1660" r:id="rId17"/>
    <p:sldId id="2573" r:id="rId18"/>
    <p:sldId id="2018" r:id="rId19"/>
    <p:sldId id="2007" r:id="rId20"/>
    <p:sldId id="1907" r:id="rId21"/>
    <p:sldId id="2580" r:id="rId22"/>
    <p:sldId id="2241" r:id="rId23"/>
    <p:sldId id="2579"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59B4D9"/>
    <a:srgbClr val="FFFFFF"/>
    <a:srgbClr val="FFF100"/>
    <a:srgbClr val="75757A"/>
    <a:srgbClr val="3C3C41"/>
    <a:srgbClr val="30E5D0"/>
    <a:srgbClr val="008272"/>
    <a:srgbClr val="0777D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D9C2A9-A1C8-48C0-86FB-2F52AB386533}" v="35" dt="2020-07-21T10:46:04.3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1685" autoAdjust="0"/>
  </p:normalViewPr>
  <p:slideViewPr>
    <p:cSldViewPr snapToGrid="0">
      <p:cViewPr varScale="1">
        <p:scale>
          <a:sx n="93" d="100"/>
          <a:sy n="93" d="100"/>
        </p:scale>
        <p:origin x="272"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12/14/2020 9:40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12/14/2020 9:40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12/14/2020 9:40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users and groups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Manage user and group properties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Perform bulk user updates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Manage guest accounts</a:t>
            </a:r>
            <a:endParaRPr lang="en-US" sz="9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a:p>
        </p:txBody>
      </p:sp>
    </p:spTree>
    <p:extLst>
      <p:ext uri="{BB962C8B-B14F-4D97-AF65-F5344CB8AC3E}">
        <p14:creationId xmlns:p14="http://schemas.microsoft.com/office/powerpoint/2010/main" val="1529871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ea typeface="+mn-ea"/>
                <a:cs typeface="+mn-cs"/>
              </a:rPr>
              <a:t>✔️ Have you given any thought as to the type of users you will need?</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ea typeface="+mn-ea"/>
                <a:cs typeface="+mn-cs"/>
              </a:rPr>
              <a:t>Add or delete users using Azure Active Directory - https://docs.microsoft.com/en-us/azure/active-directory/fundamentals/add-users-azure-active-directory</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Bulk create users in Azure Active Directory - </a:t>
            </a:r>
            <a:r>
              <a:rPr lang="en-US" sz="1600" dirty="0"/>
              <a:t>https://docs.microsoft.com/en-us/azure/active-directory/users-groups-roles/users-bulk-add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00"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00" kern="1200" dirty="0">
                <a:solidFill>
                  <a:schemeClr val="tx1"/>
                </a:solidFill>
                <a:effectLst/>
                <a:ea typeface="+mn-ea"/>
                <a:cs typeface="+mn-cs"/>
              </a:rPr>
              <a:t>✔️ Establish or implement a naming convention for usernames, display names and aliases. </a:t>
            </a:r>
            <a:r>
              <a:rPr lang="en-US" sz="800" dirty="0"/>
              <a:t>The password for the new users needs to conform to the password complexity rules you have set for your directory. User parameters include User Principal Name, Display Name, Given Name, Department, and Job Title.</a:t>
            </a:r>
          </a:p>
          <a:p>
            <a:endParaRPr lang="it-IT" sz="1100" b="0" i="0" u="none" strike="noStrike"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Manage app and resource access using Azure Active Directory groups – https://docs.microsoft.com/en-us/azure/active-directory/fundamentals/active-directory-manage-groups</a:t>
            </a:r>
          </a:p>
          <a:p>
            <a:endParaRPr lang="en-US" sz="882" kern="1200" dirty="0">
              <a:solidFill>
                <a:schemeClr val="tx1"/>
              </a:solidFill>
              <a:effectLst/>
              <a:ea typeface="+mn-ea"/>
              <a:cs typeface="+mn-cs"/>
            </a:endParaRPr>
          </a:p>
          <a:p>
            <a:r>
              <a:rPr lang="en-US" sz="882" kern="1200" dirty="0" err="1">
                <a:solidFill>
                  <a:schemeClr val="tx1"/>
                </a:solidFill>
                <a:effectLst/>
                <a:ea typeface="+mn-ea"/>
                <a:cs typeface="+mn-cs"/>
              </a:rPr>
              <a:t>Quickstart</a:t>
            </a:r>
            <a:r>
              <a:rPr lang="en-US" sz="882" kern="1200" dirty="0">
                <a:solidFill>
                  <a:schemeClr val="tx1"/>
                </a:solidFill>
                <a:effectLst/>
                <a:ea typeface="+mn-ea"/>
                <a:cs typeface="+mn-cs"/>
              </a:rPr>
              <a:t>: View your organization's groups and members in Azure Active Directory - https://docs.microsoft.com/en-us/azure/active-directory/fundamentals/active-directory-groups-view-azure-portal</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Have you given any thought to which groups you need to create? How will you assign users to groups?</a:t>
            </a:r>
          </a:p>
          <a:p>
            <a:endParaRPr lang="en-US" sz="882" kern="1200" dirty="0">
              <a:solidFill>
                <a:schemeClr val="tx1"/>
              </a:solidFill>
              <a:effectLs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Understand how multiple Azure Active Directory organizations interact - https://docs.microsoft.com/en-us/azure/active-directory/users-groups-roles/licensing-directory-independence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11119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01 - Manage Azure Active Directory Identities - ESTIMATED DURATION 30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AZ-104 Lab Repository - https://microsoftlearning.github.io/AZ-104-MicrosoftAzureAdministrator/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30671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https://docs.microsoft.com/en-us/learn/browse/</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Azure identities and governance (15-20%)</a:t>
            </a:r>
          </a:p>
          <a:p>
            <a:r>
              <a:rPr lang="en-US" dirty="0"/>
              <a:t>Manage Azure AD objects </a:t>
            </a:r>
          </a:p>
          <a:p>
            <a:pPr marL="171450" indent="-171450">
              <a:buFont typeface="Arial" panose="020B0604020202020204" pitchFamily="34" charset="0"/>
              <a:buChar char="•"/>
            </a:pPr>
            <a:r>
              <a:rPr lang="en-US" dirty="0"/>
              <a:t>Configure Azure AD join</a:t>
            </a:r>
          </a:p>
          <a:p>
            <a:pPr marL="171450" indent="-171450">
              <a:buFont typeface="Arial" panose="020B0604020202020204" pitchFamily="34" charset="0"/>
              <a:buChar char="•"/>
            </a:pPr>
            <a:r>
              <a:rPr lang="en-US" sz="900" kern="1200" dirty="0">
                <a:solidFill>
                  <a:schemeClr val="tx1"/>
                </a:solidFill>
                <a:latin typeface="Segoe UI" panose="020B0502040204020203" pitchFamily="34" charset="0"/>
                <a:ea typeface="+mn-ea"/>
                <a:cs typeface="+mn-cs"/>
              </a:rPr>
              <a:t>Configure self-service password reset</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a:p>
        </p:txBody>
      </p:sp>
    </p:spTree>
    <p:extLst>
      <p:ext uri="{BB962C8B-B14F-4D97-AF65-F5344CB8AC3E}">
        <p14:creationId xmlns:p14="http://schemas.microsoft.com/office/powerpoint/2010/main" val="94792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What is Azure Active Directory? - https://docs.microsoft.com/en-us/azure/active-directory/fundamentals/active-directory-whatis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AD Terminology - https://docs.microsoft.com/en-us/azure/active-directory/fundamentals/active-directory-whatis#terminology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28501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Active Directory to Azure Active Directory - https://docs.microsoft.com/en-us/azure/active-directory/fundamentals/active-directory-compare-azure-ad-to-ad</a:t>
            </a:r>
          </a:p>
          <a:p>
            <a:endParaRPr lang="en-US" dirty="0"/>
          </a:p>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76004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Azure AD Pricing Editions - https://azure.microsoft.com/en-us/pricing/details/active-directory/</a:t>
            </a:r>
            <a:endParaRPr lang="en-US" sz="8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Did you look through the pricing list to determine which features your organization needs and to compare edition capabilities?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12/14/2020 9:40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580118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ea typeface="+mn-ea"/>
                <a:cs typeface="+mn-cs"/>
              </a:rPr>
              <a:t>Azure AD joined devices - https://docs.microsoft.com/en-us/azure/active-directory/devices/concept-azure-ad-join</a:t>
            </a:r>
          </a:p>
          <a:p>
            <a:endParaRPr lang="en-US" sz="882" kern="1200" dirty="0">
              <a:solidFill>
                <a:schemeClr val="tx1"/>
              </a:solidFill>
              <a:effectLst/>
              <a:ea typeface="+mn-ea"/>
              <a:cs typeface="+mn-cs"/>
            </a:endParaRPr>
          </a:p>
          <a:p>
            <a:r>
              <a:rPr lang="en-US" sz="882" kern="1200" dirty="0">
                <a:solidFill>
                  <a:schemeClr val="tx1"/>
                </a:solidFill>
                <a:effectLst/>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12/14/2020 9:40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95899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Plan an Azure Active Directory self-service password reset deployment - https://docs.microsoft.com/en-us/azure/active-directory/authentication/howto-sspr-deployment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676B1136-40B5-4D57-ADEC-62ECA64AC68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3" name="Footer Placeholder 1">
            <a:extLst>
              <a:ext uri="{FF2B5EF4-FFF2-40B4-BE49-F238E27FC236}">
                <a16:creationId xmlns:a16="http://schemas.microsoft.com/office/drawing/2014/main" id="{CD77772E-3AB0-4455-B755-937D00C1D0F5}"/>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3" name="Footer Placeholder 1">
            <a:extLst>
              <a:ext uri="{FF2B5EF4-FFF2-40B4-BE49-F238E27FC236}">
                <a16:creationId xmlns:a16="http://schemas.microsoft.com/office/drawing/2014/main" id="{43F30B39-D760-4B18-A167-D47C32BD5B7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796232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3" name="Footer Placeholder 1">
            <a:extLst>
              <a:ext uri="{FF2B5EF4-FFF2-40B4-BE49-F238E27FC236}">
                <a16:creationId xmlns:a16="http://schemas.microsoft.com/office/drawing/2014/main" id="{1DFB148E-6FF9-4D4C-B7D0-28ACD9A6EB3A}"/>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837297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9" r:id="rId3"/>
    <p:sldLayoutId id="2147484618"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1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8" y="2582862"/>
            <a:ext cx="5397466" cy="1828800"/>
          </a:xfrm>
        </p:spPr>
        <p:txBody>
          <a:bodyPr/>
          <a:lstStyle/>
          <a:p>
            <a:r>
              <a:rPr lang="en-US" dirty="0"/>
              <a:t>AZ-104T00A Module 01: Identity</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7" name="Rectangle 6">
            <a:extLst>
              <a:ext uri="{FF2B5EF4-FFF2-40B4-BE49-F238E27FC236}">
                <a16:creationId xmlns:a16="http://schemas.microsoft.com/office/drawing/2014/main" id="{3F1F1CD3-20FC-4FD2-8201-F3882DDF77F7}"/>
              </a:ext>
            </a:extLst>
          </p:cNvPr>
          <p:cNvSpPr/>
          <p:nvPr/>
        </p:nvSpPr>
        <p:spPr>
          <a:xfrm>
            <a:off x="427036" y="1192212"/>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a:pPr>
            <a:r>
              <a:rPr lang="en-US" sz="2200" dirty="0">
                <a:solidFill>
                  <a:schemeClr val="tx1"/>
                </a:solidFill>
              </a:rPr>
              <a:t>Determine who can use self-service password reset</a:t>
            </a:r>
          </a:p>
        </p:txBody>
      </p:sp>
      <p:sp>
        <p:nvSpPr>
          <p:cNvPr id="6" name="Rectangle 5">
            <a:extLst>
              <a:ext uri="{FF2B5EF4-FFF2-40B4-BE49-F238E27FC236}">
                <a16:creationId xmlns:a16="http://schemas.microsoft.com/office/drawing/2014/main" id="{94E08866-4F9A-49F0-8AB9-BAB612DBBF50}"/>
              </a:ext>
            </a:extLst>
          </p:cNvPr>
          <p:cNvSpPr/>
          <p:nvPr/>
        </p:nvSpPr>
        <p:spPr>
          <a:xfrm>
            <a:off x="427036" y="3022977"/>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2"/>
            </a:pPr>
            <a:r>
              <a:rPr lang="en-US" sz="2200" dirty="0">
                <a:solidFill>
                  <a:schemeClr val="tx1"/>
                </a:solidFill>
              </a:rPr>
              <a:t>Choose the number of authentication methods required and the methods available (email, phone, questions)</a:t>
            </a:r>
          </a:p>
        </p:txBody>
      </p:sp>
      <p:sp>
        <p:nvSpPr>
          <p:cNvPr id="12" name="Rectangle 11">
            <a:extLst>
              <a:ext uri="{FF2B5EF4-FFF2-40B4-BE49-F238E27FC236}">
                <a16:creationId xmlns:a16="http://schemas.microsoft.com/office/drawing/2014/main" id="{B6C56357-4CF4-45A4-B285-5055AEC60FCA}"/>
              </a:ext>
            </a:extLst>
          </p:cNvPr>
          <p:cNvSpPr/>
          <p:nvPr/>
        </p:nvSpPr>
        <p:spPr>
          <a:xfrm>
            <a:off x="427036" y="4853743"/>
            <a:ext cx="5427663" cy="158348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341313" indent="-341313">
              <a:buFont typeface="+mj-lt"/>
              <a:buAutoNum type="arabicPeriod" startAt="3"/>
            </a:pPr>
            <a:r>
              <a:rPr lang="en-US" sz="2200">
                <a:solidFill>
                  <a:schemeClr val="tx1"/>
                </a:solidFill>
              </a:rPr>
              <a:t>You can require users to register for SSPR (same process as MFA)</a:t>
            </a:r>
          </a:p>
        </p:txBody>
      </p:sp>
      <p:sp>
        <p:nvSpPr>
          <p:cNvPr id="11" name="Rectangle 10">
            <a:extLst>
              <a:ext uri="{FF2B5EF4-FFF2-40B4-BE49-F238E27FC236}">
                <a16:creationId xmlns:a16="http://schemas.microsoft.com/office/drawing/2014/main" id="{CB42AF4D-704C-438D-AE97-DB6FABEA8BAD}"/>
              </a:ext>
              <a:ext uri="{C183D7F6-B498-43B3-948B-1728B52AA6E4}">
                <adec:decorative xmlns:adec="http://schemas.microsoft.com/office/drawing/2017/decorative" val="1"/>
              </a:ext>
            </a:extLst>
          </p:cNvPr>
          <p:cNvSpPr/>
          <p:nvPr/>
        </p:nvSpPr>
        <p:spPr bwMode="auto">
          <a:xfrm>
            <a:off x="5994400" y="1192214"/>
            <a:ext cx="6015037" cy="524501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grpSp>
        <p:nvGrpSpPr>
          <p:cNvPr id="17" name="Group 16" descr="A screenshot of the Password Reset - Authentication Methods screen">
            <a:extLst>
              <a:ext uri="{FF2B5EF4-FFF2-40B4-BE49-F238E27FC236}">
                <a16:creationId xmlns:a16="http://schemas.microsoft.com/office/drawing/2014/main" id="{4ABEFD4D-A11C-414B-B7EB-BB79CD2FAF71}"/>
              </a:ext>
              <a:ext uri="{C183D7F6-B498-43B3-948B-1728B52AA6E4}">
                <adec:decorative xmlns:adec="http://schemas.microsoft.com/office/drawing/2017/decorative" val="0"/>
              </a:ext>
            </a:extLst>
          </p:cNvPr>
          <p:cNvGrpSpPr/>
          <p:nvPr/>
        </p:nvGrpSpPr>
        <p:grpSpPr>
          <a:xfrm>
            <a:off x="6722455" y="1320800"/>
            <a:ext cx="4873625" cy="5116429"/>
            <a:chOff x="6525750" y="1269207"/>
            <a:chExt cx="4952336" cy="5199061"/>
          </a:xfrm>
        </p:grpSpPr>
        <p:pic>
          <p:nvPicPr>
            <p:cNvPr id="13" name="Picture 4" descr="A screenshot of the Password Reset - Authentication Methods screen">
              <a:extLst>
                <a:ext uri="{FF2B5EF4-FFF2-40B4-BE49-F238E27FC236}">
                  <a16:creationId xmlns:a16="http://schemas.microsoft.com/office/drawing/2014/main" id="{395A84F5-6C98-451B-933A-19511FBA63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5051" y="1269207"/>
              <a:ext cx="4613035" cy="5199061"/>
            </a:xfrm>
            <a:prstGeom prst="rect">
              <a:avLst/>
            </a:prstGeom>
          </p:spPr>
        </p:pic>
        <p:sp>
          <p:nvSpPr>
            <p:cNvPr id="14" name="Oval 13" descr="Legend indicating to Properties in image screenshot">
              <a:extLst>
                <a:ext uri="{FF2B5EF4-FFF2-40B4-BE49-F238E27FC236}">
                  <a16:creationId xmlns:a16="http://schemas.microsoft.com/office/drawing/2014/main" id="{44747B7A-8257-4EC5-9A11-05FEACFD69BB}"/>
                </a:ext>
              </a:extLst>
            </p:cNvPr>
            <p:cNvSpPr/>
            <p:nvPr/>
          </p:nvSpPr>
          <p:spPr>
            <a:xfrm>
              <a:off x="6525750" y="2448691"/>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1</a:t>
              </a:r>
            </a:p>
          </p:txBody>
        </p:sp>
        <p:sp>
          <p:nvSpPr>
            <p:cNvPr id="15" name="Oval 14" descr="Legend indicating to Authentication methods in image screenshot">
              <a:extLst>
                <a:ext uri="{FF2B5EF4-FFF2-40B4-BE49-F238E27FC236}">
                  <a16:creationId xmlns:a16="http://schemas.microsoft.com/office/drawing/2014/main" id="{16D8761F-BA62-4056-88F5-DABEFB72F898}"/>
                </a:ext>
              </a:extLst>
            </p:cNvPr>
            <p:cNvSpPr/>
            <p:nvPr/>
          </p:nvSpPr>
          <p:spPr>
            <a:xfrm>
              <a:off x="6525750" y="2731143"/>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a:solidFill>
                    <a:schemeClr val="bg1"/>
                  </a:solidFill>
                  <a:latin typeface="+mj-lt"/>
                </a:rPr>
                <a:t>2</a:t>
              </a:r>
            </a:p>
          </p:txBody>
        </p:sp>
        <p:sp>
          <p:nvSpPr>
            <p:cNvPr id="16" name="Oval 15" descr="Legend indicating to Registration in image screenshot">
              <a:extLst>
                <a:ext uri="{FF2B5EF4-FFF2-40B4-BE49-F238E27FC236}">
                  <a16:creationId xmlns:a16="http://schemas.microsoft.com/office/drawing/2014/main" id="{6A7389EC-C159-4B07-A7A1-C982BA83E56E}"/>
                </a:ext>
              </a:extLst>
            </p:cNvPr>
            <p:cNvSpPr/>
            <p:nvPr/>
          </p:nvSpPr>
          <p:spPr>
            <a:xfrm>
              <a:off x="6525750" y="3013596"/>
              <a:ext cx="245807" cy="246888"/>
            </a:xfrm>
            <a:prstGeom prst="ellipse">
              <a:avLst/>
            </a:prstGeom>
            <a:solidFill>
              <a:schemeClr val="tx2"/>
            </a:solidFill>
            <a:ln>
              <a:solidFill>
                <a:schemeClr val="tx2">
                  <a:lumMod val="7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solidFill>
                    <a:schemeClr val="bg1"/>
                  </a:solidFill>
                  <a:latin typeface="+mj-lt"/>
                </a:rPr>
                <a:t>3</a:t>
              </a:r>
            </a:p>
          </p:txBody>
        </p:sp>
      </p:grpSp>
    </p:spTree>
    <p:extLst>
      <p:ext uri="{BB962C8B-B14F-4D97-AF65-F5344CB8AC3E}">
        <p14:creationId xmlns:p14="http://schemas.microsoft.com/office/powerpoint/2010/main" val="9851215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02: Users and groups</a:t>
            </a:r>
          </a:p>
        </p:txBody>
      </p:sp>
      <p:pic>
        <p:nvPicPr>
          <p:cNvPr id="6" name="Picture 5" descr="Icon of two people">
            <a:extLst>
              <a:ext uri="{FF2B5EF4-FFF2-40B4-BE49-F238E27FC236}">
                <a16:creationId xmlns:a16="http://schemas.microsoft.com/office/drawing/2014/main" id="{7746F07D-A897-4015-81E8-EA649193E7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2109" y="2781637"/>
            <a:ext cx="1442020" cy="1442020"/>
          </a:xfrm>
          <a:prstGeom prst="rect">
            <a:avLst/>
          </a:prstGeom>
        </p:spPr>
      </p:pic>
    </p:spTree>
    <p:extLst>
      <p:ext uri="{BB962C8B-B14F-4D97-AF65-F5344CB8AC3E}">
        <p14:creationId xmlns:p14="http://schemas.microsoft.com/office/powerpoint/2010/main" val="14974265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5139" y="2881710"/>
            <a:ext cx="2506662" cy="1231106"/>
          </a:xfrm>
        </p:spPr>
        <p:txBody>
          <a:bodyPr/>
          <a:lstStyle/>
          <a:p>
            <a:r>
              <a:rPr lang="en-US" dirty="0"/>
              <a:t>Users and Groups Overview</a:t>
            </a:r>
          </a:p>
        </p:txBody>
      </p:sp>
      <p:pic>
        <p:nvPicPr>
          <p:cNvPr id="13" name="Picture 12" descr="Icon of a person sitting in a desk">
            <a:extLst>
              <a:ext uri="{FF2B5EF4-FFF2-40B4-BE49-F238E27FC236}">
                <a16:creationId xmlns:a16="http://schemas.microsoft.com/office/drawing/2014/main" id="{A13BE26B-1169-4C96-9624-3AA9A7FACC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520" y="728991"/>
            <a:ext cx="687324" cy="688848"/>
          </a:xfrm>
          <a:prstGeom prst="rect">
            <a:avLst/>
          </a:prstGeom>
        </p:spPr>
      </p:pic>
      <p:sp>
        <p:nvSpPr>
          <p:cNvPr id="5" name="Rectangle 4">
            <a:extLst>
              <a:ext uri="{FF2B5EF4-FFF2-40B4-BE49-F238E27FC236}">
                <a16:creationId xmlns:a16="http://schemas.microsoft.com/office/drawing/2014/main" id="{3F05FDA1-1599-4684-A051-18A6974A3B6D}"/>
              </a:ext>
            </a:extLst>
          </p:cNvPr>
          <p:cNvSpPr/>
          <p:nvPr/>
        </p:nvSpPr>
        <p:spPr bwMode="auto">
          <a:xfrm>
            <a:off x="4986421" y="751897"/>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User Accounts</a:t>
            </a:r>
          </a:p>
        </p:txBody>
      </p:sp>
      <p:pic>
        <p:nvPicPr>
          <p:cNvPr id="14" name="Picture 13" descr="Icon of gears">
            <a:extLst>
              <a:ext uri="{FF2B5EF4-FFF2-40B4-BE49-F238E27FC236}">
                <a16:creationId xmlns:a16="http://schemas.microsoft.com/office/drawing/2014/main" id="{004B2CEB-3CA3-4502-A605-34738E1A6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5520" y="1560727"/>
            <a:ext cx="687324" cy="688848"/>
          </a:xfrm>
          <a:prstGeom prst="rect">
            <a:avLst/>
          </a:prstGeom>
        </p:spPr>
      </p:pic>
      <p:sp>
        <p:nvSpPr>
          <p:cNvPr id="20" name="Rectangle 19">
            <a:extLst>
              <a:ext uri="{FF2B5EF4-FFF2-40B4-BE49-F238E27FC236}">
                <a16:creationId xmlns:a16="http://schemas.microsoft.com/office/drawing/2014/main" id="{153F0EEC-5F67-435D-A5DF-DE127C07D93E}"/>
              </a:ext>
            </a:extLst>
          </p:cNvPr>
          <p:cNvSpPr/>
          <p:nvPr/>
        </p:nvSpPr>
        <p:spPr bwMode="auto">
          <a:xfrm>
            <a:off x="4986421" y="1552714"/>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Managing User Accounts</a:t>
            </a:r>
          </a:p>
        </p:txBody>
      </p:sp>
      <p:pic>
        <p:nvPicPr>
          <p:cNvPr id="15" name="Picture 14" descr="Icon of books stacked together">
            <a:extLst>
              <a:ext uri="{FF2B5EF4-FFF2-40B4-BE49-F238E27FC236}">
                <a16:creationId xmlns:a16="http://schemas.microsoft.com/office/drawing/2014/main" id="{059EA2D1-9E59-40A4-B1CE-2C40C0D7A5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520" y="2392463"/>
            <a:ext cx="687324" cy="688848"/>
          </a:xfrm>
          <a:prstGeom prst="rect">
            <a:avLst/>
          </a:prstGeom>
        </p:spPr>
      </p:pic>
      <p:sp>
        <p:nvSpPr>
          <p:cNvPr id="23" name="Rectangle 22">
            <a:extLst>
              <a:ext uri="{FF2B5EF4-FFF2-40B4-BE49-F238E27FC236}">
                <a16:creationId xmlns:a16="http://schemas.microsoft.com/office/drawing/2014/main" id="{A12089FD-BD2F-4CEA-B223-3115BCB3EE3F}"/>
              </a:ext>
            </a:extLst>
          </p:cNvPr>
          <p:cNvSpPr/>
          <p:nvPr/>
        </p:nvSpPr>
        <p:spPr bwMode="auto">
          <a:xfrm>
            <a:off x="4986421" y="2433423"/>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Bulk User Accounts</a:t>
            </a:r>
          </a:p>
        </p:txBody>
      </p:sp>
      <p:pic>
        <p:nvPicPr>
          <p:cNvPr id="16" name="Picture 15" descr="Icon of a server">
            <a:extLst>
              <a:ext uri="{FF2B5EF4-FFF2-40B4-BE49-F238E27FC236}">
                <a16:creationId xmlns:a16="http://schemas.microsoft.com/office/drawing/2014/main" id="{7AC072D5-8F8B-400F-89D5-C54DE7C0885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5520" y="3224199"/>
            <a:ext cx="687324" cy="688848"/>
          </a:xfrm>
          <a:prstGeom prst="rect">
            <a:avLst/>
          </a:prstGeom>
        </p:spPr>
      </p:pic>
      <p:sp>
        <p:nvSpPr>
          <p:cNvPr id="24" name="Rectangle 23">
            <a:extLst>
              <a:ext uri="{FF2B5EF4-FFF2-40B4-BE49-F238E27FC236}">
                <a16:creationId xmlns:a16="http://schemas.microsoft.com/office/drawing/2014/main" id="{B0096A9E-2742-47F7-8314-24D183EF12E0}"/>
              </a:ext>
            </a:extLst>
          </p:cNvPr>
          <p:cNvSpPr/>
          <p:nvPr/>
        </p:nvSpPr>
        <p:spPr bwMode="auto">
          <a:xfrm>
            <a:off x="4986421" y="3254026"/>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Group Accounts</a:t>
            </a:r>
          </a:p>
        </p:txBody>
      </p:sp>
      <p:pic>
        <p:nvPicPr>
          <p:cNvPr id="18" name="Picture 17" descr="Icon of a security badge with a plus badge inside it">
            <a:extLst>
              <a:ext uri="{FF2B5EF4-FFF2-40B4-BE49-F238E27FC236}">
                <a16:creationId xmlns:a16="http://schemas.microsoft.com/office/drawing/2014/main" id="{17FFA90B-20D4-4F83-B545-E694EBA5DB1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75520" y="4141228"/>
            <a:ext cx="687324" cy="688848"/>
          </a:xfrm>
          <a:prstGeom prst="rect">
            <a:avLst/>
          </a:prstGeom>
        </p:spPr>
      </p:pic>
      <p:sp>
        <p:nvSpPr>
          <p:cNvPr id="28" name="Rectangle 27">
            <a:extLst>
              <a:ext uri="{FF2B5EF4-FFF2-40B4-BE49-F238E27FC236}">
                <a16:creationId xmlns:a16="http://schemas.microsoft.com/office/drawing/2014/main" id="{2C93C84D-FADE-43BC-83CF-2FBD21904EA3}"/>
              </a:ext>
            </a:extLst>
          </p:cNvPr>
          <p:cNvSpPr/>
          <p:nvPr/>
        </p:nvSpPr>
        <p:spPr bwMode="auto">
          <a:xfrm>
            <a:off x="4986421" y="4151008"/>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dirty="0">
                <a:solidFill>
                  <a:schemeClr val="tx1"/>
                </a:solidFill>
              </a:rPr>
              <a:t>Managing Multiple Directories</a:t>
            </a:r>
          </a:p>
        </p:txBody>
      </p:sp>
      <p:pic>
        <p:nvPicPr>
          <p:cNvPr id="57" name="Picture 56" descr="Icon of a whiteboard with a cloud symbol drawn on it">
            <a:extLst>
              <a:ext uri="{FF2B5EF4-FFF2-40B4-BE49-F238E27FC236}">
                <a16:creationId xmlns:a16="http://schemas.microsoft.com/office/drawing/2014/main" id="{9FA5692D-EDBC-4250-83DC-C8E7DA6EFF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75520" y="5043123"/>
            <a:ext cx="687324" cy="688848"/>
          </a:xfrm>
          <a:prstGeom prst="rect">
            <a:avLst/>
          </a:prstGeom>
        </p:spPr>
      </p:pic>
      <p:sp>
        <p:nvSpPr>
          <p:cNvPr id="32" name="Rectangle 31">
            <a:extLst>
              <a:ext uri="{FF2B5EF4-FFF2-40B4-BE49-F238E27FC236}">
                <a16:creationId xmlns:a16="http://schemas.microsoft.com/office/drawing/2014/main" id="{0FE49330-2405-47AB-94AD-D19ADD649EC1}"/>
              </a:ext>
            </a:extLst>
          </p:cNvPr>
          <p:cNvSpPr/>
          <p:nvPr/>
        </p:nvSpPr>
        <p:spPr bwMode="auto">
          <a:xfrm>
            <a:off x="4986421" y="5058257"/>
            <a:ext cx="4649745"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200">
                <a:solidFill>
                  <a:schemeClr val="tx1"/>
                </a:solidFill>
              </a:rPr>
              <a:t>Demonstration – Users and Groups</a:t>
            </a:r>
          </a:p>
        </p:txBody>
      </p:sp>
    </p:spTree>
    <p:extLst>
      <p:ext uri="{BB962C8B-B14F-4D97-AF65-F5344CB8AC3E}">
        <p14:creationId xmlns:p14="http://schemas.microsoft.com/office/powerpoint/2010/main" val="2837291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5" name="Rectangle 4">
            <a:extLst>
              <a:ext uri="{FF2B5EF4-FFF2-40B4-BE49-F238E27FC236}">
                <a16:creationId xmlns:a16="http://schemas.microsoft.com/office/drawing/2014/main" id="{0341C1F6-FE65-4AC2-B74A-E7845BC7DBB4}"/>
              </a:ext>
              <a:ext uri="{C183D7F6-B498-43B3-948B-1728B52AA6E4}">
                <adec:decorative xmlns:adec="http://schemas.microsoft.com/office/drawing/2017/decorative" val="1"/>
              </a:ext>
            </a:extLst>
          </p:cNvPr>
          <p:cNvSpPr/>
          <p:nvPr/>
        </p:nvSpPr>
        <p:spPr bwMode="auto">
          <a:xfrm>
            <a:off x="427038" y="1192213"/>
            <a:ext cx="11582400" cy="4224740"/>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
        <p:nvSpPr>
          <p:cNvPr id="9" name="Rectangle 8">
            <a:extLst>
              <a:ext uri="{FF2B5EF4-FFF2-40B4-BE49-F238E27FC236}">
                <a16:creationId xmlns:a16="http://schemas.microsoft.com/office/drawing/2014/main" id="{4DB90E1B-7A16-4229-8700-4DB851D1FD93}"/>
              </a:ext>
            </a:extLst>
          </p:cNvPr>
          <p:cNvSpPr/>
          <p:nvPr/>
        </p:nvSpPr>
        <p:spPr>
          <a:xfrm>
            <a:off x="427038" y="5544381"/>
            <a:ext cx="2735776" cy="92292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All users must</a:t>
            </a:r>
            <a:br>
              <a:rPr lang="en-US" sz="2000" dirty="0">
                <a:solidFill>
                  <a:schemeClr val="tx1"/>
                </a:solidFill>
              </a:rPr>
            </a:br>
            <a:r>
              <a:rPr lang="en-US" sz="2000" dirty="0">
                <a:solidFill>
                  <a:schemeClr val="tx1"/>
                </a:solidFill>
              </a:rPr>
              <a:t>have an account</a:t>
            </a:r>
          </a:p>
        </p:txBody>
      </p:sp>
      <p:sp>
        <p:nvSpPr>
          <p:cNvPr id="10" name="Rectangle 9">
            <a:extLst>
              <a:ext uri="{FF2B5EF4-FFF2-40B4-BE49-F238E27FC236}">
                <a16:creationId xmlns:a16="http://schemas.microsoft.com/office/drawing/2014/main" id="{312D2E04-3872-446E-A1C2-2AEBC0880E73}"/>
              </a:ext>
            </a:extLst>
          </p:cNvPr>
          <p:cNvSpPr/>
          <p:nvPr/>
        </p:nvSpPr>
        <p:spPr>
          <a:xfrm>
            <a:off x="3290859" y="5544381"/>
            <a:ext cx="4295266" cy="92292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The account is used for authentication and authorization</a:t>
            </a:r>
          </a:p>
        </p:txBody>
      </p:sp>
      <p:sp>
        <p:nvSpPr>
          <p:cNvPr id="11" name="Rectangle 10">
            <a:extLst>
              <a:ext uri="{FF2B5EF4-FFF2-40B4-BE49-F238E27FC236}">
                <a16:creationId xmlns:a16="http://schemas.microsoft.com/office/drawing/2014/main" id="{1583D988-E643-436F-981E-8AC471424EFA}"/>
              </a:ext>
            </a:extLst>
          </p:cNvPr>
          <p:cNvSpPr/>
          <p:nvPr/>
        </p:nvSpPr>
        <p:spPr>
          <a:xfrm>
            <a:off x="7714171" y="5544381"/>
            <a:ext cx="4295266" cy="92292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Identity Sources: Cloud,</a:t>
            </a:r>
            <a:br>
              <a:rPr lang="en-US" sz="2000" dirty="0">
                <a:solidFill>
                  <a:schemeClr val="tx1"/>
                </a:solidFill>
              </a:rPr>
            </a:br>
            <a:r>
              <a:rPr lang="en-US" sz="2000" dirty="0">
                <a:solidFill>
                  <a:schemeClr val="tx1"/>
                </a:solidFill>
              </a:rPr>
              <a:t>Directory-synchronized, and Guest </a:t>
            </a:r>
          </a:p>
        </p:txBody>
      </p:sp>
      <p:pic>
        <p:nvPicPr>
          <p:cNvPr id="3" name="Picture 2" descr="Screenshot of the All Users page in the Portal. User Type and Source are highlighted. ">
            <a:extLst>
              <a:ext uri="{FF2B5EF4-FFF2-40B4-BE49-F238E27FC236}">
                <a16:creationId xmlns:a16="http://schemas.microsoft.com/office/drawing/2014/main" id="{C9F14EA0-F9C7-45BF-B191-64FE5FB481E1}"/>
              </a:ext>
            </a:extLst>
          </p:cNvPr>
          <p:cNvPicPr>
            <a:picLocks noChangeAspect="1"/>
          </p:cNvPicPr>
          <p:nvPr/>
        </p:nvPicPr>
        <p:blipFill>
          <a:blip r:embed="rId3"/>
          <a:stretch>
            <a:fillRect/>
          </a:stretch>
        </p:blipFill>
        <p:spPr>
          <a:xfrm>
            <a:off x="768494" y="1718887"/>
            <a:ext cx="10899485" cy="2844799"/>
          </a:xfrm>
          <a:prstGeom prst="rect">
            <a:avLst/>
          </a:prstGeom>
          <a:ln>
            <a:solidFill>
              <a:schemeClr val="accent1"/>
            </a:solidFill>
          </a:ln>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Managing User Accounts</a:t>
            </a:r>
          </a:p>
        </p:txBody>
      </p:sp>
      <p:sp>
        <p:nvSpPr>
          <p:cNvPr id="6" name="Rectangle 5">
            <a:extLst>
              <a:ext uri="{FF2B5EF4-FFF2-40B4-BE49-F238E27FC236}">
                <a16:creationId xmlns:a16="http://schemas.microsoft.com/office/drawing/2014/main" id="{70DC4905-B92A-4ECC-8463-BF58A01BC2F6}"/>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26" name="Picture 4" descr="Screenshot of the Add user tool bar including new user, new guest user, bulk create, bulk invite, bulk delete, download users, refresh, reset password, multi-factor authentication, and delete user">
            <a:extLst>
              <a:ext uri="{FF2B5EF4-FFF2-40B4-BE49-F238E27FC236}">
                <a16:creationId xmlns:a16="http://schemas.microsoft.com/office/drawing/2014/main" id="{80E4A273-CB51-4B65-AB73-0887DB31C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366" y="1455159"/>
            <a:ext cx="11009745" cy="462273"/>
          </a:xfrm>
          <a:prstGeom prst="rect">
            <a:avLst/>
          </a:prstGeom>
        </p:spPr>
      </p:pic>
      <p:pic>
        <p:nvPicPr>
          <p:cNvPr id="27" name="Picture 26" descr="Screenshot of the new user page. Two radio buttons are shown. One for Create User and one for Invite User">
            <a:extLst>
              <a:ext uri="{FF2B5EF4-FFF2-40B4-BE49-F238E27FC236}">
                <a16:creationId xmlns:a16="http://schemas.microsoft.com/office/drawing/2014/main" id="{F7D331FB-EBD2-431F-B77D-3C4B4CF48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354" y="2216139"/>
            <a:ext cx="8011768" cy="2530032"/>
          </a:xfrm>
          <a:prstGeom prst="rect">
            <a:avLst/>
          </a:prstGeom>
        </p:spPr>
      </p:pic>
      <p:sp>
        <p:nvSpPr>
          <p:cNvPr id="20" name="Freeform: Shape 19">
            <a:extLst>
              <a:ext uri="{FF2B5EF4-FFF2-40B4-BE49-F238E27FC236}">
                <a16:creationId xmlns:a16="http://schemas.microsoft.com/office/drawing/2014/main" id="{FA0F26BA-40E4-45FB-B677-CC713FFA4095}"/>
              </a:ext>
            </a:extLst>
          </p:cNvPr>
          <p:cNvSpPr/>
          <p:nvPr/>
        </p:nvSpPr>
        <p:spPr>
          <a:xfrm>
            <a:off x="42703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Must be Global Administrator or User Administrator to manage users</a:t>
            </a:r>
            <a:endParaRPr lang="en-IN" sz="2000" dirty="0">
              <a:solidFill>
                <a:schemeClr val="tx1"/>
              </a:solidFill>
            </a:endParaRPr>
          </a:p>
        </p:txBody>
      </p:sp>
      <p:sp>
        <p:nvSpPr>
          <p:cNvPr id="21" name="Freeform: Shape 20">
            <a:extLst>
              <a:ext uri="{FF2B5EF4-FFF2-40B4-BE49-F238E27FC236}">
                <a16:creationId xmlns:a16="http://schemas.microsoft.com/office/drawing/2014/main" id="{C076102E-3CBB-479E-BA86-CFB3F9FAF942}"/>
              </a:ext>
            </a:extLst>
          </p:cNvPr>
          <p:cNvSpPr/>
          <p:nvPr/>
        </p:nvSpPr>
        <p:spPr>
          <a:xfrm>
            <a:off x="3351630"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User profile</a:t>
            </a:r>
            <a:br>
              <a:rPr lang="en-US" sz="2000" dirty="0">
                <a:solidFill>
                  <a:schemeClr val="tx1"/>
                </a:solidFill>
              </a:rPr>
            </a:br>
            <a:r>
              <a:rPr lang="en-US" sz="2000" dirty="0">
                <a:solidFill>
                  <a:schemeClr val="tx1"/>
                </a:solidFill>
              </a:rPr>
              <a:t>(picture, job, contact info) is optional</a:t>
            </a:r>
            <a:endParaRPr lang="en-IN" sz="2000" dirty="0">
              <a:solidFill>
                <a:schemeClr val="tx1"/>
              </a:solidFill>
            </a:endParaRPr>
          </a:p>
        </p:txBody>
      </p:sp>
      <p:sp>
        <p:nvSpPr>
          <p:cNvPr id="22" name="Freeform: Shape 21">
            <a:extLst>
              <a:ext uri="{FF2B5EF4-FFF2-40B4-BE49-F238E27FC236}">
                <a16:creationId xmlns:a16="http://schemas.microsoft.com/office/drawing/2014/main" id="{E464C082-8CAD-4A4C-984C-008F1532D468}"/>
              </a:ext>
            </a:extLst>
          </p:cNvPr>
          <p:cNvSpPr/>
          <p:nvPr/>
        </p:nvSpPr>
        <p:spPr>
          <a:xfrm>
            <a:off x="6276223"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Deleted users</a:t>
            </a:r>
            <a:br>
              <a:rPr lang="en-US" sz="2000" dirty="0">
                <a:solidFill>
                  <a:schemeClr val="tx1"/>
                </a:solidFill>
              </a:rPr>
            </a:br>
            <a:r>
              <a:rPr lang="en-US" sz="2000" dirty="0">
                <a:solidFill>
                  <a:schemeClr val="tx1"/>
                </a:solidFill>
              </a:rPr>
              <a:t>can be restored</a:t>
            </a:r>
            <a:br>
              <a:rPr lang="en-US" sz="2000" dirty="0">
                <a:solidFill>
                  <a:schemeClr val="tx1"/>
                </a:solidFill>
              </a:rPr>
            </a:br>
            <a:r>
              <a:rPr lang="en-US" sz="2000" dirty="0">
                <a:solidFill>
                  <a:schemeClr val="tx1"/>
                </a:solidFill>
              </a:rPr>
              <a:t>for 30 days</a:t>
            </a:r>
            <a:endParaRPr lang="en-IN" sz="2000" dirty="0">
              <a:solidFill>
                <a:schemeClr val="tx1"/>
              </a:solidFill>
            </a:endParaRPr>
          </a:p>
        </p:txBody>
      </p:sp>
      <p:sp>
        <p:nvSpPr>
          <p:cNvPr id="23" name="Freeform: Shape 22">
            <a:extLst>
              <a:ext uri="{FF2B5EF4-FFF2-40B4-BE49-F238E27FC236}">
                <a16:creationId xmlns:a16="http://schemas.microsoft.com/office/drawing/2014/main" id="{BB47372E-D0FF-48F8-9885-26EA4EDE90A2}"/>
              </a:ext>
            </a:extLst>
          </p:cNvPr>
          <p:cNvSpPr/>
          <p:nvPr/>
        </p:nvSpPr>
        <p:spPr>
          <a:xfrm>
            <a:off x="9200817" y="5050971"/>
            <a:ext cx="279750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Sign in and audit</a:t>
            </a:r>
            <a:br>
              <a:rPr lang="en-US" sz="2000" dirty="0">
                <a:solidFill>
                  <a:schemeClr val="tx1"/>
                </a:solidFill>
              </a:rPr>
            </a:br>
            <a:r>
              <a:rPr lang="en-US" sz="2000" dirty="0">
                <a:solidFill>
                  <a:schemeClr val="tx1"/>
                </a:solidFill>
              </a:rPr>
              <a:t>log information</a:t>
            </a:r>
            <a:br>
              <a:rPr lang="en-US" sz="2000" dirty="0">
                <a:solidFill>
                  <a:schemeClr val="tx1"/>
                </a:solidFill>
              </a:rPr>
            </a:br>
            <a:r>
              <a:rPr lang="en-US" sz="2000" dirty="0">
                <a:solidFill>
                  <a:schemeClr val="tx1"/>
                </a:solidFill>
              </a:rPr>
              <a:t>is available</a:t>
            </a:r>
            <a:endParaRPr lang="en-IN" sz="2000" dirty="0">
              <a:solidFill>
                <a:schemeClr val="tx1"/>
              </a:solidFill>
            </a:endParaRP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sp>
        <p:nvSpPr>
          <p:cNvPr id="5" name="Rectangle 4">
            <a:extLst>
              <a:ext uri="{FF2B5EF4-FFF2-40B4-BE49-F238E27FC236}">
                <a16:creationId xmlns:a16="http://schemas.microsoft.com/office/drawing/2014/main" id="{3BF2B4B1-B0EA-4B47-A1AD-F26A44ADC48A}"/>
              </a:ext>
              <a:ext uri="{C183D7F6-B498-43B3-948B-1728B52AA6E4}">
                <adec:decorative xmlns:adec="http://schemas.microsoft.com/office/drawing/2017/decorative" val="1"/>
              </a:ext>
            </a:extLst>
          </p:cNvPr>
          <p:cNvSpPr/>
          <p:nvPr/>
        </p:nvSpPr>
        <p:spPr bwMode="auto">
          <a:xfrm>
            <a:off x="427038" y="1192212"/>
            <a:ext cx="11582400" cy="373133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8" name="Picture 7" descr="A CSV file is shown being processed by New-ADUser and writing to Azure AD">
            <a:extLst>
              <a:ext uri="{FF2B5EF4-FFF2-40B4-BE49-F238E27FC236}">
                <a16:creationId xmlns:a16="http://schemas.microsoft.com/office/drawing/2014/main" id="{4BFA010E-7CAC-4E97-8F79-DA768C443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93" y="2210554"/>
            <a:ext cx="11132890" cy="1694647"/>
          </a:xfrm>
          <a:prstGeom prst="rect">
            <a:avLst/>
          </a:prstGeom>
        </p:spPr>
      </p:pic>
      <p:sp>
        <p:nvSpPr>
          <p:cNvPr id="9" name="Freeform: Shape 8">
            <a:extLst>
              <a:ext uri="{FF2B5EF4-FFF2-40B4-BE49-F238E27FC236}">
                <a16:creationId xmlns:a16="http://schemas.microsoft.com/office/drawing/2014/main" id="{CC67C29D-13CE-4EDA-B25C-E03DB051F7C5}"/>
              </a:ext>
            </a:extLst>
          </p:cNvPr>
          <p:cNvSpPr/>
          <p:nvPr/>
        </p:nvSpPr>
        <p:spPr>
          <a:xfrm>
            <a:off x="427037" y="5050971"/>
            <a:ext cx="4014334"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Create the comma-separated values (CSV) file with the list of all the users and their properties</a:t>
            </a:r>
          </a:p>
        </p:txBody>
      </p:sp>
      <p:sp>
        <p:nvSpPr>
          <p:cNvPr id="10" name="Freeform: Shape 9">
            <a:extLst>
              <a:ext uri="{FF2B5EF4-FFF2-40B4-BE49-F238E27FC236}">
                <a16:creationId xmlns:a16="http://schemas.microsoft.com/office/drawing/2014/main" id="{F6084F3F-647F-4933-85D8-5F1690C4EA0D}"/>
              </a:ext>
            </a:extLst>
          </p:cNvPr>
          <p:cNvSpPr/>
          <p:nvPr/>
        </p:nvSpPr>
        <p:spPr>
          <a:xfrm>
            <a:off x="4586515" y="5050971"/>
            <a:ext cx="3107188"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Loop through the file processing each user</a:t>
            </a:r>
          </a:p>
        </p:txBody>
      </p:sp>
      <p:sp>
        <p:nvSpPr>
          <p:cNvPr id="11" name="Freeform: Shape 10">
            <a:extLst>
              <a:ext uri="{FF2B5EF4-FFF2-40B4-BE49-F238E27FC236}">
                <a16:creationId xmlns:a16="http://schemas.microsoft.com/office/drawing/2014/main" id="{F1EF831E-263B-494E-A165-3C91F34BC23C}"/>
              </a:ext>
            </a:extLst>
          </p:cNvPr>
          <p:cNvSpPr/>
          <p:nvPr/>
        </p:nvSpPr>
        <p:spPr>
          <a:xfrm>
            <a:off x="7838847" y="5050971"/>
            <a:ext cx="4159477" cy="1310775"/>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lgn="ctr"/>
            <a:r>
              <a:rPr lang="en-US" sz="2000" dirty="0">
                <a:solidFill>
                  <a:schemeClr val="tx1"/>
                </a:solidFill>
              </a:rPr>
              <a:t>Consider error handling, duplicate users, initial password settings, empty properties, and when the account is enabled</a:t>
            </a:r>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11" name="Rectangle 10">
            <a:extLst>
              <a:ext uri="{FF2B5EF4-FFF2-40B4-BE49-F238E27FC236}">
                <a16:creationId xmlns:a16="http://schemas.microsoft.com/office/drawing/2014/main" id="{67F2BA23-EAF0-4F0E-ACE5-C863F7DA9F08}"/>
              </a:ext>
              <a:ext uri="{C183D7F6-B498-43B3-948B-1728B52AA6E4}">
                <adec:decorative xmlns:adec="http://schemas.microsoft.com/office/drawing/2017/decorative" val="1"/>
              </a:ext>
            </a:extLst>
          </p:cNvPr>
          <p:cNvSpPr/>
          <p:nvPr/>
        </p:nvSpPr>
        <p:spPr bwMode="auto">
          <a:xfrm>
            <a:off x="427038" y="1192213"/>
            <a:ext cx="11582400" cy="341335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13"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0F71FC66-9E5E-4996-A453-AA80AC7790C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317580" y="1343638"/>
            <a:ext cx="9801317" cy="3110501"/>
          </a:xfrm>
          <a:prstGeom prst="rect">
            <a:avLst/>
          </a:prstGeom>
        </p:spPr>
      </p:pic>
      <p:sp>
        <p:nvSpPr>
          <p:cNvPr id="5" name="Rectangle 4">
            <a:extLst>
              <a:ext uri="{FF2B5EF4-FFF2-40B4-BE49-F238E27FC236}">
                <a16:creationId xmlns:a16="http://schemas.microsoft.com/office/drawing/2014/main" id="{9D4081B1-5032-4F80-BBEC-87A7EC21EBC2}"/>
              </a:ext>
            </a:extLst>
          </p:cNvPr>
          <p:cNvSpPr/>
          <p:nvPr/>
        </p:nvSpPr>
        <p:spPr>
          <a:xfrm>
            <a:off x="427036" y="4760686"/>
            <a:ext cx="5707881"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Group Types</a:t>
            </a:r>
          </a:p>
          <a:p>
            <a:pPr marL="342900" indent="-228600">
              <a:spcBef>
                <a:spcPts val="200"/>
              </a:spcBef>
              <a:spcAft>
                <a:spcPts val="300"/>
              </a:spcAft>
              <a:buFont typeface="Arial" panose="020B0604020202020204" pitchFamily="34" charset="0"/>
              <a:buChar char="•"/>
            </a:pPr>
            <a:r>
              <a:rPr lang="en-US" sz="2200" dirty="0">
                <a:solidFill>
                  <a:schemeClr val="tx1"/>
                </a:solidFill>
              </a:rPr>
              <a:t>Security groups</a:t>
            </a:r>
          </a:p>
          <a:p>
            <a:pPr marL="342900" indent="-228600">
              <a:spcBef>
                <a:spcPts val="200"/>
              </a:spcBef>
              <a:spcAft>
                <a:spcPts val="300"/>
              </a:spcAft>
              <a:buFont typeface="Arial" panose="020B0604020202020204" pitchFamily="34" charset="0"/>
              <a:buChar char="•"/>
            </a:pPr>
            <a:r>
              <a:rPr lang="en-US" sz="2200" dirty="0">
                <a:solidFill>
                  <a:schemeClr val="tx1"/>
                </a:solidFill>
              </a:rPr>
              <a:t>Microsoft 365 groups</a:t>
            </a:r>
          </a:p>
        </p:txBody>
      </p:sp>
      <p:sp>
        <p:nvSpPr>
          <p:cNvPr id="15" name="Rectangle 14">
            <a:extLst>
              <a:ext uri="{FF2B5EF4-FFF2-40B4-BE49-F238E27FC236}">
                <a16:creationId xmlns:a16="http://schemas.microsoft.com/office/drawing/2014/main" id="{BD242CC3-01C1-41E3-919F-6987173DA536}"/>
              </a:ext>
            </a:extLst>
          </p:cNvPr>
          <p:cNvSpPr/>
          <p:nvPr/>
        </p:nvSpPr>
        <p:spPr>
          <a:xfrm>
            <a:off x="6280061" y="4760686"/>
            <a:ext cx="5729376" cy="169830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latin typeface="+mj-lt"/>
              </a:rPr>
              <a:t>Assignment Types</a:t>
            </a:r>
          </a:p>
          <a:p>
            <a:pPr marL="342900" indent="-228600">
              <a:spcBef>
                <a:spcPts val="200"/>
              </a:spcBef>
              <a:spcAft>
                <a:spcPts val="300"/>
              </a:spcAft>
              <a:buFont typeface="Arial" panose="020B0604020202020204" pitchFamily="34" charset="0"/>
              <a:buChar char="•"/>
            </a:pPr>
            <a:r>
              <a:rPr lang="en-US" sz="2200" dirty="0">
                <a:solidFill>
                  <a:schemeClr val="tx1"/>
                </a:solidFill>
              </a:rPr>
              <a:t>Assigned</a:t>
            </a:r>
          </a:p>
          <a:p>
            <a:pPr marL="342900" indent="-228600">
              <a:spcBef>
                <a:spcPts val="200"/>
              </a:spcBef>
              <a:spcAft>
                <a:spcPts val="300"/>
              </a:spcAft>
              <a:buFont typeface="Arial" panose="020B0604020202020204" pitchFamily="34" charset="0"/>
              <a:buChar char="•"/>
            </a:pPr>
            <a:r>
              <a:rPr lang="en-US" sz="2200" dirty="0">
                <a:solidFill>
                  <a:schemeClr val="tx1"/>
                </a:solidFill>
              </a:rPr>
              <a:t>Dynamic User</a:t>
            </a:r>
          </a:p>
          <a:p>
            <a:pPr marL="342900" indent="-228600">
              <a:spcBef>
                <a:spcPts val="200"/>
              </a:spcBef>
              <a:spcAft>
                <a:spcPts val="300"/>
              </a:spcAft>
              <a:buFont typeface="Arial" panose="020B0604020202020204" pitchFamily="34" charset="0"/>
              <a:buChar char="•"/>
            </a:pPr>
            <a:r>
              <a:rPr lang="en-US" sz="2200" dirty="0">
                <a:solidFill>
                  <a:schemeClr val="tx1"/>
                </a:solidFill>
              </a:rPr>
              <a:t>Dynamic Device (Security groups only)</a:t>
            </a:r>
          </a:p>
        </p:txBody>
      </p:sp>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11" name="Rectangle 10">
            <a:extLst>
              <a:ext uri="{FF2B5EF4-FFF2-40B4-BE49-F238E27FC236}">
                <a16:creationId xmlns:a16="http://schemas.microsoft.com/office/drawing/2014/main" id="{1EB74496-51AB-4B66-B0DD-74A463F1541C}"/>
              </a:ext>
            </a:extLst>
          </p:cNvPr>
          <p:cNvSpPr/>
          <p:nvPr/>
        </p:nvSpPr>
        <p:spPr>
          <a:xfrm>
            <a:off x="427038" y="1502844"/>
            <a:ext cx="5405310" cy="134526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Each Azure AD organization is fully independent: a peer that is logically independent from the other Azure AD organizations you manage</a:t>
            </a:r>
          </a:p>
        </p:txBody>
      </p:sp>
      <p:sp>
        <p:nvSpPr>
          <p:cNvPr id="10" name="Rectangle 9">
            <a:extLst>
              <a:ext uri="{FF2B5EF4-FFF2-40B4-BE49-F238E27FC236}">
                <a16:creationId xmlns:a16="http://schemas.microsoft.com/office/drawing/2014/main" id="{E1778B74-7D4C-4E3E-8F8D-92E9EE52E461}"/>
              </a:ext>
            </a:extLst>
          </p:cNvPr>
          <p:cNvSpPr/>
          <p:nvPr/>
        </p:nvSpPr>
        <p:spPr>
          <a:xfrm>
            <a:off x="388938" y="2946515"/>
            <a:ext cx="5443410" cy="134526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There is no parent-child relationship between organizations</a:t>
            </a:r>
          </a:p>
        </p:txBody>
      </p:sp>
      <p:sp>
        <p:nvSpPr>
          <p:cNvPr id="8" name="Rectangle 7">
            <a:extLst>
              <a:ext uri="{FF2B5EF4-FFF2-40B4-BE49-F238E27FC236}">
                <a16:creationId xmlns:a16="http://schemas.microsoft.com/office/drawing/2014/main" id="{9CF81FAF-393E-4B95-BF9B-3207FCA3D2BD}"/>
              </a:ext>
            </a:extLst>
          </p:cNvPr>
          <p:cNvSpPr/>
          <p:nvPr/>
        </p:nvSpPr>
        <p:spPr>
          <a:xfrm>
            <a:off x="388939" y="4373276"/>
            <a:ext cx="5443410" cy="134526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Independence includes:  </a:t>
            </a:r>
          </a:p>
          <a:p>
            <a:pPr marL="342900" indent="-342900">
              <a:buFont typeface="Arial" panose="020B0604020202020204" pitchFamily="34" charset="0"/>
              <a:buChar char="•"/>
            </a:pPr>
            <a:r>
              <a:rPr lang="en-US" sz="2000" dirty="0">
                <a:solidFill>
                  <a:schemeClr val="tx1"/>
                </a:solidFill>
                <a:cs typeface="Segoe UI Semilight"/>
              </a:rPr>
              <a:t>Resource independence</a:t>
            </a:r>
          </a:p>
          <a:p>
            <a:pPr marL="342900" indent="-342900">
              <a:buFont typeface="Arial" panose="020B0604020202020204" pitchFamily="34" charset="0"/>
              <a:buChar char="•"/>
            </a:pPr>
            <a:r>
              <a:rPr lang="en-US" sz="2000" dirty="0">
                <a:solidFill>
                  <a:schemeClr val="tx1"/>
                </a:solidFill>
                <a:cs typeface="Segoe UI Semilight"/>
              </a:rPr>
              <a:t>Administration independence</a:t>
            </a:r>
          </a:p>
          <a:p>
            <a:pPr marL="342900" indent="-342900">
              <a:buFont typeface="Arial" panose="020B0604020202020204" pitchFamily="34" charset="0"/>
              <a:buChar char="•"/>
            </a:pPr>
            <a:r>
              <a:rPr lang="en-US" sz="2000" dirty="0">
                <a:solidFill>
                  <a:schemeClr val="tx1"/>
                </a:solidFill>
                <a:cs typeface="Segoe UI Semilight"/>
              </a:rPr>
              <a:t>Synchronization independence</a:t>
            </a:r>
          </a:p>
        </p:txBody>
      </p:sp>
      <p:pic>
        <p:nvPicPr>
          <p:cNvPr id="16" name="Picture 15" descr="An AD organization manages multiple directories. ">
            <a:extLst>
              <a:ext uri="{FF2B5EF4-FFF2-40B4-BE49-F238E27FC236}">
                <a16:creationId xmlns:a16="http://schemas.microsoft.com/office/drawing/2014/main" id="{13B9A4BD-D4DF-4721-BD2B-0D4AE16F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0760" y="1502844"/>
            <a:ext cx="6209222" cy="3988836"/>
          </a:xfrm>
          <a:prstGeom prst="rect">
            <a:avLst/>
          </a:prstGeom>
        </p:spPr>
      </p:pic>
    </p:spTree>
    <p:extLst>
      <p:ext uri="{BB962C8B-B14F-4D97-AF65-F5344CB8AC3E}">
        <p14:creationId xmlns:p14="http://schemas.microsoft.com/office/powerpoint/2010/main" val="12867600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pic>
        <p:nvPicPr>
          <p:cNvPr id="8" name="Picture 7" descr="Icon of a document with a tick mark">
            <a:extLst>
              <a:ext uri="{FF2B5EF4-FFF2-40B4-BE49-F238E27FC236}">
                <a16:creationId xmlns:a16="http://schemas.microsoft.com/office/drawing/2014/main" id="{65159C4E-4AC8-4B66-A390-D3036D93A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799" y="1409127"/>
            <a:ext cx="1086612" cy="1088136"/>
          </a:xfrm>
          <a:prstGeom prst="rect">
            <a:avLst/>
          </a:prstGeom>
        </p:spPr>
      </p:pic>
      <p:sp>
        <p:nvSpPr>
          <p:cNvPr id="17" name="Rectangle 16">
            <a:extLst>
              <a:ext uri="{FF2B5EF4-FFF2-40B4-BE49-F238E27FC236}">
                <a16:creationId xmlns:a16="http://schemas.microsoft.com/office/drawing/2014/main" id="{923D7831-018A-4B01-ADD7-E0128178D36C}"/>
              </a:ext>
            </a:extLst>
          </p:cNvPr>
          <p:cNvSpPr/>
          <p:nvPr/>
        </p:nvSpPr>
        <p:spPr bwMode="auto">
          <a:xfrm>
            <a:off x="1816100" y="1417647"/>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Determine domain information</a:t>
            </a:r>
          </a:p>
        </p:txBody>
      </p:sp>
      <p:cxnSp>
        <p:nvCxnSpPr>
          <p:cNvPr id="16" name="Straight Connector 15">
            <a:extLst>
              <a:ext uri="{FF2B5EF4-FFF2-40B4-BE49-F238E27FC236}">
                <a16:creationId xmlns:a16="http://schemas.microsoft.com/office/drawing/2014/main" id="{59233944-0D6F-4A52-BDB7-F94B0E1F05C7}"/>
              </a:ext>
              <a:ext uri="{C183D7F6-B498-43B3-948B-1728B52AA6E4}">
                <adec:decorative xmlns:adec="http://schemas.microsoft.com/office/drawing/2017/decorative" val="1"/>
              </a:ext>
            </a:extLst>
          </p:cNvPr>
          <p:cNvCxnSpPr>
            <a:cxnSpLocks/>
          </p:cNvCxnSpPr>
          <p:nvPr/>
        </p:nvCxnSpPr>
        <p:spPr>
          <a:xfrm>
            <a:off x="1816100" y="2572943"/>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 webpage showing a person">
            <a:extLst>
              <a:ext uri="{FF2B5EF4-FFF2-40B4-BE49-F238E27FC236}">
                <a16:creationId xmlns:a16="http://schemas.microsoft.com/office/drawing/2014/main" id="{5A13B1F7-4F8B-4B99-9A39-47A4138105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799" y="2663971"/>
            <a:ext cx="1086612" cy="1088136"/>
          </a:xfrm>
          <a:prstGeom prst="rect">
            <a:avLst/>
          </a:prstGeom>
        </p:spPr>
      </p:pic>
      <p:sp>
        <p:nvSpPr>
          <p:cNvPr id="18" name="Rectangle 17">
            <a:extLst>
              <a:ext uri="{FF2B5EF4-FFF2-40B4-BE49-F238E27FC236}">
                <a16:creationId xmlns:a16="http://schemas.microsoft.com/office/drawing/2014/main" id="{4F292E80-6B20-4F3B-ACB6-E0B206017A2D}"/>
              </a:ext>
            </a:extLst>
          </p:cNvPr>
          <p:cNvSpPr/>
          <p:nvPr/>
        </p:nvSpPr>
        <p:spPr bwMode="auto">
          <a:xfrm>
            <a:off x="1816100" y="268582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user accounts</a:t>
            </a:r>
          </a:p>
        </p:txBody>
      </p:sp>
      <p:cxnSp>
        <p:nvCxnSpPr>
          <p:cNvPr id="21" name="Straight Connector 20">
            <a:extLst>
              <a:ext uri="{FF2B5EF4-FFF2-40B4-BE49-F238E27FC236}">
                <a16:creationId xmlns:a16="http://schemas.microsoft.com/office/drawing/2014/main" id="{07023E29-57D1-4944-A823-24A2B7F21E96}"/>
              </a:ext>
              <a:ext uri="{C183D7F6-B498-43B3-948B-1728B52AA6E4}">
                <adec:decorative xmlns:adec="http://schemas.microsoft.com/office/drawing/2017/decorative" val="1"/>
              </a:ext>
            </a:extLst>
          </p:cNvPr>
          <p:cNvCxnSpPr>
            <a:cxnSpLocks/>
          </p:cNvCxnSpPr>
          <p:nvPr/>
        </p:nvCxnSpPr>
        <p:spPr>
          <a:xfrm>
            <a:off x="1816100" y="384111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magnifying glass">
            <a:extLst>
              <a:ext uri="{FF2B5EF4-FFF2-40B4-BE49-F238E27FC236}">
                <a16:creationId xmlns:a16="http://schemas.microsoft.com/office/drawing/2014/main" id="{299799B4-E209-41B6-9CF7-EEC5E9E9761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0106" y="3918815"/>
            <a:ext cx="1086612" cy="1089660"/>
          </a:xfrm>
          <a:prstGeom prst="rect">
            <a:avLst/>
          </a:prstGeom>
        </p:spPr>
      </p:pic>
      <p:sp>
        <p:nvSpPr>
          <p:cNvPr id="19" name="Rectangle 18">
            <a:extLst>
              <a:ext uri="{FF2B5EF4-FFF2-40B4-BE49-F238E27FC236}">
                <a16:creationId xmlns:a16="http://schemas.microsoft.com/office/drawing/2014/main" id="{6F4D1B7D-EEC1-430C-AFA4-4EABCF63BEBB}"/>
              </a:ext>
            </a:extLst>
          </p:cNvPr>
          <p:cNvSpPr/>
          <p:nvPr/>
        </p:nvSpPr>
        <p:spPr bwMode="auto">
          <a:xfrm>
            <a:off x="1816100" y="3953999"/>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dirty="0">
                <a:solidFill>
                  <a:schemeClr val="tx1"/>
                </a:solidFill>
              </a:rPr>
              <a:t>Explore group accounts</a:t>
            </a:r>
          </a:p>
        </p:txBody>
      </p:sp>
      <p:cxnSp>
        <p:nvCxnSpPr>
          <p:cNvPr id="22" name="Straight Connector 21">
            <a:extLst>
              <a:ext uri="{FF2B5EF4-FFF2-40B4-BE49-F238E27FC236}">
                <a16:creationId xmlns:a16="http://schemas.microsoft.com/office/drawing/2014/main" id="{A43B75BA-25D4-437B-B853-A58E70FE9BFA}"/>
              </a:ext>
              <a:ext uri="{C183D7F6-B498-43B3-948B-1728B52AA6E4}">
                <adec:decorative xmlns:adec="http://schemas.microsoft.com/office/drawing/2017/decorative" val="1"/>
              </a:ext>
            </a:extLst>
          </p:cNvPr>
          <p:cNvCxnSpPr>
            <a:cxnSpLocks/>
          </p:cNvCxnSpPr>
          <p:nvPr/>
        </p:nvCxnSpPr>
        <p:spPr>
          <a:xfrm>
            <a:off x="1816100" y="510929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crewdriver and a wrench">
            <a:extLst>
              <a:ext uri="{FF2B5EF4-FFF2-40B4-BE49-F238E27FC236}">
                <a16:creationId xmlns:a16="http://schemas.microsoft.com/office/drawing/2014/main" id="{EB17083C-2FD7-4F59-8D95-137363C7B5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1799" y="5173662"/>
            <a:ext cx="1086612" cy="1088136"/>
          </a:xfrm>
          <a:prstGeom prst="rect">
            <a:avLst/>
          </a:prstGeom>
        </p:spPr>
      </p:pic>
      <p:sp>
        <p:nvSpPr>
          <p:cNvPr id="20" name="Rectangle 19">
            <a:extLst>
              <a:ext uri="{FF2B5EF4-FFF2-40B4-BE49-F238E27FC236}">
                <a16:creationId xmlns:a16="http://schemas.microsoft.com/office/drawing/2014/main" id="{0CC078E3-1410-4489-AD1E-9949E45A535F}"/>
              </a:ext>
            </a:extLst>
          </p:cNvPr>
          <p:cNvSpPr/>
          <p:nvPr/>
        </p:nvSpPr>
        <p:spPr bwMode="auto">
          <a:xfrm>
            <a:off x="1816100" y="5222174"/>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600">
                <a:solidFill>
                  <a:schemeClr val="tx1"/>
                </a:solidFill>
              </a:rPr>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75663"/>
            <a:ext cx="9070923" cy="443198"/>
          </a:xfrm>
        </p:spPr>
        <p:txBody>
          <a:bodyPr/>
          <a:lstStyle/>
          <a:p>
            <a:r>
              <a:rPr lang="en-US" sz="3200" dirty="0"/>
              <a:t>Lesson 03: Module 01 Lab and Review</a:t>
            </a:r>
          </a:p>
        </p:txBody>
      </p:sp>
      <p:pic>
        <p:nvPicPr>
          <p:cNvPr id="5" name="Picture 4" descr="Icon of a lab flask">
            <a:extLst>
              <a:ext uri="{FF2B5EF4-FFF2-40B4-BE49-F238E27FC236}">
                <a16:creationId xmlns:a16="http://schemas.microsoft.com/office/drawing/2014/main" id="{31BA8DA9-9114-4BC9-BC9C-69DB9B67D1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3621" y="2833330"/>
            <a:ext cx="955995" cy="1390327"/>
          </a:xfrm>
          <a:prstGeom prst="rect">
            <a:avLst/>
          </a:prstGeom>
        </p:spPr>
      </p:pic>
    </p:spTree>
    <p:extLst>
      <p:ext uri="{BB962C8B-B14F-4D97-AF65-F5344CB8AC3E}">
        <p14:creationId xmlns:p14="http://schemas.microsoft.com/office/powerpoint/2010/main" val="31947273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pic>
        <p:nvPicPr>
          <p:cNvPr id="9" name="Picture 8" descr="Icon of four circles interconnected with one another">
            <a:extLst>
              <a:ext uri="{FF2B5EF4-FFF2-40B4-BE49-F238E27FC236}">
                <a16:creationId xmlns:a16="http://schemas.microsoft.com/office/drawing/2014/main" id="{621F7D6D-818B-48E2-90B1-739C356C45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8" y="1488493"/>
            <a:ext cx="1207008" cy="1205484"/>
          </a:xfrm>
          <a:prstGeom prst="rect">
            <a:avLst/>
          </a:prstGeom>
        </p:spPr>
      </p:pic>
      <p:sp>
        <p:nvSpPr>
          <p:cNvPr id="8" name="TextBox 7">
            <a:extLst>
              <a:ext uri="{FF2B5EF4-FFF2-40B4-BE49-F238E27FC236}">
                <a16:creationId xmlns:a16="http://schemas.microsoft.com/office/drawing/2014/main" id="{FAAD0CB0-A81B-4D75-B5DB-727033079D8B}"/>
              </a:ext>
            </a:extLst>
          </p:cNvPr>
          <p:cNvSpPr txBox="1"/>
          <p:nvPr/>
        </p:nvSpPr>
        <p:spPr>
          <a:xfrm>
            <a:off x="2006600" y="1909253"/>
            <a:ext cx="9991724" cy="369332"/>
          </a:xfrm>
          <a:prstGeom prst="rect">
            <a:avLst/>
          </a:prstGeom>
          <a:noFill/>
        </p:spPr>
        <p:txBody>
          <a:bodyPr wrap="square" lIns="0" tIns="0" rIns="0" bIns="0" rtlCol="0" anchor="ctr">
            <a:spAutoFit/>
          </a:bodyPr>
          <a:lstStyle/>
          <a:p>
            <a:pPr>
              <a:spcAft>
                <a:spcPts val="600"/>
              </a:spcAft>
            </a:pPr>
            <a:r>
              <a:rPr lang="en-US" sz="2400" dirty="0"/>
              <a:t>Lesson 01: Azure Active Directory</a:t>
            </a:r>
          </a:p>
        </p:txBody>
      </p:sp>
      <p:cxnSp>
        <p:nvCxnSpPr>
          <p:cNvPr id="20" name="Straight Connector 19">
            <a:extLst>
              <a:ext uri="{FF2B5EF4-FFF2-40B4-BE49-F238E27FC236}">
                <a16:creationId xmlns:a16="http://schemas.microsoft.com/office/drawing/2014/main" id="{E2D8FA1A-6A9A-4A64-A246-C3D40EBE4469}"/>
              </a:ext>
              <a:ext uri="{C183D7F6-B498-43B3-948B-1728B52AA6E4}">
                <adec:decorative xmlns:adec="http://schemas.microsoft.com/office/drawing/2017/decorative" val="1"/>
              </a:ext>
            </a:extLst>
          </p:cNvPr>
          <p:cNvCxnSpPr>
            <a:cxnSpLocks/>
          </p:cNvCxnSpPr>
          <p:nvPr/>
        </p:nvCxnSpPr>
        <p:spPr>
          <a:xfrm>
            <a:off x="2006600" y="2859891"/>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two people">
            <a:extLst>
              <a:ext uri="{FF2B5EF4-FFF2-40B4-BE49-F238E27FC236}">
                <a16:creationId xmlns:a16="http://schemas.microsoft.com/office/drawing/2014/main" id="{AFF6D86B-4424-4C20-A3EA-4D1C86EA76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438" y="3026277"/>
            <a:ext cx="1207008" cy="1205484"/>
          </a:xfrm>
          <a:prstGeom prst="rect">
            <a:avLst/>
          </a:prstGeom>
        </p:spPr>
      </p:pic>
      <p:sp>
        <p:nvSpPr>
          <p:cNvPr id="10" name="TextBox 9">
            <a:extLst>
              <a:ext uri="{FF2B5EF4-FFF2-40B4-BE49-F238E27FC236}">
                <a16:creationId xmlns:a16="http://schemas.microsoft.com/office/drawing/2014/main" id="{8917875F-0844-4F32-8DFC-C5F63B422D52}"/>
              </a:ext>
            </a:extLst>
          </p:cNvPr>
          <p:cNvSpPr txBox="1"/>
          <p:nvPr/>
        </p:nvSpPr>
        <p:spPr>
          <a:xfrm>
            <a:off x="2006600" y="3444117"/>
            <a:ext cx="9991724" cy="369332"/>
          </a:xfrm>
          <a:prstGeom prst="rect">
            <a:avLst/>
          </a:prstGeom>
          <a:noFill/>
        </p:spPr>
        <p:txBody>
          <a:bodyPr wrap="square" lIns="0" tIns="0" rIns="0" bIns="0" rtlCol="0" anchor="ctr">
            <a:spAutoFit/>
          </a:bodyPr>
          <a:lstStyle/>
          <a:p>
            <a:pPr>
              <a:spcAft>
                <a:spcPts val="600"/>
              </a:spcAft>
            </a:pPr>
            <a:r>
              <a:rPr lang="en-US" sz="2400" dirty="0"/>
              <a:t>Lesson 02: Users and Groups</a:t>
            </a:r>
          </a:p>
        </p:txBody>
      </p:sp>
      <p:cxnSp>
        <p:nvCxnSpPr>
          <p:cNvPr id="21" name="Straight Connector 20">
            <a:extLst>
              <a:ext uri="{FF2B5EF4-FFF2-40B4-BE49-F238E27FC236}">
                <a16:creationId xmlns:a16="http://schemas.microsoft.com/office/drawing/2014/main" id="{34B32FAA-1BA8-4D5D-BA7D-6A821773F7D2}"/>
              </a:ext>
              <a:ext uri="{C183D7F6-B498-43B3-948B-1728B52AA6E4}">
                <adec:decorative xmlns:adec="http://schemas.microsoft.com/office/drawing/2017/decorative" val="1"/>
              </a:ext>
            </a:extLst>
          </p:cNvPr>
          <p:cNvCxnSpPr>
            <a:cxnSpLocks/>
          </p:cNvCxnSpPr>
          <p:nvPr/>
        </p:nvCxnSpPr>
        <p:spPr>
          <a:xfrm>
            <a:off x="2006600" y="4397675"/>
            <a:ext cx="99917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lab flask">
            <a:extLst>
              <a:ext uri="{FF2B5EF4-FFF2-40B4-BE49-F238E27FC236}">
                <a16:creationId xmlns:a16="http://schemas.microsoft.com/office/drawing/2014/main" id="{CC96FE38-0F24-4F6E-B9D8-4C46927B15C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438" y="4564062"/>
            <a:ext cx="1207008" cy="1205484"/>
          </a:xfrm>
          <a:prstGeom prst="rect">
            <a:avLst/>
          </a:prstGeom>
        </p:spPr>
      </p:pic>
      <p:sp>
        <p:nvSpPr>
          <p:cNvPr id="11" name="TextBox 10">
            <a:extLst>
              <a:ext uri="{FF2B5EF4-FFF2-40B4-BE49-F238E27FC236}">
                <a16:creationId xmlns:a16="http://schemas.microsoft.com/office/drawing/2014/main" id="{68D6FF0A-3D86-4915-BEA4-3247BF5912C3}"/>
              </a:ext>
            </a:extLst>
          </p:cNvPr>
          <p:cNvSpPr txBox="1"/>
          <p:nvPr/>
        </p:nvSpPr>
        <p:spPr>
          <a:xfrm>
            <a:off x="2006600" y="4992966"/>
            <a:ext cx="9991724" cy="369332"/>
          </a:xfrm>
          <a:prstGeom prst="rect">
            <a:avLst/>
          </a:prstGeom>
          <a:noFill/>
        </p:spPr>
        <p:txBody>
          <a:bodyPr wrap="square" lIns="0" tIns="0" rIns="0" bIns="0" rtlCol="0" anchor="ctr">
            <a:spAutoFit/>
          </a:bodyPr>
          <a:lstStyle/>
          <a:p>
            <a:pPr>
              <a:spcAft>
                <a:spcPts val="600"/>
              </a:spcAft>
            </a:pPr>
            <a:r>
              <a:rPr lang="en-US" sz="2400"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A330F38F-2889-48A6-A0BB-305B3CBA3CDF}"/>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20CF023F-CDCF-454F-9ABA-E592F7D77703}"/>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D56F6B51-AD2B-43E1-8FE5-756D81CBBEEA}"/>
              </a:ext>
            </a:extLst>
          </p:cNvPr>
          <p:cNvSpPr/>
          <p:nvPr/>
        </p:nvSpPr>
        <p:spPr bwMode="auto">
          <a:xfrm>
            <a:off x="427038" y="3948583"/>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and configure Azure AD users</a:t>
            </a:r>
          </a:p>
        </p:txBody>
      </p:sp>
      <p:sp>
        <p:nvSpPr>
          <p:cNvPr id="6" name="Rectangle 5">
            <a:extLst>
              <a:ext uri="{FF2B5EF4-FFF2-40B4-BE49-F238E27FC236}">
                <a16:creationId xmlns:a16="http://schemas.microsoft.com/office/drawing/2014/main" id="{2C77F4AB-6ACF-412C-B310-C4D71ECD6E4B}"/>
              </a:ext>
            </a:extLst>
          </p:cNvPr>
          <p:cNvSpPr/>
          <p:nvPr/>
        </p:nvSpPr>
        <p:spPr bwMode="auto">
          <a:xfrm>
            <a:off x="3359516" y="3948583"/>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2:</a:t>
            </a:r>
            <a:br>
              <a:rPr lang="en-US" sz="2200" dirty="0">
                <a:solidFill>
                  <a:schemeClr val="tx1"/>
                </a:solidFill>
                <a:latin typeface="+mj-lt"/>
                <a:cs typeface="Segoe UI Semilight"/>
              </a:rPr>
            </a:br>
            <a:r>
              <a:rPr lang="en-US" sz="2000" dirty="0">
                <a:solidFill>
                  <a:schemeClr val="tx1"/>
                </a:solidFill>
                <a:cs typeface="Segoe UI Semilight"/>
              </a:rPr>
              <a:t>Create Azure AD groups with assigned and dynamic membership</a:t>
            </a:r>
          </a:p>
        </p:txBody>
      </p:sp>
      <p:sp>
        <p:nvSpPr>
          <p:cNvPr id="7" name="Rectangle 6">
            <a:extLst>
              <a:ext uri="{FF2B5EF4-FFF2-40B4-BE49-F238E27FC236}">
                <a16:creationId xmlns:a16="http://schemas.microsoft.com/office/drawing/2014/main" id="{B2709D4D-CF3A-49B0-B774-B996E7083366}"/>
              </a:ext>
            </a:extLst>
          </p:cNvPr>
          <p:cNvSpPr/>
          <p:nvPr/>
        </p:nvSpPr>
        <p:spPr bwMode="auto">
          <a:xfrm>
            <a:off x="6291994" y="3948583"/>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3:</a:t>
            </a:r>
            <a:br>
              <a:rPr lang="en-US" sz="2200" dirty="0">
                <a:solidFill>
                  <a:schemeClr val="tx1"/>
                </a:solidFill>
                <a:latin typeface="+mj-lt"/>
                <a:cs typeface="Segoe UI Semilight"/>
              </a:rPr>
            </a:br>
            <a:r>
              <a:rPr lang="en-US" sz="2000" dirty="0">
                <a:solidFill>
                  <a:schemeClr val="tx1"/>
                </a:solidFill>
                <a:cs typeface="Segoe UI Semilight"/>
              </a:rPr>
              <a:t>Create an Azure Active Directory (AD) tenant</a:t>
            </a:r>
          </a:p>
        </p:txBody>
      </p:sp>
      <p:sp>
        <p:nvSpPr>
          <p:cNvPr id="8" name="Rectangle 7">
            <a:extLst>
              <a:ext uri="{FF2B5EF4-FFF2-40B4-BE49-F238E27FC236}">
                <a16:creationId xmlns:a16="http://schemas.microsoft.com/office/drawing/2014/main" id="{57035366-6403-43C4-AC3D-A2F673867A0E}"/>
              </a:ext>
            </a:extLst>
          </p:cNvPr>
          <p:cNvSpPr/>
          <p:nvPr/>
        </p:nvSpPr>
        <p:spPr bwMode="auto">
          <a:xfrm>
            <a:off x="9224472" y="3948583"/>
            <a:ext cx="2789728" cy="193278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200" dirty="0">
                <a:solidFill>
                  <a:schemeClr val="tx2">
                    <a:lumMod val="50000"/>
                  </a:schemeClr>
                </a:solidFill>
                <a:latin typeface="+mj-lt"/>
                <a:cs typeface="Segoe UI Semilight"/>
              </a:rPr>
              <a:t>Task 4:</a:t>
            </a:r>
            <a:br>
              <a:rPr lang="en-US" sz="2200" dirty="0">
                <a:solidFill>
                  <a:schemeClr val="tx1"/>
                </a:solidFill>
                <a:latin typeface="+mj-lt"/>
                <a:cs typeface="Segoe UI Semilight"/>
              </a:rPr>
            </a:br>
            <a:r>
              <a:rPr lang="en-US" sz="2000" dirty="0">
                <a:solidFill>
                  <a:schemeClr val="tx1"/>
                </a:solidFill>
                <a:cs typeface="Segoe UI Semilight"/>
              </a:rPr>
              <a:t>Manage Azure AD guest users</a:t>
            </a:r>
          </a:p>
        </p:txBody>
      </p:sp>
      <p:sp>
        <p:nvSpPr>
          <p:cNvPr id="10" name="Text Placeholder 2">
            <a:extLst>
              <a:ext uri="{FF2B5EF4-FFF2-40B4-BE49-F238E27FC236}">
                <a16:creationId xmlns:a16="http://schemas.microsoft.com/office/drawing/2014/main" id="{14FC16D0-8BDC-495A-B850-57E8417CC180}"/>
              </a:ext>
            </a:extLst>
          </p:cNvPr>
          <p:cNvSpPr txBox="1">
            <a:spLocks/>
          </p:cNvSpPr>
          <p:nvPr/>
        </p:nvSpPr>
        <p:spPr>
          <a:xfrm>
            <a:off x="8293754" y="614197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2" name="arrow_15">
            <a:extLst>
              <a:ext uri="{FF2B5EF4-FFF2-40B4-BE49-F238E27FC236}">
                <a16:creationId xmlns:a16="http://schemas.microsoft.com/office/drawing/2014/main" id="{9BE29A30-761F-4098-9003-DBD272ED051F}"/>
              </a:ext>
              <a:ext uri="{C183D7F6-B498-43B3-948B-1728B52AA6E4}">
                <adec:decorative xmlns:adec="http://schemas.microsoft.com/office/drawing/2017/decorative" val="1"/>
              </a:ext>
            </a:extLst>
          </p:cNvPr>
          <p:cNvSpPr>
            <a:spLocks noChangeAspect="1" noEditPoints="1"/>
          </p:cNvSpPr>
          <p:nvPr/>
        </p:nvSpPr>
        <p:spPr bwMode="auto">
          <a:xfrm>
            <a:off x="11783506" y="6141975"/>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337D-A82B-4801-9524-BEC5D7940B56}"/>
              </a:ext>
            </a:extLst>
          </p:cNvPr>
          <p:cNvSpPr>
            <a:spLocks noGrp="1"/>
          </p:cNvSpPr>
          <p:nvPr>
            <p:ph type="title"/>
          </p:nvPr>
        </p:nvSpPr>
        <p:spPr/>
        <p:txBody>
          <a:bodyPr/>
          <a:lstStyle/>
          <a:p>
            <a:r>
              <a:rPr lang="en-US" dirty="0">
                <a:ea typeface="+mj-lt"/>
                <a:cs typeface="+mj-lt"/>
              </a:rPr>
              <a:t>Lab 01 – Architecture diagram</a:t>
            </a:r>
            <a:endParaRPr lang="en-US" dirty="0"/>
          </a:p>
        </p:txBody>
      </p:sp>
      <p:grpSp>
        <p:nvGrpSpPr>
          <p:cNvPr id="37" name="Group 36" descr="Architecture diagram of the detailed lab steps. ">
            <a:extLst>
              <a:ext uri="{FF2B5EF4-FFF2-40B4-BE49-F238E27FC236}">
                <a16:creationId xmlns:a16="http://schemas.microsoft.com/office/drawing/2014/main" id="{CDC8ECEB-2681-4F91-9310-CCAF6E8A01A0}"/>
              </a:ext>
            </a:extLst>
          </p:cNvPr>
          <p:cNvGrpSpPr/>
          <p:nvPr/>
        </p:nvGrpSpPr>
        <p:grpSpPr>
          <a:xfrm>
            <a:off x="1423560" y="1216692"/>
            <a:ext cx="9314988" cy="5145054"/>
            <a:chOff x="475909" y="1359113"/>
            <a:chExt cx="9314988" cy="5145054"/>
          </a:xfrm>
        </p:grpSpPr>
        <p:sp>
          <p:nvSpPr>
            <p:cNvPr id="39" name="Rectangle 38">
              <a:extLst>
                <a:ext uri="{FF2B5EF4-FFF2-40B4-BE49-F238E27FC236}">
                  <a16:creationId xmlns:a16="http://schemas.microsoft.com/office/drawing/2014/main" id="{6E264FA1-FDAE-4D50-B541-4C688DFA417E}"/>
                </a:ext>
              </a:extLst>
            </p:cNvPr>
            <p:cNvSpPr/>
            <p:nvPr/>
          </p:nvSpPr>
          <p:spPr bwMode="auto">
            <a:xfrm>
              <a:off x="7126128" y="1359113"/>
              <a:ext cx="2641033" cy="369855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Rectangle 40">
              <a:extLst>
                <a:ext uri="{FF2B5EF4-FFF2-40B4-BE49-F238E27FC236}">
                  <a16:creationId xmlns:a16="http://schemas.microsoft.com/office/drawing/2014/main" id="{559EF700-FEA3-4FC1-9CB7-4E413F5CD700}"/>
                </a:ext>
              </a:extLst>
            </p:cNvPr>
            <p:cNvSpPr/>
            <p:nvPr/>
          </p:nvSpPr>
          <p:spPr bwMode="auto">
            <a:xfrm>
              <a:off x="475909" y="1359113"/>
              <a:ext cx="6232170" cy="514505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3" name="Graphic 42">
              <a:extLst>
                <a:ext uri="{FF2B5EF4-FFF2-40B4-BE49-F238E27FC236}">
                  <a16:creationId xmlns:a16="http://schemas.microsoft.com/office/drawing/2014/main" id="{D2BA6ED9-0B2C-466C-B820-A10F0F7E1E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1895" y="1359113"/>
              <a:ext cx="645758" cy="645758"/>
            </a:xfrm>
            <a:prstGeom prst="rect">
              <a:avLst/>
            </a:prstGeom>
          </p:spPr>
        </p:pic>
        <p:pic>
          <p:nvPicPr>
            <p:cNvPr id="45" name="Graphic 44">
              <a:extLst>
                <a:ext uri="{FF2B5EF4-FFF2-40B4-BE49-F238E27FC236}">
                  <a16:creationId xmlns:a16="http://schemas.microsoft.com/office/drawing/2014/main" id="{DC1678A8-B9AC-44AD-8ADD-F0536142CD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5101" y="2921255"/>
              <a:ext cx="295019" cy="295019"/>
            </a:xfrm>
            <a:prstGeom prst="rect">
              <a:avLst/>
            </a:prstGeom>
          </p:spPr>
        </p:pic>
        <p:pic>
          <p:nvPicPr>
            <p:cNvPr id="47" name="Graphic 46">
              <a:extLst>
                <a:ext uri="{FF2B5EF4-FFF2-40B4-BE49-F238E27FC236}">
                  <a16:creationId xmlns:a16="http://schemas.microsoft.com/office/drawing/2014/main" id="{0C5E3FCD-F1B8-45A4-B66F-1786E90A5C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4312" y="2416219"/>
              <a:ext cx="295019" cy="295019"/>
            </a:xfrm>
            <a:prstGeom prst="rect">
              <a:avLst/>
            </a:prstGeom>
          </p:spPr>
        </p:pic>
        <p:sp>
          <p:nvSpPr>
            <p:cNvPr id="49" name="TextBox 48">
              <a:extLst>
                <a:ext uri="{FF2B5EF4-FFF2-40B4-BE49-F238E27FC236}">
                  <a16:creationId xmlns:a16="http://schemas.microsoft.com/office/drawing/2014/main" id="{AFD1DB65-B7BF-464E-B6C6-25D81FB059A4}"/>
                </a:ext>
              </a:extLst>
            </p:cNvPr>
            <p:cNvSpPr txBox="1"/>
            <p:nvPr/>
          </p:nvSpPr>
          <p:spPr>
            <a:xfrm>
              <a:off x="2217761" y="1899984"/>
              <a:ext cx="2457615" cy="479745"/>
            </a:xfrm>
            <a:prstGeom prst="rect">
              <a:avLst/>
            </a:prstGeom>
            <a:noFill/>
          </p:spPr>
          <p:txBody>
            <a:bodyPr wrap="square" lIns="179285" tIns="143428" rIns="179285" bIns="143428" rtlCol="0">
              <a:spAutoFit/>
            </a:bodyPr>
            <a:lstStyle/>
            <a:p>
              <a:pPr defTabSz="914367">
                <a:lnSpc>
                  <a:spcPct val="90000"/>
                </a:lnSpc>
                <a:spcAft>
                  <a:spcPts val="588"/>
                </a:spcAft>
              </a:pPr>
              <a:r>
                <a:rPr lang="en-US" sz="1372" b="1" dirty="0">
                  <a:gradFill>
                    <a:gsLst>
                      <a:gs pos="2917">
                        <a:srgbClr val="000000"/>
                      </a:gs>
                      <a:gs pos="30000">
                        <a:srgbClr val="000000"/>
                      </a:gs>
                    </a:gsLst>
                    <a:lin ang="5400000" scaled="0"/>
                  </a:gradFill>
                  <a:latin typeface="Segoe UI"/>
                </a:rPr>
                <a:t>Default Azure AD tenant</a:t>
              </a:r>
              <a:endParaRPr lang="fr-FR" sz="1372" b="1" dirty="0" err="1">
                <a:gradFill>
                  <a:gsLst>
                    <a:gs pos="2917">
                      <a:srgbClr val="000000"/>
                    </a:gs>
                    <a:gs pos="30000">
                      <a:srgbClr val="000000"/>
                    </a:gs>
                  </a:gsLst>
                  <a:lin ang="5400000" scaled="0"/>
                </a:gradFill>
                <a:latin typeface="Segoe UI"/>
              </a:endParaRPr>
            </a:p>
          </p:txBody>
        </p:sp>
        <p:sp>
          <p:nvSpPr>
            <p:cNvPr id="51" name="TextBox 50">
              <a:extLst>
                <a:ext uri="{FF2B5EF4-FFF2-40B4-BE49-F238E27FC236}">
                  <a16:creationId xmlns:a16="http://schemas.microsoft.com/office/drawing/2014/main" id="{E478AE29-ABAD-40AA-A0B2-EFB285A2A6BC}"/>
                </a:ext>
              </a:extLst>
            </p:cNvPr>
            <p:cNvSpPr txBox="1"/>
            <p:nvPr/>
          </p:nvSpPr>
          <p:spPr>
            <a:xfrm>
              <a:off x="735963" y="3227558"/>
              <a:ext cx="2378745" cy="995697"/>
            </a:xfrm>
            <a:prstGeom prst="rect">
              <a:avLst/>
            </a:prstGeom>
            <a:noFill/>
          </p:spPr>
          <p:txBody>
            <a:bodyPr wrap="square">
              <a:spAutoFit/>
            </a:bodyPr>
            <a:lstStyle/>
            <a:p>
              <a:pPr defTabSz="914367"/>
              <a:r>
                <a:rPr lang="fr-FR" sz="1176" b="1" dirty="0">
                  <a:solidFill>
                    <a:srgbClr val="000000"/>
                  </a:solidFill>
                  <a:latin typeface="Segoe UI"/>
                </a:rPr>
                <a:t>az104-01a-aaduser1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Role: </a:t>
              </a:r>
              <a:r>
                <a:rPr lang="en-US" sz="1176" dirty="0">
                  <a:solidFill>
                    <a:srgbClr val="000000"/>
                  </a:solidFill>
                  <a:latin typeface="Segoe UI"/>
                </a:rPr>
                <a:t>User administrator</a:t>
              </a:r>
            </a:p>
            <a:p>
              <a:pPr defTabSz="914367"/>
              <a:r>
                <a:rPr lang="en-US" sz="1176" b="1" dirty="0">
                  <a:solidFill>
                    <a:srgbClr val="000000"/>
                  </a:solidFill>
                  <a:latin typeface="Segoe UI"/>
                </a:rPr>
                <a:t>Job title: </a:t>
              </a:r>
              <a:r>
                <a:rPr lang="en-US" sz="1176" dirty="0">
                  <a:solidFill>
                    <a:srgbClr val="000000"/>
                  </a:solidFill>
                  <a:latin typeface="Segoe UI"/>
                </a:rPr>
                <a:t>Cloud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53" name="Rectangle: Rounded Corners 52">
              <a:extLst>
                <a:ext uri="{FF2B5EF4-FFF2-40B4-BE49-F238E27FC236}">
                  <a16:creationId xmlns:a16="http://schemas.microsoft.com/office/drawing/2014/main" id="{A617EC88-B201-460C-B07D-81C8D6A4222E}"/>
                </a:ext>
              </a:extLst>
            </p:cNvPr>
            <p:cNvSpPr/>
            <p:nvPr/>
          </p:nvSpPr>
          <p:spPr bwMode="auto">
            <a:xfrm>
              <a:off x="687311" y="2871283"/>
              <a:ext cx="2378745" cy="1411751"/>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 name="TextBox 54">
              <a:extLst>
                <a:ext uri="{FF2B5EF4-FFF2-40B4-BE49-F238E27FC236}">
                  <a16:creationId xmlns:a16="http://schemas.microsoft.com/office/drawing/2014/main" id="{F59CBBDD-9E2B-44E7-BB1F-6F509D72B4AD}"/>
                </a:ext>
              </a:extLst>
            </p:cNvPr>
            <p:cNvSpPr txBox="1"/>
            <p:nvPr/>
          </p:nvSpPr>
          <p:spPr>
            <a:xfrm>
              <a:off x="1081471" y="2248615"/>
              <a:ext cx="2681796"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Cloud Administrators</a:t>
              </a:r>
            </a:p>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Membership type:</a:t>
              </a:r>
              <a:r>
                <a:rPr lang="en-US" sz="1176" dirty="0">
                  <a:gradFill>
                    <a:gsLst>
                      <a:gs pos="2917">
                        <a:srgbClr val="000000"/>
                      </a:gs>
                      <a:gs pos="30000">
                        <a:srgbClr val="000000"/>
                      </a:gs>
                    </a:gsLst>
                    <a:lin ang="5400000" scaled="0"/>
                  </a:gradFill>
                  <a:latin typeface="Segoe UI"/>
                </a:rPr>
                <a:t> Dynamic User</a:t>
              </a:r>
              <a:endParaRPr lang="fr-FR" sz="1176" b="1" dirty="0" err="1">
                <a:gradFill>
                  <a:gsLst>
                    <a:gs pos="2917">
                      <a:srgbClr val="000000"/>
                    </a:gs>
                    <a:gs pos="30000">
                      <a:srgbClr val="000000"/>
                    </a:gs>
                  </a:gsLst>
                  <a:lin ang="5400000" scaled="0"/>
                </a:gradFill>
                <a:latin typeface="Segoe UI"/>
              </a:endParaRPr>
            </a:p>
          </p:txBody>
        </p:sp>
        <p:pic>
          <p:nvPicPr>
            <p:cNvPr id="57" name="Graphic 56">
              <a:extLst>
                <a:ext uri="{FF2B5EF4-FFF2-40B4-BE49-F238E27FC236}">
                  <a16:creationId xmlns:a16="http://schemas.microsoft.com/office/drawing/2014/main" id="{CA29DB5A-E7E4-43F4-A352-6F859A7C2871}"/>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03965" y="2934835"/>
              <a:ext cx="295019" cy="295019"/>
            </a:xfrm>
            <a:prstGeom prst="rect">
              <a:avLst/>
            </a:prstGeom>
          </p:spPr>
        </p:pic>
        <p:sp>
          <p:nvSpPr>
            <p:cNvPr id="59" name="TextBox 58">
              <a:extLst>
                <a:ext uri="{FF2B5EF4-FFF2-40B4-BE49-F238E27FC236}">
                  <a16:creationId xmlns:a16="http://schemas.microsoft.com/office/drawing/2014/main" id="{939C8B8D-7CE2-4D45-8B4C-4D349B7EDCD7}"/>
                </a:ext>
              </a:extLst>
            </p:cNvPr>
            <p:cNvSpPr txBox="1"/>
            <p:nvPr/>
          </p:nvSpPr>
          <p:spPr>
            <a:xfrm>
              <a:off x="3814827" y="3241138"/>
              <a:ext cx="2378745" cy="816121"/>
            </a:xfrm>
            <a:prstGeom prst="rect">
              <a:avLst/>
            </a:prstGeom>
            <a:noFill/>
          </p:spPr>
          <p:txBody>
            <a:bodyPr wrap="square">
              <a:spAutoFit/>
            </a:bodyPr>
            <a:lstStyle/>
            <a:p>
              <a:pPr defTabSz="914367"/>
              <a:r>
                <a:rPr lang="fr-FR" sz="1176" b="1" dirty="0">
                  <a:solidFill>
                    <a:srgbClr val="000000"/>
                  </a:solidFill>
                  <a:latin typeface="Segoe UI"/>
                </a:rPr>
                <a:t>az104-01a-aaduser2</a:t>
              </a: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61" name="Rectangle: Rounded Corners 60">
              <a:extLst>
                <a:ext uri="{FF2B5EF4-FFF2-40B4-BE49-F238E27FC236}">
                  <a16:creationId xmlns:a16="http://schemas.microsoft.com/office/drawing/2014/main" id="{14C5A31F-8E61-4F54-81C8-A3DD31433F42}"/>
                </a:ext>
              </a:extLst>
            </p:cNvPr>
            <p:cNvSpPr/>
            <p:nvPr/>
          </p:nvSpPr>
          <p:spPr bwMode="auto">
            <a:xfrm>
              <a:off x="3766175" y="2892069"/>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3" name="Graphic 62">
              <a:extLst>
                <a:ext uri="{FF2B5EF4-FFF2-40B4-BE49-F238E27FC236}">
                  <a16:creationId xmlns:a16="http://schemas.microsoft.com/office/drawing/2014/main" id="{50300A02-28ED-45F9-A541-331DE0EAF99E}"/>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7427" y="2434179"/>
              <a:ext cx="295019" cy="295019"/>
            </a:xfrm>
            <a:prstGeom prst="rect">
              <a:avLst/>
            </a:prstGeom>
          </p:spPr>
        </p:pic>
        <p:sp>
          <p:nvSpPr>
            <p:cNvPr id="65" name="TextBox 64">
              <a:extLst>
                <a:ext uri="{FF2B5EF4-FFF2-40B4-BE49-F238E27FC236}">
                  <a16:creationId xmlns:a16="http://schemas.microsoft.com/office/drawing/2014/main" id="{D767BD19-DDB6-40B3-9C51-414D723B09AB}"/>
                </a:ext>
              </a:extLst>
            </p:cNvPr>
            <p:cNvSpPr txBox="1"/>
            <p:nvPr/>
          </p:nvSpPr>
          <p:spPr>
            <a:xfrm>
              <a:off x="4112405" y="2266240"/>
              <a:ext cx="2768357"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System Administrators</a:t>
              </a:r>
            </a:p>
            <a:p>
              <a:pPr defTabSz="914367">
                <a:lnSpc>
                  <a:spcPct val="90000"/>
                </a:lnSpc>
                <a:spcAft>
                  <a:spcPts val="588"/>
                </a:spcAft>
              </a:pPr>
              <a:r>
                <a:rPr lang="fr-FR" sz="1176" b="1" dirty="0" err="1">
                  <a:gradFill>
                    <a:gsLst>
                      <a:gs pos="2917">
                        <a:srgbClr val="000000"/>
                      </a:gs>
                      <a:gs pos="30000">
                        <a:srgbClr val="000000"/>
                      </a:gs>
                    </a:gsLst>
                    <a:lin ang="5400000" scaled="0"/>
                  </a:gradFill>
                  <a:latin typeface="Segoe UI"/>
                </a:rPr>
                <a:t>Membership</a:t>
              </a:r>
              <a:r>
                <a:rPr lang="fr-FR" sz="1176" b="1" dirty="0">
                  <a:gradFill>
                    <a:gsLst>
                      <a:gs pos="2917">
                        <a:srgbClr val="000000"/>
                      </a:gs>
                      <a:gs pos="30000">
                        <a:srgbClr val="000000"/>
                      </a:gs>
                    </a:gsLst>
                    <a:lin ang="5400000" scaled="0"/>
                  </a:gradFill>
                  <a:latin typeface="Segoe UI"/>
                </a:rPr>
                <a:t> type: </a:t>
              </a:r>
              <a:r>
                <a:rPr lang="fr-FR" sz="1176" dirty="0">
                  <a:gradFill>
                    <a:gsLst>
                      <a:gs pos="2917">
                        <a:srgbClr val="000000"/>
                      </a:gs>
                      <a:gs pos="30000">
                        <a:srgbClr val="000000"/>
                      </a:gs>
                    </a:gsLst>
                    <a:lin ang="5400000" scaled="0"/>
                  </a:gradFill>
                  <a:latin typeface="Segoe UI"/>
                </a:rPr>
                <a:t>Dynamic User</a:t>
              </a:r>
              <a:endParaRPr lang="fr-FR" sz="1176" b="1" dirty="0">
                <a:gradFill>
                  <a:gsLst>
                    <a:gs pos="2917">
                      <a:srgbClr val="000000"/>
                    </a:gs>
                    <a:gs pos="30000">
                      <a:srgbClr val="000000"/>
                    </a:gs>
                  </a:gsLst>
                  <a:lin ang="5400000" scaled="0"/>
                </a:gradFill>
                <a:latin typeface="Segoe UI"/>
              </a:endParaRPr>
            </a:p>
          </p:txBody>
        </p:sp>
        <p:pic>
          <p:nvPicPr>
            <p:cNvPr id="68" name="Graphic 67">
              <a:extLst>
                <a:ext uri="{FF2B5EF4-FFF2-40B4-BE49-F238E27FC236}">
                  <a16:creationId xmlns:a16="http://schemas.microsoft.com/office/drawing/2014/main" id="{88B6578F-236A-4F05-8405-D34B4830D279}"/>
                </a:ext>
              </a:extLst>
            </p:cNvPr>
            <p:cNvPicPr>
              <a:picLocks noChangeAspect="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8323" y="1735926"/>
              <a:ext cx="645758" cy="645758"/>
            </a:xfrm>
            <a:prstGeom prst="rect">
              <a:avLst/>
            </a:prstGeom>
          </p:spPr>
        </p:pic>
        <p:sp>
          <p:nvSpPr>
            <p:cNvPr id="69" name="TextBox 68">
              <a:extLst>
                <a:ext uri="{FF2B5EF4-FFF2-40B4-BE49-F238E27FC236}">
                  <a16:creationId xmlns:a16="http://schemas.microsoft.com/office/drawing/2014/main" id="{2ECEECCA-063D-4ACD-A6A3-1954D978E180}"/>
                </a:ext>
              </a:extLst>
            </p:cNvPr>
            <p:cNvSpPr txBox="1"/>
            <p:nvPr/>
          </p:nvSpPr>
          <p:spPr>
            <a:xfrm>
              <a:off x="7112395" y="2416219"/>
              <a:ext cx="2457615" cy="7452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372" b="1" dirty="0">
                  <a:gradFill>
                    <a:gsLst>
                      <a:gs pos="2917">
                        <a:srgbClr val="000000"/>
                      </a:gs>
                      <a:gs pos="30000">
                        <a:srgbClr val="000000"/>
                      </a:gs>
                    </a:gsLst>
                    <a:lin ang="5400000" scaled="0"/>
                  </a:gradFill>
                  <a:latin typeface="Segoe UI"/>
                </a:rPr>
                <a:t>New Azure AD tenant</a:t>
              </a:r>
            </a:p>
            <a:p>
              <a:pPr algn="ctr" defTabSz="914367">
                <a:lnSpc>
                  <a:spcPct val="90000"/>
                </a:lnSpc>
                <a:spcAft>
                  <a:spcPts val="588"/>
                </a:spcAft>
              </a:pPr>
              <a:r>
                <a:rPr lang="fr-FR" sz="1372" b="1" dirty="0" err="1">
                  <a:gradFill>
                    <a:gsLst>
                      <a:gs pos="2917">
                        <a:srgbClr val="000000"/>
                      </a:gs>
                      <a:gs pos="30000">
                        <a:srgbClr val="000000"/>
                      </a:gs>
                    </a:gsLst>
                    <a:lin ang="5400000" scaled="0"/>
                  </a:gradFill>
                  <a:latin typeface="Segoe UI"/>
                </a:rPr>
                <a:t>Contoso</a:t>
              </a:r>
              <a:r>
                <a:rPr lang="fr-FR" sz="1372" b="1" dirty="0">
                  <a:gradFill>
                    <a:gsLst>
                      <a:gs pos="2917">
                        <a:srgbClr val="000000"/>
                      </a:gs>
                      <a:gs pos="30000">
                        <a:srgbClr val="000000"/>
                      </a:gs>
                    </a:gsLst>
                    <a:lin ang="5400000" scaled="0"/>
                  </a:gradFill>
                  <a:latin typeface="Segoe UI"/>
                </a:rPr>
                <a:t> </a:t>
              </a:r>
              <a:r>
                <a:rPr lang="fr-FR" sz="1372" b="1" dirty="0" err="1">
                  <a:gradFill>
                    <a:gsLst>
                      <a:gs pos="2917">
                        <a:srgbClr val="000000"/>
                      </a:gs>
                      <a:gs pos="30000">
                        <a:srgbClr val="000000"/>
                      </a:gs>
                    </a:gsLst>
                    <a:lin ang="5400000" scaled="0"/>
                  </a:gradFill>
                  <a:latin typeface="Segoe UI"/>
                </a:rPr>
                <a:t>Lab</a:t>
              </a:r>
              <a:endParaRPr lang="fr-FR" sz="1372" b="1" dirty="0">
                <a:gradFill>
                  <a:gsLst>
                    <a:gs pos="2917">
                      <a:srgbClr val="000000"/>
                    </a:gs>
                    <a:gs pos="30000">
                      <a:srgbClr val="000000"/>
                    </a:gs>
                  </a:gsLst>
                  <a:lin ang="5400000" scaled="0"/>
                </a:gradFill>
                <a:latin typeface="Segoe UI"/>
              </a:endParaRPr>
            </a:p>
          </p:txBody>
        </p:sp>
        <p:pic>
          <p:nvPicPr>
            <p:cNvPr id="70" name="Graphic 69">
              <a:extLst>
                <a:ext uri="{FF2B5EF4-FFF2-40B4-BE49-F238E27FC236}">
                  <a16:creationId xmlns:a16="http://schemas.microsoft.com/office/drawing/2014/main" id="{84E518AD-7399-46F2-BCE0-9888BA3E191A}"/>
                </a:ext>
              </a:extLst>
            </p:cNvPr>
            <p:cNvPicPr>
              <a:picLocks noChangeAspect="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01291" y="3319353"/>
              <a:ext cx="295019" cy="295019"/>
            </a:xfrm>
            <a:prstGeom prst="rect">
              <a:avLst/>
            </a:prstGeom>
          </p:spPr>
        </p:pic>
        <p:sp>
          <p:nvSpPr>
            <p:cNvPr id="71" name="TextBox 70">
              <a:extLst>
                <a:ext uri="{FF2B5EF4-FFF2-40B4-BE49-F238E27FC236}">
                  <a16:creationId xmlns:a16="http://schemas.microsoft.com/office/drawing/2014/main" id="{A8E67ED0-4EA8-497F-80E8-FB286012B0EC}"/>
                </a:ext>
              </a:extLst>
            </p:cNvPr>
            <p:cNvSpPr txBox="1"/>
            <p:nvPr/>
          </p:nvSpPr>
          <p:spPr>
            <a:xfrm>
              <a:off x="7412152" y="3625656"/>
              <a:ext cx="2378745" cy="995697"/>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endParaRPr lang="en-US"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System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72" name="TextBox 71">
              <a:extLst>
                <a:ext uri="{FF2B5EF4-FFF2-40B4-BE49-F238E27FC236}">
                  <a16:creationId xmlns:a16="http://schemas.microsoft.com/office/drawing/2014/main" id="{BF9B8D7D-8DF7-42C4-9FE8-0AB8D5C7BA51}"/>
                </a:ext>
              </a:extLst>
            </p:cNvPr>
            <p:cNvSpPr txBox="1"/>
            <p:nvPr/>
          </p:nvSpPr>
          <p:spPr>
            <a:xfrm>
              <a:off x="1433175" y="2832457"/>
              <a:ext cx="1433643"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sp>
          <p:nvSpPr>
            <p:cNvPr id="73" name="TextBox 72">
              <a:extLst>
                <a:ext uri="{FF2B5EF4-FFF2-40B4-BE49-F238E27FC236}">
                  <a16:creationId xmlns:a16="http://schemas.microsoft.com/office/drawing/2014/main" id="{22E05F90-C483-4549-A80E-2886AC586BD0}"/>
                </a:ext>
              </a:extLst>
            </p:cNvPr>
            <p:cNvSpPr txBox="1"/>
            <p:nvPr/>
          </p:nvSpPr>
          <p:spPr>
            <a:xfrm>
              <a:off x="4516721" y="2823269"/>
              <a:ext cx="1225604"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sp>
          <p:nvSpPr>
            <p:cNvPr id="74" name="TextBox 73">
              <a:extLst>
                <a:ext uri="{FF2B5EF4-FFF2-40B4-BE49-F238E27FC236}">
                  <a16:creationId xmlns:a16="http://schemas.microsoft.com/office/drawing/2014/main" id="{ADEF4137-6B93-4696-B51E-ED4DEB7047C6}"/>
                </a:ext>
              </a:extLst>
            </p:cNvPr>
            <p:cNvSpPr txBox="1"/>
            <p:nvPr/>
          </p:nvSpPr>
          <p:spPr>
            <a:xfrm>
              <a:off x="8149345" y="3230554"/>
              <a:ext cx="128595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Cloud user</a:t>
              </a:r>
              <a:endParaRPr lang="fr-FR" sz="1176" dirty="0" err="1">
                <a:gradFill>
                  <a:gsLst>
                    <a:gs pos="2917">
                      <a:srgbClr val="000000"/>
                    </a:gs>
                    <a:gs pos="30000">
                      <a:srgbClr val="000000"/>
                    </a:gs>
                  </a:gsLst>
                  <a:lin ang="5400000" scaled="0"/>
                </a:gradFill>
                <a:latin typeface="Segoe UI"/>
              </a:endParaRPr>
            </a:p>
          </p:txBody>
        </p:sp>
        <p:cxnSp>
          <p:nvCxnSpPr>
            <p:cNvPr id="75" name="Straight Arrow Connector 74">
              <a:extLst>
                <a:ext uri="{FF2B5EF4-FFF2-40B4-BE49-F238E27FC236}">
                  <a16:creationId xmlns:a16="http://schemas.microsoft.com/office/drawing/2014/main" id="{C996E016-D8D5-4AD2-AC8E-1F1A4FBDD8E4}"/>
                </a:ext>
              </a:extLst>
            </p:cNvPr>
            <p:cNvCxnSpPr>
              <a:cxnSpLocks/>
              <a:stCxn id="83" idx="3"/>
            </p:cNvCxnSpPr>
            <p:nvPr/>
          </p:nvCxnSpPr>
          <p:spPr>
            <a:xfrm flipV="1">
              <a:off x="4331383" y="3955121"/>
              <a:ext cx="3065363" cy="1303006"/>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FB21406-F9B5-439A-AA20-BAE8AD5BCAFD}"/>
                </a:ext>
              </a:extLst>
            </p:cNvPr>
            <p:cNvSpPr txBox="1"/>
            <p:nvPr/>
          </p:nvSpPr>
          <p:spPr>
            <a:xfrm>
              <a:off x="491673" y="1367536"/>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1, </a:t>
              </a:r>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2</a:t>
              </a:r>
            </a:p>
          </p:txBody>
        </p:sp>
        <p:sp>
          <p:nvSpPr>
            <p:cNvPr id="77" name="TextBox 76">
              <a:extLst>
                <a:ext uri="{FF2B5EF4-FFF2-40B4-BE49-F238E27FC236}">
                  <a16:creationId xmlns:a16="http://schemas.microsoft.com/office/drawing/2014/main" id="{586853EF-277A-44A7-B074-B46A19F41817}"/>
                </a:ext>
              </a:extLst>
            </p:cNvPr>
            <p:cNvSpPr txBox="1"/>
            <p:nvPr/>
          </p:nvSpPr>
          <p:spPr>
            <a:xfrm>
              <a:off x="7148912" y="1432375"/>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3</a:t>
              </a:r>
            </a:p>
          </p:txBody>
        </p:sp>
        <p:pic>
          <p:nvPicPr>
            <p:cNvPr id="78" name="Graphic 77">
              <a:extLst>
                <a:ext uri="{FF2B5EF4-FFF2-40B4-BE49-F238E27FC236}">
                  <a16:creationId xmlns:a16="http://schemas.microsoft.com/office/drawing/2014/main" id="{04959E82-92BE-4BBC-861E-B1A49125B9EA}"/>
                </a:ext>
              </a:extLst>
            </p:cNvPr>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64313" y="5089195"/>
              <a:ext cx="295019" cy="295019"/>
            </a:xfrm>
            <a:prstGeom prst="rect">
              <a:avLst/>
            </a:prstGeom>
          </p:spPr>
        </p:pic>
        <p:pic>
          <p:nvPicPr>
            <p:cNvPr id="79" name="Graphic 78">
              <a:extLst>
                <a:ext uri="{FF2B5EF4-FFF2-40B4-BE49-F238E27FC236}">
                  <a16:creationId xmlns:a16="http://schemas.microsoft.com/office/drawing/2014/main" id="{C6575700-0D21-4EA3-A7A4-6FFC9DDF0D4A}"/>
                </a:ext>
              </a:extLst>
            </p:cNvPr>
            <p:cNvPicPr>
              <a:picLocks noChangeAspect="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67773" y="4588785"/>
              <a:ext cx="295019" cy="295019"/>
            </a:xfrm>
            <a:prstGeom prst="rect">
              <a:avLst/>
            </a:prstGeom>
          </p:spPr>
        </p:pic>
        <p:sp>
          <p:nvSpPr>
            <p:cNvPr id="80" name="TextBox 79">
              <a:extLst>
                <a:ext uri="{FF2B5EF4-FFF2-40B4-BE49-F238E27FC236}">
                  <a16:creationId xmlns:a16="http://schemas.microsoft.com/office/drawing/2014/main" id="{D46589E5-43F7-4B59-A27F-3A66A37F9036}"/>
                </a:ext>
              </a:extLst>
            </p:cNvPr>
            <p:cNvSpPr txBox="1"/>
            <p:nvPr/>
          </p:nvSpPr>
          <p:spPr>
            <a:xfrm>
              <a:off x="2193425" y="5469488"/>
              <a:ext cx="2378745" cy="816121"/>
            </a:xfrm>
            <a:prstGeom prst="rect">
              <a:avLst/>
            </a:prstGeom>
            <a:noFill/>
          </p:spPr>
          <p:txBody>
            <a:bodyPr wrap="square">
              <a:spAutoFit/>
            </a:bodyPr>
            <a:lstStyle/>
            <a:p>
              <a:pPr defTabSz="914367"/>
              <a:r>
                <a:rPr lang="fr-FR" sz="1176" b="1" dirty="0">
                  <a:solidFill>
                    <a:srgbClr val="000000"/>
                  </a:solidFill>
                  <a:latin typeface="Segoe UI"/>
                </a:rPr>
                <a:t>az104-01b-aaduser1</a:t>
              </a:r>
            </a:p>
            <a:p>
              <a:pPr defTabSz="914367"/>
              <a:endParaRPr lang="fr-FR" sz="1176" b="1" dirty="0">
                <a:solidFill>
                  <a:srgbClr val="000000"/>
                </a:solidFill>
                <a:latin typeface="Segoe UI"/>
              </a:endParaRPr>
            </a:p>
            <a:p>
              <a:pPr defTabSz="914367"/>
              <a:r>
                <a:rPr lang="en-US" sz="1176" b="1" dirty="0">
                  <a:solidFill>
                    <a:srgbClr val="000000"/>
                  </a:solidFill>
                  <a:latin typeface="Segoe UI"/>
                </a:rPr>
                <a:t>Job title: </a:t>
              </a:r>
              <a:r>
                <a:rPr lang="en-US" sz="1176" dirty="0">
                  <a:solidFill>
                    <a:srgbClr val="000000"/>
                  </a:solidFill>
                  <a:latin typeface="Segoe UI"/>
                </a:rPr>
                <a:t>Lab Administrator</a:t>
              </a:r>
            </a:p>
            <a:p>
              <a:pPr defTabSz="914367"/>
              <a:r>
                <a:rPr lang="en-US" sz="1176" b="1" dirty="0">
                  <a:solidFill>
                    <a:srgbClr val="000000"/>
                  </a:solidFill>
                  <a:latin typeface="Segoe UI"/>
                </a:rPr>
                <a:t>Department: </a:t>
              </a:r>
              <a:r>
                <a:rPr lang="en-US" sz="1176" dirty="0">
                  <a:solidFill>
                    <a:srgbClr val="000000"/>
                  </a:solidFill>
                  <a:latin typeface="Segoe UI"/>
                </a:rPr>
                <a:t>IT</a:t>
              </a:r>
              <a:endParaRPr lang="fr-FR" sz="1176" dirty="0">
                <a:solidFill>
                  <a:srgbClr val="000000"/>
                </a:solidFill>
                <a:latin typeface="Segoe UI"/>
              </a:endParaRPr>
            </a:p>
          </p:txBody>
        </p:sp>
        <p:sp>
          <p:nvSpPr>
            <p:cNvPr id="81" name="Rectangle: Rounded Corners 80">
              <a:extLst>
                <a:ext uri="{FF2B5EF4-FFF2-40B4-BE49-F238E27FC236}">
                  <a16:creationId xmlns:a16="http://schemas.microsoft.com/office/drawing/2014/main" id="{97F55322-C69F-4D5D-950E-ED1B71C3A74B}"/>
                </a:ext>
              </a:extLst>
            </p:cNvPr>
            <p:cNvSpPr/>
            <p:nvPr/>
          </p:nvSpPr>
          <p:spPr bwMode="auto">
            <a:xfrm>
              <a:off x="2126523" y="4977630"/>
              <a:ext cx="2378745" cy="1364273"/>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2" name="TextBox 81">
              <a:extLst>
                <a:ext uri="{FF2B5EF4-FFF2-40B4-BE49-F238E27FC236}">
                  <a16:creationId xmlns:a16="http://schemas.microsoft.com/office/drawing/2014/main" id="{81A7CDA7-2FFB-4FC3-A135-A47FEFD25352}"/>
                </a:ext>
              </a:extLst>
            </p:cNvPr>
            <p:cNvSpPr txBox="1"/>
            <p:nvPr/>
          </p:nvSpPr>
          <p:spPr>
            <a:xfrm>
              <a:off x="2449289" y="4366716"/>
              <a:ext cx="2457615" cy="690953"/>
            </a:xfrm>
            <a:prstGeom prst="rect">
              <a:avLst/>
            </a:prstGeom>
            <a:noFill/>
          </p:spPr>
          <p:txBody>
            <a:bodyPr wrap="square" lIns="179285" tIns="143428" rIns="179285" bIns="143428" rtlCol="0">
              <a:spAutoFit/>
            </a:bodyPr>
            <a:lstStyle/>
            <a:p>
              <a:pPr defTabSz="914367">
                <a:lnSpc>
                  <a:spcPct val="90000"/>
                </a:lnSpc>
                <a:spcAft>
                  <a:spcPts val="588"/>
                </a:spcAft>
              </a:pPr>
              <a:r>
                <a:rPr lang="en-US" sz="1176" b="1" dirty="0">
                  <a:gradFill>
                    <a:gsLst>
                      <a:gs pos="2917">
                        <a:srgbClr val="000000"/>
                      </a:gs>
                      <a:gs pos="30000">
                        <a:srgbClr val="000000"/>
                      </a:gs>
                    </a:gsLst>
                    <a:lin ang="5400000" scaled="0"/>
                  </a:gradFill>
                  <a:latin typeface="Segoe UI"/>
                </a:rPr>
                <a:t>IT Lab Administrators</a:t>
              </a:r>
            </a:p>
            <a:p>
              <a:pPr defTabSz="914367">
                <a:lnSpc>
                  <a:spcPct val="90000"/>
                </a:lnSpc>
                <a:spcAft>
                  <a:spcPts val="588"/>
                </a:spcAft>
              </a:pPr>
              <a:r>
                <a:rPr lang="fr-FR" sz="1176" b="1" dirty="0" err="1">
                  <a:gradFill>
                    <a:gsLst>
                      <a:gs pos="2917">
                        <a:srgbClr val="000000"/>
                      </a:gs>
                      <a:gs pos="30000">
                        <a:srgbClr val="000000"/>
                      </a:gs>
                    </a:gsLst>
                    <a:lin ang="5400000" scaled="0"/>
                  </a:gradFill>
                  <a:latin typeface="Segoe UI"/>
                </a:rPr>
                <a:t>Membership</a:t>
              </a:r>
              <a:r>
                <a:rPr lang="fr-FR" sz="1176" b="1" dirty="0">
                  <a:gradFill>
                    <a:gsLst>
                      <a:gs pos="2917">
                        <a:srgbClr val="000000"/>
                      </a:gs>
                      <a:gs pos="30000">
                        <a:srgbClr val="000000"/>
                      </a:gs>
                    </a:gsLst>
                    <a:lin ang="5400000" scaled="0"/>
                  </a:gradFill>
                  <a:latin typeface="Segoe UI"/>
                </a:rPr>
                <a:t> type: </a:t>
              </a:r>
              <a:r>
                <a:rPr lang="fr-FR" sz="1176" dirty="0" err="1">
                  <a:gradFill>
                    <a:gsLst>
                      <a:gs pos="2917">
                        <a:srgbClr val="000000"/>
                      </a:gs>
                      <a:gs pos="30000">
                        <a:srgbClr val="000000"/>
                      </a:gs>
                    </a:gsLst>
                    <a:lin ang="5400000" scaled="0"/>
                  </a:gradFill>
                  <a:latin typeface="Segoe UI"/>
                </a:rPr>
                <a:t>Assigned</a:t>
              </a:r>
              <a:endParaRPr lang="fr-FR" sz="1176" dirty="0">
                <a:gradFill>
                  <a:gsLst>
                    <a:gs pos="2917">
                      <a:srgbClr val="000000"/>
                    </a:gs>
                    <a:gs pos="30000">
                      <a:srgbClr val="000000"/>
                    </a:gs>
                  </a:gsLst>
                  <a:lin ang="5400000" scaled="0"/>
                </a:gradFill>
                <a:latin typeface="Segoe UI"/>
              </a:endParaRPr>
            </a:p>
          </p:txBody>
        </p:sp>
        <p:sp>
          <p:nvSpPr>
            <p:cNvPr id="83" name="TextBox 82">
              <a:extLst>
                <a:ext uri="{FF2B5EF4-FFF2-40B4-BE49-F238E27FC236}">
                  <a16:creationId xmlns:a16="http://schemas.microsoft.com/office/drawing/2014/main" id="{4D46A84E-D12E-4688-AE03-4261E1E4336A}"/>
                </a:ext>
              </a:extLst>
            </p:cNvPr>
            <p:cNvSpPr txBox="1"/>
            <p:nvPr/>
          </p:nvSpPr>
          <p:spPr>
            <a:xfrm>
              <a:off x="2951895" y="5031832"/>
              <a:ext cx="1379488" cy="452590"/>
            </a:xfrm>
            <a:prstGeom prst="rect">
              <a:avLst/>
            </a:prstGeom>
            <a:noFill/>
          </p:spPr>
          <p:txBody>
            <a:bodyPr wrap="square" lIns="179285" tIns="143428" rIns="179285" bIns="143428" rtlCol="0">
              <a:spAutoFit/>
            </a:bodyPr>
            <a:lstStyle/>
            <a:p>
              <a:pPr defTabSz="914367">
                <a:lnSpc>
                  <a:spcPct val="90000"/>
                </a:lnSpc>
                <a:spcAft>
                  <a:spcPts val="588"/>
                </a:spcAft>
              </a:pPr>
              <a:r>
                <a:rPr lang="en-US" sz="1176" dirty="0">
                  <a:gradFill>
                    <a:gsLst>
                      <a:gs pos="2917">
                        <a:srgbClr val="000000"/>
                      </a:gs>
                      <a:gs pos="30000">
                        <a:srgbClr val="000000"/>
                      </a:gs>
                    </a:gsLst>
                    <a:lin ang="5400000" scaled="0"/>
                  </a:gradFill>
                  <a:latin typeface="Segoe UI"/>
                </a:rPr>
                <a:t>Guest user</a:t>
              </a:r>
              <a:endParaRPr lang="fr-FR" sz="1176" dirty="0" err="1">
                <a:gradFill>
                  <a:gsLst>
                    <a:gs pos="2917">
                      <a:srgbClr val="000000"/>
                    </a:gs>
                    <a:gs pos="30000">
                      <a:srgbClr val="000000"/>
                    </a:gs>
                  </a:gsLst>
                  <a:lin ang="5400000" scaled="0"/>
                </a:gradFill>
                <a:latin typeface="Segoe UI"/>
              </a:endParaRPr>
            </a:p>
          </p:txBody>
        </p:sp>
        <p:sp>
          <p:nvSpPr>
            <p:cNvPr id="84" name="TextBox 83">
              <a:extLst>
                <a:ext uri="{FF2B5EF4-FFF2-40B4-BE49-F238E27FC236}">
                  <a16:creationId xmlns:a16="http://schemas.microsoft.com/office/drawing/2014/main" id="{5D367371-D7A4-4DE2-8469-B3C0121EE75D}"/>
                </a:ext>
              </a:extLst>
            </p:cNvPr>
            <p:cNvSpPr txBox="1"/>
            <p:nvPr/>
          </p:nvSpPr>
          <p:spPr>
            <a:xfrm>
              <a:off x="2157725" y="5120083"/>
              <a:ext cx="1297732" cy="271554"/>
            </a:xfrm>
            <a:prstGeom prst="rect">
              <a:avLst/>
            </a:prstGeom>
            <a:noFill/>
          </p:spPr>
          <p:txBody>
            <a:bodyPr wrap="square">
              <a:spAutoFit/>
            </a:bodyPr>
            <a:lstStyle/>
            <a:p>
              <a:pPr defTabSz="914367"/>
              <a:r>
                <a:rPr lang="fr-FR" sz="1176" b="1" dirty="0" err="1">
                  <a:solidFill>
                    <a:schemeClr val="tx2">
                      <a:lumMod val="50000"/>
                    </a:schemeClr>
                  </a:solidFill>
                  <a:latin typeface="Segoe UI"/>
                </a:rPr>
                <a:t>Task</a:t>
              </a:r>
              <a:r>
                <a:rPr lang="fr-FR" sz="1176" b="1" dirty="0">
                  <a:solidFill>
                    <a:schemeClr val="tx2">
                      <a:lumMod val="50000"/>
                    </a:schemeClr>
                  </a:solidFill>
                  <a:latin typeface="Segoe UI"/>
                </a:rPr>
                <a:t> 4</a:t>
              </a:r>
            </a:p>
          </p:txBody>
        </p:sp>
        <p:sp>
          <p:nvSpPr>
            <p:cNvPr id="85" name="Rectangle: Rounded Corners 84">
              <a:extLst>
                <a:ext uri="{FF2B5EF4-FFF2-40B4-BE49-F238E27FC236}">
                  <a16:creationId xmlns:a16="http://schemas.microsoft.com/office/drawing/2014/main" id="{7780C773-7158-4D0C-A1F9-0D50AAF44962}"/>
                </a:ext>
              </a:extLst>
            </p:cNvPr>
            <p:cNvSpPr/>
            <p:nvPr/>
          </p:nvSpPr>
          <p:spPr bwMode="auto">
            <a:xfrm>
              <a:off x="7237148" y="3257691"/>
              <a:ext cx="2378745" cy="1404545"/>
            </a:xfrm>
            <a:prstGeom prst="round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Rectangle 2">
            <a:extLst>
              <a:ext uri="{FF2B5EF4-FFF2-40B4-BE49-F238E27FC236}">
                <a16:creationId xmlns:a16="http://schemas.microsoft.com/office/drawing/2014/main" id="{860D6EF1-F487-4D74-BFB3-0D4FB63880A3}"/>
              </a:ext>
              <a:ext uri="{C183D7F6-B498-43B3-948B-1728B52AA6E4}">
                <adec:decorative xmlns:adec="http://schemas.microsoft.com/office/drawing/2017/decorative" val="1"/>
              </a:ext>
            </a:extLst>
          </p:cNvPr>
          <p:cNvSpPr/>
          <p:nvPr/>
        </p:nvSpPr>
        <p:spPr bwMode="auto">
          <a:xfrm>
            <a:off x="476420" y="1113906"/>
            <a:ext cx="11521905" cy="532110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51028" fontAlgn="base">
              <a:lnSpc>
                <a:spcPct val="90000"/>
              </a:lnSpc>
              <a:spcBef>
                <a:spcPct val="0"/>
              </a:spcBef>
              <a:spcAft>
                <a:spcPct val="0"/>
              </a:spcAft>
            </a:pPr>
            <a:endParaRPr lang="en-IN" sz="2448"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275471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12" name="Rectangle 11">
            <a:extLst>
              <a:ext uri="{FF2B5EF4-FFF2-40B4-BE49-F238E27FC236}">
                <a16:creationId xmlns:a16="http://schemas.microsoft.com/office/drawing/2014/main" id="{616B814B-5D4E-416F-AE83-E9B3AC11932E}"/>
              </a:ext>
            </a:extLst>
          </p:cNvPr>
          <p:cNvSpPr/>
          <p:nvPr/>
        </p:nvSpPr>
        <p:spPr bwMode="auto">
          <a:xfrm>
            <a:off x="427039" y="1385888"/>
            <a:ext cx="4297362"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Module Review Questions</a:t>
            </a:r>
          </a:p>
        </p:txBody>
      </p:sp>
      <p:sp>
        <p:nvSpPr>
          <p:cNvPr id="13" name="Rectangle 12">
            <a:extLst>
              <a:ext uri="{FF2B5EF4-FFF2-40B4-BE49-F238E27FC236}">
                <a16:creationId xmlns:a16="http://schemas.microsoft.com/office/drawing/2014/main" id="{C85B5353-A05B-4F9F-93B3-4523D0B7E89B}"/>
              </a:ext>
            </a:extLst>
          </p:cNvPr>
          <p:cNvSpPr/>
          <p:nvPr/>
        </p:nvSpPr>
        <p:spPr bwMode="auto">
          <a:xfrm>
            <a:off x="4876800" y="1385888"/>
            <a:ext cx="7148540" cy="64008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latin typeface="+mj-lt"/>
              </a:rPr>
              <a:t>Microsoft Learn Modules (docs.microsoft.com/Learn)</a:t>
            </a:r>
          </a:p>
        </p:txBody>
      </p:sp>
      <p:sp>
        <p:nvSpPr>
          <p:cNvPr id="20" name="Rectangle 19">
            <a:extLst>
              <a:ext uri="{FF2B5EF4-FFF2-40B4-BE49-F238E27FC236}">
                <a16:creationId xmlns:a16="http://schemas.microsoft.com/office/drawing/2014/main" id="{DD85127B-1B17-4C17-BECC-B3D50AE3D904}"/>
              </a:ext>
            </a:extLst>
          </p:cNvPr>
          <p:cNvSpPr/>
          <p:nvPr/>
        </p:nvSpPr>
        <p:spPr>
          <a:xfrm>
            <a:off x="4876800" y="2088397"/>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Create Azure users and groups in Azure Active Directory</a:t>
            </a:r>
            <a:endParaRPr lang="en-IN" sz="1800" kern="1200" dirty="0">
              <a:solidFill>
                <a:schemeClr val="tx1"/>
              </a:solidFill>
            </a:endParaRPr>
          </a:p>
        </p:txBody>
      </p:sp>
      <p:cxnSp>
        <p:nvCxnSpPr>
          <p:cNvPr id="28" name="Straight Connector 27">
            <a:extLst>
              <a:ext uri="{FF2B5EF4-FFF2-40B4-BE49-F238E27FC236}">
                <a16:creationId xmlns:a16="http://schemas.microsoft.com/office/drawing/2014/main" id="{3AFA1F8C-A0BC-4C3E-8230-2FFAA5369191}"/>
              </a:ext>
              <a:ext uri="{C183D7F6-B498-43B3-948B-1728B52AA6E4}">
                <adec:decorative xmlns:adec="http://schemas.microsoft.com/office/drawing/2017/decorative" val="1"/>
              </a:ext>
            </a:extLst>
          </p:cNvPr>
          <p:cNvCxnSpPr>
            <a:cxnSpLocks/>
          </p:cNvCxnSpPr>
          <p:nvPr/>
        </p:nvCxnSpPr>
        <p:spPr>
          <a:xfrm>
            <a:off x="4876800" y="2699466"/>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97A3BDC-BE70-40E3-BB08-015EBE935830}"/>
              </a:ext>
            </a:extLst>
          </p:cNvPr>
          <p:cNvSpPr/>
          <p:nvPr/>
        </p:nvSpPr>
        <p:spPr>
          <a:xfrm>
            <a:off x="4876800" y="2761895"/>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Manage users and groups in Azure Active Directory</a:t>
            </a:r>
            <a:endParaRPr lang="en-IN" sz="1800" kern="1200" dirty="0">
              <a:solidFill>
                <a:schemeClr val="tx1"/>
              </a:solidFill>
            </a:endParaRPr>
          </a:p>
        </p:txBody>
      </p:sp>
      <p:cxnSp>
        <p:nvCxnSpPr>
          <p:cNvPr id="31" name="Straight Connector 30">
            <a:extLst>
              <a:ext uri="{FF2B5EF4-FFF2-40B4-BE49-F238E27FC236}">
                <a16:creationId xmlns:a16="http://schemas.microsoft.com/office/drawing/2014/main" id="{02804F6D-1590-44EB-B839-709E184FBF58}"/>
              </a:ext>
              <a:ext uri="{C183D7F6-B498-43B3-948B-1728B52AA6E4}">
                <adec:decorative xmlns:adec="http://schemas.microsoft.com/office/drawing/2017/decorative" val="1"/>
              </a:ext>
            </a:extLst>
          </p:cNvPr>
          <p:cNvCxnSpPr>
            <a:cxnSpLocks/>
          </p:cNvCxnSpPr>
          <p:nvPr/>
        </p:nvCxnSpPr>
        <p:spPr>
          <a:xfrm>
            <a:off x="4876800" y="3372964"/>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4028984-A644-470F-8AC2-958020DAF064}"/>
              </a:ext>
            </a:extLst>
          </p:cNvPr>
          <p:cNvSpPr/>
          <p:nvPr/>
        </p:nvSpPr>
        <p:spPr>
          <a:xfrm>
            <a:off x="4866181" y="3497262"/>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Secure Azure Active Directory users with Multi-Factor Authentication</a:t>
            </a:r>
            <a:endParaRPr lang="en-IN" sz="1800" kern="1200" dirty="0">
              <a:solidFill>
                <a:schemeClr val="tx1"/>
              </a:solidFill>
            </a:endParaRPr>
          </a:p>
        </p:txBody>
      </p:sp>
      <p:cxnSp>
        <p:nvCxnSpPr>
          <p:cNvPr id="33" name="Straight Connector 32">
            <a:extLst>
              <a:ext uri="{FF2B5EF4-FFF2-40B4-BE49-F238E27FC236}">
                <a16:creationId xmlns:a16="http://schemas.microsoft.com/office/drawing/2014/main" id="{7E08C9BC-6673-41D6-81A2-851F8ACE9A9B}"/>
              </a:ext>
              <a:ext uri="{C183D7F6-B498-43B3-948B-1728B52AA6E4}">
                <adec:decorative xmlns:adec="http://schemas.microsoft.com/office/drawing/2017/decorative" val="1"/>
              </a:ext>
            </a:extLst>
          </p:cNvPr>
          <p:cNvCxnSpPr>
            <a:cxnSpLocks/>
          </p:cNvCxnSpPr>
          <p:nvPr/>
        </p:nvCxnSpPr>
        <p:spPr>
          <a:xfrm>
            <a:off x="4866181" y="4108331"/>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7D8E708-0375-4BE4-AA33-254D0233BCB2}"/>
              </a:ext>
            </a:extLst>
          </p:cNvPr>
          <p:cNvSpPr/>
          <p:nvPr/>
        </p:nvSpPr>
        <p:spPr>
          <a:xfrm>
            <a:off x="4866181" y="4170760"/>
            <a:ext cx="7132144" cy="82296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rPr>
              <a:t>Allow users to reset their password with Azure Active Directory</a:t>
            </a:r>
            <a:br>
              <a:rPr lang="en-US" sz="1800" kern="1200" dirty="0">
                <a:solidFill>
                  <a:schemeClr val="tx1"/>
                </a:solidFill>
              </a:rPr>
            </a:br>
            <a:r>
              <a:rPr lang="en-US" sz="1800" kern="1200" dirty="0">
                <a:solidFill>
                  <a:schemeClr val="tx1"/>
                </a:solidFill>
              </a:rPr>
              <a:t>self-service password reset</a:t>
            </a:r>
            <a:endParaRPr lang="en-IN" sz="1800" kern="1200" dirty="0">
              <a:solidFill>
                <a:schemeClr val="tx1"/>
              </a:solidFill>
            </a:endParaRPr>
          </a:p>
        </p:txBody>
      </p:sp>
      <p:cxnSp>
        <p:nvCxnSpPr>
          <p:cNvPr id="34" name="Straight Connector 33">
            <a:extLst>
              <a:ext uri="{FF2B5EF4-FFF2-40B4-BE49-F238E27FC236}">
                <a16:creationId xmlns:a16="http://schemas.microsoft.com/office/drawing/2014/main" id="{3BAA0778-8E98-4028-84C2-96798A085228}"/>
              </a:ext>
              <a:ext uri="{C183D7F6-B498-43B3-948B-1728B52AA6E4}">
                <adec:decorative xmlns:adec="http://schemas.microsoft.com/office/drawing/2017/decorative" val="1"/>
              </a:ext>
            </a:extLst>
          </p:cNvPr>
          <p:cNvCxnSpPr>
            <a:cxnSpLocks/>
          </p:cNvCxnSpPr>
          <p:nvPr/>
        </p:nvCxnSpPr>
        <p:spPr>
          <a:xfrm>
            <a:off x="4866181" y="5056149"/>
            <a:ext cx="7132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74D2CE9-7B6D-4900-90D1-2402FAB2AA1C}"/>
              </a:ext>
            </a:extLst>
          </p:cNvPr>
          <p:cNvSpPr/>
          <p:nvPr/>
        </p:nvSpPr>
        <p:spPr>
          <a:xfrm>
            <a:off x="4866181" y="5118580"/>
            <a:ext cx="7132144" cy="54864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ctr" anchorCtr="0">
            <a:noAutofit/>
          </a:bodyPr>
          <a:lstStyle/>
          <a:p>
            <a:pPr marL="0" lvl="0" indent="0" algn="l" defTabSz="800100">
              <a:lnSpc>
                <a:spcPct val="90000"/>
              </a:lnSpc>
              <a:spcBef>
                <a:spcPct val="0"/>
              </a:spcBef>
              <a:spcAft>
                <a:spcPct val="35000"/>
              </a:spcAft>
              <a:buNone/>
            </a:pPr>
            <a:r>
              <a:rPr lang="en-US" sz="1800" kern="1200">
                <a:solidFill>
                  <a:schemeClr val="tx1"/>
                </a:solidFill>
              </a:rPr>
              <a:t>Secure your application by using OpenID Connect and Azure AD</a:t>
            </a:r>
            <a:endParaRPr lang="en-IN" sz="1800" kern="1200">
              <a:solidFill>
                <a:schemeClr val="tx1"/>
              </a:solidFill>
            </a:endParaRPr>
          </a:p>
        </p:txBody>
      </p:sp>
      <p:pic>
        <p:nvPicPr>
          <p:cNvPr id="3" name="Picture 2">
            <a:extLst>
              <a:ext uri="{FF2B5EF4-FFF2-40B4-BE49-F238E27FC236}">
                <a16:creationId xmlns:a16="http://schemas.microsoft.com/office/drawing/2014/main" id="{C6A6500B-AD98-4754-B815-30E4444B4EB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1597" y="2794850"/>
            <a:ext cx="1494645" cy="2173707"/>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B590EB-220A-4DFD-AE7A-DA67B605D8D3}"/>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14147274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Lesson 01: Azure Active Directory</a:t>
            </a:r>
          </a:p>
        </p:txBody>
      </p:sp>
      <p:pic>
        <p:nvPicPr>
          <p:cNvPr id="7" name="Picture 6" descr="Icon of four circles interconnected with one another">
            <a:extLst>
              <a:ext uri="{FF2B5EF4-FFF2-40B4-BE49-F238E27FC236}">
                <a16:creationId xmlns:a16="http://schemas.microsoft.com/office/drawing/2014/main" id="{8516C683-26EB-48A5-9A48-F925AC8ECDDB}"/>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231095" y="2892424"/>
            <a:ext cx="1345751" cy="1345748"/>
          </a:xfrm>
          <a:prstGeom prst="rect">
            <a:avLst/>
          </a:prstGeom>
        </p:spPr>
      </p:pic>
    </p:spTree>
    <p:extLst>
      <p:ext uri="{BB962C8B-B14F-4D97-AF65-F5344CB8AC3E}">
        <p14:creationId xmlns:p14="http://schemas.microsoft.com/office/powerpoint/2010/main" val="333293306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a:xfrm>
            <a:off x="465139" y="2881710"/>
            <a:ext cx="2506662" cy="1231106"/>
          </a:xfrm>
        </p:spPr>
        <p:txBody>
          <a:bodyPr/>
          <a:lstStyle/>
          <a:p>
            <a:r>
              <a:rPr lang="en-US" dirty="0"/>
              <a:t>Azure Active Directory Overview</a:t>
            </a:r>
          </a:p>
        </p:txBody>
      </p:sp>
      <p:pic>
        <p:nvPicPr>
          <p:cNvPr id="16" name="Picture 15" descr="Icon of four circles interconnected with one another">
            <a:extLst>
              <a:ext uri="{FF2B5EF4-FFF2-40B4-BE49-F238E27FC236}">
                <a16:creationId xmlns:a16="http://schemas.microsoft.com/office/drawing/2014/main" id="{D0EC7167-ADFF-4401-8E76-31D7BF9566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4925" y="449361"/>
            <a:ext cx="794004" cy="794004"/>
          </a:xfrm>
          <a:prstGeom prst="rect">
            <a:avLst/>
          </a:prstGeom>
        </p:spPr>
      </p:pic>
      <p:sp>
        <p:nvSpPr>
          <p:cNvPr id="21" name="TextBox 20">
            <a:extLst>
              <a:ext uri="{FF2B5EF4-FFF2-40B4-BE49-F238E27FC236}">
                <a16:creationId xmlns:a16="http://schemas.microsoft.com/office/drawing/2014/main" id="{9A2A2CC3-888B-4141-BF74-DAA11C0BA979}"/>
              </a:ext>
            </a:extLst>
          </p:cNvPr>
          <p:cNvSpPr txBox="1"/>
          <p:nvPr/>
        </p:nvSpPr>
        <p:spPr>
          <a:xfrm>
            <a:off x="4950822" y="661067"/>
            <a:ext cx="7058616" cy="369332"/>
          </a:xfrm>
          <a:prstGeom prst="rect">
            <a:avLst/>
          </a:prstGeom>
          <a:noFill/>
        </p:spPr>
        <p:txBody>
          <a:bodyPr wrap="square" lIns="0" tIns="0" rIns="0" bIns="0" rtlCol="0">
            <a:spAutoFit/>
          </a:bodyPr>
          <a:lstStyle/>
          <a:p>
            <a:r>
              <a:rPr lang="en-US" sz="2400" dirty="0"/>
              <a:t>Azure Active Directory</a:t>
            </a:r>
          </a:p>
        </p:txBody>
      </p:sp>
      <p:pic>
        <p:nvPicPr>
          <p:cNvPr id="15" name="Picture 14" descr="Icon of coding brackets">
            <a:extLst>
              <a:ext uri="{FF2B5EF4-FFF2-40B4-BE49-F238E27FC236}">
                <a16:creationId xmlns:a16="http://schemas.microsoft.com/office/drawing/2014/main" id="{0E57A968-27A8-4B8E-8690-80E75B7C557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44925" y="1331994"/>
            <a:ext cx="794004" cy="794004"/>
          </a:xfrm>
          <a:prstGeom prst="rect">
            <a:avLst/>
          </a:prstGeom>
        </p:spPr>
      </p:pic>
      <p:sp>
        <p:nvSpPr>
          <p:cNvPr id="25" name="TextBox 24">
            <a:extLst>
              <a:ext uri="{FF2B5EF4-FFF2-40B4-BE49-F238E27FC236}">
                <a16:creationId xmlns:a16="http://schemas.microsoft.com/office/drawing/2014/main" id="{0A448DE4-A556-4B92-AE8D-793A2A1F9655}"/>
              </a:ext>
            </a:extLst>
          </p:cNvPr>
          <p:cNvSpPr txBox="1"/>
          <p:nvPr/>
        </p:nvSpPr>
        <p:spPr>
          <a:xfrm>
            <a:off x="4950822" y="1543700"/>
            <a:ext cx="7058616" cy="369332"/>
          </a:xfrm>
          <a:prstGeom prst="rect">
            <a:avLst/>
          </a:prstGeom>
          <a:noFill/>
        </p:spPr>
        <p:txBody>
          <a:bodyPr wrap="square" lIns="0" tIns="0" rIns="0" bIns="0" rtlCol="0">
            <a:spAutoFit/>
          </a:bodyPr>
          <a:lstStyle/>
          <a:p>
            <a:r>
              <a:rPr lang="en-US" sz="2400" dirty="0"/>
              <a:t>Azure AD Concepts</a:t>
            </a:r>
          </a:p>
        </p:txBody>
      </p:sp>
      <p:pic>
        <p:nvPicPr>
          <p:cNvPr id="14" name="Picture 13" descr="Icon of arrows going in different directions">
            <a:extLst>
              <a:ext uri="{FF2B5EF4-FFF2-40B4-BE49-F238E27FC236}">
                <a16:creationId xmlns:a16="http://schemas.microsoft.com/office/drawing/2014/main" id="{D122EFD0-E34C-40A1-BA86-EF7607B3FA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4925" y="2214627"/>
            <a:ext cx="794004" cy="794004"/>
          </a:xfrm>
          <a:prstGeom prst="rect">
            <a:avLst/>
          </a:prstGeom>
        </p:spPr>
      </p:pic>
      <p:sp>
        <p:nvSpPr>
          <p:cNvPr id="29" name="TextBox 28">
            <a:extLst>
              <a:ext uri="{FF2B5EF4-FFF2-40B4-BE49-F238E27FC236}">
                <a16:creationId xmlns:a16="http://schemas.microsoft.com/office/drawing/2014/main" id="{C6B5BEE9-5671-4AE4-A77F-167376054691}"/>
              </a:ext>
            </a:extLst>
          </p:cNvPr>
          <p:cNvSpPr txBox="1"/>
          <p:nvPr/>
        </p:nvSpPr>
        <p:spPr>
          <a:xfrm>
            <a:off x="4950822" y="2426333"/>
            <a:ext cx="7058616" cy="369332"/>
          </a:xfrm>
          <a:prstGeom prst="rect">
            <a:avLst/>
          </a:prstGeom>
          <a:noFill/>
        </p:spPr>
        <p:txBody>
          <a:bodyPr wrap="square" lIns="0" tIns="0" rIns="0" bIns="0" rtlCol="0">
            <a:spAutoFit/>
          </a:bodyPr>
          <a:lstStyle/>
          <a:p>
            <a:r>
              <a:rPr lang="en-US" sz="2400" dirty="0"/>
              <a:t>AD DS vs. Azure Active Directory</a:t>
            </a:r>
          </a:p>
        </p:txBody>
      </p:sp>
      <p:pic>
        <p:nvPicPr>
          <p:cNvPr id="13" name="Picture 12" descr="Icon of a document with coding brackets">
            <a:extLst>
              <a:ext uri="{FF2B5EF4-FFF2-40B4-BE49-F238E27FC236}">
                <a16:creationId xmlns:a16="http://schemas.microsoft.com/office/drawing/2014/main" id="{39862551-3262-4A76-9837-4415E016433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44925" y="3097260"/>
            <a:ext cx="794004" cy="794004"/>
          </a:xfrm>
          <a:prstGeom prst="rect">
            <a:avLst/>
          </a:prstGeom>
        </p:spPr>
      </p:pic>
      <p:sp>
        <p:nvSpPr>
          <p:cNvPr id="34" name="TextBox 33">
            <a:extLst>
              <a:ext uri="{FF2B5EF4-FFF2-40B4-BE49-F238E27FC236}">
                <a16:creationId xmlns:a16="http://schemas.microsoft.com/office/drawing/2014/main" id="{6D0A6FF4-1259-4B57-BFD7-DD4CB18483FA}"/>
              </a:ext>
            </a:extLst>
          </p:cNvPr>
          <p:cNvSpPr txBox="1"/>
          <p:nvPr/>
        </p:nvSpPr>
        <p:spPr>
          <a:xfrm>
            <a:off x="4950822" y="3308966"/>
            <a:ext cx="7058616" cy="369332"/>
          </a:xfrm>
          <a:prstGeom prst="rect">
            <a:avLst/>
          </a:prstGeom>
          <a:noFill/>
        </p:spPr>
        <p:txBody>
          <a:bodyPr wrap="square" lIns="0" tIns="0" rIns="0" bIns="0" rtlCol="0">
            <a:spAutoFit/>
          </a:bodyPr>
          <a:lstStyle/>
          <a:p>
            <a:r>
              <a:rPr lang="en-US" sz="2400" dirty="0"/>
              <a:t>Azure Active Directory Editions</a:t>
            </a:r>
          </a:p>
        </p:txBody>
      </p:sp>
      <p:pic>
        <p:nvPicPr>
          <p:cNvPr id="12" name="Picture 11" descr="Icon of a circle with a lightning bolt symbol inside">
            <a:extLst>
              <a:ext uri="{FF2B5EF4-FFF2-40B4-BE49-F238E27FC236}">
                <a16:creationId xmlns:a16="http://schemas.microsoft.com/office/drawing/2014/main" id="{45A5A196-636E-4F66-80B7-737D15CE1A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44925" y="3979893"/>
            <a:ext cx="794004" cy="795528"/>
          </a:xfrm>
          <a:prstGeom prst="rect">
            <a:avLst/>
          </a:prstGeom>
        </p:spPr>
      </p:pic>
      <p:sp>
        <p:nvSpPr>
          <p:cNvPr id="38" name="TextBox 37">
            <a:extLst>
              <a:ext uri="{FF2B5EF4-FFF2-40B4-BE49-F238E27FC236}">
                <a16:creationId xmlns:a16="http://schemas.microsoft.com/office/drawing/2014/main" id="{73AC1223-5D22-4CFE-B3E9-C8236FEE6476}"/>
              </a:ext>
            </a:extLst>
          </p:cNvPr>
          <p:cNvSpPr txBox="1"/>
          <p:nvPr/>
        </p:nvSpPr>
        <p:spPr>
          <a:xfrm>
            <a:off x="4950822" y="4191599"/>
            <a:ext cx="7058616" cy="369332"/>
          </a:xfrm>
          <a:prstGeom prst="rect">
            <a:avLst/>
          </a:prstGeom>
          <a:noFill/>
        </p:spPr>
        <p:txBody>
          <a:bodyPr wrap="square" lIns="0" tIns="0" rIns="0" bIns="0" rtlCol="0">
            <a:spAutoFit/>
          </a:bodyPr>
          <a:lstStyle/>
          <a:p>
            <a:r>
              <a:rPr lang="en-US" sz="2400" dirty="0"/>
              <a:t>Azure AD Join</a:t>
            </a:r>
          </a:p>
        </p:txBody>
      </p:sp>
      <p:pic>
        <p:nvPicPr>
          <p:cNvPr id="10" name="Picture 9" descr="Icon of a security lock">
            <a:extLst>
              <a:ext uri="{FF2B5EF4-FFF2-40B4-BE49-F238E27FC236}">
                <a16:creationId xmlns:a16="http://schemas.microsoft.com/office/drawing/2014/main" id="{540DC6DD-5A97-4619-B48C-441F1BCA388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44925" y="4929362"/>
            <a:ext cx="794004" cy="794004"/>
          </a:xfrm>
          <a:prstGeom prst="rect">
            <a:avLst/>
          </a:prstGeom>
        </p:spPr>
      </p:pic>
      <p:sp>
        <p:nvSpPr>
          <p:cNvPr id="47" name="TextBox 46">
            <a:extLst>
              <a:ext uri="{FF2B5EF4-FFF2-40B4-BE49-F238E27FC236}">
                <a16:creationId xmlns:a16="http://schemas.microsoft.com/office/drawing/2014/main" id="{95149DC8-B396-4C26-AC76-BCBA188C2BD2}"/>
              </a:ext>
            </a:extLst>
          </p:cNvPr>
          <p:cNvSpPr txBox="1"/>
          <p:nvPr/>
        </p:nvSpPr>
        <p:spPr>
          <a:xfrm>
            <a:off x="4950822" y="5104056"/>
            <a:ext cx="7058616" cy="369332"/>
          </a:xfrm>
          <a:prstGeom prst="rect">
            <a:avLst/>
          </a:prstGeom>
          <a:noFill/>
        </p:spPr>
        <p:txBody>
          <a:bodyPr wrap="square" lIns="0" tIns="0" rIns="0" bIns="0" rtlCol="0">
            <a:spAutoFit/>
          </a:bodyPr>
          <a:lstStyle/>
          <a:p>
            <a:r>
              <a:rPr lang="en-US" sz="2400" dirty="0"/>
              <a:t>Self-Service Password Reset</a:t>
            </a:r>
          </a:p>
        </p:txBody>
      </p:sp>
    </p:spTree>
    <p:extLst>
      <p:ext uri="{BB962C8B-B14F-4D97-AF65-F5344CB8AC3E}">
        <p14:creationId xmlns:p14="http://schemas.microsoft.com/office/powerpoint/2010/main" val="34815408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11" name="Rectangle 10">
            <a:extLst>
              <a:ext uri="{FF2B5EF4-FFF2-40B4-BE49-F238E27FC236}">
                <a16:creationId xmlns:a16="http://schemas.microsoft.com/office/drawing/2014/main" id="{745927E1-AE92-4D7B-BA94-D659576C8204}"/>
              </a:ext>
            </a:extLst>
          </p:cNvPr>
          <p:cNvSpPr/>
          <p:nvPr/>
        </p:nvSpPr>
        <p:spPr>
          <a:xfrm>
            <a:off x="427039" y="1192213"/>
            <a:ext cx="3747754" cy="245087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defTabSz="1066800">
              <a:spcBef>
                <a:spcPct val="0"/>
              </a:spcBef>
              <a:spcAft>
                <a:spcPct val="35000"/>
              </a:spcAft>
            </a:pPr>
            <a:r>
              <a:rPr lang="en-US" sz="2000" dirty="0">
                <a:solidFill>
                  <a:schemeClr val="tx1"/>
                </a:solidFill>
              </a:rPr>
              <a:t>A cloud-based suite of identity management capabilities that enables you to securely manage access to Azure services and resources for your users</a:t>
            </a:r>
            <a:endParaRPr lang="en-IN" sz="2000" dirty="0">
              <a:solidFill>
                <a:schemeClr val="tx1"/>
              </a:solidFill>
            </a:endParaRPr>
          </a:p>
        </p:txBody>
      </p:sp>
      <p:sp>
        <p:nvSpPr>
          <p:cNvPr id="12" name="Rectangle 11">
            <a:extLst>
              <a:ext uri="{FF2B5EF4-FFF2-40B4-BE49-F238E27FC236}">
                <a16:creationId xmlns:a16="http://schemas.microsoft.com/office/drawing/2014/main" id="{A129EADE-1D34-48D9-88AE-4B30FFD6D06E}"/>
              </a:ext>
            </a:extLst>
          </p:cNvPr>
          <p:cNvSpPr/>
          <p:nvPr/>
        </p:nvSpPr>
        <p:spPr>
          <a:xfrm>
            <a:off x="427039" y="3802743"/>
            <a:ext cx="3747754" cy="217102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91440" bIns="137160" numCol="1" spcCol="1270" anchor="ctr" anchorCtr="0">
            <a:noAutofit/>
          </a:bodyPr>
          <a:lstStyle/>
          <a:p>
            <a:pPr defTabSz="1066800">
              <a:spcBef>
                <a:spcPct val="0"/>
              </a:spcBef>
              <a:spcAft>
                <a:spcPct val="35000"/>
              </a:spcAft>
            </a:pPr>
            <a:r>
              <a:rPr lang="en-US" sz="2000" dirty="0">
                <a:solidFill>
                  <a:schemeClr val="tx1"/>
                </a:solidFill>
              </a:rPr>
              <a:t>Provides application</a:t>
            </a:r>
            <a:br>
              <a:rPr lang="en-US" sz="2000" dirty="0">
                <a:solidFill>
                  <a:schemeClr val="tx1"/>
                </a:solidFill>
              </a:rPr>
            </a:br>
            <a:r>
              <a:rPr lang="en-US" sz="2000" dirty="0">
                <a:solidFill>
                  <a:schemeClr val="tx1"/>
                </a:solidFill>
              </a:rPr>
              <a:t>management, authentication, device management, and hybrid identity</a:t>
            </a:r>
            <a:endParaRPr lang="en-IN" sz="2000" dirty="0">
              <a:solidFill>
                <a:schemeClr val="tx1"/>
              </a:solidFill>
            </a:endParaRPr>
          </a:p>
        </p:txBody>
      </p:sp>
      <p:pic>
        <p:nvPicPr>
          <p:cNvPr id="9" name="Picture 8" descr="Windows Server AD is using Kerberos and NTLM authentication to on-premises apps. Azure AD is using SAML, Oauth, Open ID, WS-Federation authentication to Cloud apps">
            <a:extLst>
              <a:ext uri="{FF2B5EF4-FFF2-40B4-BE49-F238E27FC236}">
                <a16:creationId xmlns:a16="http://schemas.microsoft.com/office/drawing/2014/main" id="{69EF40D2-41BF-4CC4-A103-E975C269E3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26" t="-26245" r="-1526" b="-26245"/>
          <a:stretch/>
        </p:blipFill>
        <p:spPr>
          <a:xfrm>
            <a:off x="4339771" y="1192213"/>
            <a:ext cx="7669665" cy="4781550"/>
          </a:xfrm>
          <a:prstGeom prst="rect">
            <a:avLst/>
          </a:prstGeom>
          <a:solidFill>
            <a:schemeClr val="bg1"/>
          </a:solidFill>
          <a:ln w="19050">
            <a:solidFill>
              <a:schemeClr val="accent1"/>
            </a:solidFill>
            <a:headEnd type="none" w="med" len="med"/>
            <a:tailEnd type="none" w="med" len="med"/>
          </a:ln>
          <a:effectLst/>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4" name="Table 6">
            <a:extLst>
              <a:ext uri="{FF2B5EF4-FFF2-40B4-BE49-F238E27FC236}">
                <a16:creationId xmlns:a16="http://schemas.microsoft.com/office/drawing/2014/main" id="{9976D420-D02A-4EEB-8E2F-C971B403F7CC}"/>
              </a:ext>
            </a:extLst>
          </p:cNvPr>
          <p:cNvGraphicFramePr>
            <a:graphicFrameLocks noGrp="1"/>
          </p:cNvGraphicFramePr>
          <p:nvPr>
            <p:extLst>
              <p:ext uri="{D42A27DB-BD31-4B8C-83A1-F6EECF244321}">
                <p14:modId xmlns:p14="http://schemas.microsoft.com/office/powerpoint/2010/main" val="2517914744"/>
              </p:ext>
            </p:extLst>
          </p:nvPr>
        </p:nvGraphicFramePr>
        <p:xfrm>
          <a:off x="427037" y="1141527"/>
          <a:ext cx="11582400" cy="5305498"/>
        </p:xfrm>
        <a:graphic>
          <a:graphicData uri="http://schemas.openxmlformats.org/drawingml/2006/table">
            <a:tbl>
              <a:tblPr firstRow="1" bandRow="1">
                <a:tableStyleId>{5C22544A-7EE6-4342-B048-85BDC9FD1C3A}</a:tableStyleId>
              </a:tblPr>
              <a:tblGrid>
                <a:gridCol w="2640359">
                  <a:extLst>
                    <a:ext uri="{9D8B030D-6E8A-4147-A177-3AD203B41FA5}">
                      <a16:colId xmlns:a16="http://schemas.microsoft.com/office/drawing/2014/main" val="1289156279"/>
                    </a:ext>
                  </a:extLst>
                </a:gridCol>
                <a:gridCol w="8942041">
                  <a:extLst>
                    <a:ext uri="{9D8B030D-6E8A-4147-A177-3AD203B41FA5}">
                      <a16:colId xmlns:a16="http://schemas.microsoft.com/office/drawing/2014/main" val="2759990731"/>
                    </a:ext>
                  </a:extLst>
                </a:gridCol>
              </a:tblGrid>
              <a:tr h="614530">
                <a:tc>
                  <a:txBody>
                    <a:bodyPr/>
                    <a:lstStyle/>
                    <a:p>
                      <a:pPr algn="l"/>
                      <a:r>
                        <a:rPr lang="en-US" sz="2200" b="0" dirty="0">
                          <a:solidFill>
                            <a:schemeClr val="bg1"/>
                          </a:solidFill>
                          <a:latin typeface="+mj-lt"/>
                        </a:rPr>
                        <a:t>Concept</a:t>
                      </a:r>
                    </a:p>
                  </a:txBody>
                  <a:tcPr marL="137160" marR="137160" marT="91440" marB="9144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200" b="0" dirty="0">
                          <a:solidFill>
                            <a:schemeClr val="bg1"/>
                          </a:solidFill>
                          <a:latin typeface="+mj-lt"/>
                        </a:rPr>
                        <a:t>Description</a:t>
                      </a:r>
                    </a:p>
                  </a:txBody>
                  <a:tcPr marL="137160" marR="137160" marT="91440" marB="9144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578382">
                <a:tc>
                  <a:txBody>
                    <a:bodyPr/>
                    <a:lstStyle/>
                    <a:p>
                      <a:pPr algn="l"/>
                      <a:r>
                        <a:rPr lang="en-US" sz="2000" dirty="0">
                          <a:solidFill>
                            <a:schemeClr val="tx1"/>
                          </a:solidFill>
                          <a:latin typeface="+mj-lt"/>
                        </a:rPr>
                        <a:t>Identity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a:solidFill>
                            <a:schemeClr val="tx1"/>
                          </a:solidFill>
                          <a:latin typeface="Segoe UI"/>
                        </a:rPr>
                        <a:t>An object that can be authenticated</a:t>
                      </a:r>
                      <a:endParaRPr lang="en-US" sz="200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578382">
                <a:tc>
                  <a:txBody>
                    <a:bodyPr/>
                    <a:lstStyle/>
                    <a:p>
                      <a:pPr algn="l"/>
                      <a:r>
                        <a:rPr lang="en-US" sz="2000" dirty="0">
                          <a:solidFill>
                            <a:schemeClr val="tx1"/>
                          </a:solidFill>
                          <a:latin typeface="+mj-lt"/>
                        </a:rPr>
                        <a:t>Account</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that has data associated with it</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578382">
                <a:tc>
                  <a:txBody>
                    <a:bodyPr/>
                    <a:lstStyle/>
                    <a:p>
                      <a:pPr algn="l"/>
                      <a:r>
                        <a:rPr lang="en-US" sz="2000" dirty="0">
                          <a:solidFill>
                            <a:schemeClr val="tx1"/>
                          </a:solidFill>
                          <a:latin typeface="+mj-lt"/>
                        </a:rPr>
                        <a:t>Azure </a:t>
                      </a:r>
                      <a:r>
                        <a:rPr lang="en-US" sz="2000">
                          <a:solidFill>
                            <a:schemeClr val="tx1"/>
                          </a:solidFill>
                          <a:latin typeface="+mj-lt"/>
                        </a:rPr>
                        <a:t>AD account</a:t>
                      </a:r>
                      <a:endParaRPr lang="en-US" sz="2000" dirty="0">
                        <a:solidFill>
                          <a:schemeClr val="tx1"/>
                        </a:solidFill>
                        <a:latin typeface="+mj-lt"/>
                      </a:endParaRP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An identity created through Azure AD or another Microsoft cloud service</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2292162">
                <a:tc>
                  <a:txBody>
                    <a:bodyPr/>
                    <a:lstStyle/>
                    <a:p>
                      <a:pPr algn="l"/>
                      <a:r>
                        <a:rPr lang="en-US" sz="2000" dirty="0">
                          <a:solidFill>
                            <a:schemeClr val="tx1"/>
                          </a:solidFill>
                          <a:latin typeface="+mj-lt"/>
                        </a:rPr>
                        <a:t>Azure AD tenant/directory</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rtl="0" fontAlgn="base"/>
                      <a:r>
                        <a:rPr lang="en-US" sz="1800" b="0" i="0" u="none" strike="noStrike" kern="1200" dirty="0">
                          <a:solidFill>
                            <a:schemeClr val="dk1"/>
                          </a:solidFill>
                          <a:effectLst/>
                          <a:latin typeface="+mn-lt"/>
                          <a:ea typeface="+mn-ea"/>
                          <a:cs typeface="+mn-cs"/>
                        </a:rPr>
                        <a:t>A dedicated and trusted instance of Azure AD, a Tenant is automatically created when your organization signs up for a Microsoft cloud service subscription</a:t>
                      </a:r>
                      <a:r>
                        <a:rPr lang="en-US" sz="1800" b="0" i="0" kern="1200" dirty="0">
                          <a:solidFill>
                            <a:schemeClr val="dk1"/>
                          </a:solidFill>
                          <a:effectLst/>
                          <a:latin typeface="+mn-lt"/>
                          <a:ea typeface="+mn-ea"/>
                          <a:cs typeface="+mn-cs"/>
                        </a:rPr>
                        <a:t>​</a:t>
                      </a:r>
                      <a:br>
                        <a:rPr lang="en-US" sz="1800" b="0" i="0"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Additional instances of Azure AD can be created</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Azure AD is the underlying product providing the identity service</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 </a:t>
                      </a:r>
                      <a:r>
                        <a:rPr lang="en-US" sz="1800" b="0" i="1" u="none" strike="noStrike" kern="1200" dirty="0">
                          <a:solidFill>
                            <a:schemeClr val="dk1"/>
                          </a:solidFill>
                          <a:effectLst/>
                          <a:latin typeface="+mn-lt"/>
                          <a:ea typeface="+mn-ea"/>
                          <a:cs typeface="+mn-cs"/>
                        </a:rPr>
                        <a:t>Tenant</a:t>
                      </a:r>
                      <a:r>
                        <a:rPr lang="en-US" sz="1800" b="0" i="0" u="none" strike="noStrike" kern="1200" dirty="0">
                          <a:solidFill>
                            <a:schemeClr val="dk1"/>
                          </a:solidFill>
                          <a:effectLst/>
                          <a:latin typeface="+mn-lt"/>
                          <a:ea typeface="+mn-ea"/>
                          <a:cs typeface="+mn-cs"/>
                        </a:rPr>
                        <a:t> means a single instance of Azure AD representing a single organization</a:t>
                      </a:r>
                      <a:r>
                        <a:rPr lang="en-US" sz="1800" b="0" i="0" kern="1200" dirty="0">
                          <a:solidFill>
                            <a:schemeClr val="dk1"/>
                          </a:solidFill>
                          <a:effectLst/>
                          <a:latin typeface="+mn-lt"/>
                          <a:ea typeface="+mn-ea"/>
                          <a:cs typeface="+mn-cs"/>
                        </a:rPr>
                        <a:t>​</a:t>
                      </a:r>
                    </a:p>
                    <a:p>
                      <a:pPr marL="285750" indent="-285750" rtl="0" fontAlgn="base">
                        <a:buFont typeface="Arial" panose="020B0604020202020204" pitchFamily="34" charset="0"/>
                        <a:buChar char="•"/>
                      </a:pPr>
                      <a:r>
                        <a:rPr lang="en-US" sz="1800" b="0" i="0" u="none" strike="noStrike" kern="1200" dirty="0">
                          <a:solidFill>
                            <a:schemeClr val="dk1"/>
                          </a:solidFill>
                          <a:effectLst/>
                          <a:latin typeface="+mn-lt"/>
                          <a:ea typeface="+mn-ea"/>
                          <a:cs typeface="+mn-cs"/>
                        </a:rPr>
                        <a:t>The terms </a:t>
                      </a:r>
                      <a:r>
                        <a:rPr lang="en-US" sz="1800" b="0" i="1" u="none" strike="noStrike" kern="1200" dirty="0">
                          <a:solidFill>
                            <a:schemeClr val="dk1"/>
                          </a:solidFill>
                          <a:effectLst/>
                          <a:latin typeface="+mn-lt"/>
                          <a:ea typeface="+mn-ea"/>
                          <a:cs typeface="+mn-cs"/>
                        </a:rPr>
                        <a:t>Tenant </a:t>
                      </a:r>
                      <a:r>
                        <a:rPr lang="en-US" sz="1800" b="0" i="0" u="none" strike="noStrike" kern="1200" dirty="0">
                          <a:solidFill>
                            <a:schemeClr val="dk1"/>
                          </a:solidFill>
                          <a:effectLst/>
                          <a:latin typeface="+mn-lt"/>
                          <a:ea typeface="+mn-ea"/>
                          <a:cs typeface="+mn-cs"/>
                        </a:rPr>
                        <a:t>and </a:t>
                      </a:r>
                      <a:r>
                        <a:rPr lang="en-US" sz="1800" b="0" i="1" u="none" strike="noStrike" kern="1200" dirty="0">
                          <a:solidFill>
                            <a:schemeClr val="dk1"/>
                          </a:solidFill>
                          <a:effectLst/>
                          <a:latin typeface="+mn-lt"/>
                          <a:ea typeface="+mn-ea"/>
                          <a:cs typeface="+mn-cs"/>
                        </a:rPr>
                        <a:t>Directory</a:t>
                      </a:r>
                      <a:r>
                        <a:rPr lang="en-US" sz="1800" b="0" i="0" u="none" strike="noStrike" kern="1200" dirty="0">
                          <a:solidFill>
                            <a:schemeClr val="dk1"/>
                          </a:solidFill>
                          <a:effectLst/>
                          <a:latin typeface="+mn-lt"/>
                          <a:ea typeface="+mn-ea"/>
                          <a:cs typeface="+mn-cs"/>
                        </a:rPr>
                        <a:t> are often used interchangeably</a:t>
                      </a:r>
                      <a:r>
                        <a:rPr lang="en-US" sz="1800" b="0" i="0" kern="1200" dirty="0">
                          <a:solidFill>
                            <a:schemeClr val="dk1"/>
                          </a:solidFill>
                          <a:effectLst/>
                          <a:latin typeface="+mn-lt"/>
                          <a:ea typeface="+mn-ea"/>
                          <a:cs typeface="+mn-cs"/>
                        </a:rPr>
                        <a:t>​</a:t>
                      </a: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578382">
                <a:tc>
                  <a:txBody>
                    <a:bodyPr/>
                    <a:lstStyle/>
                    <a:p>
                      <a:pPr lvl="0" algn="l">
                        <a:buNone/>
                      </a:pPr>
                      <a:r>
                        <a:rPr lang="en-US" sz="2000" dirty="0">
                          <a:solidFill>
                            <a:schemeClr val="tx1"/>
                          </a:solidFill>
                          <a:latin typeface="+mj-lt"/>
                        </a:rPr>
                        <a:t>Azure subscription</a:t>
                      </a:r>
                    </a:p>
                  </a:txBody>
                  <a:tcPr marL="137160" marR="137160" marT="91440" marB="9144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2000" b="0" i="0" u="none" strike="noStrike" noProof="0" dirty="0">
                          <a:solidFill>
                            <a:schemeClr val="tx1"/>
                          </a:solidFill>
                          <a:latin typeface="Segoe UI"/>
                        </a:rPr>
                        <a:t>Used to pay for Azure cloud services</a:t>
                      </a:r>
                      <a:endParaRPr lang="en-US" sz="2000" dirty="0">
                        <a:solidFill>
                          <a:schemeClr val="tx1"/>
                        </a:solidFill>
                      </a:endParaRPr>
                    </a:p>
                  </a:txBody>
                  <a:tcPr marL="137160" marR="137160" marT="91440" marB="9144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 DS vs Azure Active Directory</a:t>
            </a:r>
          </a:p>
        </p:txBody>
      </p:sp>
      <p:pic>
        <p:nvPicPr>
          <p:cNvPr id="75" name="Picture 74" descr="Icon of a magnifying glass showing a chart">
            <a:extLst>
              <a:ext uri="{FF2B5EF4-FFF2-40B4-BE49-F238E27FC236}">
                <a16:creationId xmlns:a16="http://schemas.microsoft.com/office/drawing/2014/main" id="{AA696AF2-F4EB-4296-8EC0-D90A2ADC0F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912" y="1190902"/>
            <a:ext cx="795528" cy="797052"/>
          </a:xfrm>
          <a:prstGeom prst="rect">
            <a:avLst/>
          </a:prstGeom>
        </p:spPr>
      </p:pic>
      <p:sp>
        <p:nvSpPr>
          <p:cNvPr id="5" name="Rectangle 4">
            <a:extLst>
              <a:ext uri="{FF2B5EF4-FFF2-40B4-BE49-F238E27FC236}">
                <a16:creationId xmlns:a16="http://schemas.microsoft.com/office/drawing/2014/main" id="{28EB9CEF-0D1F-4FEA-86E1-586BF3CDB551}"/>
              </a:ext>
            </a:extLst>
          </p:cNvPr>
          <p:cNvSpPr/>
          <p:nvPr/>
        </p:nvSpPr>
        <p:spPr>
          <a:xfrm>
            <a:off x="1447800" y="1188696"/>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Azure AD is primarily an identity solution, and designed for HTTP and HTTPS communications</a:t>
            </a:r>
            <a:endParaRPr lang="en-IN" sz="2000" dirty="0">
              <a:solidFill>
                <a:schemeClr val="tx1"/>
              </a:solidFill>
            </a:endParaRPr>
          </a:p>
        </p:txBody>
      </p:sp>
      <p:cxnSp>
        <p:nvCxnSpPr>
          <p:cNvPr id="49" name="Straight Connector 48">
            <a:extLst>
              <a:ext uri="{FF2B5EF4-FFF2-40B4-BE49-F238E27FC236}">
                <a16:creationId xmlns:a16="http://schemas.microsoft.com/office/drawing/2014/main" id="{4A7D1502-B93A-4460-BE02-E0855D24D335}"/>
              </a:ext>
              <a:ext uri="{C183D7F6-B498-43B3-948B-1728B52AA6E4}">
                <adec:decorative xmlns:adec="http://schemas.microsoft.com/office/drawing/2017/decorative" val="1"/>
              </a:ext>
            </a:extLst>
          </p:cNvPr>
          <p:cNvCxnSpPr/>
          <p:nvPr/>
        </p:nvCxnSpPr>
        <p:spPr>
          <a:xfrm flipV="1">
            <a:off x="1447800" y="206851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cloud with multiples lines extending from it">
            <a:extLst>
              <a:ext uri="{FF2B5EF4-FFF2-40B4-BE49-F238E27FC236}">
                <a16:creationId xmlns:a16="http://schemas.microsoft.com/office/drawing/2014/main" id="{5248068B-2571-43C8-AD31-E9359379BA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912" y="2125662"/>
            <a:ext cx="795528" cy="797052"/>
          </a:xfrm>
          <a:prstGeom prst="rect">
            <a:avLst/>
          </a:prstGeom>
        </p:spPr>
      </p:pic>
      <p:sp>
        <p:nvSpPr>
          <p:cNvPr id="6" name="Rectangle 5">
            <a:extLst>
              <a:ext uri="{FF2B5EF4-FFF2-40B4-BE49-F238E27FC236}">
                <a16:creationId xmlns:a16="http://schemas.microsoft.com/office/drawing/2014/main" id="{5D3F1818-1660-4914-805F-991B634A80F4}"/>
              </a:ext>
            </a:extLst>
          </p:cNvPr>
          <p:cNvSpPr/>
          <p:nvPr/>
        </p:nvSpPr>
        <p:spPr>
          <a:xfrm>
            <a:off x="1447800" y="2186073"/>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Queried using the REST API over HTTP and HTTPS. Instead of LDAP</a:t>
            </a:r>
            <a:endParaRPr lang="en-IN" sz="2000" dirty="0">
              <a:solidFill>
                <a:schemeClr val="tx1"/>
              </a:solidFill>
            </a:endParaRPr>
          </a:p>
        </p:txBody>
      </p:sp>
      <p:cxnSp>
        <p:nvCxnSpPr>
          <p:cNvPr id="50" name="Straight Connector 49">
            <a:extLst>
              <a:ext uri="{FF2B5EF4-FFF2-40B4-BE49-F238E27FC236}">
                <a16:creationId xmlns:a16="http://schemas.microsoft.com/office/drawing/2014/main" id="{77BD206A-7FF0-4853-B24D-87EA250CCE9B}"/>
              </a:ext>
              <a:ext uri="{C183D7F6-B498-43B3-948B-1728B52AA6E4}">
                <adec:decorative xmlns:adec="http://schemas.microsoft.com/office/drawing/2017/decorative" val="1"/>
              </a:ext>
            </a:extLst>
          </p:cNvPr>
          <p:cNvCxnSpPr/>
          <p:nvPr/>
        </p:nvCxnSpPr>
        <p:spPr>
          <a:xfrm flipV="1">
            <a:off x="1447800" y="3100791"/>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webpage layout template">
            <a:extLst>
              <a:ext uri="{FF2B5EF4-FFF2-40B4-BE49-F238E27FC236}">
                <a16:creationId xmlns:a16="http://schemas.microsoft.com/office/drawing/2014/main" id="{E4CA67BB-7BF1-4800-8D54-89D033E5C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912" y="3295220"/>
            <a:ext cx="795528" cy="797052"/>
          </a:xfrm>
          <a:prstGeom prst="rect">
            <a:avLst/>
          </a:prstGeom>
        </p:spPr>
      </p:pic>
      <p:sp>
        <p:nvSpPr>
          <p:cNvPr id="7" name="Rectangle 6">
            <a:extLst>
              <a:ext uri="{FF2B5EF4-FFF2-40B4-BE49-F238E27FC236}">
                <a16:creationId xmlns:a16="http://schemas.microsoft.com/office/drawing/2014/main" id="{B7223AA1-ABE3-49DE-BF24-409AC08E1482}"/>
              </a:ext>
            </a:extLst>
          </p:cNvPr>
          <p:cNvSpPr/>
          <p:nvPr/>
        </p:nvSpPr>
        <p:spPr>
          <a:xfrm>
            <a:off x="1447800" y="3204633"/>
            <a:ext cx="10561638" cy="973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Uses HTTP and HTTPS protocols such as SAML, WS-Federation, and OpenID Connect for authentication (and OAuth for authorization). Instead of Kerberos</a:t>
            </a:r>
            <a:endParaRPr lang="en-IN" sz="2000" dirty="0">
              <a:solidFill>
                <a:schemeClr val="tx1"/>
              </a:solidFill>
            </a:endParaRPr>
          </a:p>
        </p:txBody>
      </p:sp>
      <p:cxnSp>
        <p:nvCxnSpPr>
          <p:cNvPr id="51" name="Straight Connector 50">
            <a:extLst>
              <a:ext uri="{FF2B5EF4-FFF2-40B4-BE49-F238E27FC236}">
                <a16:creationId xmlns:a16="http://schemas.microsoft.com/office/drawing/2014/main" id="{A1D4387B-90F9-48EB-B24E-4F86F287BC8E}"/>
              </a:ext>
              <a:ext uri="{C183D7F6-B498-43B3-948B-1728B52AA6E4}">
                <adec:decorative xmlns:adec="http://schemas.microsoft.com/office/drawing/2017/decorative" val="1"/>
              </a:ext>
            </a:extLst>
          </p:cNvPr>
          <p:cNvCxnSpPr>
            <a:cxnSpLocks/>
          </p:cNvCxnSpPr>
          <p:nvPr/>
        </p:nvCxnSpPr>
        <p:spPr>
          <a:xfrm flipV="1">
            <a:off x="1447800" y="4281892"/>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four servers">
            <a:extLst>
              <a:ext uri="{FF2B5EF4-FFF2-40B4-BE49-F238E27FC236}">
                <a16:creationId xmlns:a16="http://schemas.microsoft.com/office/drawing/2014/main" id="{E5A905A8-2BE0-4F1E-83CD-04F941B8444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912" y="4485656"/>
            <a:ext cx="795528" cy="797052"/>
          </a:xfrm>
          <a:prstGeom prst="rect">
            <a:avLst/>
          </a:prstGeom>
        </p:spPr>
      </p:pic>
      <p:sp>
        <p:nvSpPr>
          <p:cNvPr id="8" name="Rectangle 7">
            <a:extLst>
              <a:ext uri="{FF2B5EF4-FFF2-40B4-BE49-F238E27FC236}">
                <a16:creationId xmlns:a16="http://schemas.microsoft.com/office/drawing/2014/main" id="{D6BCE137-4459-49D5-AED7-108803C77C89}"/>
              </a:ext>
            </a:extLst>
          </p:cNvPr>
          <p:cNvSpPr/>
          <p:nvPr/>
        </p:nvSpPr>
        <p:spPr>
          <a:xfrm>
            <a:off x="1447800" y="4458441"/>
            <a:ext cx="10561638" cy="797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Includes federation services, and many third-party services (such as Facebook)</a:t>
            </a:r>
            <a:endParaRPr lang="en-IN" sz="2000" dirty="0">
              <a:solidFill>
                <a:schemeClr val="tx1"/>
              </a:solidFill>
            </a:endParaRPr>
          </a:p>
        </p:txBody>
      </p:sp>
      <p:cxnSp>
        <p:nvCxnSpPr>
          <p:cNvPr id="52" name="Straight Connector 51">
            <a:extLst>
              <a:ext uri="{FF2B5EF4-FFF2-40B4-BE49-F238E27FC236}">
                <a16:creationId xmlns:a16="http://schemas.microsoft.com/office/drawing/2014/main" id="{40CDC866-24EF-491D-A0F5-B0B0865BB61A}"/>
              </a:ext>
              <a:ext uri="{C183D7F6-B498-43B3-948B-1728B52AA6E4}">
                <adec:decorative xmlns:adec="http://schemas.microsoft.com/office/drawing/2017/decorative" val="1"/>
              </a:ext>
            </a:extLst>
          </p:cNvPr>
          <p:cNvCxnSpPr/>
          <p:nvPr/>
        </p:nvCxnSpPr>
        <p:spPr>
          <a:xfrm flipV="1">
            <a:off x="1447800" y="5432148"/>
            <a:ext cx="105616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person">
            <a:extLst>
              <a:ext uri="{FF2B5EF4-FFF2-40B4-BE49-F238E27FC236}">
                <a16:creationId xmlns:a16="http://schemas.microsoft.com/office/drawing/2014/main" id="{90012E53-F73D-487C-BC30-72F73C55636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1912" y="5583690"/>
            <a:ext cx="795528" cy="797052"/>
          </a:xfrm>
          <a:prstGeom prst="rect">
            <a:avLst/>
          </a:prstGeom>
        </p:spPr>
      </p:pic>
      <p:sp>
        <p:nvSpPr>
          <p:cNvPr id="9" name="Rectangle 8">
            <a:extLst>
              <a:ext uri="{FF2B5EF4-FFF2-40B4-BE49-F238E27FC236}">
                <a16:creationId xmlns:a16="http://schemas.microsoft.com/office/drawing/2014/main" id="{DDA664F7-C28A-4211-A524-9B3A95F5D254}"/>
              </a:ext>
            </a:extLst>
          </p:cNvPr>
          <p:cNvSpPr/>
          <p:nvPr/>
        </p:nvSpPr>
        <p:spPr>
          <a:xfrm>
            <a:off x="1447800" y="5393815"/>
            <a:ext cx="10561638" cy="11514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Azure AD users and groups are created in a flat structure, and there are no Organizational Units (OUs) or Group Policy Objects (GPOs)</a:t>
            </a:r>
            <a:endParaRPr lang="en-IN" sz="2000">
              <a:solidFill>
                <a:schemeClr val="tx1"/>
              </a:solidFill>
            </a:endParaRPr>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4" name="Table 3">
            <a:extLst>
              <a:ext uri="{FF2B5EF4-FFF2-40B4-BE49-F238E27FC236}">
                <a16:creationId xmlns:a16="http://schemas.microsoft.com/office/drawing/2014/main" id="{E2EBED97-3914-4800-A681-B5A056D0224B}"/>
              </a:ext>
            </a:extLst>
          </p:cNvPr>
          <p:cNvGraphicFramePr>
            <a:graphicFrameLocks noGrp="1"/>
          </p:cNvGraphicFramePr>
          <p:nvPr>
            <p:extLst>
              <p:ext uri="{D42A27DB-BD31-4B8C-83A1-F6EECF244321}">
                <p14:modId xmlns:p14="http://schemas.microsoft.com/office/powerpoint/2010/main" val="2210354226"/>
              </p:ext>
            </p:extLst>
          </p:nvPr>
        </p:nvGraphicFramePr>
        <p:xfrm>
          <a:off x="439738" y="1192214"/>
          <a:ext cx="11582400" cy="4911082"/>
        </p:xfrm>
        <a:graphic>
          <a:graphicData uri="http://schemas.openxmlformats.org/drawingml/2006/table">
            <a:tbl>
              <a:tblPr firstRow="1" firstCol="1" bandRow="1">
                <a:tableStyleId>{5C22544A-7EE6-4342-B048-85BDC9FD1C3A}</a:tableStyleId>
              </a:tblPr>
              <a:tblGrid>
                <a:gridCol w="3554779">
                  <a:extLst>
                    <a:ext uri="{9D8B030D-6E8A-4147-A177-3AD203B41FA5}">
                      <a16:colId xmlns:a16="http://schemas.microsoft.com/office/drawing/2014/main" val="3909572094"/>
                    </a:ext>
                  </a:extLst>
                </a:gridCol>
                <a:gridCol w="1807767">
                  <a:extLst>
                    <a:ext uri="{9D8B030D-6E8A-4147-A177-3AD203B41FA5}">
                      <a16:colId xmlns:a16="http://schemas.microsoft.com/office/drawing/2014/main" val="426167829"/>
                    </a:ext>
                  </a:extLst>
                </a:gridCol>
                <a:gridCol w="2485505">
                  <a:extLst>
                    <a:ext uri="{9D8B030D-6E8A-4147-A177-3AD203B41FA5}">
                      <a16:colId xmlns:a16="http://schemas.microsoft.com/office/drawing/2014/main" val="2113313439"/>
                    </a:ext>
                  </a:extLst>
                </a:gridCol>
                <a:gridCol w="1840107">
                  <a:extLst>
                    <a:ext uri="{9D8B030D-6E8A-4147-A177-3AD203B41FA5}">
                      <a16:colId xmlns:a16="http://schemas.microsoft.com/office/drawing/2014/main" val="716184289"/>
                    </a:ext>
                  </a:extLst>
                </a:gridCol>
                <a:gridCol w="1894242">
                  <a:extLst>
                    <a:ext uri="{9D8B030D-6E8A-4147-A177-3AD203B41FA5}">
                      <a16:colId xmlns:a16="http://schemas.microsoft.com/office/drawing/2014/main" val="939645357"/>
                    </a:ext>
                  </a:extLst>
                </a:gridCol>
              </a:tblGrid>
              <a:tr h="366491">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Feature</a:t>
                      </a:r>
                    </a:p>
                  </a:txBody>
                  <a:tcP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dirty="0">
                          <a:solidFill>
                            <a:schemeClr val="bg1"/>
                          </a:solidFill>
                          <a:effectLst/>
                          <a:latin typeface="+mj-lt"/>
                          <a:cs typeface="Segoe UI Semilight" panose="020B0402040204020203" pitchFamily="34" charset="0"/>
                        </a:rPr>
                        <a:t>Free</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a:solidFill>
                            <a:schemeClr val="bg1"/>
                          </a:solidFill>
                          <a:effectLst/>
                          <a:latin typeface="+mj-lt"/>
                          <a:cs typeface="Segoe UI Semilight" panose="020B0402040204020203" pitchFamily="34" charset="0"/>
                        </a:rPr>
                        <a:t>Microsoft 365 </a:t>
                      </a:r>
                      <a:r>
                        <a:rPr lang="en-US" sz="1800" b="0" dirty="0">
                          <a:solidFill>
                            <a:schemeClr val="bg1"/>
                          </a:solidFill>
                          <a:effectLst/>
                          <a:latin typeface="+mj-lt"/>
                          <a:cs typeface="Segoe UI Semilight" panose="020B0402040204020203" pitchFamily="34" charset="0"/>
                        </a:rPr>
                        <a:t>Apps</a:t>
                      </a:r>
                      <a:endParaRPr lang="en-US" sz="1800" b="0" dirty="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a:solidFill>
                            <a:schemeClr val="bg1"/>
                          </a:solidFill>
                          <a:effectLst/>
                          <a:latin typeface="+mj-lt"/>
                          <a:cs typeface="Segoe UI Semilight" panose="020B0402040204020203" pitchFamily="34" charset="0"/>
                        </a:rPr>
                        <a:t>Premium P1</a:t>
                      </a:r>
                      <a:endParaRPr lang="en-US" sz="1800" b="0">
                        <a:solidFill>
                          <a:schemeClr val="bg1"/>
                        </a:solidFill>
                        <a:effectLst/>
                        <a:latin typeface="+mj-lt"/>
                        <a:ea typeface="Times New Roman" panose="02020603050405020304" pitchFamily="18" charset="0"/>
                        <a:cs typeface="Segoe UI Semilight" panose="020B0402040204020203" pitchFamily="34" charset="0"/>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156845" algn="l"/>
                      <a:r>
                        <a:rPr lang="en-US" sz="1800" b="0" kern="1200" dirty="0">
                          <a:solidFill>
                            <a:schemeClr val="bg1"/>
                          </a:solidFill>
                          <a:effectLst/>
                          <a:latin typeface="+mj-lt"/>
                          <a:ea typeface="+mn-ea"/>
                          <a:cs typeface="Segoe UI Semilight" panose="020B0402040204020203" pitchFamily="34" charset="0"/>
                        </a:rPr>
                        <a:t>Premium P2</a:t>
                      </a:r>
                    </a:p>
                  </a:txBody>
                  <a:tcP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228549739"/>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Directory Objects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500,000 objects</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cs typeface="Segoe UI Semilight" panose="020B0402040204020203" pitchFamily="34" charset="0"/>
                        </a:rPr>
                        <a:t>No object limit</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720062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Single Sign-On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Unlimited</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24035"/>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Core Identity and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787900"/>
                  </a:ext>
                </a:extLst>
              </a:tr>
              <a:tr h="395442">
                <a:tc>
                  <a:txBody>
                    <a:bodyPr/>
                    <a:lstStyle/>
                    <a:p>
                      <a:pPr algn="l"/>
                      <a:r>
                        <a:rPr lang="en-US" sz="1800" b="0" kern="1200" dirty="0">
                          <a:solidFill>
                            <a:schemeClr val="tx1"/>
                          </a:solidFill>
                          <a:effectLst/>
                          <a:latin typeface="+mj-lt"/>
                          <a:ea typeface="+mn-ea"/>
                          <a:cs typeface="Segoe UI Semilight" panose="020B0402040204020203" pitchFamily="34" charset="0"/>
                        </a:rPr>
                        <a:t>B2B Collaboration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9445213"/>
                  </a:ext>
                </a:extLst>
              </a:tr>
              <a:tr h="521231">
                <a:tc>
                  <a:txBody>
                    <a:bodyPr/>
                    <a:lstStyle/>
                    <a:p>
                      <a:pPr algn="l"/>
                      <a:r>
                        <a:rPr lang="en-US" sz="1800" b="0" kern="1200" dirty="0">
                          <a:solidFill>
                            <a:schemeClr val="tx1"/>
                          </a:solidFill>
                          <a:effectLst/>
                          <a:latin typeface="+mj-lt"/>
                          <a:ea typeface="+mn-ea"/>
                          <a:cs typeface="Segoe UI Semilight" panose="020B0402040204020203" pitchFamily="34" charset="0"/>
                        </a:rPr>
                        <a:t>Identity &amp; Access for O365</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057461"/>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Premium Features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705207"/>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Hybrid Identities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744496"/>
                  </a:ext>
                </a:extLst>
              </a:tr>
              <a:tr h="395442">
                <a:tc>
                  <a:txBody>
                    <a:bodyPr/>
                    <a:lstStyle/>
                    <a:p>
                      <a:pPr algn="l"/>
                      <a:r>
                        <a:rPr lang="en-US" sz="1800" b="0" kern="1200">
                          <a:solidFill>
                            <a:schemeClr val="tx1"/>
                          </a:solidFill>
                          <a:effectLst/>
                          <a:latin typeface="+mj-lt"/>
                          <a:ea typeface="+mn-ea"/>
                          <a:cs typeface="Segoe UI Semilight" panose="020B0402040204020203" pitchFamily="34" charset="0"/>
                        </a:rPr>
                        <a:t>Advanced Group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22110"/>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Conditional Access</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25031"/>
                  </a:ext>
                </a:extLst>
              </a:tr>
              <a:tr h="386786">
                <a:tc>
                  <a:txBody>
                    <a:bodyPr/>
                    <a:lstStyle/>
                    <a:p>
                      <a:pPr algn="l"/>
                      <a:r>
                        <a:rPr lang="en-US" sz="1800" b="0" kern="1200">
                          <a:solidFill>
                            <a:schemeClr val="tx1"/>
                          </a:solidFill>
                          <a:effectLst/>
                          <a:latin typeface="+mj-lt"/>
                          <a:ea typeface="+mn-ea"/>
                          <a:cs typeface="Segoe UI Semilight" panose="020B0402040204020203" pitchFamily="34" charset="0"/>
                        </a:rPr>
                        <a:t>Identity Protection</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585556"/>
                  </a:ext>
                </a:extLst>
              </a:tr>
              <a:tr h="386786">
                <a:tc>
                  <a:txBody>
                    <a:bodyPr/>
                    <a:lstStyle/>
                    <a:p>
                      <a:pPr algn="l"/>
                      <a:r>
                        <a:rPr lang="en-US" sz="1800" b="0" kern="1200" dirty="0">
                          <a:solidFill>
                            <a:schemeClr val="tx1"/>
                          </a:solidFill>
                          <a:effectLst/>
                          <a:latin typeface="+mj-lt"/>
                          <a:ea typeface="+mn-ea"/>
                          <a:cs typeface="Segoe UI Semilight" panose="020B0402040204020203" pitchFamily="34" charset="0"/>
                        </a:rPr>
                        <a:t>Identity Governance</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800">
                        <a:solidFill>
                          <a:schemeClr val="tx1"/>
                        </a:solidFill>
                        <a:effectLst/>
                        <a:latin typeface="+mn-lt"/>
                        <a:cs typeface="Segoe UI Semilight" panose="020B0402040204020203" pitchFamily="34" charset="0"/>
                      </a:endParaRP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effectLst/>
                          <a:latin typeface="+mn-lt"/>
                          <a:cs typeface="Segoe UI Semilight" panose="020B0402040204020203" pitchFamily="34" charset="0"/>
                        </a:rPr>
                        <a:t>X</a:t>
                      </a:r>
                    </a:p>
                  </a:txBody>
                  <a:tcPr marT="64008" marB="6400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13" name="Rectangle 12">
            <a:extLst>
              <a:ext uri="{FF2B5EF4-FFF2-40B4-BE49-F238E27FC236}">
                <a16:creationId xmlns:a16="http://schemas.microsoft.com/office/drawing/2014/main" id="{77C7BAEF-486E-4AA3-950D-4807A2984634}"/>
              </a:ext>
            </a:extLst>
          </p:cNvPr>
          <p:cNvSpPr/>
          <p:nvPr/>
        </p:nvSpPr>
        <p:spPr>
          <a:xfrm>
            <a:off x="464926" y="1339722"/>
            <a:ext cx="2943352"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dirty="0">
                <a:solidFill>
                  <a:schemeClr val="tx1"/>
                </a:solidFill>
              </a:rPr>
              <a:t>Single-Sign-On to your Azure managed SaaS apps and services</a:t>
            </a:r>
          </a:p>
        </p:txBody>
      </p:sp>
      <p:sp>
        <p:nvSpPr>
          <p:cNvPr id="14" name="Rectangle 13">
            <a:extLst>
              <a:ext uri="{FF2B5EF4-FFF2-40B4-BE49-F238E27FC236}">
                <a16:creationId xmlns:a16="http://schemas.microsoft.com/office/drawing/2014/main" id="{86576EFD-FFCD-4D07-A343-2313FFC3FAF9}"/>
              </a:ext>
            </a:extLst>
          </p:cNvPr>
          <p:cNvSpPr/>
          <p:nvPr/>
        </p:nvSpPr>
        <p:spPr>
          <a:xfrm>
            <a:off x="3544786" y="1339722"/>
            <a:ext cx="3021383"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dirty="0">
                <a:solidFill>
                  <a:schemeClr val="tx1"/>
                </a:solidFill>
              </a:rPr>
              <a:t>Enterprise state roaming of user settings across joined devices</a:t>
            </a:r>
          </a:p>
        </p:txBody>
      </p:sp>
      <p:sp>
        <p:nvSpPr>
          <p:cNvPr id="17" name="Rectangle 16">
            <a:extLst>
              <a:ext uri="{FF2B5EF4-FFF2-40B4-BE49-F238E27FC236}">
                <a16:creationId xmlns:a16="http://schemas.microsoft.com/office/drawing/2014/main" id="{C8A8D52B-E167-4F89-886E-D79C2399529C}"/>
              </a:ext>
            </a:extLst>
          </p:cNvPr>
          <p:cNvSpPr/>
          <p:nvPr/>
        </p:nvSpPr>
        <p:spPr>
          <a:xfrm>
            <a:off x="465138" y="3019223"/>
            <a:ext cx="2943352"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dirty="0">
                <a:solidFill>
                  <a:schemeClr val="tx1"/>
                </a:solidFill>
              </a:rPr>
              <a:t>Access to Microsoft Store for Business </a:t>
            </a:r>
          </a:p>
        </p:txBody>
      </p:sp>
      <p:sp>
        <p:nvSpPr>
          <p:cNvPr id="18" name="Rectangle 17">
            <a:extLst>
              <a:ext uri="{FF2B5EF4-FFF2-40B4-BE49-F238E27FC236}">
                <a16:creationId xmlns:a16="http://schemas.microsoft.com/office/drawing/2014/main" id="{44962862-5A95-4C9A-828D-6B4B1F4663D8}"/>
              </a:ext>
            </a:extLst>
          </p:cNvPr>
          <p:cNvSpPr/>
          <p:nvPr/>
        </p:nvSpPr>
        <p:spPr>
          <a:xfrm>
            <a:off x="3583096" y="3019223"/>
            <a:ext cx="3021383"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a:solidFill>
                  <a:schemeClr val="tx1"/>
                </a:solidFill>
              </a:rPr>
              <a:t>Windows Hello support </a:t>
            </a:r>
          </a:p>
        </p:txBody>
      </p:sp>
      <p:sp>
        <p:nvSpPr>
          <p:cNvPr id="19" name="Rectangle 18">
            <a:extLst>
              <a:ext uri="{FF2B5EF4-FFF2-40B4-BE49-F238E27FC236}">
                <a16:creationId xmlns:a16="http://schemas.microsoft.com/office/drawing/2014/main" id="{773A9D30-D8FE-4264-8680-084599200414}"/>
              </a:ext>
            </a:extLst>
          </p:cNvPr>
          <p:cNvSpPr/>
          <p:nvPr/>
        </p:nvSpPr>
        <p:spPr>
          <a:xfrm>
            <a:off x="465138" y="4738957"/>
            <a:ext cx="2943352"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dirty="0">
                <a:solidFill>
                  <a:schemeClr val="tx1"/>
                </a:solidFill>
              </a:rPr>
              <a:t>Restriction of access</a:t>
            </a:r>
            <a:br>
              <a:rPr lang="en-US" sz="2000" dirty="0">
                <a:solidFill>
                  <a:schemeClr val="tx1"/>
                </a:solidFill>
              </a:rPr>
            </a:br>
            <a:r>
              <a:rPr lang="en-US" sz="2000" dirty="0">
                <a:solidFill>
                  <a:schemeClr val="tx1"/>
                </a:solidFill>
              </a:rPr>
              <a:t>to apps from only compliant devices </a:t>
            </a:r>
          </a:p>
        </p:txBody>
      </p:sp>
      <p:sp>
        <p:nvSpPr>
          <p:cNvPr id="20" name="Rectangle 19">
            <a:extLst>
              <a:ext uri="{FF2B5EF4-FFF2-40B4-BE49-F238E27FC236}">
                <a16:creationId xmlns:a16="http://schemas.microsoft.com/office/drawing/2014/main" id="{9A7EF341-5896-4117-97EF-26DEC7D1C4B4}"/>
              </a:ext>
            </a:extLst>
          </p:cNvPr>
          <p:cNvSpPr/>
          <p:nvPr/>
        </p:nvSpPr>
        <p:spPr>
          <a:xfrm>
            <a:off x="3544786" y="4738957"/>
            <a:ext cx="3021383" cy="142395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lvl="0">
              <a:spcBef>
                <a:spcPts val="1800"/>
              </a:spcBef>
            </a:pPr>
            <a:r>
              <a:rPr lang="en-US" sz="2000" dirty="0">
                <a:solidFill>
                  <a:schemeClr val="tx1"/>
                </a:solidFill>
              </a:rPr>
              <a:t>Seamless access to</a:t>
            </a:r>
            <a:br>
              <a:rPr lang="en-US" sz="2000" dirty="0">
                <a:solidFill>
                  <a:schemeClr val="tx1"/>
                </a:solidFill>
              </a:rPr>
            </a:br>
            <a:r>
              <a:rPr lang="en-US" sz="2000" dirty="0">
                <a:solidFill>
                  <a:schemeClr val="tx1"/>
                </a:solidFill>
              </a:rPr>
              <a:t>on-premises resources </a:t>
            </a:r>
          </a:p>
        </p:txBody>
      </p:sp>
      <p:pic>
        <p:nvPicPr>
          <p:cNvPr id="11" name="Picture 10" descr="A device is shown connecting to Azure AD. Azure AD is shown connecting with On-premises AD">
            <a:extLst>
              <a:ext uri="{FF2B5EF4-FFF2-40B4-BE49-F238E27FC236}">
                <a16:creationId xmlns:a16="http://schemas.microsoft.com/office/drawing/2014/main" id="{52DCEE2B-5610-4074-A84C-2353443684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13" t="-42816" r="-3387" b="-42816"/>
          <a:stretch/>
        </p:blipFill>
        <p:spPr>
          <a:xfrm>
            <a:off x="6740564" y="1192212"/>
            <a:ext cx="5257761" cy="5108836"/>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862308500"/>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1923</Words>
  <Application>Microsoft Office PowerPoint</Application>
  <PresentationFormat>Custom</PresentationFormat>
  <Paragraphs>273</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 UI</vt:lpstr>
      <vt:lpstr>Segoe UI Semibold</vt:lpstr>
      <vt:lpstr>Wingdings</vt:lpstr>
      <vt:lpstr>Azure 1</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Self-Service Password Reset</vt:lpstr>
      <vt:lpstr>Lesson 02: Users and groups</vt:lpstr>
      <vt:lpstr>Users and Groups Overview</vt:lpstr>
      <vt:lpstr>User Accounts</vt:lpstr>
      <vt:lpstr>Managing User Accounts</vt:lpstr>
      <vt:lpstr>Bulk User Accounts</vt:lpstr>
      <vt:lpstr>Group Accounts</vt:lpstr>
      <vt:lpstr>Managing Multiple Directories</vt:lpstr>
      <vt:lpstr>Demonstration – Users and Groups</vt:lpstr>
      <vt:lpstr>Lesson 03: Module 01 Lab and Review</vt:lpstr>
      <vt:lpstr>Lab 01 – Manage Azure Active Directory identities</vt:lpstr>
      <vt:lpstr>Lab 01 – Architecture diagram</vt:lpstr>
      <vt:lpstr>Module Review</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2020-10-19T16:30:27Z</dcterms:created>
  <dcterms:modified xsi:type="dcterms:W3CDTF">2020-12-14T17:41:22Z</dcterms:modified>
</cp:coreProperties>
</file>