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9"/>
  </p:notesMasterIdLst>
  <p:handoutMasterIdLst>
    <p:handoutMasterId r:id="rId40"/>
  </p:handoutMasterIdLst>
  <p:sldIdLst>
    <p:sldId id="1719" r:id="rId2"/>
    <p:sldId id="2021" r:id="rId3"/>
    <p:sldId id="1865" r:id="rId4"/>
    <p:sldId id="2013" r:id="rId5"/>
    <p:sldId id="2242" r:id="rId6"/>
    <p:sldId id="1856" r:id="rId7"/>
    <p:sldId id="1857" r:id="rId8"/>
    <p:sldId id="1973" r:id="rId9"/>
    <p:sldId id="2239" r:id="rId10"/>
    <p:sldId id="1863" r:id="rId11"/>
    <p:sldId id="2237" r:id="rId12"/>
    <p:sldId id="2011" r:id="rId13"/>
    <p:sldId id="2016" r:id="rId14"/>
    <p:sldId id="1971" r:id="rId15"/>
    <p:sldId id="1875" r:id="rId16"/>
    <p:sldId id="1876" r:id="rId17"/>
    <p:sldId id="1877" r:id="rId18"/>
    <p:sldId id="1878" r:id="rId19"/>
    <p:sldId id="1879" r:id="rId20"/>
    <p:sldId id="1880" r:id="rId21"/>
    <p:sldId id="2019" r:id="rId22"/>
    <p:sldId id="1872" r:id="rId23"/>
    <p:sldId id="2574" r:id="rId24"/>
    <p:sldId id="2579" r:id="rId25"/>
    <p:sldId id="1906" r:id="rId26"/>
    <p:sldId id="2578" r:id="rId27"/>
    <p:sldId id="1899" r:id="rId28"/>
    <p:sldId id="1905" r:id="rId29"/>
    <p:sldId id="1898" r:id="rId30"/>
    <p:sldId id="1966" r:id="rId31"/>
    <p:sldId id="2007" r:id="rId32"/>
    <p:sldId id="2571" r:id="rId33"/>
    <p:sldId id="2581" r:id="rId34"/>
    <p:sldId id="2572" r:id="rId35"/>
    <p:sldId id="2582" r:id="rId36"/>
    <p:sldId id="2241" r:id="rId37"/>
    <p:sldId id="2580"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FFFFF"/>
    <a:srgbClr val="75757A"/>
    <a:srgbClr val="EBEBEB"/>
    <a:srgbClr val="59B4D9"/>
    <a:srgbClr val="FFF100"/>
    <a:srgbClr val="3C3C41"/>
    <a:srgbClr val="30E5D0"/>
    <a:srgbClr val="008272"/>
    <a:srgbClr val="0777D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21D00A-D01C-4A1C-9ED5-4399B6514A21}" v="125" dt="2020-07-22T08:45:49.626"/>
    <p1510:client id="{F284919D-009F-13DE-801A-BF052861E5F6}" v="2" dt="2020-07-23T04:47:39.878"/>
    <p1510:client id="{FEBE8195-4FAA-4CB3-B280-AC1D7EBA1A7C}" v="15" dt="2020-07-22T07:02:05.5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1011" autoAdjust="0"/>
  </p:normalViewPr>
  <p:slideViewPr>
    <p:cSldViewPr snapToGrid="0">
      <p:cViewPr varScale="1">
        <p:scale>
          <a:sx n="92" d="100"/>
          <a:sy n="92" d="100"/>
        </p:scale>
        <p:origin x="148" y="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196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12/14/2020 9:41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12/14/2020 9:41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9:41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savings - https://docs.microsoft.com/en-us/learn/modules/predict-costs-and-optimize-spending/4-save-on-infrastructure-costs</a:t>
            </a:r>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a:p>
        </p:txBody>
      </p:sp>
    </p:spTree>
    <p:extLst>
      <p:ext uri="{BB962C8B-B14F-4D97-AF65-F5344CB8AC3E}">
        <p14:creationId xmlns:p14="http://schemas.microsoft.com/office/powerpoint/2010/main" val="3907436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subscriptions and governance</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Configure Azure policies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Apply tags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Configure management groups</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a:p>
        </p:txBody>
      </p:sp>
    </p:spTree>
    <p:extLst>
      <p:ext uri="{BB962C8B-B14F-4D97-AF65-F5344CB8AC3E}">
        <p14:creationId xmlns:p14="http://schemas.microsoft.com/office/powerpoint/2010/main" val="1410351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ea typeface="+mn-ea"/>
                <a:cs typeface="+mn-cs"/>
              </a:rPr>
              <a:t>Create management groups for resource organization and management - https://docs.microsoft.com/en-us/azure/governance/management-groups/create</a:t>
            </a:r>
          </a:p>
          <a:p>
            <a:endParaRPr lang="en-US" sz="900" kern="1200" dirty="0">
              <a:solidFill>
                <a:schemeClr val="tx1"/>
              </a:solidFill>
              <a:effectLst/>
              <a:ea typeface="+mn-ea"/>
              <a:cs typeface="+mn-cs"/>
            </a:endParaRPr>
          </a:p>
          <a:p>
            <a:r>
              <a:rPr lang="en-US" sz="900" kern="1200" dirty="0">
                <a:solidFill>
                  <a:schemeClr val="tx1"/>
                </a:solidFill>
                <a:effectLst/>
                <a:ea typeface="+mn-ea"/>
                <a:cs typeface="+mn-cs"/>
              </a:rPr>
              <a:t>Manage your resources with management groups - https://docs.microsoft.com/en-us/azure/governance/management-groups/manage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12/14/2020 9:41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What is Azure Policy? - https://docs.microsoft.com/en-us/azure/governance/policy/overview</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err="1">
                <a:solidFill>
                  <a:schemeClr val="tx1"/>
                </a:solidFill>
                <a:effectLst/>
                <a:ea typeface="+mn-ea"/>
                <a:cs typeface="+mn-cs"/>
              </a:rPr>
              <a:t>Quickstart</a:t>
            </a:r>
            <a:r>
              <a:rPr lang="en-US" sz="882" kern="1200" dirty="0">
                <a:solidFill>
                  <a:schemeClr val="tx1"/>
                </a:solidFill>
                <a:effectLst/>
                <a:ea typeface="+mn-ea"/>
                <a:cs typeface="+mn-cs"/>
              </a:rPr>
              <a:t>: Create a policy assignment to identify non-compliant resources - https://docs.microsoft.com/en-us/azure/governance/policy/assign-policy-portal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9:41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236231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Tutorial: Create and manage policies to enforce compliance - https://docs.microsoft.com/en-us/azure/governance/policy/tutorials/create-and-manage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Apply and monitor infrastructure standards with Azure Policy (Learn) - https://docs.microsoft.com/learn/modules/intro-to-governance/</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The next topics step you through creating an Azure policy. </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Even if you have only a few Policy Definitions, we recommend creating an Initiative Definition.</a:t>
            </a:r>
          </a:p>
          <a:p>
            <a:r>
              <a:rPr lang="en-US" sz="882" kern="1200" dirty="0">
                <a:solidFill>
                  <a:schemeClr val="tx1"/>
                </a:solidFill>
                <a:effectLst/>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863553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Azure Policy built-in policy definitions - https://docs.microsoft.com/en-us/azure/governance/policy/samples/built-in-policies</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 Policy Definitions have a specific JSON format. As an Azure Administrator you will not need to create files in this format, but you may want to review, so you are familiar. Review the available definitions in the portal and in GitHub.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789882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Azure Policy built-in initiative definitions - https://docs.microsoft.com/en-us/azure/governance/policy/samples/built-in-initiatives</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Can you see how this will require some planning to organize your policies?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9:41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076101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339911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ea typeface="+mn-ea"/>
                <a:cs typeface="+mn-cs"/>
              </a:rPr>
              <a:t>✔️ Policy evaluation happens about once an hour, which means that if you make changes to your policy definition and create a policy assignment then it will be re-evaluated over your resources within the hour.</a:t>
            </a:r>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695683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a:p>
        </p:txBody>
      </p:sp>
    </p:spTree>
    <p:extLst>
      <p:ext uri="{BB962C8B-B14F-4D97-AF65-F5344CB8AC3E}">
        <p14:creationId xmlns:p14="http://schemas.microsoft.com/office/powerpoint/2010/main" val="3791374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326259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12/14/2020 9:41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607921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Times New Roman" panose="02020603050405020304" pitchFamily="18" charset="0"/>
                <a:cs typeface="Calibri" panose="020F0502020204030204" pitchFamily="34" charset="0"/>
              </a:rPr>
              <a:t>Manage role-based access control (RBAC)</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 custom role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Provide access to Azure resources by assigning roles (subscriptions, resource groups. resources)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Interpret access assignments </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a:p>
        </p:txBody>
      </p:sp>
    </p:spTree>
    <p:extLst>
      <p:ext uri="{BB962C8B-B14F-4D97-AF65-F5344CB8AC3E}">
        <p14:creationId xmlns:p14="http://schemas.microsoft.com/office/powerpoint/2010/main" val="2337514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What is role-based access control (RBAC) for Azure resources? - https://docs.microsoft.com/en-us/azure/role-based-access-control/overview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186300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role definitions in Azure RBAC - https://docs.microsoft.com/azure/role-based-access-control/role-definitions-list</a:t>
            </a:r>
          </a:p>
          <a:p>
            <a:endParaRPr lang="en-US" dirty="0"/>
          </a:p>
          <a:p>
            <a:r>
              <a:rPr lang="en-US" dirty="0"/>
              <a:t>Create custom roles for Azure resources with role-based access control - https://docs.microsoft.com/learn/modules/create-custom-azure-roles-with-rbac/</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12/14/2020 9:41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526115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or remove role assignments using Azure RBAC and the Azure portal - https://docs.microsoft.com/azure/role-based-access-control/role-assignments-portal</a:t>
            </a:r>
          </a:p>
          <a:p>
            <a:endParaRPr lang="en-US" dirty="0"/>
          </a:p>
          <a:p>
            <a:r>
              <a:rPr lang="en-US" dirty="0"/>
              <a:t>Explain that the role assignment completes the process of implementing</a:t>
            </a:r>
            <a:r>
              <a:rPr lang="en-US" baseline="0" dirty="0"/>
              <a:t> RBAC and combining service principals, a role definition, and a scope.</a:t>
            </a:r>
          </a:p>
          <a:p>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12/14/2020 9:41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152369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i="0" kern="1200">
              <a:solidFill>
                <a:schemeClr val="tx1"/>
              </a:solidFill>
              <a:effectLs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12/14/2020 9:41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186722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b="0" i="0" kern="1200" dirty="0">
                <a:solidFill>
                  <a:schemeClr val="tx1"/>
                </a:solidFill>
                <a:effectLst/>
                <a:ea typeface="+mn-ea"/>
                <a:cs typeface="+mn-cs"/>
              </a:rPr>
              <a:t>Manage access to an Azure subscription by using Azure role-based access control - https://docs.microsoft.com/learn/modules/manage-subscription-access-azure-rbac/3-elevate-your-access-user-access-admin</a:t>
            </a:r>
          </a:p>
          <a:p>
            <a:endParaRPr lang="en-US" sz="882" b="0" i="0" kern="1200" dirty="0">
              <a:solidFill>
                <a:schemeClr val="tx1"/>
              </a:solidFill>
              <a:effectLs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12/14/2020 9:41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501626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Custom roles for Azure resources - https://docs.microsoft.com/azure/role-based-access-control/custom-roles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12/14/2020 9:41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547933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12/14/2020 9:41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446497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a:p>
        </p:txBody>
      </p:sp>
    </p:spTree>
    <p:extLst>
      <p:ext uri="{BB962C8B-B14F-4D97-AF65-F5344CB8AC3E}">
        <p14:creationId xmlns:p14="http://schemas.microsoft.com/office/powerpoint/2010/main" val="33727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subscriptions and governance</a:t>
            </a:r>
          </a:p>
          <a:p>
            <a:r>
              <a:rPr lang="en-US" dirty="0"/>
              <a:t>•  Manage subscriptions </a:t>
            </a:r>
          </a:p>
          <a:p>
            <a:r>
              <a:rPr lang="en-US" dirty="0"/>
              <a:t>•  Configure Cost Management </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2935463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02a - Manage Subscriptions and RBAC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81501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02b - Manage Governance via Azure Policy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914719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338297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36</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ea typeface="+mn-ea"/>
                <a:cs typeface="+mn-cs"/>
              </a:rPr>
              <a:t>A list of regions and their locations is available at </a:t>
            </a:r>
            <a:r>
              <a:rPr lang="en-IE" sz="900" u="sng" dirty="0"/>
              <a:t>https://azure.microsoft.com/en-us/global-infrastructure/locations/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12/14/2020 9:41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885681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Create an additional Azure subscription - https://docs.microsoft.com/en-us/azure/cost-management-billing/manage/create-subscription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Change your Azure subscription to a different offer - https://docs.microsoft.com/en-us/azure/cost-management-billing/manage/switch-azure-offer</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Do you know how many subscriptions your organization has?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Clarification on the last bullet - </a:t>
            </a:r>
            <a:r>
              <a:rPr lang="en-US" sz="1600" b="0" i="0" dirty="0">
                <a:effectLst/>
                <a:latin typeface="Segoe UI VSS (Regular)"/>
              </a:rPr>
              <a:t>Only Identities in Azure Active Directory (Azure AD) or in a directory that is trusted by Azure AD (such as a work or school organization) can create a Subscription.  For example, Account Owner role can be used to create a Subscription in an Enterprise Agreement.</a:t>
            </a:r>
            <a:endParaRPr lang="en-US" sz="8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12/14/2020 9:41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549343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Subscription decision guide - https://docs.microsoft.com/en-us/azure/cloud-adoption-framework/decision-guides/subscriptions/</a:t>
            </a:r>
          </a:p>
          <a:p>
            <a:endParaRPr lang="en-US" dirty="0"/>
          </a:p>
          <a:p>
            <a:r>
              <a:rPr lang="en-US" dirty="0"/>
              <a:t>✔️ Which subscription model are you most interested in?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12/14/2020 9:41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683865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card information is used for identity verification only. You won’t be charged for any services until you upgrade.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9:41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27061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Cost Management and Billing? - https://docs.microsoft.com/en-us/azure/cost-management-billing/cost-management-billing-overview</a:t>
            </a:r>
          </a:p>
          <a:p>
            <a:endParaRPr lang="en-US" dirty="0"/>
          </a:p>
          <a:p>
            <a:r>
              <a:rPr lang="en-US" dirty="0" err="1"/>
              <a:t>Quickstart</a:t>
            </a:r>
            <a:r>
              <a:rPr lang="en-US" dirty="0"/>
              <a:t>: Explore and analyze costs with cost analysis - https://docs.microsoft.com/en-us/azure/cost-management-billing/costs/quick-acm-cost-analysis</a:t>
            </a:r>
          </a:p>
          <a:p>
            <a:endParaRPr lang="en-US" dirty="0"/>
          </a:p>
          <a:p>
            <a:r>
              <a:rPr lang="en-US" dirty="0"/>
              <a:t>Analyze costs and create budgets with Azure Cost Management - https://docs.microsoft.com/en-us/learn/modules/analyze-costs-create-budgets-azure-cost-management/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940550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Resource naming and tagging decision guide - https://docs.microsoft.com/en-us/azure/cloud-adoption-framework/decision-guides/resource-tagging	</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If you need to create a lot of tags you will want to do that programmatically. You can use PowerShell or the CLI.</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216392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2B00059-8BDD-4D63-AEED-E873AFF3EAA4}"/>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6" name="Footer Placeholder 1">
            <a:extLst>
              <a:ext uri="{FF2B5EF4-FFF2-40B4-BE49-F238E27FC236}">
                <a16:creationId xmlns:a16="http://schemas.microsoft.com/office/drawing/2014/main" id="{8486A157-0BB4-4594-83C0-72E6508C9CD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8" name="Footer Placeholder 1">
            <a:extLst>
              <a:ext uri="{FF2B5EF4-FFF2-40B4-BE49-F238E27FC236}">
                <a16:creationId xmlns:a16="http://schemas.microsoft.com/office/drawing/2014/main" id="{CF43956B-668C-471C-9485-7E53C0C8BB4C}"/>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518867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dirty="0"/>
              <a:t>Section title</a:t>
            </a:r>
          </a:p>
        </p:txBody>
      </p:sp>
      <p:sp>
        <p:nvSpPr>
          <p:cNvPr id="8" name="Footer Placeholder 1">
            <a:extLst>
              <a:ext uri="{FF2B5EF4-FFF2-40B4-BE49-F238E27FC236}">
                <a16:creationId xmlns:a16="http://schemas.microsoft.com/office/drawing/2014/main" id="{6A3AC91E-2806-47B3-A75D-5F652963CD0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358911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72" r:id="rId3"/>
    <p:sldLayoutId id="2147484671"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8.emf"/><Relationship Id="rId5" Type="http://schemas.openxmlformats.org/officeDocument/2006/relationships/image" Target="../media/image27.emf"/><Relationship Id="rId10" Type="http://schemas.openxmlformats.org/officeDocument/2006/relationships/image" Target="../media/image32.emf"/><Relationship Id="rId4" Type="http://schemas.openxmlformats.org/officeDocument/2006/relationships/image" Target="../media/image26.emf"/><Relationship Id="rId9" Type="http://schemas.openxmlformats.org/officeDocument/2006/relationships/image" Target="../media/image31.emf"/></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emf"/><Relationship Id="rId7" Type="http://schemas.openxmlformats.org/officeDocument/2006/relationships/image" Target="../media/image43.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slides/_rels/slide2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 Id="rId9" Type="http://schemas.openxmlformats.org/officeDocument/2006/relationships/image" Target="../media/image51.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62.png"/><Relationship Id="rId3" Type="http://schemas.openxmlformats.org/officeDocument/2006/relationships/image" Target="../media/image52.wmf"/><Relationship Id="rId7" Type="http://schemas.openxmlformats.org/officeDocument/2006/relationships/image" Target="../media/image56.png"/><Relationship Id="rId12" Type="http://schemas.openxmlformats.org/officeDocument/2006/relationships/image" Target="../media/image61.e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5.svg"/><Relationship Id="rId11" Type="http://schemas.openxmlformats.org/officeDocument/2006/relationships/image" Target="../media/image60.sv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wmf"/><Relationship Id="rId9" Type="http://schemas.openxmlformats.org/officeDocument/2006/relationships/image" Target="../media/image58.emf"/><Relationship Id="rId14" Type="http://schemas.openxmlformats.org/officeDocument/2006/relationships/image" Target="../media/image63.svg"/></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image" Target="../media/image70.svg"/><Relationship Id="rId3" Type="http://schemas.openxmlformats.org/officeDocument/2006/relationships/image" Target="../media/image65.wmf"/><Relationship Id="rId7" Type="http://schemas.openxmlformats.org/officeDocument/2006/relationships/image" Target="../media/image57.svg"/><Relationship Id="rId12" Type="http://schemas.openxmlformats.org/officeDocument/2006/relationships/image" Target="../media/image69.png"/><Relationship Id="rId17" Type="http://schemas.openxmlformats.org/officeDocument/2006/relationships/image" Target="../media/image74.svg"/><Relationship Id="rId2" Type="http://schemas.openxmlformats.org/officeDocument/2006/relationships/notesSlide" Target="../notesSlides/notesSlide26.xml"/><Relationship Id="rId16"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55.svg"/><Relationship Id="rId5" Type="http://schemas.openxmlformats.org/officeDocument/2006/relationships/image" Target="../media/image67.svg"/><Relationship Id="rId15" Type="http://schemas.openxmlformats.org/officeDocument/2006/relationships/image" Target="../media/image72.svg"/><Relationship Id="rId10" Type="http://schemas.openxmlformats.org/officeDocument/2006/relationships/image" Target="../media/image54.png"/><Relationship Id="rId4" Type="http://schemas.openxmlformats.org/officeDocument/2006/relationships/image" Target="../media/image66.png"/><Relationship Id="rId9" Type="http://schemas.openxmlformats.org/officeDocument/2006/relationships/image" Target="../media/image68.png"/><Relationship Id="rId14" Type="http://schemas.openxmlformats.org/officeDocument/2006/relationships/image" Target="../media/image7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slides/_rels/slide31.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86.svg"/><Relationship Id="rId3" Type="http://schemas.openxmlformats.org/officeDocument/2006/relationships/image" Target="../media/image81.sv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svg"/><Relationship Id="rId5" Type="http://schemas.openxmlformats.org/officeDocument/2006/relationships/image" Target="../media/image83.png"/><Relationship Id="rId10" Type="http://schemas.openxmlformats.org/officeDocument/2006/relationships/image" Target="../media/image88.svg"/><Relationship Id="rId4" Type="http://schemas.openxmlformats.org/officeDocument/2006/relationships/image" Target="../media/image82.png"/><Relationship Id="rId9" Type="http://schemas.openxmlformats.org/officeDocument/2006/relationships/image" Target="../media/image8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92.svg"/><Relationship Id="rId5" Type="http://schemas.openxmlformats.org/officeDocument/2006/relationships/image" Target="../media/image91.png"/><Relationship Id="rId10" Type="http://schemas.openxmlformats.org/officeDocument/2006/relationships/image" Target="../media/image96.svg"/><Relationship Id="rId4" Type="http://schemas.openxmlformats.org/officeDocument/2006/relationships/image" Target="../media/image90.svg"/><Relationship Id="rId9" Type="http://schemas.openxmlformats.org/officeDocument/2006/relationships/image" Target="../media/image95.png"/></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 Id="rId9" Type="http://schemas.openxmlformats.org/officeDocument/2006/relationships/image" Target="../media/image17.emf"/></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0D715F50-FC57-4DCD-B496-FB0A5BF999BA}"/>
              </a:ext>
            </a:extLst>
          </p:cNvPr>
          <p:cNvSpPr>
            <a:spLocks noGrp="1"/>
          </p:cNvSpPr>
          <p:nvPr>
            <p:ph type="title"/>
          </p:nvPr>
        </p:nvSpPr>
        <p:spPr>
          <a:xfrm>
            <a:off x="437277" y="2582862"/>
            <a:ext cx="5780960" cy="1828800"/>
          </a:xfrm>
        </p:spPr>
        <p:txBody>
          <a:bodyPr/>
          <a:lstStyle/>
          <a:p>
            <a:r>
              <a:rPr lang="en-IN" sz="4200" dirty="0">
                <a:cs typeface="Segoe UI"/>
              </a:rPr>
              <a:t>AZ-104T00A</a:t>
            </a:r>
            <a:br>
              <a:rPr lang="en-IN" sz="4200" dirty="0"/>
            </a:br>
            <a:r>
              <a:rPr lang="en-IN" sz="4200" dirty="0">
                <a:cs typeface="Segoe UI"/>
              </a:rPr>
              <a:t>Module 02: Governance and Compliance</a:t>
            </a:r>
            <a:endParaRPr lang="en-IN" sz="4200"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Resource Tags</a:t>
            </a:r>
          </a:p>
        </p:txBody>
      </p:sp>
      <p:sp>
        <p:nvSpPr>
          <p:cNvPr id="15" name="Rectangle 14">
            <a:extLst>
              <a:ext uri="{FF2B5EF4-FFF2-40B4-BE49-F238E27FC236}">
                <a16:creationId xmlns:a16="http://schemas.microsoft.com/office/drawing/2014/main" id="{9CF7744D-412C-4170-B3D3-EE56A388EAAC}"/>
              </a:ext>
              <a:ext uri="{C183D7F6-B498-43B3-948B-1728B52AA6E4}">
                <adec:decorative xmlns:adec="http://schemas.microsoft.com/office/drawing/2017/decorative" val="0"/>
              </a:ext>
            </a:extLst>
          </p:cNvPr>
          <p:cNvSpPr/>
          <p:nvPr/>
        </p:nvSpPr>
        <p:spPr bwMode="auto">
          <a:xfrm>
            <a:off x="452438" y="1549083"/>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Provides metadata for your Azure resources </a:t>
            </a:r>
          </a:p>
        </p:txBody>
      </p:sp>
      <p:sp>
        <p:nvSpPr>
          <p:cNvPr id="16" name="Rectangle 15">
            <a:extLst>
              <a:ext uri="{FF2B5EF4-FFF2-40B4-BE49-F238E27FC236}">
                <a16:creationId xmlns:a16="http://schemas.microsoft.com/office/drawing/2014/main" id="{EAFC77C0-F36C-433B-B35D-9961EF2306E9}"/>
              </a:ext>
              <a:ext uri="{C183D7F6-B498-43B3-948B-1728B52AA6E4}">
                <adec:decorative xmlns:adec="http://schemas.microsoft.com/office/drawing/2017/decorative" val="0"/>
              </a:ext>
            </a:extLst>
          </p:cNvPr>
          <p:cNvSpPr/>
          <p:nvPr/>
        </p:nvSpPr>
        <p:spPr bwMode="auto">
          <a:xfrm>
            <a:off x="452438" y="2748870"/>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Logically organizes resources into a taxonomy </a:t>
            </a:r>
          </a:p>
        </p:txBody>
      </p:sp>
      <p:sp>
        <p:nvSpPr>
          <p:cNvPr id="18" name="Rectangle 17">
            <a:extLst>
              <a:ext uri="{FF2B5EF4-FFF2-40B4-BE49-F238E27FC236}">
                <a16:creationId xmlns:a16="http://schemas.microsoft.com/office/drawing/2014/main" id="{2E0C1068-618E-4598-9F94-094272EBE16A}"/>
              </a:ext>
              <a:ext uri="{C183D7F6-B498-43B3-948B-1728B52AA6E4}">
                <adec:decorative xmlns:adec="http://schemas.microsoft.com/office/drawing/2017/decorative" val="0"/>
              </a:ext>
            </a:extLst>
          </p:cNvPr>
          <p:cNvSpPr/>
          <p:nvPr/>
        </p:nvSpPr>
        <p:spPr bwMode="auto">
          <a:xfrm>
            <a:off x="452438" y="3948657"/>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Consists of a name-value pair</a:t>
            </a:r>
          </a:p>
        </p:txBody>
      </p:sp>
      <p:sp>
        <p:nvSpPr>
          <p:cNvPr id="19" name="Rectangle 18">
            <a:extLst>
              <a:ext uri="{FF2B5EF4-FFF2-40B4-BE49-F238E27FC236}">
                <a16:creationId xmlns:a16="http://schemas.microsoft.com/office/drawing/2014/main" id="{90A59D18-0BC9-40EA-B64F-2A7FEAC8094F}"/>
              </a:ext>
              <a:ext uri="{C183D7F6-B498-43B3-948B-1728B52AA6E4}">
                <adec:decorative xmlns:adec="http://schemas.microsoft.com/office/drawing/2017/decorative" val="0"/>
              </a:ext>
            </a:extLst>
          </p:cNvPr>
          <p:cNvSpPr/>
          <p:nvPr/>
        </p:nvSpPr>
        <p:spPr bwMode="auto">
          <a:xfrm>
            <a:off x="452438" y="514844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Very useful for rolling up billing information</a:t>
            </a:r>
          </a:p>
        </p:txBody>
      </p:sp>
      <p:pic>
        <p:nvPicPr>
          <p:cNvPr id="20" name="Picture 19" descr="A tag is associated with a resource or a resource group">
            <a:extLst>
              <a:ext uri="{FF2B5EF4-FFF2-40B4-BE49-F238E27FC236}">
                <a16:creationId xmlns:a16="http://schemas.microsoft.com/office/drawing/2014/main" id="{58CD51F4-F03B-4127-A196-A40C36150EB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37944" y="1549080"/>
            <a:ext cx="5969609" cy="4700016"/>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297922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93AA-4DA8-4B19-9E38-18F12BE14C8A}"/>
              </a:ext>
            </a:extLst>
          </p:cNvPr>
          <p:cNvSpPr>
            <a:spLocks noGrp="1"/>
          </p:cNvSpPr>
          <p:nvPr>
            <p:ph type="title"/>
          </p:nvPr>
        </p:nvSpPr>
        <p:spPr/>
        <p:txBody>
          <a:bodyPr/>
          <a:lstStyle/>
          <a:p>
            <a:r>
              <a:rPr lang="en-US" dirty="0">
                <a:cs typeface="Segoe UI"/>
              </a:rPr>
              <a:t>Cost Savings</a:t>
            </a:r>
            <a:endParaRPr lang="en-US" dirty="0"/>
          </a:p>
        </p:txBody>
      </p:sp>
      <p:sp>
        <p:nvSpPr>
          <p:cNvPr id="9" name="Rectangle 8">
            <a:extLst>
              <a:ext uri="{FF2B5EF4-FFF2-40B4-BE49-F238E27FC236}">
                <a16:creationId xmlns:a16="http://schemas.microsoft.com/office/drawing/2014/main" id="{D8BDD821-BCFF-4A4B-8306-2ACB41F15AD4}"/>
              </a:ext>
              <a:ext uri="{C183D7F6-B498-43B3-948B-1728B52AA6E4}">
                <adec:decorative xmlns:adec="http://schemas.microsoft.com/office/drawing/2017/decorative" val="0"/>
              </a:ext>
            </a:extLst>
          </p:cNvPr>
          <p:cNvSpPr/>
          <p:nvPr/>
        </p:nvSpPr>
        <p:spPr bwMode="auto">
          <a:xfrm>
            <a:off x="452438" y="1549084"/>
            <a:ext cx="5458968" cy="90945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Azure Reservations </a:t>
            </a:r>
            <a:r>
              <a:rPr lang="en-US" sz="2000" dirty="0">
                <a:solidFill>
                  <a:schemeClr val="tx1"/>
                </a:solidFill>
                <a:latin typeface="+mj-lt"/>
                <a:cs typeface="Segoe UI" panose="020B0502040204020203" pitchFamily="34" charset="0"/>
              </a:rPr>
              <a:t>–</a:t>
            </a:r>
            <a:r>
              <a:rPr lang="en-US" sz="2000" dirty="0">
                <a:solidFill>
                  <a:schemeClr val="tx1"/>
                </a:solidFill>
              </a:rPr>
              <a:t> Helps you save money</a:t>
            </a:r>
            <a:br>
              <a:rPr lang="en-US" sz="2000" dirty="0">
                <a:solidFill>
                  <a:schemeClr val="tx1"/>
                </a:solidFill>
              </a:rPr>
            </a:br>
            <a:r>
              <a:rPr lang="en-US" sz="2000" dirty="0">
                <a:solidFill>
                  <a:schemeClr val="tx1"/>
                </a:solidFill>
              </a:rPr>
              <a:t>by pre-paying for services</a:t>
            </a:r>
          </a:p>
        </p:txBody>
      </p:sp>
      <p:sp>
        <p:nvSpPr>
          <p:cNvPr id="10" name="Rectangle 9">
            <a:extLst>
              <a:ext uri="{FF2B5EF4-FFF2-40B4-BE49-F238E27FC236}">
                <a16:creationId xmlns:a16="http://schemas.microsoft.com/office/drawing/2014/main" id="{6A839273-14F6-4EA0-AA7A-4DDC984CEDAC}"/>
              </a:ext>
              <a:ext uri="{C183D7F6-B498-43B3-948B-1728B52AA6E4}">
                <adec:decorative xmlns:adec="http://schemas.microsoft.com/office/drawing/2017/decorative" val="0"/>
              </a:ext>
            </a:extLst>
          </p:cNvPr>
          <p:cNvSpPr/>
          <p:nvPr/>
        </p:nvSpPr>
        <p:spPr bwMode="auto">
          <a:xfrm>
            <a:off x="452438" y="2546124"/>
            <a:ext cx="5458968" cy="130882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Azure Hybrid Benefits </a:t>
            </a:r>
            <a:r>
              <a:rPr lang="en-US" sz="2000" dirty="0">
                <a:solidFill>
                  <a:schemeClr val="tx1"/>
                </a:solidFill>
                <a:latin typeface="+mj-lt"/>
                <a:cs typeface="Segoe UI" panose="020B0502040204020203" pitchFamily="34" charset="0"/>
              </a:rPr>
              <a:t>–</a:t>
            </a:r>
            <a:r>
              <a:rPr lang="en-US" sz="2000" dirty="0">
                <a:solidFill>
                  <a:schemeClr val="tx1"/>
                </a:solidFill>
              </a:rPr>
              <a:t> Use Windows Server and SQL Server on-premises licenses with Software Assurance </a:t>
            </a:r>
          </a:p>
        </p:txBody>
      </p:sp>
      <p:sp>
        <p:nvSpPr>
          <p:cNvPr id="11" name="Rectangle 10">
            <a:extLst>
              <a:ext uri="{FF2B5EF4-FFF2-40B4-BE49-F238E27FC236}">
                <a16:creationId xmlns:a16="http://schemas.microsoft.com/office/drawing/2014/main" id="{AD115376-30EB-4A60-83B4-B255E6201B1A}"/>
              </a:ext>
              <a:ext uri="{C183D7F6-B498-43B3-948B-1728B52AA6E4}">
                <adec:decorative xmlns:adec="http://schemas.microsoft.com/office/drawing/2017/decorative" val="0"/>
              </a:ext>
            </a:extLst>
          </p:cNvPr>
          <p:cNvSpPr/>
          <p:nvPr/>
        </p:nvSpPr>
        <p:spPr bwMode="auto">
          <a:xfrm>
            <a:off x="452438" y="3942533"/>
            <a:ext cx="5458968" cy="130882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a:solidFill>
                  <a:schemeClr val="tx1"/>
                </a:solidFill>
                <a:latin typeface="+mj-lt"/>
              </a:rPr>
              <a:t>Azure Credits </a:t>
            </a:r>
            <a:r>
              <a:rPr lang="en-US" sz="2000">
                <a:solidFill>
                  <a:schemeClr val="tx1"/>
                </a:solidFill>
                <a:latin typeface="+mj-lt"/>
                <a:cs typeface="Segoe UI" panose="020B0502040204020203" pitchFamily="34" charset="0"/>
              </a:rPr>
              <a:t>–</a:t>
            </a:r>
            <a:r>
              <a:rPr lang="en-US" sz="2000">
                <a:solidFill>
                  <a:schemeClr val="tx1"/>
                </a:solidFill>
                <a:cs typeface="Segoe UI" panose="020B0502040204020203" pitchFamily="34" charset="0"/>
              </a:rPr>
              <a:t> </a:t>
            </a:r>
            <a:r>
              <a:rPr lang="en-US" sz="2000">
                <a:solidFill>
                  <a:schemeClr val="tx1"/>
                </a:solidFill>
              </a:rPr>
              <a:t>Monthly credit benefit that allows you to experiment with, develop, and test new solutions on Azure</a:t>
            </a:r>
          </a:p>
        </p:txBody>
      </p:sp>
      <p:sp>
        <p:nvSpPr>
          <p:cNvPr id="12" name="Rectangle 11">
            <a:extLst>
              <a:ext uri="{FF2B5EF4-FFF2-40B4-BE49-F238E27FC236}">
                <a16:creationId xmlns:a16="http://schemas.microsoft.com/office/drawing/2014/main" id="{A259C9E6-A3DC-4507-8B61-9F8CFE71491C}"/>
              </a:ext>
              <a:ext uri="{C183D7F6-B498-43B3-948B-1728B52AA6E4}">
                <adec:decorative xmlns:adec="http://schemas.microsoft.com/office/drawing/2017/decorative" val="0"/>
              </a:ext>
            </a:extLst>
          </p:cNvPr>
          <p:cNvSpPr/>
          <p:nvPr/>
        </p:nvSpPr>
        <p:spPr bwMode="auto">
          <a:xfrm>
            <a:off x="452438" y="5338943"/>
            <a:ext cx="5458968" cy="90945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a:solidFill>
                  <a:schemeClr val="tx1"/>
                </a:solidFill>
                <a:latin typeface="+mj-lt"/>
              </a:rPr>
              <a:t>Regions </a:t>
            </a:r>
            <a:r>
              <a:rPr lang="en-US" sz="2000">
                <a:solidFill>
                  <a:schemeClr val="tx1"/>
                </a:solidFill>
                <a:latin typeface="+mj-lt"/>
                <a:cs typeface="Segoe UI" panose="020B0502040204020203" pitchFamily="34" charset="0"/>
              </a:rPr>
              <a:t>–</a:t>
            </a:r>
            <a:r>
              <a:rPr lang="en-US" sz="2000">
                <a:solidFill>
                  <a:schemeClr val="tx1"/>
                </a:solidFill>
              </a:rPr>
              <a:t> Choose low-cost locations and regions</a:t>
            </a:r>
          </a:p>
        </p:txBody>
      </p:sp>
      <p:pic>
        <p:nvPicPr>
          <p:cNvPr id="13" name="Picture 7" descr="Bar chart with three bars. The largest bar is pay-as-you-go. The next bar is 72% savings with Azure reserved instances. The last bar is 80% savings with Azure reserved instances and Azure hybrid benefit">
            <a:extLst>
              <a:ext uri="{FF2B5EF4-FFF2-40B4-BE49-F238E27FC236}">
                <a16:creationId xmlns:a16="http://schemas.microsoft.com/office/drawing/2014/main" id="{531BD71E-6E47-4B69-80C6-67B728FA34B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266" t="-3732" r="-6266" b="-3732"/>
          <a:stretch/>
        </p:blipFill>
        <p:spPr>
          <a:xfrm>
            <a:off x="6037943" y="1549081"/>
            <a:ext cx="5971495" cy="4699318"/>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32573527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02: Azure Policy</a:t>
            </a:r>
          </a:p>
        </p:txBody>
      </p:sp>
      <p:pic>
        <p:nvPicPr>
          <p:cNvPr id="5" name="Picture 4" descr="Icon of a document with a checkmark">
            <a:extLst>
              <a:ext uri="{FF2B5EF4-FFF2-40B4-BE49-F238E27FC236}">
                <a16:creationId xmlns:a16="http://schemas.microsoft.com/office/drawing/2014/main" id="{3CB1096A-9574-40CF-BA20-8376EA076DF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458192" y="2855536"/>
            <a:ext cx="913504" cy="1328536"/>
          </a:xfrm>
          <a:prstGeom prst="rect">
            <a:avLst/>
          </a:prstGeom>
        </p:spPr>
      </p:pic>
    </p:spTree>
    <p:extLst>
      <p:ext uri="{BB962C8B-B14F-4D97-AF65-F5344CB8AC3E}">
        <p14:creationId xmlns:p14="http://schemas.microsoft.com/office/powerpoint/2010/main" val="200024640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3086894"/>
            <a:ext cx="2506662" cy="820738"/>
          </a:xfrm>
        </p:spPr>
        <p:txBody>
          <a:bodyPr/>
          <a:lstStyle/>
          <a:p>
            <a:r>
              <a:rPr lang="en-US" dirty="0">
                <a:solidFill>
                  <a:schemeClr val="bg1"/>
                </a:solidFill>
              </a:rPr>
              <a:t>Azure Policy Overview</a:t>
            </a:r>
          </a:p>
        </p:txBody>
      </p:sp>
      <p:pic>
        <p:nvPicPr>
          <p:cNvPr id="66" name="Picture 65" descr="Icon of 5 circles spreading around one big circle">
            <a:extLst>
              <a:ext uri="{FF2B5EF4-FFF2-40B4-BE49-F238E27FC236}">
                <a16:creationId xmlns:a16="http://schemas.microsoft.com/office/drawing/2014/main" id="{EFB23963-35BA-4ED1-9192-A0878F2512C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70127" y="408658"/>
            <a:ext cx="690372" cy="688848"/>
          </a:xfrm>
          <a:prstGeom prst="rect">
            <a:avLst/>
          </a:prstGeom>
        </p:spPr>
      </p:pic>
      <p:sp>
        <p:nvSpPr>
          <p:cNvPr id="22" name="TextBox 21">
            <a:extLst>
              <a:ext uri="{FF2B5EF4-FFF2-40B4-BE49-F238E27FC236}">
                <a16:creationId xmlns:a16="http://schemas.microsoft.com/office/drawing/2014/main" id="{508C55D0-0F26-4904-B8D6-7EE3C9B301D0}"/>
              </a:ext>
            </a:extLst>
          </p:cNvPr>
          <p:cNvSpPr txBox="1"/>
          <p:nvPr/>
        </p:nvSpPr>
        <p:spPr>
          <a:xfrm>
            <a:off x="4890783" y="609733"/>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Management Groups</a:t>
            </a:r>
          </a:p>
        </p:txBody>
      </p:sp>
      <p:pic>
        <p:nvPicPr>
          <p:cNvPr id="65" name="Picture 64" descr="Icon of a document with a checkmark">
            <a:extLst>
              <a:ext uri="{FF2B5EF4-FFF2-40B4-BE49-F238E27FC236}">
                <a16:creationId xmlns:a16="http://schemas.microsoft.com/office/drawing/2014/main" id="{11888427-5DD7-4ED8-84BA-72D6FD43215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970127" y="1188049"/>
            <a:ext cx="690372" cy="687324"/>
          </a:xfrm>
          <a:prstGeom prst="rect">
            <a:avLst/>
          </a:prstGeom>
        </p:spPr>
      </p:pic>
      <p:sp>
        <p:nvSpPr>
          <p:cNvPr id="21" name="TextBox 20">
            <a:extLst>
              <a:ext uri="{FF2B5EF4-FFF2-40B4-BE49-F238E27FC236}">
                <a16:creationId xmlns:a16="http://schemas.microsoft.com/office/drawing/2014/main" id="{4E9D70D4-3462-47D1-A0CE-44D024E7D202}"/>
              </a:ext>
            </a:extLst>
          </p:cNvPr>
          <p:cNvSpPr txBox="1"/>
          <p:nvPr/>
        </p:nvSpPr>
        <p:spPr>
          <a:xfrm>
            <a:off x="4890783" y="1389407"/>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a:t>Azure Policy</a:t>
            </a:r>
          </a:p>
        </p:txBody>
      </p:sp>
      <p:pic>
        <p:nvPicPr>
          <p:cNvPr id="34" name="Picture 33" descr="Icon of arrows pointing in 4 different directions">
            <a:extLst>
              <a:ext uri="{FF2B5EF4-FFF2-40B4-BE49-F238E27FC236}">
                <a16:creationId xmlns:a16="http://schemas.microsoft.com/office/drawing/2014/main" id="{44B7AE3F-FA3E-428E-AC7E-FDA4ECE21D2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970127" y="1967440"/>
            <a:ext cx="690372" cy="688848"/>
          </a:xfrm>
          <a:prstGeom prst="rect">
            <a:avLst/>
          </a:prstGeom>
        </p:spPr>
      </p:pic>
      <p:sp>
        <p:nvSpPr>
          <p:cNvPr id="8" name="TextBox 7">
            <a:extLst>
              <a:ext uri="{FF2B5EF4-FFF2-40B4-BE49-F238E27FC236}">
                <a16:creationId xmlns:a16="http://schemas.microsoft.com/office/drawing/2014/main" id="{D67157F0-477B-4A74-8250-72A10473FFE1}"/>
              </a:ext>
            </a:extLst>
          </p:cNvPr>
          <p:cNvSpPr txBox="1"/>
          <p:nvPr/>
        </p:nvSpPr>
        <p:spPr>
          <a:xfrm>
            <a:off x="4890783" y="2169081"/>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a:t>Implementing Azure Policy</a:t>
            </a:r>
          </a:p>
        </p:txBody>
      </p:sp>
      <p:pic>
        <p:nvPicPr>
          <p:cNvPr id="19" name="Picture 18" descr="Icon of a web page layout">
            <a:extLst>
              <a:ext uri="{FF2B5EF4-FFF2-40B4-BE49-F238E27FC236}">
                <a16:creationId xmlns:a16="http://schemas.microsoft.com/office/drawing/2014/main" id="{01BD6038-EAD9-4E56-A06E-EC16251C82E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970127" y="2746831"/>
            <a:ext cx="690372" cy="688848"/>
          </a:xfrm>
          <a:prstGeom prst="rect">
            <a:avLst/>
          </a:prstGeom>
        </p:spPr>
      </p:pic>
      <p:sp>
        <p:nvSpPr>
          <p:cNvPr id="12" name="TextBox 11">
            <a:extLst>
              <a:ext uri="{FF2B5EF4-FFF2-40B4-BE49-F238E27FC236}">
                <a16:creationId xmlns:a16="http://schemas.microsoft.com/office/drawing/2014/main" id="{27D2240F-0F2B-42A8-86CB-7F035501A88E}"/>
              </a:ext>
            </a:extLst>
          </p:cNvPr>
          <p:cNvSpPr txBox="1"/>
          <p:nvPr/>
        </p:nvSpPr>
        <p:spPr>
          <a:xfrm>
            <a:off x="4890783" y="2948755"/>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Policy Definitions</a:t>
            </a:r>
          </a:p>
        </p:txBody>
      </p:sp>
      <p:pic>
        <p:nvPicPr>
          <p:cNvPr id="18" name="Picture 17" descr="Icon of 2 gears">
            <a:extLst>
              <a:ext uri="{FF2B5EF4-FFF2-40B4-BE49-F238E27FC236}">
                <a16:creationId xmlns:a16="http://schemas.microsoft.com/office/drawing/2014/main" id="{285E7301-F715-4B40-8B27-766699B4B7C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970127" y="3526222"/>
            <a:ext cx="690372" cy="688848"/>
          </a:xfrm>
          <a:prstGeom prst="rect">
            <a:avLst/>
          </a:prstGeom>
        </p:spPr>
      </p:pic>
      <p:sp>
        <p:nvSpPr>
          <p:cNvPr id="16" name="TextBox 15">
            <a:extLst>
              <a:ext uri="{FF2B5EF4-FFF2-40B4-BE49-F238E27FC236}">
                <a16:creationId xmlns:a16="http://schemas.microsoft.com/office/drawing/2014/main" id="{D8BA35FB-1421-472C-BEE5-FF6A3A271A04}"/>
              </a:ext>
            </a:extLst>
          </p:cNvPr>
          <p:cNvSpPr txBox="1"/>
          <p:nvPr/>
        </p:nvSpPr>
        <p:spPr>
          <a:xfrm>
            <a:off x="4890783" y="3728429"/>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Create Initiative Definitions</a:t>
            </a:r>
          </a:p>
        </p:txBody>
      </p:sp>
      <p:pic>
        <p:nvPicPr>
          <p:cNvPr id="15" name="Picture 14" descr="Icon of four circles on each corner of a diamond">
            <a:extLst>
              <a:ext uri="{FF2B5EF4-FFF2-40B4-BE49-F238E27FC236}">
                <a16:creationId xmlns:a16="http://schemas.microsoft.com/office/drawing/2014/main" id="{DEF6C05E-A356-4E5B-82BF-6128E0136035}"/>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970127" y="4305613"/>
            <a:ext cx="690372" cy="688848"/>
          </a:xfrm>
          <a:prstGeom prst="rect">
            <a:avLst/>
          </a:prstGeom>
        </p:spPr>
      </p:pic>
      <p:sp>
        <p:nvSpPr>
          <p:cNvPr id="17" name="TextBox 16">
            <a:extLst>
              <a:ext uri="{FF2B5EF4-FFF2-40B4-BE49-F238E27FC236}">
                <a16:creationId xmlns:a16="http://schemas.microsoft.com/office/drawing/2014/main" id="{C932C335-726B-4F11-83A3-FE76085443FA}"/>
              </a:ext>
            </a:extLst>
          </p:cNvPr>
          <p:cNvSpPr txBox="1"/>
          <p:nvPr/>
        </p:nvSpPr>
        <p:spPr>
          <a:xfrm>
            <a:off x="4890783" y="4508103"/>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Scope the Initiative Definition</a:t>
            </a:r>
          </a:p>
        </p:txBody>
      </p:sp>
      <p:pic>
        <p:nvPicPr>
          <p:cNvPr id="14" name="Picture 13" descr="Icon of three circles on three lines">
            <a:extLst>
              <a:ext uri="{FF2B5EF4-FFF2-40B4-BE49-F238E27FC236}">
                <a16:creationId xmlns:a16="http://schemas.microsoft.com/office/drawing/2014/main" id="{52764C63-F28C-46D1-9590-477B3E378B60}"/>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970127" y="5085004"/>
            <a:ext cx="690372" cy="687324"/>
          </a:xfrm>
          <a:prstGeom prst="rect">
            <a:avLst/>
          </a:prstGeom>
        </p:spPr>
      </p:pic>
      <p:sp>
        <p:nvSpPr>
          <p:cNvPr id="23" name="TextBox 22">
            <a:extLst>
              <a:ext uri="{FF2B5EF4-FFF2-40B4-BE49-F238E27FC236}">
                <a16:creationId xmlns:a16="http://schemas.microsoft.com/office/drawing/2014/main" id="{956D8506-C82F-4C03-BF1A-6BDC023200DB}"/>
              </a:ext>
            </a:extLst>
          </p:cNvPr>
          <p:cNvSpPr txBox="1"/>
          <p:nvPr/>
        </p:nvSpPr>
        <p:spPr>
          <a:xfrm>
            <a:off x="4890783" y="5287777"/>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Determine Compliance</a:t>
            </a:r>
          </a:p>
        </p:txBody>
      </p:sp>
      <p:pic>
        <p:nvPicPr>
          <p:cNvPr id="13" name="Picture 12" descr="Icon of a webpage with a person">
            <a:extLst>
              <a:ext uri="{FF2B5EF4-FFF2-40B4-BE49-F238E27FC236}">
                <a16:creationId xmlns:a16="http://schemas.microsoft.com/office/drawing/2014/main" id="{A4F393D0-0DB5-4C85-91F8-DC30F644FFCD}"/>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970127" y="5864393"/>
            <a:ext cx="690372" cy="688848"/>
          </a:xfrm>
          <a:prstGeom prst="rect">
            <a:avLst/>
          </a:prstGeom>
        </p:spPr>
      </p:pic>
      <p:sp>
        <p:nvSpPr>
          <p:cNvPr id="33" name="TextBox 32">
            <a:extLst>
              <a:ext uri="{FF2B5EF4-FFF2-40B4-BE49-F238E27FC236}">
                <a16:creationId xmlns:a16="http://schemas.microsoft.com/office/drawing/2014/main" id="{6FE686D9-BFF1-48A4-A1A1-E01D8CCF42D7}"/>
              </a:ext>
            </a:extLst>
          </p:cNvPr>
          <p:cNvSpPr txBox="1"/>
          <p:nvPr/>
        </p:nvSpPr>
        <p:spPr>
          <a:xfrm>
            <a:off x="4890783" y="6067451"/>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a:t>Demonstration – Azure Policy</a:t>
            </a:r>
          </a:p>
        </p:txBody>
      </p:sp>
    </p:spTree>
    <p:extLst>
      <p:ext uri="{BB962C8B-B14F-4D97-AF65-F5344CB8AC3E}">
        <p14:creationId xmlns:p14="http://schemas.microsoft.com/office/powerpoint/2010/main" val="17182796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Management Groups</a:t>
            </a:r>
          </a:p>
        </p:txBody>
      </p:sp>
      <p:sp>
        <p:nvSpPr>
          <p:cNvPr id="8" name="Rectangle 7">
            <a:extLst>
              <a:ext uri="{FF2B5EF4-FFF2-40B4-BE49-F238E27FC236}">
                <a16:creationId xmlns:a16="http://schemas.microsoft.com/office/drawing/2014/main" id="{C9F18DA1-C7A9-4D5D-B95A-12E8638F461B}"/>
              </a:ext>
              <a:ext uri="{C183D7F6-B498-43B3-948B-1728B52AA6E4}">
                <adec:decorative xmlns:adec="http://schemas.microsoft.com/office/drawing/2017/decorative" val="0"/>
              </a:ext>
            </a:extLst>
          </p:cNvPr>
          <p:cNvSpPr/>
          <p:nvPr/>
        </p:nvSpPr>
        <p:spPr bwMode="auto">
          <a:xfrm>
            <a:off x="452438" y="1549083"/>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Provides a level of scope above subscriptions</a:t>
            </a:r>
          </a:p>
        </p:txBody>
      </p:sp>
      <p:sp>
        <p:nvSpPr>
          <p:cNvPr id="9" name="Rectangle 8">
            <a:extLst>
              <a:ext uri="{FF2B5EF4-FFF2-40B4-BE49-F238E27FC236}">
                <a16:creationId xmlns:a16="http://schemas.microsoft.com/office/drawing/2014/main" id="{08202D1F-CA7A-4292-BF01-69390AD26196}"/>
              </a:ext>
              <a:ext uri="{C183D7F6-B498-43B3-948B-1728B52AA6E4}">
                <adec:decorative xmlns:adec="http://schemas.microsoft.com/office/drawing/2017/decorative" val="0"/>
              </a:ext>
            </a:extLst>
          </p:cNvPr>
          <p:cNvSpPr/>
          <p:nvPr/>
        </p:nvSpPr>
        <p:spPr bwMode="auto">
          <a:xfrm>
            <a:off x="452438" y="3160208"/>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Targeting of policies and spend budgets across subscriptions and inheritance down the hierarchies</a:t>
            </a:r>
          </a:p>
        </p:txBody>
      </p:sp>
      <p:sp>
        <p:nvSpPr>
          <p:cNvPr id="10" name="Rectangle 9">
            <a:extLst>
              <a:ext uri="{FF2B5EF4-FFF2-40B4-BE49-F238E27FC236}">
                <a16:creationId xmlns:a16="http://schemas.microsoft.com/office/drawing/2014/main" id="{EE6E2F34-A1BE-410F-ACB4-2742DA5B8387}"/>
              </a:ext>
              <a:ext uri="{C183D7F6-B498-43B3-948B-1728B52AA6E4}">
                <adec:decorative xmlns:adec="http://schemas.microsoft.com/office/drawing/2017/decorative" val="0"/>
              </a:ext>
            </a:extLst>
          </p:cNvPr>
          <p:cNvSpPr/>
          <p:nvPr/>
        </p:nvSpPr>
        <p:spPr bwMode="auto">
          <a:xfrm>
            <a:off x="452438" y="4771333"/>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Compliance and cost reporting by organization (business/teams)</a:t>
            </a:r>
          </a:p>
        </p:txBody>
      </p:sp>
      <p:sp>
        <p:nvSpPr>
          <p:cNvPr id="5" name="Rectangle 4">
            <a:extLst>
              <a:ext uri="{FF2B5EF4-FFF2-40B4-BE49-F238E27FC236}">
                <a16:creationId xmlns:a16="http://schemas.microsoft.com/office/drawing/2014/main" id="{06C7797C-EA3B-40E9-A2F1-536960370C2F}"/>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2" name="Picture 2" descr="Diagram showing how Azure management groups are used to organize subscriptions in a hierarchy of unified policy and access management. A single top-level management, or root group (Contoso) and every directory below is folded into it">
            <a:extLst>
              <a:ext uri="{FF2B5EF4-FFF2-40B4-BE49-F238E27FC236}">
                <a16:creationId xmlns:a16="http://schemas.microsoft.com/office/drawing/2014/main" id="{E67EE83F-BF82-4A40-8F99-A5815D7E7F9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00284" y="2113374"/>
            <a:ext cx="5846812" cy="3570732"/>
          </a:xfrm>
          <a:prstGeom prst="rect">
            <a:avLst/>
          </a:prstGeom>
        </p:spPr>
      </p:pic>
    </p:spTree>
    <p:extLst>
      <p:ext uri="{BB962C8B-B14F-4D97-AF65-F5344CB8AC3E}">
        <p14:creationId xmlns:p14="http://schemas.microsoft.com/office/powerpoint/2010/main" val="320376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Policy</a:t>
            </a:r>
          </a:p>
        </p:txBody>
      </p:sp>
      <p:sp>
        <p:nvSpPr>
          <p:cNvPr id="6" name="Rectangle 5">
            <a:extLst>
              <a:ext uri="{FF2B5EF4-FFF2-40B4-BE49-F238E27FC236}">
                <a16:creationId xmlns:a16="http://schemas.microsoft.com/office/drawing/2014/main" id="{E84E9C54-EDEE-4A9C-A16E-ABD69BFFAA39}"/>
              </a:ext>
              <a:ext uri="{C183D7F6-B498-43B3-948B-1728B52AA6E4}">
                <adec:decorative xmlns:adec="http://schemas.microsoft.com/office/drawing/2017/decorative" val="0"/>
              </a:ext>
            </a:extLst>
          </p:cNvPr>
          <p:cNvSpPr/>
          <p:nvPr/>
        </p:nvSpPr>
        <p:spPr bwMode="auto">
          <a:xfrm>
            <a:off x="452438" y="1549084"/>
            <a:ext cx="5458968" cy="145219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Azure Policy is a service in Azure that you use to create, assign and, manage policies</a:t>
            </a:r>
          </a:p>
        </p:txBody>
      </p:sp>
      <p:sp>
        <p:nvSpPr>
          <p:cNvPr id="8" name="Rectangle 7">
            <a:extLst>
              <a:ext uri="{FF2B5EF4-FFF2-40B4-BE49-F238E27FC236}">
                <a16:creationId xmlns:a16="http://schemas.microsoft.com/office/drawing/2014/main" id="{7CE739AD-1067-41B6-A49C-4C1F18A35C88}"/>
              </a:ext>
              <a:ext uri="{C183D7F6-B498-43B3-948B-1728B52AA6E4}">
                <adec:decorative xmlns:adec="http://schemas.microsoft.com/office/drawing/2017/decorative" val="0"/>
              </a:ext>
            </a:extLst>
          </p:cNvPr>
          <p:cNvSpPr/>
          <p:nvPr/>
        </p:nvSpPr>
        <p:spPr bwMode="auto">
          <a:xfrm>
            <a:off x="452438" y="3136899"/>
            <a:ext cx="5458968" cy="1095197"/>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Azure Policy runs evaluations and scans for non-compliant resources</a:t>
            </a:r>
          </a:p>
        </p:txBody>
      </p:sp>
      <p:sp>
        <p:nvSpPr>
          <p:cNvPr id="9" name="Rectangle 8">
            <a:extLst>
              <a:ext uri="{FF2B5EF4-FFF2-40B4-BE49-F238E27FC236}">
                <a16:creationId xmlns:a16="http://schemas.microsoft.com/office/drawing/2014/main" id="{A48DEB6E-18F9-4D04-85B2-6C005556FCC2}"/>
              </a:ext>
              <a:ext uri="{C183D7F6-B498-43B3-948B-1728B52AA6E4}">
                <adec:decorative xmlns:adec="http://schemas.microsoft.com/office/drawing/2017/decorative" val="0"/>
              </a:ext>
            </a:extLst>
          </p:cNvPr>
          <p:cNvSpPr/>
          <p:nvPr/>
        </p:nvSpPr>
        <p:spPr bwMode="auto">
          <a:xfrm>
            <a:off x="452438" y="4367719"/>
            <a:ext cx="5458968" cy="1880680"/>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latin typeface="+mj-lt"/>
              </a:rPr>
              <a:t>Advantages:</a:t>
            </a:r>
          </a:p>
          <a:p>
            <a:pPr>
              <a:spcBef>
                <a:spcPts val="600"/>
              </a:spcBef>
            </a:pPr>
            <a:r>
              <a:rPr lang="en-US" sz="2000" dirty="0">
                <a:solidFill>
                  <a:schemeClr val="tx1"/>
                </a:solidFill>
              </a:rPr>
              <a:t>Enforcement and compliance</a:t>
            </a:r>
          </a:p>
          <a:p>
            <a:pPr>
              <a:spcBef>
                <a:spcPts val="600"/>
              </a:spcBef>
            </a:pPr>
            <a:r>
              <a:rPr lang="en-US" sz="2000" dirty="0">
                <a:solidFill>
                  <a:schemeClr val="tx1"/>
                </a:solidFill>
              </a:rPr>
              <a:t>Apply policies at scale</a:t>
            </a:r>
          </a:p>
          <a:p>
            <a:pPr>
              <a:spcBef>
                <a:spcPts val="600"/>
              </a:spcBef>
            </a:pPr>
            <a:r>
              <a:rPr lang="en-US" sz="2000" dirty="0">
                <a:solidFill>
                  <a:schemeClr val="tx1"/>
                </a:solidFill>
              </a:rPr>
              <a:t>Remediation</a:t>
            </a:r>
          </a:p>
        </p:txBody>
      </p:sp>
      <p:graphicFrame>
        <p:nvGraphicFramePr>
          <p:cNvPr id="5" name="Table 5">
            <a:extLst>
              <a:ext uri="{FF2B5EF4-FFF2-40B4-BE49-F238E27FC236}">
                <a16:creationId xmlns:a16="http://schemas.microsoft.com/office/drawing/2014/main" id="{9F46DC19-A3CC-43D4-860D-67C56B3C4255}"/>
              </a:ext>
            </a:extLst>
          </p:cNvPr>
          <p:cNvGraphicFramePr>
            <a:graphicFrameLocks noGrp="1"/>
          </p:cNvGraphicFramePr>
          <p:nvPr>
            <p:extLst>
              <p:ext uri="{D42A27DB-BD31-4B8C-83A1-F6EECF244321}">
                <p14:modId xmlns:p14="http://schemas.microsoft.com/office/powerpoint/2010/main" val="1688810759"/>
              </p:ext>
            </p:extLst>
          </p:nvPr>
        </p:nvGraphicFramePr>
        <p:xfrm>
          <a:off x="6037943" y="1554480"/>
          <a:ext cx="5960382" cy="4693920"/>
        </p:xfrm>
        <a:graphic>
          <a:graphicData uri="http://schemas.openxmlformats.org/drawingml/2006/table">
            <a:tbl>
              <a:tblPr firstRow="1" bandRow="1">
                <a:tableStyleId>{5C22544A-7EE6-4342-B048-85BDC9FD1C3A}</a:tableStyleId>
              </a:tblPr>
              <a:tblGrid>
                <a:gridCol w="5960382">
                  <a:extLst>
                    <a:ext uri="{9D8B030D-6E8A-4147-A177-3AD203B41FA5}">
                      <a16:colId xmlns:a16="http://schemas.microsoft.com/office/drawing/2014/main" val="2502348108"/>
                    </a:ext>
                  </a:extLst>
                </a:gridCol>
              </a:tblGrid>
              <a:tr h="4512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mj-lt"/>
                          <a:ea typeface="+mn-ea"/>
                          <a:cs typeface="+mn-cs"/>
                        </a:rPr>
                        <a:t>Usage Cases</a:t>
                      </a:r>
                      <a:endParaRPr kumimoji="0" lang="en-US" sz="1800" b="0" i="0" u="none" strike="noStrike" kern="1200" cap="none" spc="0" normalizeH="0" baseline="0" noProof="0" dirty="0">
                        <a:ln>
                          <a:noFill/>
                        </a:ln>
                        <a:solidFill>
                          <a:schemeClr val="bg1"/>
                        </a:solidFill>
                        <a:effectLst/>
                        <a:uLnTx/>
                        <a:uFillTx/>
                        <a:latin typeface="+mj-lt"/>
                        <a:ea typeface="+mn-ea"/>
                        <a:cs typeface="+mn-cs"/>
                      </a:endParaRPr>
                    </a:p>
                  </a:txBody>
                  <a:tcPr marL="93260" marR="93260" marT="46630" marB="46630">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950649416"/>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Allowed resource types</a:t>
                      </a:r>
                      <a:r>
                        <a:rPr kumimoji="0" lang="en-US" sz="1800" b="0" i="0" u="none" strike="noStrike" kern="1200" cap="none" spc="0" normalizeH="0" baseline="0" noProof="0" dirty="0">
                          <a:ln>
                            <a:noFill/>
                          </a:ln>
                          <a:solidFill>
                            <a:schemeClr val="tx2">
                              <a:lumMod val="50000"/>
                            </a:schemeClr>
                          </a:solidFill>
                          <a:effectLst/>
                          <a:uLnTx/>
                          <a:uFillTx/>
                          <a:latin typeface="+mn-lt"/>
                          <a:ea typeface="+mn-ea"/>
                          <a:cs typeface="Segoe UI" panose="020B0502040204020203" pitchFamily="34" charset="0"/>
                        </a:rPr>
                        <a:t>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Specify the resource types that your organization can deploy</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13561710"/>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Allowed virtual machine SKUs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Specify a set of virtual machine SKUs that your organization can deploy</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19131118"/>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Allowed locations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Restrict the locations your organization can specify when deploying resources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42671478"/>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Require tag and its value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Enforces a required tag and its value</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87691757"/>
                  </a:ext>
                </a:extLst>
              </a:tr>
              <a:tr h="103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Azure Backup should be enabled for Virtual Machines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a:t>
                      </a:r>
                      <a:r>
                        <a:rPr kumimoji="0" lang="en-US" sz="1800" b="0" i="0" u="none" strike="noStrike" kern="1200" cap="none" spc="0" normalizeH="0" baseline="0" noProof="0" dirty="0">
                          <a:ln>
                            <a:noFill/>
                          </a:ln>
                          <a:solidFill>
                            <a:schemeClr val="tx1"/>
                          </a:solidFill>
                          <a:effectLst/>
                          <a:uLnTx/>
                          <a:uFillTx/>
                          <a:latin typeface="+mn-lt"/>
                          <a:ea typeface="+mn-ea"/>
                          <a:cs typeface="+mn-cs"/>
                        </a:rPr>
                        <a:t> Audit if Azure Backup service is enabled for all Virtual machines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37058963"/>
                  </a:ext>
                </a:extLst>
              </a:tr>
            </a:tbl>
          </a:graphicData>
        </a:graphic>
      </p:graphicFrame>
    </p:spTree>
    <p:extLst>
      <p:ext uri="{BB962C8B-B14F-4D97-AF65-F5344CB8AC3E}">
        <p14:creationId xmlns:p14="http://schemas.microsoft.com/office/powerpoint/2010/main" val="1834978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Implementing Azure Policy</a:t>
            </a:r>
          </a:p>
        </p:txBody>
      </p:sp>
      <p:sp>
        <p:nvSpPr>
          <p:cNvPr id="8" name="Rectangle 7">
            <a:extLst>
              <a:ext uri="{FF2B5EF4-FFF2-40B4-BE49-F238E27FC236}">
                <a16:creationId xmlns:a16="http://schemas.microsoft.com/office/drawing/2014/main" id="{86A89EE7-2C82-405A-AC26-13169C041F67}"/>
              </a:ext>
              <a:ext uri="{C183D7F6-B498-43B3-948B-1728B52AA6E4}">
                <adec:decorative xmlns:adec="http://schemas.microsoft.com/office/drawing/2017/decorative" val="0"/>
              </a:ext>
            </a:extLst>
          </p:cNvPr>
          <p:cNvSpPr/>
          <p:nvPr/>
        </p:nvSpPr>
        <p:spPr bwMode="auto">
          <a:xfrm>
            <a:off x="452438" y="1549083"/>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342900" indent="-342900">
              <a:spcBef>
                <a:spcPts val="1200"/>
              </a:spcBef>
              <a:buFont typeface="+mj-lt"/>
              <a:buAutoNum type="arabicPeriod"/>
            </a:pPr>
            <a:r>
              <a:rPr lang="en-US" sz="2400">
                <a:solidFill>
                  <a:schemeClr val="tx1"/>
                </a:solidFill>
              </a:rPr>
              <a:t>Browse Policy Definitions</a:t>
            </a:r>
          </a:p>
        </p:txBody>
      </p:sp>
      <p:sp>
        <p:nvSpPr>
          <p:cNvPr id="9" name="Rectangle 8">
            <a:extLst>
              <a:ext uri="{FF2B5EF4-FFF2-40B4-BE49-F238E27FC236}">
                <a16:creationId xmlns:a16="http://schemas.microsoft.com/office/drawing/2014/main" id="{55C229D2-252B-4BDD-B9C5-D47A58E40AC3}"/>
              </a:ext>
              <a:ext uri="{C183D7F6-B498-43B3-948B-1728B52AA6E4}">
                <adec:decorative xmlns:adec="http://schemas.microsoft.com/office/drawing/2017/decorative" val="0"/>
              </a:ext>
            </a:extLst>
          </p:cNvPr>
          <p:cNvSpPr/>
          <p:nvPr/>
        </p:nvSpPr>
        <p:spPr bwMode="auto">
          <a:xfrm>
            <a:off x="452438" y="2748870"/>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342900" indent="-342900">
              <a:spcBef>
                <a:spcPts val="1200"/>
              </a:spcBef>
              <a:buFont typeface="+mj-lt"/>
              <a:buAutoNum type="arabicPeriod" startAt="2"/>
            </a:pPr>
            <a:r>
              <a:rPr lang="en-US" sz="2400">
                <a:solidFill>
                  <a:schemeClr val="tx1"/>
                </a:solidFill>
              </a:rPr>
              <a:t>Create Initiative Definitions</a:t>
            </a:r>
          </a:p>
        </p:txBody>
      </p:sp>
      <p:sp>
        <p:nvSpPr>
          <p:cNvPr id="10" name="Rectangle 9">
            <a:extLst>
              <a:ext uri="{FF2B5EF4-FFF2-40B4-BE49-F238E27FC236}">
                <a16:creationId xmlns:a16="http://schemas.microsoft.com/office/drawing/2014/main" id="{55FBA0FF-A3C3-463D-B54E-85D90A33CA79}"/>
              </a:ext>
              <a:ext uri="{C183D7F6-B498-43B3-948B-1728B52AA6E4}">
                <adec:decorative xmlns:adec="http://schemas.microsoft.com/office/drawing/2017/decorative" val="0"/>
              </a:ext>
            </a:extLst>
          </p:cNvPr>
          <p:cNvSpPr/>
          <p:nvPr/>
        </p:nvSpPr>
        <p:spPr bwMode="auto">
          <a:xfrm>
            <a:off x="452438" y="3948657"/>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342900" indent="-342900">
              <a:spcBef>
                <a:spcPts val="1200"/>
              </a:spcBef>
              <a:buFont typeface="+mj-lt"/>
              <a:buAutoNum type="arabicPeriod" startAt="3"/>
            </a:pPr>
            <a:r>
              <a:rPr lang="en-US" sz="2400">
                <a:solidFill>
                  <a:schemeClr val="tx1"/>
                </a:solidFill>
              </a:rPr>
              <a:t>Scope the Initiative Definition</a:t>
            </a:r>
          </a:p>
        </p:txBody>
      </p:sp>
      <p:sp>
        <p:nvSpPr>
          <p:cNvPr id="11" name="Rectangle 10">
            <a:extLst>
              <a:ext uri="{FF2B5EF4-FFF2-40B4-BE49-F238E27FC236}">
                <a16:creationId xmlns:a16="http://schemas.microsoft.com/office/drawing/2014/main" id="{790195F8-DDA9-462E-B194-2B9F9B5B008E}"/>
              </a:ext>
              <a:ext uri="{C183D7F6-B498-43B3-948B-1728B52AA6E4}">
                <adec:decorative xmlns:adec="http://schemas.microsoft.com/office/drawing/2017/decorative" val="0"/>
              </a:ext>
            </a:extLst>
          </p:cNvPr>
          <p:cNvSpPr/>
          <p:nvPr/>
        </p:nvSpPr>
        <p:spPr bwMode="auto">
          <a:xfrm>
            <a:off x="452438" y="514844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342900" indent="-342900">
              <a:spcBef>
                <a:spcPts val="1200"/>
              </a:spcBef>
              <a:buFont typeface="+mj-lt"/>
              <a:buAutoNum type="arabicPeriod" startAt="4"/>
            </a:pPr>
            <a:r>
              <a:rPr lang="en-US" sz="2400">
                <a:solidFill>
                  <a:schemeClr val="tx1"/>
                </a:solidFill>
              </a:rPr>
              <a:t>View Policy evaluation results</a:t>
            </a:r>
          </a:p>
        </p:txBody>
      </p:sp>
      <p:pic>
        <p:nvPicPr>
          <p:cNvPr id="12" name="Picture 11" descr="Several policy definitions are grouped into an initiative and assigned to resources">
            <a:extLst>
              <a:ext uri="{FF2B5EF4-FFF2-40B4-BE49-F238E27FC236}">
                <a16:creationId xmlns:a16="http://schemas.microsoft.com/office/drawing/2014/main" id="{8F3B8D7C-E08E-48BA-A991-66395E99F79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607" t="-84760" r="-1415" b="-84760"/>
          <a:stretch/>
        </p:blipFill>
        <p:spPr>
          <a:xfrm>
            <a:off x="6037944" y="1549082"/>
            <a:ext cx="5960381" cy="4699317"/>
          </a:xfrm>
          <a:prstGeom prst="rect">
            <a:avLst/>
          </a:prstGeom>
          <a:solidFill>
            <a:schemeClr val="bg1"/>
          </a:solidFill>
          <a:ln w="19050">
            <a:solidFill>
              <a:schemeClr val="tx2"/>
            </a:solidFill>
            <a:headEnd type="none" w="med" len="med"/>
            <a:tailEnd type="none" w="med" len="med"/>
          </a:ln>
          <a:effectLst/>
        </p:spPr>
      </p:pic>
    </p:spTree>
    <p:extLst>
      <p:ext uri="{BB962C8B-B14F-4D97-AF65-F5344CB8AC3E}">
        <p14:creationId xmlns:p14="http://schemas.microsoft.com/office/powerpoint/2010/main" val="371749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Policy Definitions</a:t>
            </a:r>
          </a:p>
        </p:txBody>
      </p:sp>
      <p:sp>
        <p:nvSpPr>
          <p:cNvPr id="7" name="Rectangle 6">
            <a:extLst>
              <a:ext uri="{FF2B5EF4-FFF2-40B4-BE49-F238E27FC236}">
                <a16:creationId xmlns:a16="http://schemas.microsoft.com/office/drawing/2014/main" id="{CCD13CC8-9A7F-4B66-B779-5448E0601EEB}"/>
              </a:ext>
              <a:ext uri="{C183D7F6-B498-43B3-948B-1728B52AA6E4}">
                <adec:decorative xmlns:adec="http://schemas.microsoft.com/office/drawing/2017/decorative" val="0"/>
              </a:ext>
            </a:extLst>
          </p:cNvPr>
          <p:cNvSpPr/>
          <p:nvPr/>
        </p:nvSpPr>
        <p:spPr bwMode="auto">
          <a:xfrm>
            <a:off x="452438" y="1549083"/>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Many policy definitions are available</a:t>
            </a:r>
          </a:p>
        </p:txBody>
      </p:sp>
      <p:sp>
        <p:nvSpPr>
          <p:cNvPr id="10" name="Rectangle 9">
            <a:extLst>
              <a:ext uri="{FF2B5EF4-FFF2-40B4-BE49-F238E27FC236}">
                <a16:creationId xmlns:a16="http://schemas.microsoft.com/office/drawing/2014/main" id="{449DF635-E16E-44C9-8087-96AB0CC0E59D}"/>
              </a:ext>
              <a:ext uri="{C183D7F6-B498-43B3-948B-1728B52AA6E4}">
                <adec:decorative xmlns:adec="http://schemas.microsoft.com/office/drawing/2017/decorative" val="0"/>
              </a:ext>
            </a:extLst>
          </p:cNvPr>
          <p:cNvSpPr/>
          <p:nvPr/>
        </p:nvSpPr>
        <p:spPr bwMode="auto">
          <a:xfrm>
            <a:off x="452438" y="2748870"/>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You can import policies from GitHub</a:t>
            </a:r>
          </a:p>
        </p:txBody>
      </p:sp>
      <p:sp>
        <p:nvSpPr>
          <p:cNvPr id="11" name="Rectangle 10">
            <a:extLst>
              <a:ext uri="{FF2B5EF4-FFF2-40B4-BE49-F238E27FC236}">
                <a16:creationId xmlns:a16="http://schemas.microsoft.com/office/drawing/2014/main" id="{34980FA4-8BB1-4870-BC12-930E2BD4B760}"/>
              </a:ext>
              <a:ext uri="{C183D7F6-B498-43B3-948B-1728B52AA6E4}">
                <adec:decorative xmlns:adec="http://schemas.microsoft.com/office/drawing/2017/decorative" val="0"/>
              </a:ext>
            </a:extLst>
          </p:cNvPr>
          <p:cNvSpPr/>
          <p:nvPr/>
        </p:nvSpPr>
        <p:spPr bwMode="auto">
          <a:xfrm>
            <a:off x="452438" y="3948657"/>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Policy Definitions have a specific JSON format </a:t>
            </a:r>
          </a:p>
        </p:txBody>
      </p:sp>
      <p:sp>
        <p:nvSpPr>
          <p:cNvPr id="12" name="Rectangle 11">
            <a:extLst>
              <a:ext uri="{FF2B5EF4-FFF2-40B4-BE49-F238E27FC236}">
                <a16:creationId xmlns:a16="http://schemas.microsoft.com/office/drawing/2014/main" id="{6D323F65-F0AF-4E80-A89A-960483259EEC}"/>
              </a:ext>
              <a:ext uri="{C183D7F6-B498-43B3-948B-1728B52AA6E4}">
                <adec:decorative xmlns:adec="http://schemas.microsoft.com/office/drawing/2017/decorative" val="0"/>
              </a:ext>
            </a:extLst>
          </p:cNvPr>
          <p:cNvSpPr/>
          <p:nvPr/>
        </p:nvSpPr>
        <p:spPr bwMode="auto">
          <a:xfrm>
            <a:off x="452438" y="514844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You can create custom policy definitions</a:t>
            </a:r>
          </a:p>
        </p:txBody>
      </p:sp>
      <p:pic>
        <p:nvPicPr>
          <p:cNvPr id="9" name="Picture 6" descr="Screenshot of the Policy definition page. the import sample policy definition from GitHub link is highlighted">
            <a:extLst>
              <a:ext uri="{FF2B5EF4-FFF2-40B4-BE49-F238E27FC236}">
                <a16:creationId xmlns:a16="http://schemas.microsoft.com/office/drawing/2014/main" id="{21ACA726-A7AC-476B-BB51-99EE8672F3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58866" t="-1919" r="-58866" b="-1919"/>
          <a:stretch/>
        </p:blipFill>
        <p:spPr>
          <a:xfrm>
            <a:off x="6037943" y="1549080"/>
            <a:ext cx="5971495" cy="4699317"/>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21818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2D1CF0-95BA-44EB-9EE8-1B4E09105856}"/>
              </a:ext>
            </a:extLst>
          </p:cNvPr>
          <p:cNvSpPr>
            <a:spLocks noGrp="1"/>
          </p:cNvSpPr>
          <p:nvPr>
            <p:ph type="title"/>
          </p:nvPr>
        </p:nvSpPr>
        <p:spPr/>
        <p:txBody>
          <a:bodyPr/>
          <a:lstStyle/>
          <a:p>
            <a:r>
              <a:rPr lang="en-US" dirty="0"/>
              <a:t>Create Initiative Definitions</a:t>
            </a:r>
          </a:p>
        </p:txBody>
      </p:sp>
      <p:sp>
        <p:nvSpPr>
          <p:cNvPr id="9" name="Rectangle 8">
            <a:extLst>
              <a:ext uri="{FF2B5EF4-FFF2-40B4-BE49-F238E27FC236}">
                <a16:creationId xmlns:a16="http://schemas.microsoft.com/office/drawing/2014/main" id="{5CC32537-B959-41AA-8945-1EC064D8BE57}"/>
              </a:ext>
              <a:ext uri="{C183D7F6-B498-43B3-948B-1728B52AA6E4}">
                <adec:decorative xmlns:adec="http://schemas.microsoft.com/office/drawing/2017/decorative" val="0"/>
              </a:ext>
            </a:extLst>
          </p:cNvPr>
          <p:cNvSpPr/>
          <p:nvPr/>
        </p:nvSpPr>
        <p:spPr bwMode="auto">
          <a:xfrm>
            <a:off x="452438" y="1549083"/>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Group policy definitions</a:t>
            </a:r>
          </a:p>
        </p:txBody>
      </p:sp>
      <p:sp>
        <p:nvSpPr>
          <p:cNvPr id="10" name="Rectangle 9">
            <a:extLst>
              <a:ext uri="{FF2B5EF4-FFF2-40B4-BE49-F238E27FC236}">
                <a16:creationId xmlns:a16="http://schemas.microsoft.com/office/drawing/2014/main" id="{8DA06C78-9348-4D23-82E8-5A15C7757809}"/>
              </a:ext>
              <a:ext uri="{C183D7F6-B498-43B3-948B-1728B52AA6E4}">
                <adec:decorative xmlns:adec="http://schemas.microsoft.com/office/drawing/2017/decorative" val="0"/>
              </a:ext>
            </a:extLst>
          </p:cNvPr>
          <p:cNvSpPr/>
          <p:nvPr/>
        </p:nvSpPr>
        <p:spPr bwMode="auto">
          <a:xfrm>
            <a:off x="452438" y="3160208"/>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Include one or more policies</a:t>
            </a:r>
          </a:p>
        </p:txBody>
      </p:sp>
      <p:sp>
        <p:nvSpPr>
          <p:cNvPr id="11" name="Rectangle 10">
            <a:extLst>
              <a:ext uri="{FF2B5EF4-FFF2-40B4-BE49-F238E27FC236}">
                <a16:creationId xmlns:a16="http://schemas.microsoft.com/office/drawing/2014/main" id="{B535585A-BC6B-47D2-BD11-0E4C349342C8}"/>
              </a:ext>
              <a:ext uri="{C183D7F6-B498-43B3-948B-1728B52AA6E4}">
                <adec:decorative xmlns:adec="http://schemas.microsoft.com/office/drawing/2017/decorative" val="0"/>
              </a:ext>
            </a:extLst>
          </p:cNvPr>
          <p:cNvSpPr/>
          <p:nvPr/>
        </p:nvSpPr>
        <p:spPr bwMode="auto">
          <a:xfrm>
            <a:off x="452438" y="4771333"/>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Requires planning</a:t>
            </a:r>
          </a:p>
        </p:txBody>
      </p:sp>
      <p:pic>
        <p:nvPicPr>
          <p:cNvPr id="8" name="Picture 4" descr="Screenshot of the New Initiative definition page. Options shown for Definition location, Name, Description, and Category. POLICIES is highlighted with examples of policies that be used to create Initiative definitions">
            <a:extLst>
              <a:ext uri="{FF2B5EF4-FFF2-40B4-BE49-F238E27FC236}">
                <a16:creationId xmlns:a16="http://schemas.microsoft.com/office/drawing/2014/main" id="{DE36556F-BBA4-4CAA-8ECD-5566A28174B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723" t="-2038" r="-1531" b="-2038"/>
          <a:stretch/>
        </p:blipFill>
        <p:spPr>
          <a:xfrm>
            <a:off x="6037943" y="1549081"/>
            <a:ext cx="5960382" cy="4699318"/>
          </a:xfrm>
          <a:prstGeom prst="rect">
            <a:avLst/>
          </a:prstGeom>
          <a:no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4399302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Scope the Initiative Definition</a:t>
            </a:r>
          </a:p>
        </p:txBody>
      </p:sp>
      <p:pic>
        <p:nvPicPr>
          <p:cNvPr id="8" name="Picture 2" descr="Screenshot of the Definitions page for assigning an Initiative Definition to resources or groups or resources">
            <a:extLst>
              <a:ext uri="{FF2B5EF4-FFF2-40B4-BE49-F238E27FC236}">
                <a16:creationId xmlns:a16="http://schemas.microsoft.com/office/drawing/2014/main" id="{F6E9BE85-3D53-4512-88CD-3126C90D320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243" t="-12819" r="-2143" b="-12819"/>
          <a:stretch/>
        </p:blipFill>
        <p:spPr>
          <a:xfrm>
            <a:off x="427037" y="1192212"/>
            <a:ext cx="11571287" cy="3709987"/>
          </a:xfrm>
          <a:prstGeom prst="rect">
            <a:avLst/>
          </a:prstGeom>
          <a:noFill/>
          <a:ln w="19050">
            <a:solidFill>
              <a:schemeClr val="bg1">
                <a:lumMod val="95000"/>
              </a:schemeClr>
            </a:solidFill>
            <a:headEnd type="none" w="med" len="med"/>
            <a:tailEnd type="none" w="med" len="med"/>
          </a:ln>
          <a:effectLst/>
        </p:spPr>
      </p:pic>
      <p:sp>
        <p:nvSpPr>
          <p:cNvPr id="12" name="Freeform: Shape 11">
            <a:extLst>
              <a:ext uri="{FF2B5EF4-FFF2-40B4-BE49-F238E27FC236}">
                <a16:creationId xmlns:a16="http://schemas.microsoft.com/office/drawing/2014/main" id="{F8FDC64B-C9ED-4822-A03D-B17C8E4D1282}"/>
              </a:ext>
            </a:extLst>
          </p:cNvPr>
          <p:cNvSpPr/>
          <p:nvPr/>
        </p:nvSpPr>
        <p:spPr>
          <a:xfrm>
            <a:off x="427037"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lgn="ctr">
              <a:spcBef>
                <a:spcPts val="1200"/>
              </a:spcBef>
            </a:pPr>
            <a:r>
              <a:rPr lang="en-US" sz="2400">
                <a:solidFill>
                  <a:schemeClr val="tx1"/>
                </a:solidFill>
              </a:rPr>
              <a:t>Assign the definition</a:t>
            </a:r>
            <a:br>
              <a:rPr lang="en-US" sz="2400">
                <a:solidFill>
                  <a:schemeClr val="tx1"/>
                </a:solidFill>
              </a:rPr>
            </a:br>
            <a:r>
              <a:rPr lang="en-US" sz="2400">
                <a:solidFill>
                  <a:schemeClr val="tx1"/>
                </a:solidFill>
              </a:rPr>
              <a:t>to a scope</a:t>
            </a:r>
          </a:p>
        </p:txBody>
      </p:sp>
      <p:sp>
        <p:nvSpPr>
          <p:cNvPr id="13" name="Freeform: Shape 12">
            <a:extLst>
              <a:ext uri="{FF2B5EF4-FFF2-40B4-BE49-F238E27FC236}">
                <a16:creationId xmlns:a16="http://schemas.microsoft.com/office/drawing/2014/main" id="{D61776F2-1DB6-44A0-A7A7-94BE65933B96}"/>
              </a:ext>
            </a:extLst>
          </p:cNvPr>
          <p:cNvSpPr/>
          <p:nvPr/>
        </p:nvSpPr>
        <p:spPr>
          <a:xfrm>
            <a:off x="4335142"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lgn="ctr">
              <a:spcBef>
                <a:spcPts val="1200"/>
              </a:spcBef>
            </a:pPr>
            <a:r>
              <a:rPr lang="en-US" sz="2400">
                <a:solidFill>
                  <a:schemeClr val="tx1"/>
                </a:solidFill>
              </a:rPr>
              <a:t>The scope enforces</a:t>
            </a:r>
            <a:br>
              <a:rPr lang="en-US" sz="2400">
                <a:solidFill>
                  <a:schemeClr val="tx1"/>
                </a:solidFill>
              </a:rPr>
            </a:br>
            <a:r>
              <a:rPr lang="en-US" sz="2400">
                <a:solidFill>
                  <a:schemeClr val="tx1"/>
                </a:solidFill>
              </a:rPr>
              <a:t>the policy</a:t>
            </a:r>
          </a:p>
        </p:txBody>
      </p:sp>
      <p:sp>
        <p:nvSpPr>
          <p:cNvPr id="14" name="Freeform: Shape 13">
            <a:extLst>
              <a:ext uri="{FF2B5EF4-FFF2-40B4-BE49-F238E27FC236}">
                <a16:creationId xmlns:a16="http://schemas.microsoft.com/office/drawing/2014/main" id="{B6B2ECA9-32BD-464D-9A39-9F9D4DCDFFE0}"/>
              </a:ext>
            </a:extLst>
          </p:cNvPr>
          <p:cNvSpPr/>
          <p:nvPr/>
        </p:nvSpPr>
        <p:spPr>
          <a:xfrm>
            <a:off x="8243247"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lgn="ctr">
              <a:spcBef>
                <a:spcPts val="1200"/>
              </a:spcBef>
            </a:pPr>
            <a:r>
              <a:rPr lang="en-US" sz="2400">
                <a:solidFill>
                  <a:schemeClr val="tx1"/>
                </a:solidFill>
              </a:rPr>
              <a:t>Select the subscription,</a:t>
            </a:r>
            <a:br>
              <a:rPr lang="en-US" sz="2400">
                <a:solidFill>
                  <a:schemeClr val="tx1"/>
                </a:solidFill>
              </a:rPr>
            </a:br>
            <a:r>
              <a:rPr lang="en-US" sz="2400">
                <a:solidFill>
                  <a:schemeClr val="tx1"/>
                </a:solidFill>
              </a:rPr>
              <a:t>and optionally the</a:t>
            </a:r>
            <a:br>
              <a:rPr lang="en-US" sz="2400">
                <a:solidFill>
                  <a:schemeClr val="tx1"/>
                </a:solidFill>
              </a:rPr>
            </a:br>
            <a:r>
              <a:rPr lang="en-US" sz="2400">
                <a:solidFill>
                  <a:schemeClr val="tx1"/>
                </a:solidFill>
              </a:rPr>
              <a:t>resource group</a:t>
            </a:r>
          </a:p>
        </p:txBody>
      </p:sp>
    </p:spTree>
    <p:extLst>
      <p:ext uri="{BB962C8B-B14F-4D97-AF65-F5344CB8AC3E}">
        <p14:creationId xmlns:p14="http://schemas.microsoft.com/office/powerpoint/2010/main" val="274016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dirty="0"/>
              <a:t>Module Overview</a:t>
            </a:r>
            <a:endParaRPr lang="en-IN" dirty="0"/>
          </a:p>
        </p:txBody>
      </p:sp>
      <p:pic>
        <p:nvPicPr>
          <p:cNvPr id="11" name="Picture 10" descr="Icon of a whiteboard with a cloud symbol drawn on it">
            <a:extLst>
              <a:ext uri="{FF2B5EF4-FFF2-40B4-BE49-F238E27FC236}">
                <a16:creationId xmlns:a16="http://schemas.microsoft.com/office/drawing/2014/main" id="{4F57C6EC-EA34-4973-807E-7B9E4EB7282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7990" y="1391094"/>
            <a:ext cx="1025652" cy="1022604"/>
          </a:xfrm>
          <a:prstGeom prst="rect">
            <a:avLst/>
          </a:prstGeom>
        </p:spPr>
      </p:pic>
      <p:sp>
        <p:nvSpPr>
          <p:cNvPr id="16" name="TextBox 15">
            <a:extLst>
              <a:ext uri="{FF2B5EF4-FFF2-40B4-BE49-F238E27FC236}">
                <a16:creationId xmlns:a16="http://schemas.microsoft.com/office/drawing/2014/main" id="{217F6EA4-ED68-41DE-B9F2-5B37DB585F11}"/>
              </a:ext>
            </a:extLst>
          </p:cNvPr>
          <p:cNvSpPr txBox="1"/>
          <p:nvPr/>
        </p:nvSpPr>
        <p:spPr>
          <a:xfrm>
            <a:off x="1701798" y="1717381"/>
            <a:ext cx="1030763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t>Lesson 01: Subscriptions and Accounts</a:t>
            </a:r>
          </a:p>
        </p:txBody>
      </p:sp>
      <p:cxnSp>
        <p:nvCxnSpPr>
          <p:cNvPr id="21" name="Straight Connector 20">
            <a:extLst>
              <a:ext uri="{FF2B5EF4-FFF2-40B4-BE49-F238E27FC236}">
                <a16:creationId xmlns:a16="http://schemas.microsoft.com/office/drawing/2014/main" id="{861E4FA1-66DC-4B83-8553-90C08014A46D}"/>
              </a:ext>
              <a:ext uri="{C183D7F6-B498-43B3-948B-1728B52AA6E4}">
                <adec:decorative xmlns:adec="http://schemas.microsoft.com/office/drawing/2017/decorative" val="1"/>
              </a:ext>
            </a:extLst>
          </p:cNvPr>
          <p:cNvCxnSpPr>
            <a:cxnSpLocks/>
          </p:cNvCxnSpPr>
          <p:nvPr/>
        </p:nvCxnSpPr>
        <p:spPr>
          <a:xfrm>
            <a:off x="1701798" y="2530854"/>
            <a:ext cx="103076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document with a checkmark">
            <a:extLst>
              <a:ext uri="{FF2B5EF4-FFF2-40B4-BE49-F238E27FC236}">
                <a16:creationId xmlns:a16="http://schemas.microsoft.com/office/drawing/2014/main" id="{0D9C178E-60CB-478F-B849-03F3F4A3063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7990" y="2648708"/>
            <a:ext cx="1025652" cy="1024128"/>
          </a:xfrm>
          <a:prstGeom prst="rect">
            <a:avLst/>
          </a:prstGeom>
        </p:spPr>
      </p:pic>
      <p:sp>
        <p:nvSpPr>
          <p:cNvPr id="18" name="TextBox 17">
            <a:extLst>
              <a:ext uri="{FF2B5EF4-FFF2-40B4-BE49-F238E27FC236}">
                <a16:creationId xmlns:a16="http://schemas.microsoft.com/office/drawing/2014/main" id="{A3146003-9179-47A0-9CB4-C5105EE6B974}"/>
              </a:ext>
            </a:extLst>
          </p:cNvPr>
          <p:cNvSpPr txBox="1"/>
          <p:nvPr/>
        </p:nvSpPr>
        <p:spPr>
          <a:xfrm>
            <a:off x="1701798" y="2974995"/>
            <a:ext cx="1030763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t>Lesson 02: Azure Policy</a:t>
            </a:r>
          </a:p>
        </p:txBody>
      </p:sp>
      <p:cxnSp>
        <p:nvCxnSpPr>
          <p:cNvPr id="22" name="Straight Connector 21">
            <a:extLst>
              <a:ext uri="{FF2B5EF4-FFF2-40B4-BE49-F238E27FC236}">
                <a16:creationId xmlns:a16="http://schemas.microsoft.com/office/drawing/2014/main" id="{44E64E46-C2E2-4EE0-B089-3D6DF0C944E1}"/>
              </a:ext>
              <a:ext uri="{C183D7F6-B498-43B3-948B-1728B52AA6E4}">
                <adec:decorative xmlns:adec="http://schemas.microsoft.com/office/drawing/2017/decorative" val="1"/>
              </a:ext>
            </a:extLst>
          </p:cNvPr>
          <p:cNvCxnSpPr>
            <a:cxnSpLocks/>
          </p:cNvCxnSpPr>
          <p:nvPr/>
        </p:nvCxnSpPr>
        <p:spPr>
          <a:xfrm>
            <a:off x="1701798" y="3788468"/>
            <a:ext cx="103076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ecurity lock">
            <a:extLst>
              <a:ext uri="{FF2B5EF4-FFF2-40B4-BE49-F238E27FC236}">
                <a16:creationId xmlns:a16="http://schemas.microsoft.com/office/drawing/2014/main" id="{F8D35E2A-4008-4B39-BB2C-6D721628C87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27990" y="3906322"/>
            <a:ext cx="1025652" cy="1024128"/>
          </a:xfrm>
          <a:prstGeom prst="rect">
            <a:avLst/>
          </a:prstGeom>
        </p:spPr>
      </p:pic>
      <p:sp>
        <p:nvSpPr>
          <p:cNvPr id="20" name="TextBox 19">
            <a:extLst>
              <a:ext uri="{FF2B5EF4-FFF2-40B4-BE49-F238E27FC236}">
                <a16:creationId xmlns:a16="http://schemas.microsoft.com/office/drawing/2014/main" id="{58841EF2-5DBF-4096-81A1-55B9B2C95992}"/>
              </a:ext>
            </a:extLst>
          </p:cNvPr>
          <p:cNvSpPr txBox="1"/>
          <p:nvPr/>
        </p:nvSpPr>
        <p:spPr>
          <a:xfrm>
            <a:off x="1701798" y="4232609"/>
            <a:ext cx="1030763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t>Lesson 03: Role-Based Access Control</a:t>
            </a:r>
          </a:p>
        </p:txBody>
      </p:sp>
      <p:cxnSp>
        <p:nvCxnSpPr>
          <p:cNvPr id="24" name="Straight Connector 23">
            <a:extLst>
              <a:ext uri="{FF2B5EF4-FFF2-40B4-BE49-F238E27FC236}">
                <a16:creationId xmlns:a16="http://schemas.microsoft.com/office/drawing/2014/main" id="{063DB3B2-4DD2-44FB-9864-D1700911F214}"/>
              </a:ext>
              <a:ext uri="{C183D7F6-B498-43B3-948B-1728B52AA6E4}">
                <adec:decorative xmlns:adec="http://schemas.microsoft.com/office/drawing/2017/decorative" val="1"/>
              </a:ext>
            </a:extLst>
          </p:cNvPr>
          <p:cNvCxnSpPr>
            <a:cxnSpLocks/>
          </p:cNvCxnSpPr>
          <p:nvPr/>
        </p:nvCxnSpPr>
        <p:spPr>
          <a:xfrm>
            <a:off x="1701798" y="5046081"/>
            <a:ext cx="103076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lab flask">
            <a:extLst>
              <a:ext uri="{FF2B5EF4-FFF2-40B4-BE49-F238E27FC236}">
                <a16:creationId xmlns:a16="http://schemas.microsoft.com/office/drawing/2014/main" id="{52FAF259-A3ED-4E92-BA49-4568906DECE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27990" y="5163934"/>
            <a:ext cx="1025652" cy="1024128"/>
          </a:xfrm>
          <a:prstGeom prst="rect">
            <a:avLst/>
          </a:prstGeom>
        </p:spPr>
      </p:pic>
      <p:sp>
        <p:nvSpPr>
          <p:cNvPr id="23" name="TextBox 22">
            <a:extLst>
              <a:ext uri="{FF2B5EF4-FFF2-40B4-BE49-F238E27FC236}">
                <a16:creationId xmlns:a16="http://schemas.microsoft.com/office/drawing/2014/main" id="{6693C6F2-FDB9-4EAA-89F4-3AA4E1A9A242}"/>
              </a:ext>
            </a:extLst>
          </p:cNvPr>
          <p:cNvSpPr txBox="1"/>
          <p:nvPr/>
        </p:nvSpPr>
        <p:spPr>
          <a:xfrm>
            <a:off x="1701798" y="5490221"/>
            <a:ext cx="1030763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t>Lesson 04: Module 02 Lab and Review</a:t>
            </a:r>
          </a:p>
        </p:txBody>
      </p:sp>
    </p:spTree>
    <p:extLst>
      <p:ext uri="{BB962C8B-B14F-4D97-AF65-F5344CB8AC3E}">
        <p14:creationId xmlns:p14="http://schemas.microsoft.com/office/powerpoint/2010/main" val="53258594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Compliance</a:t>
            </a:r>
          </a:p>
        </p:txBody>
      </p:sp>
      <p:pic>
        <p:nvPicPr>
          <p:cNvPr id="12" name="Picture 2" descr="Screenshot of the Compliance blade. The East Region policy is selected. There are choices for non-compliant initiatives, non-compliant policies, and non-compliant resources">
            <a:extLst>
              <a:ext uri="{FF2B5EF4-FFF2-40B4-BE49-F238E27FC236}">
                <a16:creationId xmlns:a16="http://schemas.microsoft.com/office/drawing/2014/main" id="{71DECDA0-BD16-4824-8BAC-B5AE8CC3994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27" t="-10506" r="-1712" b="-10521"/>
          <a:stretch/>
        </p:blipFill>
        <p:spPr>
          <a:xfrm>
            <a:off x="427037" y="1192211"/>
            <a:ext cx="11571287" cy="3709988"/>
          </a:xfrm>
          <a:prstGeom prst="rect">
            <a:avLst/>
          </a:prstGeom>
          <a:noFill/>
          <a:ln w="19050">
            <a:solidFill>
              <a:schemeClr val="bg1">
                <a:lumMod val="95000"/>
              </a:schemeClr>
            </a:solidFill>
            <a:headEnd type="none" w="med" len="med"/>
            <a:tailEnd type="none" w="med" len="med"/>
          </a:ln>
          <a:effectLst/>
        </p:spPr>
      </p:pic>
      <p:sp>
        <p:nvSpPr>
          <p:cNvPr id="14" name="Freeform: Shape 13">
            <a:extLst>
              <a:ext uri="{FF2B5EF4-FFF2-40B4-BE49-F238E27FC236}">
                <a16:creationId xmlns:a16="http://schemas.microsoft.com/office/drawing/2014/main" id="{D86A5B11-2AFB-40F8-9A12-46254E4E91F0}"/>
              </a:ext>
            </a:extLst>
          </p:cNvPr>
          <p:cNvSpPr/>
          <p:nvPr/>
        </p:nvSpPr>
        <p:spPr>
          <a:xfrm>
            <a:off x="427037"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a:solidFill>
                  <a:schemeClr val="tx1"/>
                </a:solidFill>
              </a:rPr>
              <a:t>Non-compliant initiatives</a:t>
            </a:r>
          </a:p>
        </p:txBody>
      </p:sp>
      <p:sp>
        <p:nvSpPr>
          <p:cNvPr id="15" name="Freeform: Shape 14">
            <a:extLst>
              <a:ext uri="{FF2B5EF4-FFF2-40B4-BE49-F238E27FC236}">
                <a16:creationId xmlns:a16="http://schemas.microsoft.com/office/drawing/2014/main" id="{901D4E05-4EA7-4980-A881-0685BDEAB28F}"/>
              </a:ext>
            </a:extLst>
          </p:cNvPr>
          <p:cNvSpPr/>
          <p:nvPr/>
        </p:nvSpPr>
        <p:spPr>
          <a:xfrm>
            <a:off x="4335142"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a:solidFill>
                  <a:schemeClr val="tx1"/>
                </a:solidFill>
              </a:rPr>
              <a:t>Non-compliant policies</a:t>
            </a:r>
          </a:p>
        </p:txBody>
      </p:sp>
      <p:sp>
        <p:nvSpPr>
          <p:cNvPr id="16" name="Freeform: Shape 15">
            <a:extLst>
              <a:ext uri="{FF2B5EF4-FFF2-40B4-BE49-F238E27FC236}">
                <a16:creationId xmlns:a16="http://schemas.microsoft.com/office/drawing/2014/main" id="{BD0D982C-734E-4F3C-8BFD-0C83FD0A9C09}"/>
              </a:ext>
            </a:extLst>
          </p:cNvPr>
          <p:cNvSpPr/>
          <p:nvPr/>
        </p:nvSpPr>
        <p:spPr>
          <a:xfrm>
            <a:off x="8243247"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a:solidFill>
                  <a:schemeClr val="tx1"/>
                </a:solidFill>
              </a:rPr>
              <a:t>Non-compliant resources</a:t>
            </a:r>
          </a:p>
        </p:txBody>
      </p:sp>
    </p:spTree>
    <p:extLst>
      <p:ext uri="{BB962C8B-B14F-4D97-AF65-F5344CB8AC3E}">
        <p14:creationId xmlns:p14="http://schemas.microsoft.com/office/powerpoint/2010/main" val="378995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7465-720B-4261-972B-C0E07DBE9939}"/>
              </a:ext>
            </a:extLst>
          </p:cNvPr>
          <p:cNvSpPr>
            <a:spLocks noGrp="1"/>
          </p:cNvSpPr>
          <p:nvPr>
            <p:ph type="title"/>
          </p:nvPr>
        </p:nvSpPr>
        <p:spPr/>
        <p:txBody>
          <a:bodyPr/>
          <a:lstStyle/>
          <a:p>
            <a:r>
              <a:rPr lang="en-US" dirty="0"/>
              <a:t>Demonstration – Azure Policy</a:t>
            </a:r>
          </a:p>
        </p:txBody>
      </p:sp>
      <p:pic>
        <p:nvPicPr>
          <p:cNvPr id="72" name="Picture 71" descr="Icon of a book with a bookmark">
            <a:extLst>
              <a:ext uri="{FF2B5EF4-FFF2-40B4-BE49-F238E27FC236}">
                <a16:creationId xmlns:a16="http://schemas.microsoft.com/office/drawing/2014/main" id="{73FBF4F1-0B10-4D91-BFA2-57825DF2307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1468422"/>
            <a:ext cx="867156" cy="870204"/>
          </a:xfrm>
          <a:prstGeom prst="rect">
            <a:avLst/>
          </a:prstGeom>
        </p:spPr>
      </p:pic>
      <p:sp>
        <p:nvSpPr>
          <p:cNvPr id="9" name="TextBox 8">
            <a:extLst>
              <a:ext uri="{FF2B5EF4-FFF2-40B4-BE49-F238E27FC236}">
                <a16:creationId xmlns:a16="http://schemas.microsoft.com/office/drawing/2014/main" id="{CD5D50C7-E740-46D4-B1E0-6C6370714AC7}"/>
              </a:ext>
            </a:extLst>
          </p:cNvPr>
          <p:cNvSpPr txBox="1"/>
          <p:nvPr/>
        </p:nvSpPr>
        <p:spPr>
          <a:xfrm>
            <a:off x="1511300" y="1716893"/>
            <a:ext cx="10498138" cy="338554"/>
          </a:xfrm>
          <a:prstGeom prst="rect">
            <a:avLst/>
          </a:prstGeom>
          <a:noFill/>
        </p:spPr>
        <p:txBody>
          <a:bodyPr wrap="square" lIns="0" tIns="0" rIns="0" bIns="0" rtlCol="0">
            <a:spAutoFit/>
          </a:bodyPr>
          <a:lstStyle/>
          <a:p>
            <a:pPr>
              <a:spcBef>
                <a:spcPts val="600"/>
              </a:spcBef>
            </a:pPr>
            <a:r>
              <a:rPr lang="en-US" sz="2200" dirty="0"/>
              <a:t>Assign a policy</a:t>
            </a:r>
          </a:p>
        </p:txBody>
      </p:sp>
      <p:cxnSp>
        <p:nvCxnSpPr>
          <p:cNvPr id="22" name="Straight Connector 21">
            <a:extLst>
              <a:ext uri="{FF2B5EF4-FFF2-40B4-BE49-F238E27FC236}">
                <a16:creationId xmlns:a16="http://schemas.microsoft.com/office/drawing/2014/main" id="{7FEE4967-E7D9-469A-A8A7-DA97BD0A4525}"/>
              </a:ext>
              <a:ext uri="{C183D7F6-B498-43B3-948B-1728B52AA6E4}">
                <adec:decorative xmlns:adec="http://schemas.microsoft.com/office/drawing/2017/decorative" val="1"/>
              </a:ext>
            </a:extLst>
          </p:cNvPr>
          <p:cNvCxnSpPr>
            <a:cxnSpLocks/>
          </p:cNvCxnSpPr>
          <p:nvPr/>
        </p:nvCxnSpPr>
        <p:spPr>
          <a:xfrm>
            <a:off x="1511300" y="2403619"/>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two gears with different sizes">
            <a:extLst>
              <a:ext uri="{FF2B5EF4-FFF2-40B4-BE49-F238E27FC236}">
                <a16:creationId xmlns:a16="http://schemas.microsoft.com/office/drawing/2014/main" id="{737BFFEE-1015-43B1-80BF-D018EAB4F7D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2503687"/>
            <a:ext cx="867156" cy="870204"/>
          </a:xfrm>
          <a:prstGeom prst="rect">
            <a:avLst/>
          </a:prstGeom>
        </p:spPr>
      </p:pic>
      <p:sp>
        <p:nvSpPr>
          <p:cNvPr id="14" name="TextBox 13">
            <a:extLst>
              <a:ext uri="{FF2B5EF4-FFF2-40B4-BE49-F238E27FC236}">
                <a16:creationId xmlns:a16="http://schemas.microsoft.com/office/drawing/2014/main" id="{73A7A1E3-6356-4F72-AEC3-3024755BAC0B}"/>
              </a:ext>
            </a:extLst>
          </p:cNvPr>
          <p:cNvSpPr txBox="1"/>
          <p:nvPr/>
        </p:nvSpPr>
        <p:spPr>
          <a:xfrm>
            <a:off x="1511300" y="2751791"/>
            <a:ext cx="10498138" cy="338554"/>
          </a:xfrm>
          <a:prstGeom prst="rect">
            <a:avLst/>
          </a:prstGeom>
          <a:noFill/>
        </p:spPr>
        <p:txBody>
          <a:bodyPr wrap="square" lIns="0" tIns="0" rIns="0" bIns="0" rtlCol="0">
            <a:spAutoFit/>
          </a:bodyPr>
          <a:lstStyle/>
          <a:p>
            <a:pPr>
              <a:spcBef>
                <a:spcPts val="600"/>
              </a:spcBef>
            </a:pPr>
            <a:r>
              <a:rPr lang="en-US" sz="2200"/>
              <a:t>Create and assign an initiative definition</a:t>
            </a:r>
          </a:p>
        </p:txBody>
      </p:sp>
      <p:cxnSp>
        <p:nvCxnSpPr>
          <p:cNvPr id="23" name="Straight Connector 22">
            <a:extLst>
              <a:ext uri="{FF2B5EF4-FFF2-40B4-BE49-F238E27FC236}">
                <a16:creationId xmlns:a16="http://schemas.microsoft.com/office/drawing/2014/main" id="{1888BDC4-0F0F-41BC-AA2D-220CF8CC3943}"/>
              </a:ext>
              <a:ext uri="{C183D7F6-B498-43B3-948B-1728B52AA6E4}">
                <adec:decorative xmlns:adec="http://schemas.microsoft.com/office/drawing/2017/decorative" val="1"/>
              </a:ext>
            </a:extLst>
          </p:cNvPr>
          <p:cNvCxnSpPr>
            <a:cxnSpLocks/>
          </p:cNvCxnSpPr>
          <p:nvPr/>
        </p:nvCxnSpPr>
        <p:spPr>
          <a:xfrm>
            <a:off x="1511300" y="3438517"/>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 name="Picture 69" descr="Icon of check mark enclosed by an arc">
            <a:extLst>
              <a:ext uri="{FF2B5EF4-FFF2-40B4-BE49-F238E27FC236}">
                <a16:creationId xmlns:a16="http://schemas.microsoft.com/office/drawing/2014/main" id="{1BB76544-4023-4EBD-8D7F-621B6FDB38D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3538952"/>
            <a:ext cx="867156" cy="870204"/>
          </a:xfrm>
          <a:prstGeom prst="rect">
            <a:avLst/>
          </a:prstGeom>
        </p:spPr>
      </p:pic>
      <p:sp>
        <p:nvSpPr>
          <p:cNvPr id="19" name="TextBox 18">
            <a:extLst>
              <a:ext uri="{FF2B5EF4-FFF2-40B4-BE49-F238E27FC236}">
                <a16:creationId xmlns:a16="http://schemas.microsoft.com/office/drawing/2014/main" id="{D55E51A7-DCE5-4F6B-ADBE-4ABA19C9C0AA}"/>
              </a:ext>
            </a:extLst>
          </p:cNvPr>
          <p:cNvSpPr txBox="1"/>
          <p:nvPr/>
        </p:nvSpPr>
        <p:spPr>
          <a:xfrm>
            <a:off x="1511300" y="3786689"/>
            <a:ext cx="10498138" cy="338554"/>
          </a:xfrm>
          <a:prstGeom prst="rect">
            <a:avLst/>
          </a:prstGeom>
          <a:noFill/>
        </p:spPr>
        <p:txBody>
          <a:bodyPr wrap="square" lIns="0" tIns="0" rIns="0" bIns="0" rtlCol="0">
            <a:spAutoFit/>
          </a:bodyPr>
          <a:lstStyle/>
          <a:p>
            <a:pPr>
              <a:spcBef>
                <a:spcPts val="600"/>
              </a:spcBef>
            </a:pPr>
            <a:r>
              <a:rPr lang="en-US" sz="2200" dirty="0"/>
              <a:t>Check for compliance</a:t>
            </a:r>
          </a:p>
        </p:txBody>
      </p:sp>
      <p:cxnSp>
        <p:nvCxnSpPr>
          <p:cNvPr id="24" name="Straight Connector 23">
            <a:extLst>
              <a:ext uri="{FF2B5EF4-FFF2-40B4-BE49-F238E27FC236}">
                <a16:creationId xmlns:a16="http://schemas.microsoft.com/office/drawing/2014/main" id="{0A1F1D24-C2BA-40E3-BFED-FA5C55418E7A}"/>
              </a:ext>
              <a:ext uri="{C183D7F6-B498-43B3-948B-1728B52AA6E4}">
                <adec:decorative xmlns:adec="http://schemas.microsoft.com/office/drawing/2017/decorative" val="1"/>
              </a:ext>
            </a:extLst>
          </p:cNvPr>
          <p:cNvCxnSpPr>
            <a:cxnSpLocks/>
          </p:cNvCxnSpPr>
          <p:nvPr/>
        </p:nvCxnSpPr>
        <p:spPr>
          <a:xfrm>
            <a:off x="1511300" y="4473415"/>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wrench and screw driver">
            <a:extLst>
              <a:ext uri="{FF2B5EF4-FFF2-40B4-BE49-F238E27FC236}">
                <a16:creationId xmlns:a16="http://schemas.microsoft.com/office/drawing/2014/main" id="{4A1F0B17-76CD-4ED2-BFD0-F0A045EBBB4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4574217"/>
            <a:ext cx="867156" cy="870204"/>
          </a:xfrm>
          <a:prstGeom prst="rect">
            <a:avLst/>
          </a:prstGeom>
        </p:spPr>
      </p:pic>
      <p:sp>
        <p:nvSpPr>
          <p:cNvPr id="27" name="TextBox 26">
            <a:extLst>
              <a:ext uri="{FF2B5EF4-FFF2-40B4-BE49-F238E27FC236}">
                <a16:creationId xmlns:a16="http://schemas.microsoft.com/office/drawing/2014/main" id="{58E092A1-C596-4C2D-81CF-BF9D995344CC}"/>
              </a:ext>
            </a:extLst>
          </p:cNvPr>
          <p:cNvSpPr txBox="1"/>
          <p:nvPr/>
        </p:nvSpPr>
        <p:spPr>
          <a:xfrm>
            <a:off x="1511300" y="4821587"/>
            <a:ext cx="10498138" cy="338554"/>
          </a:xfrm>
          <a:prstGeom prst="rect">
            <a:avLst/>
          </a:prstGeom>
          <a:noFill/>
        </p:spPr>
        <p:txBody>
          <a:bodyPr wrap="square" lIns="0" tIns="0" rIns="0" bIns="0" rtlCol="0">
            <a:spAutoFit/>
          </a:bodyPr>
          <a:lstStyle/>
          <a:p>
            <a:pPr>
              <a:spcBef>
                <a:spcPts val="600"/>
              </a:spcBef>
            </a:pPr>
            <a:r>
              <a:rPr lang="en-US" sz="2200" dirty="0"/>
              <a:t>Check for remediation tasks</a:t>
            </a:r>
          </a:p>
        </p:txBody>
      </p:sp>
      <p:cxnSp>
        <p:nvCxnSpPr>
          <p:cNvPr id="25" name="Straight Connector 24">
            <a:extLst>
              <a:ext uri="{FF2B5EF4-FFF2-40B4-BE49-F238E27FC236}">
                <a16:creationId xmlns:a16="http://schemas.microsoft.com/office/drawing/2014/main" id="{6EF6DF1C-6E2D-4064-83C0-4632D42E0B72}"/>
              </a:ext>
              <a:ext uri="{C183D7F6-B498-43B3-948B-1728B52AA6E4}">
                <adec:decorative xmlns:adec="http://schemas.microsoft.com/office/drawing/2017/decorative" val="1"/>
              </a:ext>
            </a:extLst>
          </p:cNvPr>
          <p:cNvCxnSpPr>
            <a:cxnSpLocks/>
          </p:cNvCxnSpPr>
          <p:nvPr/>
        </p:nvCxnSpPr>
        <p:spPr>
          <a:xfrm>
            <a:off x="1511300" y="5508313"/>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checkmark inside a badge">
            <a:extLst>
              <a:ext uri="{FF2B5EF4-FFF2-40B4-BE49-F238E27FC236}">
                <a16:creationId xmlns:a16="http://schemas.microsoft.com/office/drawing/2014/main" id="{44DAD938-310D-4B97-9F9C-628A9D7A938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3388" y="5609481"/>
            <a:ext cx="867156" cy="870204"/>
          </a:xfrm>
          <a:prstGeom prst="rect">
            <a:avLst/>
          </a:prstGeom>
        </p:spPr>
      </p:pic>
      <p:sp>
        <p:nvSpPr>
          <p:cNvPr id="28" name="TextBox 27">
            <a:extLst>
              <a:ext uri="{FF2B5EF4-FFF2-40B4-BE49-F238E27FC236}">
                <a16:creationId xmlns:a16="http://schemas.microsoft.com/office/drawing/2014/main" id="{7599D296-90C8-420F-A991-B806C26A961B}"/>
              </a:ext>
            </a:extLst>
          </p:cNvPr>
          <p:cNvSpPr txBox="1"/>
          <p:nvPr/>
        </p:nvSpPr>
        <p:spPr>
          <a:xfrm>
            <a:off x="1511300" y="5856484"/>
            <a:ext cx="10498138" cy="338554"/>
          </a:xfrm>
          <a:prstGeom prst="rect">
            <a:avLst/>
          </a:prstGeom>
          <a:noFill/>
        </p:spPr>
        <p:txBody>
          <a:bodyPr wrap="square" lIns="0" tIns="0" rIns="0" bIns="0" rtlCol="0">
            <a:spAutoFit/>
          </a:bodyPr>
          <a:lstStyle/>
          <a:p>
            <a:pPr>
              <a:spcBef>
                <a:spcPts val="600"/>
              </a:spcBef>
            </a:pPr>
            <a:r>
              <a:rPr lang="en-US" sz="2200"/>
              <a:t>Remove your policy and initiative</a:t>
            </a:r>
          </a:p>
        </p:txBody>
      </p:sp>
    </p:spTree>
    <p:extLst>
      <p:ext uri="{BB962C8B-B14F-4D97-AF65-F5344CB8AC3E}">
        <p14:creationId xmlns:p14="http://schemas.microsoft.com/office/powerpoint/2010/main" val="189078426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03: Role-Based Access Control</a:t>
            </a:r>
          </a:p>
        </p:txBody>
      </p:sp>
      <p:pic>
        <p:nvPicPr>
          <p:cNvPr id="3" name="Picture 2" descr="Icon of a security lock">
            <a:extLst>
              <a:ext uri="{FF2B5EF4-FFF2-40B4-BE49-F238E27FC236}">
                <a16:creationId xmlns:a16="http://schemas.microsoft.com/office/drawing/2014/main" id="{D19152D7-85C3-47A8-8D1F-07616FF7DD2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23934"/>
          <a:stretch/>
        </p:blipFill>
        <p:spPr>
          <a:xfrm>
            <a:off x="10480988" y="2979904"/>
            <a:ext cx="885513" cy="1136316"/>
          </a:xfrm>
          <a:prstGeom prst="rect">
            <a:avLst/>
          </a:prstGeom>
        </p:spPr>
      </p:pic>
    </p:spTree>
    <p:extLst>
      <p:ext uri="{BB962C8B-B14F-4D97-AF65-F5344CB8AC3E}">
        <p14:creationId xmlns:p14="http://schemas.microsoft.com/office/powerpoint/2010/main" val="35461797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881710"/>
            <a:ext cx="2506662" cy="1231106"/>
          </a:xfrm>
        </p:spPr>
        <p:txBody>
          <a:bodyPr/>
          <a:lstStyle/>
          <a:p>
            <a:r>
              <a:rPr lang="en-US" dirty="0"/>
              <a:t>Role-Based Access Control Overview</a:t>
            </a:r>
          </a:p>
        </p:txBody>
      </p:sp>
      <p:pic>
        <p:nvPicPr>
          <p:cNvPr id="20" name="Picture 19" descr="Icon of a key">
            <a:extLst>
              <a:ext uri="{FF2B5EF4-FFF2-40B4-BE49-F238E27FC236}">
                <a16:creationId xmlns:a16="http://schemas.microsoft.com/office/drawing/2014/main" id="{7EB74C0E-4BE9-48F7-9DCE-70E4AADDC66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52109" y="462408"/>
            <a:ext cx="783336" cy="783336"/>
          </a:xfrm>
          <a:prstGeom prst="rect">
            <a:avLst/>
          </a:prstGeom>
        </p:spPr>
      </p:pic>
      <p:sp>
        <p:nvSpPr>
          <p:cNvPr id="22" name="TextBox 21">
            <a:extLst>
              <a:ext uri="{FF2B5EF4-FFF2-40B4-BE49-F238E27FC236}">
                <a16:creationId xmlns:a16="http://schemas.microsoft.com/office/drawing/2014/main" id="{03A127EE-61EC-48BB-9E56-A47B04AFC25F}"/>
              </a:ext>
            </a:extLst>
          </p:cNvPr>
          <p:cNvSpPr txBox="1"/>
          <p:nvPr/>
        </p:nvSpPr>
        <p:spPr>
          <a:xfrm>
            <a:off x="4950822" y="679539"/>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Role-Based Access Control</a:t>
            </a:r>
          </a:p>
        </p:txBody>
      </p:sp>
      <p:pic>
        <p:nvPicPr>
          <p:cNvPr id="19" name="Picture 18" descr="Icon of a document">
            <a:extLst>
              <a:ext uri="{FF2B5EF4-FFF2-40B4-BE49-F238E27FC236}">
                <a16:creationId xmlns:a16="http://schemas.microsoft.com/office/drawing/2014/main" id="{4F17AB2B-EE1F-47E1-A91E-8DE02AF40F4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52109" y="1344719"/>
            <a:ext cx="783336" cy="783336"/>
          </a:xfrm>
          <a:prstGeom prst="rect">
            <a:avLst/>
          </a:prstGeom>
        </p:spPr>
      </p:pic>
      <p:sp>
        <p:nvSpPr>
          <p:cNvPr id="21" name="TextBox 20">
            <a:extLst>
              <a:ext uri="{FF2B5EF4-FFF2-40B4-BE49-F238E27FC236}">
                <a16:creationId xmlns:a16="http://schemas.microsoft.com/office/drawing/2014/main" id="{124C4A68-12E3-4F14-B9F7-9079EF3CE5A7}"/>
              </a:ext>
            </a:extLst>
          </p:cNvPr>
          <p:cNvSpPr txBox="1"/>
          <p:nvPr/>
        </p:nvSpPr>
        <p:spPr>
          <a:xfrm>
            <a:off x="4950822" y="1551205"/>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Role Definition</a:t>
            </a:r>
          </a:p>
        </p:txBody>
      </p:sp>
      <p:pic>
        <p:nvPicPr>
          <p:cNvPr id="18" name="Picture 17" descr="Icon of a person sitting in a desk">
            <a:extLst>
              <a:ext uri="{FF2B5EF4-FFF2-40B4-BE49-F238E27FC236}">
                <a16:creationId xmlns:a16="http://schemas.microsoft.com/office/drawing/2014/main" id="{E8FD4353-C5FA-4E5D-BB55-EEA62225F0A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52109" y="2227030"/>
            <a:ext cx="783336" cy="783336"/>
          </a:xfrm>
          <a:prstGeom prst="rect">
            <a:avLst/>
          </a:prstGeom>
        </p:spPr>
      </p:pic>
      <p:sp>
        <p:nvSpPr>
          <p:cNvPr id="8" name="TextBox 7">
            <a:extLst>
              <a:ext uri="{FF2B5EF4-FFF2-40B4-BE49-F238E27FC236}">
                <a16:creationId xmlns:a16="http://schemas.microsoft.com/office/drawing/2014/main" id="{C5C7E837-1D35-46F7-B16D-60BA988D3CEB}"/>
              </a:ext>
            </a:extLst>
          </p:cNvPr>
          <p:cNvSpPr txBox="1"/>
          <p:nvPr/>
        </p:nvSpPr>
        <p:spPr>
          <a:xfrm>
            <a:off x="4950822" y="2434917"/>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Role Assignment</a:t>
            </a:r>
          </a:p>
        </p:txBody>
      </p:sp>
      <p:pic>
        <p:nvPicPr>
          <p:cNvPr id="15" name="Picture 14" descr="Icon of a chat bubble">
            <a:extLst>
              <a:ext uri="{FF2B5EF4-FFF2-40B4-BE49-F238E27FC236}">
                <a16:creationId xmlns:a16="http://schemas.microsoft.com/office/drawing/2014/main" id="{ECE8A16E-5265-4121-B1EB-DB45BA2B1E8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852109" y="3109341"/>
            <a:ext cx="783336" cy="781812"/>
          </a:xfrm>
          <a:prstGeom prst="rect">
            <a:avLst/>
          </a:prstGeom>
        </p:spPr>
      </p:pic>
      <p:sp>
        <p:nvSpPr>
          <p:cNvPr id="12" name="TextBox 11">
            <a:extLst>
              <a:ext uri="{FF2B5EF4-FFF2-40B4-BE49-F238E27FC236}">
                <a16:creationId xmlns:a16="http://schemas.microsoft.com/office/drawing/2014/main" id="{6A068504-ED7B-4D73-8CB8-BB97C657B946}"/>
              </a:ext>
            </a:extLst>
          </p:cNvPr>
          <p:cNvSpPr txBox="1"/>
          <p:nvPr/>
        </p:nvSpPr>
        <p:spPr>
          <a:xfrm>
            <a:off x="4950822" y="3318629"/>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Azure RBAC Roles vs Azure AD Administrator Roles</a:t>
            </a:r>
          </a:p>
        </p:txBody>
      </p:sp>
      <p:pic>
        <p:nvPicPr>
          <p:cNvPr id="14" name="Picture 13" descr="Icon of ten dots arranged in a rectangular shape">
            <a:extLst>
              <a:ext uri="{FF2B5EF4-FFF2-40B4-BE49-F238E27FC236}">
                <a16:creationId xmlns:a16="http://schemas.microsoft.com/office/drawing/2014/main" id="{4257A377-8B31-4E4D-A712-E2C315F0AE19}"/>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852109" y="3991652"/>
            <a:ext cx="783336" cy="781812"/>
          </a:xfrm>
          <a:prstGeom prst="rect">
            <a:avLst/>
          </a:prstGeom>
        </p:spPr>
      </p:pic>
      <p:sp>
        <p:nvSpPr>
          <p:cNvPr id="16" name="TextBox 15">
            <a:extLst>
              <a:ext uri="{FF2B5EF4-FFF2-40B4-BE49-F238E27FC236}">
                <a16:creationId xmlns:a16="http://schemas.microsoft.com/office/drawing/2014/main" id="{E1BA3B0B-0636-4A8A-9797-28DABA258B29}"/>
              </a:ext>
            </a:extLst>
          </p:cNvPr>
          <p:cNvSpPr txBox="1"/>
          <p:nvPr/>
        </p:nvSpPr>
        <p:spPr>
          <a:xfrm>
            <a:off x="4950822" y="4202341"/>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RBAC Authentication</a:t>
            </a:r>
          </a:p>
        </p:txBody>
      </p:sp>
      <p:pic>
        <p:nvPicPr>
          <p:cNvPr id="13" name="Picture 12" descr="Icon of a screen ">
            <a:extLst>
              <a:ext uri="{FF2B5EF4-FFF2-40B4-BE49-F238E27FC236}">
                <a16:creationId xmlns:a16="http://schemas.microsoft.com/office/drawing/2014/main" id="{2B1335C2-C8F7-4DBA-9DED-904CA9AE929E}"/>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852109" y="4873963"/>
            <a:ext cx="783336" cy="781812"/>
          </a:xfrm>
          <a:prstGeom prst="rect">
            <a:avLst/>
          </a:prstGeom>
        </p:spPr>
      </p:pic>
      <p:sp>
        <p:nvSpPr>
          <p:cNvPr id="17" name="TextBox 16">
            <a:extLst>
              <a:ext uri="{FF2B5EF4-FFF2-40B4-BE49-F238E27FC236}">
                <a16:creationId xmlns:a16="http://schemas.microsoft.com/office/drawing/2014/main" id="{D99C6824-1915-4629-A755-E9F0162438F2}"/>
              </a:ext>
            </a:extLst>
          </p:cNvPr>
          <p:cNvSpPr txBox="1"/>
          <p:nvPr/>
        </p:nvSpPr>
        <p:spPr>
          <a:xfrm>
            <a:off x="4950822" y="5086053"/>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Azure RBAC Roles</a:t>
            </a:r>
          </a:p>
        </p:txBody>
      </p:sp>
      <p:pic>
        <p:nvPicPr>
          <p:cNvPr id="11" name="Picture 10" descr="Icon of a webpage with a person">
            <a:extLst>
              <a:ext uri="{FF2B5EF4-FFF2-40B4-BE49-F238E27FC236}">
                <a16:creationId xmlns:a16="http://schemas.microsoft.com/office/drawing/2014/main" id="{DD7E68C2-A011-4D62-941B-7A20DCDB4E67}"/>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852109" y="5756274"/>
            <a:ext cx="783336" cy="781812"/>
          </a:xfrm>
          <a:prstGeom prst="rect">
            <a:avLst/>
          </a:prstGeom>
        </p:spPr>
      </p:pic>
      <p:sp>
        <p:nvSpPr>
          <p:cNvPr id="23" name="TextBox 22">
            <a:extLst>
              <a:ext uri="{FF2B5EF4-FFF2-40B4-BE49-F238E27FC236}">
                <a16:creationId xmlns:a16="http://schemas.microsoft.com/office/drawing/2014/main" id="{4AD7744E-227B-4957-91EB-9642BAAEC57E}"/>
              </a:ext>
            </a:extLst>
          </p:cNvPr>
          <p:cNvSpPr txBox="1"/>
          <p:nvPr/>
        </p:nvSpPr>
        <p:spPr>
          <a:xfrm>
            <a:off x="4950822" y="5966569"/>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Demonstration – RBAC Roles</a:t>
            </a:r>
          </a:p>
        </p:txBody>
      </p:sp>
    </p:spTree>
    <p:extLst>
      <p:ext uri="{BB962C8B-B14F-4D97-AF65-F5344CB8AC3E}">
        <p14:creationId xmlns:p14="http://schemas.microsoft.com/office/powerpoint/2010/main" val="95056102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E4BC-CB74-4559-A2D6-2F27504E22A8}"/>
              </a:ext>
            </a:extLst>
          </p:cNvPr>
          <p:cNvSpPr>
            <a:spLocks noGrp="1"/>
          </p:cNvSpPr>
          <p:nvPr>
            <p:ph type="title"/>
          </p:nvPr>
        </p:nvSpPr>
        <p:spPr/>
        <p:txBody>
          <a:bodyPr/>
          <a:lstStyle/>
          <a:p>
            <a:r>
              <a:rPr lang="en-US" dirty="0"/>
              <a:t>Role-Based Access Control</a:t>
            </a:r>
          </a:p>
        </p:txBody>
      </p:sp>
      <p:sp>
        <p:nvSpPr>
          <p:cNvPr id="3" name="Rectangle 2">
            <a:extLst>
              <a:ext uri="{FF2B5EF4-FFF2-40B4-BE49-F238E27FC236}">
                <a16:creationId xmlns:a16="http://schemas.microsoft.com/office/drawing/2014/main" id="{58A7CFEA-055C-4959-BDC7-473F4B33F137}"/>
              </a:ext>
            </a:extLst>
          </p:cNvPr>
          <p:cNvSpPr/>
          <p:nvPr/>
        </p:nvSpPr>
        <p:spPr bwMode="auto">
          <a:xfrm>
            <a:off x="427039" y="1385888"/>
            <a:ext cx="5788152" cy="822960"/>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fontAlgn="base">
              <a:spcBef>
                <a:spcPts val="600"/>
              </a:spcBef>
            </a:pPr>
            <a:r>
              <a:rPr lang="en-US" sz="2000" dirty="0">
                <a:latin typeface="+mj-lt"/>
              </a:rPr>
              <a:t>Provides fine-grained access management</a:t>
            </a:r>
            <a:br>
              <a:rPr lang="en-US" sz="2000" dirty="0">
                <a:latin typeface="+mj-lt"/>
              </a:rPr>
            </a:br>
            <a:r>
              <a:rPr lang="en-US" sz="2000" dirty="0">
                <a:latin typeface="+mj-lt"/>
              </a:rPr>
              <a:t>of resources in Azure​</a:t>
            </a:r>
          </a:p>
        </p:txBody>
      </p:sp>
      <p:sp>
        <p:nvSpPr>
          <p:cNvPr id="21" name="Rectangle 20">
            <a:extLst>
              <a:ext uri="{FF2B5EF4-FFF2-40B4-BE49-F238E27FC236}">
                <a16:creationId xmlns:a16="http://schemas.microsoft.com/office/drawing/2014/main" id="{D45D1370-FAFD-4DFA-B8B1-3626810CD054}"/>
              </a:ext>
            </a:extLst>
          </p:cNvPr>
          <p:cNvSpPr/>
          <p:nvPr/>
        </p:nvSpPr>
        <p:spPr>
          <a:xfrm>
            <a:off x="414337" y="2414059"/>
            <a:ext cx="5722210" cy="405385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defTabSz="800100">
              <a:lnSpc>
                <a:spcPct val="90000"/>
              </a:lnSpc>
              <a:spcBef>
                <a:spcPct val="0"/>
              </a:spcBef>
              <a:spcAft>
                <a:spcPct val="35000"/>
              </a:spcAft>
            </a:pPr>
            <a:r>
              <a:rPr lang="en-US" sz="2000" dirty="0">
                <a:solidFill>
                  <a:schemeClr val="tx1"/>
                </a:solidFill>
              </a:rPr>
              <a:t>Built on Azure Resource Manager</a:t>
            </a:r>
          </a:p>
          <a:p>
            <a:pPr defTabSz="800100">
              <a:lnSpc>
                <a:spcPct val="90000"/>
              </a:lnSpc>
              <a:spcBef>
                <a:spcPct val="0"/>
              </a:spcBef>
              <a:spcAft>
                <a:spcPct val="35000"/>
              </a:spcAft>
            </a:pPr>
            <a:r>
              <a:rPr lang="en-US" sz="2000" dirty="0">
                <a:solidFill>
                  <a:schemeClr val="tx1"/>
                </a:solidFill>
              </a:rPr>
              <a:t>Segregate duties within your team ​</a:t>
            </a:r>
          </a:p>
          <a:p>
            <a:pPr defTabSz="800100">
              <a:lnSpc>
                <a:spcPct val="90000"/>
              </a:lnSpc>
              <a:spcBef>
                <a:spcPct val="0"/>
              </a:spcBef>
              <a:spcAft>
                <a:spcPct val="35000"/>
              </a:spcAft>
            </a:pPr>
            <a:r>
              <a:rPr lang="en-US" sz="2000" dirty="0">
                <a:solidFill>
                  <a:schemeClr val="tx1"/>
                </a:solidFill>
              </a:rPr>
              <a:t>Grant only the amount of access to users that they need to perform their jobs​</a:t>
            </a:r>
          </a:p>
        </p:txBody>
      </p:sp>
      <p:sp>
        <p:nvSpPr>
          <p:cNvPr id="4" name="Rectangle 3">
            <a:extLst>
              <a:ext uri="{FF2B5EF4-FFF2-40B4-BE49-F238E27FC236}">
                <a16:creationId xmlns:a16="http://schemas.microsoft.com/office/drawing/2014/main" id="{57F94346-8B77-4B87-8F23-25295142830A}"/>
              </a:ext>
            </a:extLst>
          </p:cNvPr>
          <p:cNvSpPr/>
          <p:nvPr/>
        </p:nvSpPr>
        <p:spPr bwMode="auto">
          <a:xfrm>
            <a:off x="6354762" y="1385888"/>
            <a:ext cx="5670577" cy="822960"/>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fontAlgn="base">
              <a:spcBef>
                <a:spcPts val="600"/>
              </a:spcBef>
            </a:pPr>
            <a:r>
              <a:rPr lang="en-US" sz="2000" dirty="0">
                <a:latin typeface="+mj-lt"/>
              </a:rPr>
              <a:t>Concepts​</a:t>
            </a:r>
          </a:p>
        </p:txBody>
      </p:sp>
      <p:sp>
        <p:nvSpPr>
          <p:cNvPr id="9" name="Rectangle 8">
            <a:extLst>
              <a:ext uri="{FF2B5EF4-FFF2-40B4-BE49-F238E27FC236}">
                <a16:creationId xmlns:a16="http://schemas.microsoft.com/office/drawing/2014/main" id="{04F4DD64-041F-4419-B2D7-2DA2209AB842}"/>
              </a:ext>
            </a:extLst>
          </p:cNvPr>
          <p:cNvSpPr/>
          <p:nvPr/>
        </p:nvSpPr>
        <p:spPr>
          <a:xfrm>
            <a:off x="6299929" y="2414059"/>
            <a:ext cx="5722210" cy="405385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defTabSz="800100" fontAlgn="base">
              <a:lnSpc>
                <a:spcPct val="90000"/>
              </a:lnSpc>
              <a:spcBef>
                <a:spcPct val="0"/>
              </a:spcBef>
              <a:spcAft>
                <a:spcPct val="35000"/>
              </a:spcAft>
              <a:buSzPct val="100000"/>
            </a:pPr>
            <a:r>
              <a:rPr lang="en-US" sz="2000" dirty="0">
                <a:solidFill>
                  <a:schemeClr val="tx1"/>
                </a:solidFill>
                <a:latin typeface="+mj-lt"/>
              </a:rPr>
              <a:t>Security principal</a:t>
            </a:r>
            <a:r>
              <a:rPr lang="en-US" sz="2000" dirty="0">
                <a:solidFill>
                  <a:schemeClr val="tx1"/>
                </a:solidFill>
              </a:rPr>
              <a:t>. Object that represents something that is requesting access to resources​</a:t>
            </a:r>
          </a:p>
          <a:p>
            <a:pPr defTabSz="800100" fontAlgn="base">
              <a:lnSpc>
                <a:spcPct val="90000"/>
              </a:lnSpc>
              <a:spcBef>
                <a:spcPct val="0"/>
              </a:spcBef>
              <a:spcAft>
                <a:spcPct val="35000"/>
              </a:spcAft>
              <a:buSzPct val="100000"/>
            </a:pPr>
            <a:r>
              <a:rPr lang="en-US" sz="2000" dirty="0">
                <a:solidFill>
                  <a:schemeClr val="tx1"/>
                </a:solidFill>
                <a:latin typeface="+mj-lt"/>
              </a:rPr>
              <a:t>Role definition. </a:t>
            </a:r>
            <a:r>
              <a:rPr lang="en-US" sz="2000" dirty="0">
                <a:solidFill>
                  <a:schemeClr val="tx1"/>
                </a:solidFill>
              </a:rPr>
              <a:t>Collection of permissions that lists the operations that can be performed​</a:t>
            </a:r>
          </a:p>
          <a:p>
            <a:pPr defTabSz="800100" fontAlgn="base">
              <a:lnSpc>
                <a:spcPct val="90000"/>
              </a:lnSpc>
              <a:spcBef>
                <a:spcPct val="0"/>
              </a:spcBef>
              <a:spcAft>
                <a:spcPct val="35000"/>
              </a:spcAft>
              <a:buSzPct val="100000"/>
            </a:pPr>
            <a:r>
              <a:rPr lang="en-US" sz="2000" dirty="0">
                <a:solidFill>
                  <a:schemeClr val="tx1"/>
                </a:solidFill>
                <a:latin typeface="+mj-lt"/>
              </a:rPr>
              <a:t>Scope. </a:t>
            </a:r>
            <a:r>
              <a:rPr lang="en-US" sz="2000" dirty="0">
                <a:solidFill>
                  <a:schemeClr val="tx1"/>
                </a:solidFill>
              </a:rPr>
              <a:t>Boundary for the level of access that is requested​</a:t>
            </a:r>
          </a:p>
          <a:p>
            <a:pPr marL="0" lvl="1" fontAlgn="base">
              <a:spcBef>
                <a:spcPts val="100"/>
              </a:spcBef>
              <a:spcAft>
                <a:spcPts val="200"/>
              </a:spcAft>
              <a:buSzPct val="100000"/>
            </a:pPr>
            <a:r>
              <a:rPr lang="en-US" sz="2000" dirty="0">
                <a:solidFill>
                  <a:schemeClr val="tx1"/>
                </a:solidFill>
                <a:latin typeface="+mj-lt"/>
                <a:cs typeface="Segoe UI Semilight" panose="020B0402040204020203" pitchFamily="34" charset="0"/>
              </a:rPr>
              <a:t>Assignment. </a:t>
            </a:r>
            <a:r>
              <a:rPr lang="en-US" sz="2000" dirty="0">
                <a:solidFill>
                  <a:schemeClr val="tx1"/>
                </a:solidFill>
                <a:cs typeface="Segoe UI Semilight" panose="020B0402040204020203" pitchFamily="34" charset="0"/>
              </a:rPr>
              <a:t>Attaching a role definition to a security principal at a particular scope​:</a:t>
            </a:r>
          </a:p>
          <a:p>
            <a:pPr marL="342900" lvl="2" indent="-228600" fontAlgn="base">
              <a:spcBef>
                <a:spcPts val="100"/>
              </a:spcBef>
              <a:spcAft>
                <a:spcPts val="400"/>
              </a:spcAft>
              <a:buSzPct val="100000"/>
              <a:buFont typeface="Arial" panose="020B0604020202020204" pitchFamily="34" charset="0"/>
              <a:buChar char="•"/>
            </a:pPr>
            <a:r>
              <a:rPr lang="en-US" dirty="0">
                <a:solidFill>
                  <a:schemeClr val="tx1"/>
                </a:solidFill>
                <a:cs typeface="Segoe UI Semilight" panose="020B0402040204020203" pitchFamily="34" charset="0"/>
              </a:rPr>
              <a:t>Users can grant access described in a role definition by creating an assignment​</a:t>
            </a:r>
          </a:p>
          <a:p>
            <a:pPr marL="342900" lvl="2" indent="-228600" fontAlgn="base">
              <a:spcBef>
                <a:spcPts val="100"/>
              </a:spcBef>
              <a:spcAft>
                <a:spcPts val="400"/>
              </a:spcAft>
              <a:buSzPct val="100000"/>
              <a:buFont typeface="Arial" panose="020B0604020202020204" pitchFamily="34" charset="0"/>
              <a:buChar char="•"/>
            </a:pPr>
            <a:r>
              <a:rPr lang="en-US" dirty="0">
                <a:solidFill>
                  <a:schemeClr val="tx1"/>
                </a:solidFill>
                <a:cs typeface="Segoe UI Semilight" panose="020B0402040204020203" pitchFamily="34" charset="0"/>
              </a:rPr>
              <a:t>Deny assignments are currently read-only and are set by Azure Blueprints and Azure Managed Apps</a:t>
            </a:r>
            <a:endParaRPr lang="en-US" dirty="0">
              <a:solidFill>
                <a:schemeClr val="tx1"/>
              </a:solidFill>
            </a:endParaRPr>
          </a:p>
        </p:txBody>
      </p:sp>
    </p:spTree>
    <p:extLst>
      <p:ext uri="{BB962C8B-B14F-4D97-AF65-F5344CB8AC3E}">
        <p14:creationId xmlns:p14="http://schemas.microsoft.com/office/powerpoint/2010/main" val="40479530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243-6AC2-40C3-92C0-AB0946072E9B}"/>
              </a:ext>
            </a:extLst>
          </p:cNvPr>
          <p:cNvSpPr>
            <a:spLocks noGrp="1"/>
          </p:cNvSpPr>
          <p:nvPr>
            <p:ph type="title"/>
          </p:nvPr>
        </p:nvSpPr>
        <p:spPr/>
        <p:txBody>
          <a:bodyPr/>
          <a:lstStyle/>
          <a:p>
            <a:r>
              <a:rPr lang="en-US" dirty="0"/>
              <a:t>Role Definition</a:t>
            </a:r>
          </a:p>
        </p:txBody>
      </p:sp>
      <p:sp>
        <p:nvSpPr>
          <p:cNvPr id="12" name="Rectangle 11">
            <a:extLst>
              <a:ext uri="{FF2B5EF4-FFF2-40B4-BE49-F238E27FC236}">
                <a16:creationId xmlns:a16="http://schemas.microsoft.com/office/drawing/2014/main" id="{8967F373-E81E-473B-A7CA-EED7EE5D67EA}"/>
              </a:ext>
              <a:ext uri="{C183D7F6-B498-43B3-948B-1728B52AA6E4}">
                <adec:decorative xmlns:adec="http://schemas.microsoft.com/office/drawing/2017/decorative" val="0"/>
              </a:ext>
            </a:extLst>
          </p:cNvPr>
          <p:cNvSpPr/>
          <p:nvPr/>
        </p:nvSpPr>
        <p:spPr>
          <a:xfrm>
            <a:off x="0" y="1195347"/>
            <a:ext cx="12436475" cy="886968"/>
          </a:xfrm>
          <a:prstGeom prst="rect">
            <a:avLst/>
          </a:prstGeom>
          <a:solidFill>
            <a:srgbClr val="243A5E"/>
          </a:solidFill>
          <a:ln>
            <a:noFill/>
          </a:ln>
        </p:spPr>
        <p:txBody>
          <a:bodyPr wrap="square" lIns="457200" tIns="45720" rIns="91440" bIns="45720" anchor="ctr">
            <a:noAutofit/>
          </a:bodyPr>
          <a:lstStyle/>
          <a:p>
            <a:r>
              <a:rPr lang="en-US" sz="2400" dirty="0">
                <a:solidFill>
                  <a:schemeClr val="bg1"/>
                </a:solidFill>
                <a:latin typeface="+mj-lt"/>
                <a:cs typeface="Segoe UI Semilight" panose="020B0402040204020203" pitchFamily="34" charset="0"/>
              </a:rPr>
              <a:t>Collection of permissions that lists the operations that can be performed</a:t>
            </a:r>
          </a:p>
        </p:txBody>
      </p:sp>
      <p:sp>
        <p:nvSpPr>
          <p:cNvPr id="7" name="Rectangle 6">
            <a:extLst>
              <a:ext uri="{FF2B5EF4-FFF2-40B4-BE49-F238E27FC236}">
                <a16:creationId xmlns:a16="http://schemas.microsoft.com/office/drawing/2014/main" id="{1A851528-0625-4A8E-8C6C-FF7AD75F14BA}"/>
              </a:ext>
              <a:ext uri="{C183D7F6-B498-43B3-948B-1728B52AA6E4}">
                <adec:decorative xmlns:adec="http://schemas.microsoft.com/office/drawing/2017/decorative" val="1"/>
              </a:ext>
            </a:extLst>
          </p:cNvPr>
          <p:cNvSpPr/>
          <p:nvPr/>
        </p:nvSpPr>
        <p:spPr bwMode="auto">
          <a:xfrm>
            <a:off x="429577" y="2201863"/>
            <a:ext cx="11582400" cy="434340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FC491832-88AD-4FC1-9B85-40747CB88073}"/>
              </a:ext>
              <a:ext uri="{C183D7F6-B498-43B3-948B-1728B52AA6E4}">
                <adec:decorative xmlns:adec="http://schemas.microsoft.com/office/drawing/2017/decorative" val="1"/>
              </a:ext>
            </a:extLst>
          </p:cNvPr>
          <p:cNvGrpSpPr/>
          <p:nvPr/>
        </p:nvGrpSpPr>
        <p:grpSpPr>
          <a:xfrm>
            <a:off x="1302588" y="2323498"/>
            <a:ext cx="9836378" cy="4070506"/>
            <a:chOff x="1150936" y="2361598"/>
            <a:chExt cx="9836378" cy="4070506"/>
          </a:xfrm>
        </p:grpSpPr>
        <p:sp>
          <p:nvSpPr>
            <p:cNvPr id="23" name="TextBox 22">
              <a:extLst>
                <a:ext uri="{FF2B5EF4-FFF2-40B4-BE49-F238E27FC236}">
                  <a16:creationId xmlns:a16="http://schemas.microsoft.com/office/drawing/2014/main" id="{2D374160-0DCC-434D-8702-ECA8BD6168AD}"/>
                </a:ext>
                <a:ext uri="{C183D7F6-B498-43B3-948B-1728B52AA6E4}">
                  <adec:decorative xmlns:adec="http://schemas.microsoft.com/office/drawing/2017/decorative" val="0"/>
                </a:ext>
              </a:extLst>
            </p:cNvPr>
            <p:cNvSpPr txBox="1"/>
            <p:nvPr/>
          </p:nvSpPr>
          <p:spPr>
            <a:xfrm>
              <a:off x="1662455" y="4996140"/>
              <a:ext cx="3025363" cy="257331"/>
            </a:xfrm>
            <a:prstGeom prst="rect">
              <a:avLst/>
            </a:prstGeom>
            <a:noFill/>
          </p:spPr>
          <p:txBody>
            <a:bodyPr wrap="square" lIns="0" tIns="0" rIns="0" bIns="0" rtlCol="0">
              <a:spAutoFit/>
            </a:bodyPr>
            <a:lstStyle/>
            <a:p>
              <a:pPr algn="ctr"/>
              <a:r>
                <a:rPr lang="en-IN" dirty="0">
                  <a:latin typeface="+mj-lt"/>
                </a:rPr>
                <a:t>Built-in</a:t>
              </a:r>
              <a:endParaRPr lang="en-US" dirty="0">
                <a:latin typeface="+mj-lt"/>
              </a:endParaRPr>
            </a:p>
          </p:txBody>
        </p:sp>
        <p:sp>
          <p:nvSpPr>
            <p:cNvPr id="21" name="Rectangle: Rounded Corners 20">
              <a:extLst>
                <a:ext uri="{FF2B5EF4-FFF2-40B4-BE49-F238E27FC236}">
                  <a16:creationId xmlns:a16="http://schemas.microsoft.com/office/drawing/2014/main" id="{F3F64D14-5F6F-43F6-8D0D-204C32E6AE0D}"/>
                </a:ext>
              </a:extLst>
            </p:cNvPr>
            <p:cNvSpPr/>
            <p:nvPr/>
          </p:nvSpPr>
          <p:spPr bwMode="auto">
            <a:xfrm>
              <a:off x="1150936" y="2704853"/>
              <a:ext cx="4048401" cy="2285979"/>
            </a:xfrm>
            <a:prstGeom prst="roundRect">
              <a:avLst>
                <a:gd name="adj" fmla="val 10105"/>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spAutoFit/>
            </a:bodyPr>
            <a:lstStyle/>
            <a:p>
              <a:pPr defTabSz="951028" fontAlgn="base">
                <a:spcBef>
                  <a:spcPct val="0"/>
                </a:spcBef>
                <a:spcAft>
                  <a:spcPct val="0"/>
                </a:spcAft>
              </a:pPr>
              <a:r>
                <a:rPr lang="en-IN" sz="1600" dirty="0">
                  <a:solidFill>
                    <a:schemeClr val="tx1"/>
                  </a:solidFill>
                  <a:latin typeface="Consolas" panose="020B0609020204030204" pitchFamily="49" charset="0"/>
                </a:rPr>
                <a:t>Owner</a:t>
              </a:r>
            </a:p>
            <a:p>
              <a:pPr defTabSz="951028" fontAlgn="base">
                <a:spcBef>
                  <a:spcPct val="0"/>
                </a:spcBef>
                <a:spcAft>
                  <a:spcPct val="0"/>
                </a:spcAft>
              </a:pPr>
              <a:r>
                <a:rPr lang="en-IN" sz="1600" b="1" dirty="0">
                  <a:solidFill>
                    <a:schemeClr val="tx1"/>
                  </a:solidFill>
                  <a:latin typeface="Consolas" panose="020B0609020204030204" pitchFamily="49" charset="0"/>
                </a:rPr>
                <a:t>Contributor</a:t>
              </a:r>
            </a:p>
            <a:p>
              <a:pPr defTabSz="951028" fontAlgn="base">
                <a:spcBef>
                  <a:spcPct val="0"/>
                </a:spcBef>
                <a:spcAft>
                  <a:spcPct val="0"/>
                </a:spcAft>
              </a:pPr>
              <a:r>
                <a:rPr lang="en-IN" sz="1600" dirty="0">
                  <a:solidFill>
                    <a:schemeClr val="tx1"/>
                  </a:solidFill>
                  <a:latin typeface="Consolas" panose="020B0609020204030204" pitchFamily="49" charset="0"/>
                </a:rPr>
                <a:t>Reader</a:t>
              </a:r>
            </a:p>
            <a:p>
              <a:pPr defTabSz="951028" fontAlgn="base">
                <a:spcBef>
                  <a:spcPct val="0"/>
                </a:spcBef>
                <a:spcAft>
                  <a:spcPct val="0"/>
                </a:spcAft>
              </a:pPr>
              <a:r>
                <a:rPr lang="en-IN" sz="1600" dirty="0">
                  <a:solidFill>
                    <a:schemeClr val="tx1"/>
                  </a:solidFill>
                  <a:latin typeface="Consolas" panose="020B0609020204030204" pitchFamily="49" charset="0"/>
                </a:rPr>
                <a:t> …</a:t>
              </a:r>
            </a:p>
            <a:p>
              <a:pPr defTabSz="951028" fontAlgn="base">
                <a:spcBef>
                  <a:spcPct val="0"/>
                </a:spcBef>
                <a:spcAft>
                  <a:spcPct val="0"/>
                </a:spcAft>
              </a:pPr>
              <a:r>
                <a:rPr lang="en-IN" sz="1600" dirty="0">
                  <a:solidFill>
                    <a:schemeClr val="tx1"/>
                  </a:solidFill>
                  <a:latin typeface="Consolas" panose="020B0609020204030204" pitchFamily="49" charset="0"/>
                </a:rPr>
                <a:t>Backup Operator</a:t>
              </a:r>
            </a:p>
            <a:p>
              <a:pPr defTabSz="951028" fontAlgn="base">
                <a:spcBef>
                  <a:spcPct val="0"/>
                </a:spcBef>
                <a:spcAft>
                  <a:spcPct val="0"/>
                </a:spcAft>
              </a:pPr>
              <a:r>
                <a:rPr lang="en-IN" sz="1600" dirty="0">
                  <a:solidFill>
                    <a:schemeClr val="tx1"/>
                  </a:solidFill>
                  <a:latin typeface="Consolas" panose="020B0609020204030204" pitchFamily="49" charset="0"/>
                </a:rPr>
                <a:t>Security Reader</a:t>
              </a:r>
            </a:p>
            <a:p>
              <a:pPr defTabSz="951028" fontAlgn="base">
                <a:spcBef>
                  <a:spcPct val="0"/>
                </a:spcBef>
                <a:spcAft>
                  <a:spcPct val="0"/>
                </a:spcAft>
              </a:pPr>
              <a:r>
                <a:rPr lang="en-IN" sz="1600" dirty="0">
                  <a:solidFill>
                    <a:schemeClr val="tx1"/>
                  </a:solidFill>
                  <a:latin typeface="Consolas" panose="020B0609020204030204" pitchFamily="49" charset="0"/>
                </a:rPr>
                <a:t>User Access Administrator</a:t>
              </a:r>
            </a:p>
            <a:p>
              <a:pPr defTabSz="951028" fontAlgn="base">
                <a:spcBef>
                  <a:spcPct val="0"/>
                </a:spcBef>
                <a:spcAft>
                  <a:spcPct val="0"/>
                </a:spcAft>
              </a:pPr>
              <a:r>
                <a:rPr lang="en-IN" sz="1600" dirty="0">
                  <a:solidFill>
                    <a:schemeClr val="tx1"/>
                  </a:solidFill>
                  <a:latin typeface="Consolas" panose="020B0609020204030204" pitchFamily="49" charset="0"/>
                </a:rPr>
                <a:t>Virtual Machine Contributor</a:t>
              </a:r>
              <a:endParaRPr lang="en-US" sz="1600" dirty="0">
                <a:solidFill>
                  <a:schemeClr val="tx1"/>
                </a:solidFill>
                <a:latin typeface="Consolas" panose="020B0609020204030204" pitchFamily="49" charset="0"/>
              </a:endParaRPr>
            </a:p>
          </p:txBody>
        </p:sp>
        <p:sp>
          <p:nvSpPr>
            <p:cNvPr id="24" name="TextBox 23">
              <a:extLst>
                <a:ext uri="{FF2B5EF4-FFF2-40B4-BE49-F238E27FC236}">
                  <a16:creationId xmlns:a16="http://schemas.microsoft.com/office/drawing/2014/main" id="{E19398E2-DD93-4FAF-BDD9-48A85F7CC3EA}"/>
                </a:ext>
                <a:ext uri="{C183D7F6-B498-43B3-948B-1728B52AA6E4}">
                  <adec:decorative xmlns:adec="http://schemas.microsoft.com/office/drawing/2017/decorative" val="0"/>
                </a:ext>
              </a:extLst>
            </p:cNvPr>
            <p:cNvSpPr txBox="1"/>
            <p:nvPr/>
          </p:nvSpPr>
          <p:spPr>
            <a:xfrm>
              <a:off x="1662455" y="6174773"/>
              <a:ext cx="3025363" cy="257331"/>
            </a:xfrm>
            <a:prstGeom prst="rect">
              <a:avLst/>
            </a:prstGeom>
            <a:noFill/>
          </p:spPr>
          <p:txBody>
            <a:bodyPr wrap="square" lIns="0" tIns="0" rIns="0" bIns="0" rtlCol="0">
              <a:spAutoFit/>
            </a:bodyPr>
            <a:lstStyle/>
            <a:p>
              <a:pPr algn="ctr"/>
              <a:r>
                <a:rPr lang="en-IN">
                  <a:latin typeface="+mj-lt"/>
                </a:rPr>
                <a:t>Custom</a:t>
              </a:r>
              <a:endParaRPr lang="en-US">
                <a:latin typeface="+mj-lt"/>
              </a:endParaRPr>
            </a:p>
          </p:txBody>
        </p:sp>
        <p:sp>
          <p:nvSpPr>
            <p:cNvPr id="22" name="Rectangle: Rounded Corners 21">
              <a:extLst>
                <a:ext uri="{FF2B5EF4-FFF2-40B4-BE49-F238E27FC236}">
                  <a16:creationId xmlns:a16="http://schemas.microsoft.com/office/drawing/2014/main" id="{D1F349E4-B53A-49D3-8011-1D8CCEFD9DD0}"/>
                </a:ext>
                <a:ext uri="{C183D7F6-B498-43B3-948B-1728B52AA6E4}">
                  <adec:decorative xmlns:adec="http://schemas.microsoft.com/office/drawing/2017/decorative" val="1"/>
                </a:ext>
              </a:extLst>
            </p:cNvPr>
            <p:cNvSpPr/>
            <p:nvPr/>
          </p:nvSpPr>
          <p:spPr bwMode="auto">
            <a:xfrm>
              <a:off x="1150936" y="5453004"/>
              <a:ext cx="4048401" cy="711934"/>
            </a:xfrm>
            <a:prstGeom prst="roundRect">
              <a:avLst/>
            </a:prstGeom>
            <a:noFill/>
            <a:ln w="19050">
              <a:solidFill>
                <a:srgbClr val="107C0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spAutoFit/>
            </a:bodyPr>
            <a:lstStyle/>
            <a:p>
              <a:pPr defTabSz="951028" fontAlgn="base">
                <a:spcBef>
                  <a:spcPct val="0"/>
                </a:spcBef>
                <a:spcAft>
                  <a:spcPct val="0"/>
                </a:spcAft>
              </a:pPr>
              <a:r>
                <a:rPr lang="en-IN" sz="1600" dirty="0">
                  <a:solidFill>
                    <a:schemeClr val="tx1"/>
                  </a:solidFill>
                  <a:latin typeface="Consolas" panose="020B0609020204030204" pitchFamily="49" charset="0"/>
                </a:rPr>
                <a:t>Reader Support Tickets</a:t>
              </a:r>
            </a:p>
            <a:p>
              <a:pPr defTabSz="951028" fontAlgn="base">
                <a:spcBef>
                  <a:spcPct val="0"/>
                </a:spcBef>
                <a:spcAft>
                  <a:spcPct val="0"/>
                </a:spcAft>
              </a:pPr>
              <a:r>
                <a:rPr lang="en-IN" sz="1600" dirty="0">
                  <a:solidFill>
                    <a:schemeClr val="tx1"/>
                  </a:solidFill>
                  <a:latin typeface="Consolas" panose="020B0609020204030204" pitchFamily="49" charset="0"/>
                </a:rPr>
                <a:t>Virtual Machine Operator</a:t>
              </a:r>
              <a:endParaRPr lang="en-US" sz="1600" dirty="0">
                <a:solidFill>
                  <a:schemeClr val="tx1"/>
                </a:solidFill>
                <a:latin typeface="Consolas" panose="020B0609020204030204" pitchFamily="49" charset="0"/>
              </a:endParaRPr>
            </a:p>
          </p:txBody>
        </p:sp>
        <p:sp>
          <p:nvSpPr>
            <p:cNvPr id="25" name="Isosceles Triangle 24" descr="A zoom out shape showing more details about Contributor">
              <a:extLst>
                <a:ext uri="{FF2B5EF4-FFF2-40B4-BE49-F238E27FC236}">
                  <a16:creationId xmlns:a16="http://schemas.microsoft.com/office/drawing/2014/main" id="{8CEEAD99-9C40-40AB-A13E-B604AD24BAC5}"/>
                </a:ext>
                <a:ext uri="{C183D7F6-B498-43B3-948B-1728B52AA6E4}">
                  <adec:decorative xmlns:adec="http://schemas.microsoft.com/office/drawing/2017/decorative" val="0"/>
                </a:ext>
              </a:extLst>
            </p:cNvPr>
            <p:cNvSpPr/>
            <p:nvPr/>
          </p:nvSpPr>
          <p:spPr bwMode="auto">
            <a:xfrm rot="16200000">
              <a:off x="2885273" y="2415614"/>
              <a:ext cx="3469918" cy="4048399"/>
            </a:xfrm>
            <a:prstGeom prst="triangle">
              <a:avLst>
                <a:gd name="adj" fmla="val 85665"/>
              </a:avLst>
            </a:prstGeom>
            <a:solidFill>
              <a:schemeClr val="bg1">
                <a:lumMod val="95000"/>
                <a:alpha val="74902"/>
              </a:schemeClr>
            </a:solidFill>
            <a:ln w="19050">
              <a:solidFill>
                <a:schemeClr val="bg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1734">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9729CE6F-E55B-4688-AF13-91504361B2CD}"/>
                </a:ext>
                <a:ext uri="{C183D7F6-B498-43B3-948B-1728B52AA6E4}">
                  <adec:decorative xmlns:adec="http://schemas.microsoft.com/office/drawing/2017/decorative" val="0"/>
                </a:ext>
              </a:extLst>
            </p:cNvPr>
            <p:cNvSpPr/>
            <p:nvPr/>
          </p:nvSpPr>
          <p:spPr>
            <a:xfrm>
              <a:off x="7971017" y="2361598"/>
              <a:ext cx="1308038" cy="343107"/>
            </a:xfrm>
            <a:prstGeom prst="rect">
              <a:avLst/>
            </a:prstGeom>
          </p:spPr>
          <p:txBody>
            <a:bodyPr wrap="none">
              <a:spAutoFit/>
            </a:bodyPr>
            <a:lstStyle/>
            <a:p>
              <a:r>
                <a:rPr lang="en-IN" dirty="0">
                  <a:latin typeface="+mj-lt"/>
                  <a:ea typeface="Segoe UI" pitchFamily="34" charset="0"/>
                  <a:cs typeface="Segoe UI" pitchFamily="34" charset="0"/>
                </a:rPr>
                <a:t>Contributor</a:t>
              </a:r>
              <a:endParaRPr lang="en-US" dirty="0">
                <a:latin typeface="+mj-lt"/>
              </a:endParaRPr>
            </a:p>
          </p:txBody>
        </p:sp>
        <p:sp>
          <p:nvSpPr>
            <p:cNvPr id="26" name="Rectangle: Rounded Corners 25">
              <a:extLst>
                <a:ext uri="{FF2B5EF4-FFF2-40B4-BE49-F238E27FC236}">
                  <a16:creationId xmlns:a16="http://schemas.microsoft.com/office/drawing/2014/main" id="{527721F3-7E7C-4DD6-9C7D-F835BB6DE2DB}"/>
                </a:ext>
                <a:ext uri="{C183D7F6-B498-43B3-948B-1728B52AA6E4}">
                  <adec:decorative xmlns:adec="http://schemas.microsoft.com/office/drawing/2017/decorative" val="0"/>
                </a:ext>
              </a:extLst>
            </p:cNvPr>
            <p:cNvSpPr/>
            <p:nvPr/>
          </p:nvSpPr>
          <p:spPr bwMode="auto">
            <a:xfrm>
              <a:off x="6262758" y="2704854"/>
              <a:ext cx="4724556" cy="3449061"/>
            </a:xfrm>
            <a:prstGeom prst="roundRect">
              <a:avLst>
                <a:gd name="adj" fmla="val 10370"/>
              </a:avLst>
            </a:prstGeom>
            <a:solidFill>
              <a:schemeClr val="bg1"/>
            </a:solid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0" rIns="0" bIns="0" numCol="1" spcCol="0" rtlCol="0" fromWordArt="0" anchor="t" anchorCtr="0" forceAA="0" compatLnSpc="1">
              <a:prstTxWarp prst="textNoShape">
                <a:avLst/>
              </a:prstTxWarp>
              <a:noAutofit/>
            </a:bodyPr>
            <a:lstStyle/>
            <a:p>
              <a:pPr defTabSz="951028" fontAlgn="base">
                <a:spcBef>
                  <a:spcPct val="0"/>
                </a:spcBef>
                <a:spcAft>
                  <a:spcPct val="0"/>
                </a:spcAft>
              </a:pPr>
              <a:r>
                <a:rPr lang="en-US" sz="1600" dirty="0">
                  <a:solidFill>
                    <a:schemeClr val="tx1"/>
                  </a:solidFill>
                  <a:latin typeface="Consolas" panose="020B0609020204030204" pitchFamily="49" charset="0"/>
                </a:rPr>
                <a:t>"Actions": [</a:t>
              </a:r>
            </a:p>
            <a:p>
              <a:pPr defTabSz="951028" fontAlgn="base">
                <a:spcBef>
                  <a:spcPct val="0"/>
                </a:spcBef>
                <a:spcAft>
                  <a:spcPct val="0"/>
                </a:spcAft>
              </a:pPr>
              <a:r>
                <a:rPr lang="en-US" sz="1600" dirty="0">
                  <a:solidFill>
                    <a:schemeClr val="tx1"/>
                  </a:solidFill>
                  <a:latin typeface="Consolas" panose="020B0609020204030204" pitchFamily="49" charset="0"/>
                </a:rPr>
                <a:t> "*"</a:t>
              </a:r>
            </a:p>
            <a:p>
              <a:pPr defTabSz="951028" fontAlgn="base">
                <a:spcBef>
                  <a:spcPct val="0"/>
                </a:spcBef>
                <a:spcAft>
                  <a:spcPct val="0"/>
                </a:spcAft>
              </a:pPr>
              <a:r>
                <a:rPr lang="en-US" sz="1600" dirty="0">
                  <a:solidFill>
                    <a:schemeClr val="tx1"/>
                  </a:solidFill>
                  <a:latin typeface="Consolas" panose="020B0609020204030204" pitchFamily="49" charset="0"/>
                </a:rPr>
                <a:t>],</a:t>
              </a:r>
            </a:p>
            <a:p>
              <a:pPr defTabSz="951028" fontAlgn="base">
                <a:spcBef>
                  <a:spcPct val="0"/>
                </a:spcBef>
                <a:spcAft>
                  <a:spcPct val="0"/>
                </a:spcAft>
              </a:pP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NotActions</a:t>
              </a:r>
              <a:r>
                <a:rPr lang="en-US" sz="1600" dirty="0">
                  <a:solidFill>
                    <a:schemeClr val="tx1"/>
                  </a:solidFill>
                  <a:latin typeface="Consolas" panose="020B0609020204030204" pitchFamily="49" charset="0"/>
                </a:rPr>
                <a:t>" : [</a:t>
              </a:r>
            </a:p>
            <a:p>
              <a:pPr defTabSz="951028" fontAlgn="base">
                <a:spcBef>
                  <a:spcPct val="0"/>
                </a:spcBef>
                <a:spcAft>
                  <a:spcPct val="0"/>
                </a:spcAft>
              </a:pPr>
              <a:r>
                <a:rPr lang="en-US" sz="1600" dirty="0">
                  <a:solidFill>
                    <a:schemeClr val="tx1"/>
                  </a:solidFill>
                  <a:latin typeface="Consolas" panose="020B0609020204030204" pitchFamily="49" charset="0"/>
                </a:rPr>
                <a:t> "Authorization/*/Delete",</a:t>
              </a:r>
            </a:p>
            <a:p>
              <a:pPr defTabSz="951028" fontAlgn="base">
                <a:spcBef>
                  <a:spcPct val="0"/>
                </a:spcBef>
                <a:spcAft>
                  <a:spcPct val="0"/>
                </a:spcAft>
              </a:pPr>
              <a:r>
                <a:rPr lang="en-US" sz="1600" dirty="0">
                  <a:solidFill>
                    <a:schemeClr val="tx1"/>
                  </a:solidFill>
                  <a:latin typeface="Consolas" panose="020B0609020204030204" pitchFamily="49" charset="0"/>
                </a:rPr>
                <a:t> "Authorization/*/Write",</a:t>
              </a:r>
            </a:p>
            <a:p>
              <a:pPr defTabSz="951028" fontAlgn="base">
                <a:spcBef>
                  <a:spcPct val="0"/>
                </a:spcBef>
                <a:spcAft>
                  <a:spcPct val="0"/>
                </a:spcAft>
              </a:pPr>
              <a:r>
                <a:rPr lang="en-US" sz="1600" dirty="0">
                  <a:solidFill>
                    <a:schemeClr val="tx1"/>
                  </a:solidFill>
                  <a:latin typeface="Consolas" panose="020B0609020204030204" pitchFamily="49" charset="0"/>
                </a:rPr>
                <a:t> "Authorization/</a:t>
              </a:r>
              <a:r>
                <a:rPr lang="en-US" sz="1600" dirty="0" err="1">
                  <a:solidFill>
                    <a:schemeClr val="tx1"/>
                  </a:solidFill>
                  <a:latin typeface="Consolas" panose="020B0609020204030204" pitchFamily="49" charset="0"/>
                </a:rPr>
                <a:t>elevateAccess</a:t>
              </a:r>
              <a:r>
                <a:rPr lang="en-US" sz="1600" dirty="0">
                  <a:solidFill>
                    <a:schemeClr val="tx1"/>
                  </a:solidFill>
                  <a:latin typeface="Consolas" panose="020B0609020204030204" pitchFamily="49" charset="0"/>
                </a:rPr>
                <a:t>/Action"</a:t>
              </a:r>
            </a:p>
            <a:p>
              <a:pPr defTabSz="951028" fontAlgn="base">
                <a:spcBef>
                  <a:spcPct val="0"/>
                </a:spcBef>
                <a:spcAft>
                  <a:spcPct val="0"/>
                </a:spcAft>
              </a:pPr>
              <a:r>
                <a:rPr lang="en-US" sz="1600" dirty="0">
                  <a:solidFill>
                    <a:schemeClr val="tx1"/>
                  </a:solidFill>
                  <a:latin typeface="Consolas" panose="020B0609020204030204" pitchFamily="49" charset="0"/>
                </a:rPr>
                <a:t>],</a:t>
              </a:r>
            </a:p>
            <a:p>
              <a:pPr defTabSz="951028" fontAlgn="base">
                <a:spcBef>
                  <a:spcPct val="0"/>
                </a:spcBef>
                <a:spcAft>
                  <a:spcPct val="0"/>
                </a:spcAft>
              </a:pP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DataActions</a:t>
              </a:r>
              <a:r>
                <a:rPr lang="en-US" sz="1600" dirty="0">
                  <a:solidFill>
                    <a:schemeClr val="tx1"/>
                  </a:solidFill>
                  <a:latin typeface="Consolas" panose="020B0609020204030204" pitchFamily="49" charset="0"/>
                </a:rPr>
                <a:t>" : [],</a:t>
              </a:r>
            </a:p>
            <a:p>
              <a:pPr defTabSz="951028" fontAlgn="base">
                <a:spcBef>
                  <a:spcPct val="0"/>
                </a:spcBef>
                <a:spcAft>
                  <a:spcPct val="0"/>
                </a:spcAft>
              </a:pP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NotDataActions</a:t>
              </a:r>
              <a:r>
                <a:rPr lang="en-US" sz="1600" dirty="0">
                  <a:solidFill>
                    <a:schemeClr val="tx1"/>
                  </a:solidFill>
                  <a:latin typeface="Consolas" panose="020B0609020204030204" pitchFamily="49" charset="0"/>
                </a:rPr>
                <a:t>": [],</a:t>
              </a:r>
            </a:p>
            <a:p>
              <a:pPr defTabSz="951028" fontAlgn="base">
                <a:spcBef>
                  <a:spcPct val="0"/>
                </a:spcBef>
                <a:spcAft>
                  <a:spcPct val="0"/>
                </a:spcAft>
              </a:pP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AssignableScopes</a:t>
              </a:r>
              <a:r>
                <a:rPr lang="en-US" sz="1600" dirty="0">
                  <a:solidFill>
                    <a:schemeClr val="tx1"/>
                  </a:solidFill>
                  <a:latin typeface="Consolas" panose="020B0609020204030204" pitchFamily="49" charset="0"/>
                </a:rPr>
                <a:t>" : [</a:t>
              </a:r>
            </a:p>
            <a:p>
              <a:pPr defTabSz="951028" fontAlgn="base">
                <a:spcBef>
                  <a:spcPct val="0"/>
                </a:spcBef>
                <a:spcAft>
                  <a:spcPct val="0"/>
                </a:spcAft>
              </a:pPr>
              <a:r>
                <a:rPr lang="en-US" sz="1600" dirty="0">
                  <a:solidFill>
                    <a:schemeClr val="tx1"/>
                  </a:solidFill>
                  <a:latin typeface="Consolas" panose="020B0609020204030204" pitchFamily="49" charset="0"/>
                </a:rPr>
                <a:t> "/"</a:t>
              </a:r>
            </a:p>
            <a:p>
              <a:pPr defTabSz="951028" fontAlgn="base">
                <a:spcBef>
                  <a:spcPct val="0"/>
                </a:spcBef>
                <a:spcAft>
                  <a:spcPct val="0"/>
                </a:spcAft>
              </a:pPr>
              <a:r>
                <a:rPr lang="en-US" sz="1600" dirty="0">
                  <a:solidFill>
                    <a:schemeClr val="tx1"/>
                  </a:solidFill>
                  <a:latin typeface="Consolas" panose="020B0609020204030204" pitchFamily="49" charset="0"/>
                </a:rPr>
                <a:t>]</a:t>
              </a:r>
            </a:p>
          </p:txBody>
        </p:sp>
      </p:grpSp>
    </p:spTree>
    <p:extLst>
      <p:ext uri="{BB962C8B-B14F-4D97-AF65-F5344CB8AC3E}">
        <p14:creationId xmlns:p14="http://schemas.microsoft.com/office/powerpoint/2010/main" val="363387725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243-6AC2-40C3-92C0-AB0946072E9B}"/>
              </a:ext>
            </a:extLst>
          </p:cNvPr>
          <p:cNvSpPr>
            <a:spLocks noGrp="1"/>
          </p:cNvSpPr>
          <p:nvPr>
            <p:ph type="title"/>
          </p:nvPr>
        </p:nvSpPr>
        <p:spPr/>
        <p:txBody>
          <a:bodyPr/>
          <a:lstStyle/>
          <a:p>
            <a:r>
              <a:rPr lang="en-US" dirty="0"/>
              <a:t>Role Assignment</a:t>
            </a:r>
          </a:p>
        </p:txBody>
      </p:sp>
      <p:sp>
        <p:nvSpPr>
          <p:cNvPr id="45" name="Rectangle 44">
            <a:extLst>
              <a:ext uri="{FF2B5EF4-FFF2-40B4-BE49-F238E27FC236}">
                <a16:creationId xmlns:a16="http://schemas.microsoft.com/office/drawing/2014/main" id="{038032CC-3415-441D-9B5B-493A79A80104}"/>
              </a:ext>
            </a:extLst>
          </p:cNvPr>
          <p:cNvSpPr/>
          <p:nvPr/>
        </p:nvSpPr>
        <p:spPr>
          <a:xfrm>
            <a:off x="-1" y="1195346"/>
            <a:ext cx="12436475" cy="887453"/>
          </a:xfrm>
          <a:prstGeom prst="rect">
            <a:avLst/>
          </a:prstGeom>
          <a:solidFill>
            <a:srgbClr val="243A5E"/>
          </a:solidFill>
          <a:ln>
            <a:noFill/>
          </a:ln>
        </p:spPr>
        <p:txBody>
          <a:bodyPr wrap="square" lIns="457200" tIns="45720" rIns="91440" bIns="45720" anchor="ctr">
            <a:noAutofit/>
          </a:bodyPr>
          <a:lstStyle/>
          <a:p>
            <a:r>
              <a:rPr lang="en-US" sz="2400" dirty="0">
                <a:solidFill>
                  <a:schemeClr val="bg1"/>
                </a:solidFill>
                <a:latin typeface="+mj-lt"/>
                <a:cs typeface="Segoe UI Semilight" panose="020B0402040204020203" pitchFamily="34" charset="0"/>
              </a:rPr>
              <a:t>Process of binding a role definition to a user, group, or service principal at a</a:t>
            </a:r>
            <a:br>
              <a:rPr lang="en-US" sz="2400" dirty="0">
                <a:solidFill>
                  <a:schemeClr val="bg1"/>
                </a:solidFill>
                <a:latin typeface="+mj-lt"/>
                <a:cs typeface="Segoe UI Semilight" panose="020B0402040204020203" pitchFamily="34" charset="0"/>
              </a:rPr>
            </a:br>
            <a:r>
              <a:rPr lang="en-US" sz="2400" dirty="0">
                <a:solidFill>
                  <a:schemeClr val="bg1"/>
                </a:solidFill>
                <a:latin typeface="+mj-lt"/>
                <a:cs typeface="Segoe UI Semilight" panose="020B0402040204020203" pitchFamily="34" charset="0"/>
              </a:rPr>
              <a:t>scope for the purpose of granting access</a:t>
            </a:r>
          </a:p>
        </p:txBody>
      </p:sp>
      <p:sp>
        <p:nvSpPr>
          <p:cNvPr id="46" name="Rectangle 45">
            <a:extLst>
              <a:ext uri="{FF2B5EF4-FFF2-40B4-BE49-F238E27FC236}">
                <a16:creationId xmlns:a16="http://schemas.microsoft.com/office/drawing/2014/main" id="{E500AF5A-97DA-4C11-A921-278850B8DB58}"/>
              </a:ext>
              <a:ext uri="{C183D7F6-B498-43B3-948B-1728B52AA6E4}">
                <adec:decorative xmlns:adec="http://schemas.microsoft.com/office/drawing/2017/decorative" val="1"/>
              </a:ext>
            </a:extLst>
          </p:cNvPr>
          <p:cNvSpPr/>
          <p:nvPr/>
        </p:nvSpPr>
        <p:spPr bwMode="auto">
          <a:xfrm>
            <a:off x="427037" y="2201863"/>
            <a:ext cx="11582400" cy="4266049"/>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a:extLst>
              <a:ext uri="{FF2B5EF4-FFF2-40B4-BE49-F238E27FC236}">
                <a16:creationId xmlns:a16="http://schemas.microsoft.com/office/drawing/2014/main" id="{1AB543FE-AB6E-4161-9557-1905316E5CFD}"/>
              </a:ext>
              <a:ext uri="{C183D7F6-B498-43B3-948B-1728B52AA6E4}">
                <adec:decorative xmlns:adec="http://schemas.microsoft.com/office/drawing/2017/decorative" val="1"/>
              </a:ext>
            </a:extLst>
          </p:cNvPr>
          <p:cNvGrpSpPr/>
          <p:nvPr/>
        </p:nvGrpSpPr>
        <p:grpSpPr>
          <a:xfrm>
            <a:off x="541613" y="2248286"/>
            <a:ext cx="11279389" cy="4011038"/>
            <a:chOff x="541613" y="2281842"/>
            <a:chExt cx="11279389" cy="4011038"/>
          </a:xfrm>
        </p:grpSpPr>
        <p:sp>
          <p:nvSpPr>
            <p:cNvPr id="76" name="Oval 75">
              <a:extLst>
                <a:ext uri="{FF2B5EF4-FFF2-40B4-BE49-F238E27FC236}">
                  <a16:creationId xmlns:a16="http://schemas.microsoft.com/office/drawing/2014/main" id="{EBAFA273-8C16-40D9-8927-8D4383494A11}"/>
                </a:ext>
              </a:extLst>
            </p:cNvPr>
            <p:cNvSpPr/>
            <p:nvPr/>
          </p:nvSpPr>
          <p:spPr>
            <a:xfrm>
              <a:off x="4348266" y="2281842"/>
              <a:ext cx="365760" cy="3657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chemeClr val="bg1"/>
                  </a:solidFill>
                  <a:latin typeface="+mj-lt"/>
                </a:rPr>
                <a:t>1</a:t>
              </a:r>
            </a:p>
          </p:txBody>
        </p:sp>
        <p:sp>
          <p:nvSpPr>
            <p:cNvPr id="75" name="Rectangle 74">
              <a:extLst>
                <a:ext uri="{FF2B5EF4-FFF2-40B4-BE49-F238E27FC236}">
                  <a16:creationId xmlns:a16="http://schemas.microsoft.com/office/drawing/2014/main" id="{DADA8E8E-29E1-4E10-9395-6CAF48E5FC5E}"/>
                </a:ext>
              </a:extLst>
            </p:cNvPr>
            <p:cNvSpPr/>
            <p:nvPr/>
          </p:nvSpPr>
          <p:spPr>
            <a:xfrm>
              <a:off x="4738434" y="2288160"/>
              <a:ext cx="3114441" cy="338554"/>
            </a:xfrm>
            <a:prstGeom prst="rect">
              <a:avLst/>
            </a:prstGeom>
            <a:solidFill>
              <a:schemeClr val="accent2">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600" dirty="0">
                  <a:solidFill>
                    <a:schemeClr val="bg1"/>
                  </a:solidFill>
                  <a:latin typeface="+mj-lt"/>
                </a:rPr>
                <a:t>Security principal</a:t>
              </a:r>
            </a:p>
          </p:txBody>
        </p:sp>
        <p:sp>
          <p:nvSpPr>
            <p:cNvPr id="68" name="Rectangle: Rounded Corners 11">
              <a:extLst>
                <a:ext uri="{FF2B5EF4-FFF2-40B4-BE49-F238E27FC236}">
                  <a16:creationId xmlns:a16="http://schemas.microsoft.com/office/drawing/2014/main" id="{B7A1FE2D-8334-4973-8452-746AA1A0FA57}"/>
                </a:ext>
                <a:ext uri="{C183D7F6-B498-43B3-948B-1728B52AA6E4}">
                  <adec:decorative xmlns:adec="http://schemas.microsoft.com/office/drawing/2017/decorative" val="1"/>
                </a:ext>
              </a:extLst>
            </p:cNvPr>
            <p:cNvSpPr/>
            <p:nvPr/>
          </p:nvSpPr>
          <p:spPr>
            <a:xfrm>
              <a:off x="4739239" y="2626714"/>
              <a:ext cx="3102269" cy="794006"/>
            </a:xfrm>
            <a:prstGeom prst="roundRect">
              <a:avLst>
                <a:gd name="adj" fmla="val 0"/>
              </a:avLst>
            </a:prstGeom>
            <a:solidFill>
              <a:srgbClr val="E6E6E6"/>
            </a:solidFill>
            <a:ln w="19050">
              <a:solidFill>
                <a:schemeClr val="accent2">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836"/>
            </a:p>
          </p:txBody>
        </p:sp>
        <p:sp>
          <p:nvSpPr>
            <p:cNvPr id="65" name="Freeform 30">
              <a:extLst>
                <a:ext uri="{FF2B5EF4-FFF2-40B4-BE49-F238E27FC236}">
                  <a16:creationId xmlns:a16="http://schemas.microsoft.com/office/drawing/2014/main" id="{23758121-20D2-48A3-84A5-EC4F81BD5ECB}"/>
                </a:ext>
                <a:ext uri="{C183D7F6-B498-43B3-948B-1728B52AA6E4}">
                  <adec:decorative xmlns:adec="http://schemas.microsoft.com/office/drawing/2017/decorative" val="1"/>
                </a:ext>
              </a:extLst>
            </p:cNvPr>
            <p:cNvSpPr>
              <a:spLocks/>
            </p:cNvSpPr>
            <p:nvPr/>
          </p:nvSpPr>
          <p:spPr bwMode="auto">
            <a:xfrm>
              <a:off x="5025787" y="2676632"/>
              <a:ext cx="362308" cy="376620"/>
            </a:xfrm>
            <a:custGeom>
              <a:avLst/>
              <a:gdLst>
                <a:gd name="connsiteX0" fmla="*/ 195412 w 714986"/>
                <a:gd name="connsiteY0" fmla="*/ 433884 h 743230"/>
                <a:gd name="connsiteX1" fmla="*/ 244700 w 714986"/>
                <a:gd name="connsiteY1" fmla="*/ 444841 h 743230"/>
                <a:gd name="connsiteX2" fmla="*/ 308613 w 714986"/>
                <a:gd name="connsiteY2" fmla="*/ 482444 h 743230"/>
                <a:gd name="connsiteX3" fmla="*/ 404211 w 714986"/>
                <a:gd name="connsiteY3" fmla="*/ 526269 h 743230"/>
                <a:gd name="connsiteX4" fmla="*/ 483560 w 714986"/>
                <a:gd name="connsiteY4" fmla="*/ 517612 h 743230"/>
                <a:gd name="connsiteX5" fmla="*/ 546389 w 714986"/>
                <a:gd name="connsiteY5" fmla="*/ 472434 h 743230"/>
                <a:gd name="connsiteX6" fmla="*/ 608677 w 714986"/>
                <a:gd name="connsiteY6" fmla="*/ 471893 h 743230"/>
                <a:gd name="connsiteX7" fmla="*/ 645779 w 714986"/>
                <a:gd name="connsiteY7" fmla="*/ 512742 h 743230"/>
                <a:gd name="connsiteX8" fmla="*/ 705900 w 714986"/>
                <a:gd name="connsiteY8" fmla="*/ 668836 h 743230"/>
                <a:gd name="connsiteX9" fmla="*/ 714837 w 714986"/>
                <a:gd name="connsiteY9" fmla="*/ 734303 h 743230"/>
                <a:gd name="connsiteX10" fmla="*/ 706171 w 714986"/>
                <a:gd name="connsiteY10" fmla="*/ 743230 h 743230"/>
                <a:gd name="connsiteX11" fmla="*/ 357360 w 714986"/>
                <a:gd name="connsiteY11" fmla="*/ 742960 h 743230"/>
                <a:gd name="connsiteX12" fmla="*/ 11799 w 714986"/>
                <a:gd name="connsiteY12" fmla="*/ 742960 h 743230"/>
                <a:gd name="connsiteX13" fmla="*/ 154 w 714986"/>
                <a:gd name="connsiteY13" fmla="*/ 731056 h 743230"/>
                <a:gd name="connsiteX14" fmla="*/ 75711 w 714986"/>
                <a:gd name="connsiteY14" fmla="*/ 508685 h 743230"/>
                <a:gd name="connsiteX15" fmla="*/ 146123 w 714986"/>
                <a:gd name="connsiteY15" fmla="*/ 445652 h 743230"/>
                <a:gd name="connsiteX16" fmla="*/ 195412 w 714986"/>
                <a:gd name="connsiteY16" fmla="*/ 433884 h 743230"/>
                <a:gd name="connsiteX17" fmla="*/ 377050 w 714986"/>
                <a:gd name="connsiteY17" fmla="*/ 469 h 743230"/>
                <a:gd name="connsiteX18" fmla="*/ 483059 w 714986"/>
                <a:gd name="connsiteY18" fmla="*/ 26164 h 743230"/>
                <a:gd name="connsiteX19" fmla="*/ 595466 w 714986"/>
                <a:gd name="connsiteY19" fmla="*/ 213607 h 743230"/>
                <a:gd name="connsiteX20" fmla="*/ 562963 w 714986"/>
                <a:gd name="connsiteY20" fmla="*/ 346412 h 743230"/>
                <a:gd name="connsiteX21" fmla="*/ 426719 w 714986"/>
                <a:gd name="connsiteY21" fmla="*/ 432965 h 743230"/>
                <a:gd name="connsiteX22" fmla="*/ 297518 w 714986"/>
                <a:gd name="connsiteY22" fmla="*/ 396451 h 743230"/>
                <a:gd name="connsiteX23" fmla="*/ 203800 w 714986"/>
                <a:gd name="connsiteY23" fmla="*/ 231729 h 743230"/>
                <a:gd name="connsiteX24" fmla="*/ 202175 w 714986"/>
                <a:gd name="connsiteY24" fmla="*/ 203328 h 743230"/>
                <a:gd name="connsiteX25" fmla="*/ 276120 w 714986"/>
                <a:gd name="connsiteY25" fmla="*/ 41311 h 743230"/>
                <a:gd name="connsiteX26" fmla="*/ 377050 w 714986"/>
                <a:gd name="connsiteY26" fmla="*/ 469 h 74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4986" h="743230">
                  <a:moveTo>
                    <a:pt x="195412" y="433884"/>
                  </a:moveTo>
                  <a:cubicBezTo>
                    <a:pt x="211864" y="434290"/>
                    <a:pt x="228316" y="438483"/>
                    <a:pt x="244700" y="444841"/>
                  </a:cubicBezTo>
                  <a:cubicBezTo>
                    <a:pt x="267991" y="454038"/>
                    <a:pt x="287489" y="469729"/>
                    <a:pt x="308613" y="482444"/>
                  </a:cubicBezTo>
                  <a:cubicBezTo>
                    <a:pt x="338944" y="500569"/>
                    <a:pt x="369547" y="517612"/>
                    <a:pt x="404211" y="526269"/>
                  </a:cubicBezTo>
                  <a:cubicBezTo>
                    <a:pt x="431834" y="533302"/>
                    <a:pt x="457832" y="529245"/>
                    <a:pt x="483560" y="517612"/>
                  </a:cubicBezTo>
                  <a:cubicBezTo>
                    <a:pt x="507933" y="506791"/>
                    <a:pt x="528245" y="490830"/>
                    <a:pt x="546389" y="472434"/>
                  </a:cubicBezTo>
                  <a:cubicBezTo>
                    <a:pt x="566971" y="451333"/>
                    <a:pt x="590532" y="458908"/>
                    <a:pt x="608677" y="471893"/>
                  </a:cubicBezTo>
                  <a:cubicBezTo>
                    <a:pt x="624113" y="482714"/>
                    <a:pt x="634675" y="497864"/>
                    <a:pt x="645779" y="512742"/>
                  </a:cubicBezTo>
                  <a:cubicBezTo>
                    <a:pt x="680172" y="559273"/>
                    <a:pt x="696421" y="612566"/>
                    <a:pt x="705900" y="668836"/>
                  </a:cubicBezTo>
                  <a:cubicBezTo>
                    <a:pt x="709691" y="690478"/>
                    <a:pt x="712399" y="712390"/>
                    <a:pt x="714837" y="734303"/>
                  </a:cubicBezTo>
                  <a:cubicBezTo>
                    <a:pt x="715649" y="741607"/>
                    <a:pt x="713212" y="743230"/>
                    <a:pt x="706171" y="743230"/>
                  </a:cubicBezTo>
                  <a:cubicBezTo>
                    <a:pt x="589991" y="742960"/>
                    <a:pt x="473540" y="742960"/>
                    <a:pt x="357360" y="742960"/>
                  </a:cubicBezTo>
                  <a:cubicBezTo>
                    <a:pt x="242263" y="742960"/>
                    <a:pt x="127166" y="742960"/>
                    <a:pt x="11799" y="742960"/>
                  </a:cubicBezTo>
                  <a:cubicBezTo>
                    <a:pt x="-117" y="742960"/>
                    <a:pt x="-388" y="742960"/>
                    <a:pt x="154" y="731056"/>
                  </a:cubicBezTo>
                  <a:cubicBezTo>
                    <a:pt x="3133" y="649628"/>
                    <a:pt x="26694" y="574693"/>
                    <a:pt x="75711" y="508685"/>
                  </a:cubicBezTo>
                  <a:cubicBezTo>
                    <a:pt x="94939" y="482985"/>
                    <a:pt x="117688" y="461072"/>
                    <a:pt x="146123" y="445652"/>
                  </a:cubicBezTo>
                  <a:cubicBezTo>
                    <a:pt x="162508" y="436860"/>
                    <a:pt x="178960" y="433479"/>
                    <a:pt x="195412" y="433884"/>
                  </a:cubicBezTo>
                  <a:close/>
                  <a:moveTo>
                    <a:pt x="377050" y="469"/>
                  </a:moveTo>
                  <a:cubicBezTo>
                    <a:pt x="413312" y="-2168"/>
                    <a:pt x="450420" y="6284"/>
                    <a:pt x="483059" y="26164"/>
                  </a:cubicBezTo>
                  <a:cubicBezTo>
                    <a:pt x="553212" y="68900"/>
                    <a:pt x="588965" y="132733"/>
                    <a:pt x="595466" y="213607"/>
                  </a:cubicBezTo>
                  <a:cubicBezTo>
                    <a:pt x="599258" y="261211"/>
                    <a:pt x="588695" y="305840"/>
                    <a:pt x="562963" y="346412"/>
                  </a:cubicBezTo>
                  <a:cubicBezTo>
                    <a:pt x="531543" y="396451"/>
                    <a:pt x="486309" y="426744"/>
                    <a:pt x="426719" y="432965"/>
                  </a:cubicBezTo>
                  <a:cubicBezTo>
                    <a:pt x="379048" y="437834"/>
                    <a:pt x="335710" y="424580"/>
                    <a:pt x="297518" y="396451"/>
                  </a:cubicBezTo>
                  <a:cubicBezTo>
                    <a:pt x="241992" y="355608"/>
                    <a:pt x="212197" y="299619"/>
                    <a:pt x="203800" y="231729"/>
                  </a:cubicBezTo>
                  <a:cubicBezTo>
                    <a:pt x="202717" y="222262"/>
                    <a:pt x="202717" y="213066"/>
                    <a:pt x="202175" y="203328"/>
                  </a:cubicBezTo>
                  <a:cubicBezTo>
                    <a:pt x="204071" y="139225"/>
                    <a:pt x="225740" y="83506"/>
                    <a:pt x="276120" y="41311"/>
                  </a:cubicBezTo>
                  <a:cubicBezTo>
                    <a:pt x="305373" y="16833"/>
                    <a:pt x="340789" y="3106"/>
                    <a:pt x="377050" y="469"/>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9" name="TextBox 68">
              <a:extLst>
                <a:ext uri="{FF2B5EF4-FFF2-40B4-BE49-F238E27FC236}">
                  <a16:creationId xmlns:a16="http://schemas.microsoft.com/office/drawing/2014/main" id="{3D8655F5-4EF6-4AF4-B8AF-9015E81BB5D9}"/>
                </a:ext>
              </a:extLst>
            </p:cNvPr>
            <p:cNvSpPr txBox="1"/>
            <p:nvPr/>
          </p:nvSpPr>
          <p:spPr>
            <a:xfrm>
              <a:off x="5029032" y="3141592"/>
              <a:ext cx="314189" cy="184666"/>
            </a:xfrm>
            <a:prstGeom prst="rect">
              <a:avLst/>
            </a:prstGeom>
            <a:noFill/>
          </p:spPr>
          <p:txBody>
            <a:bodyPr wrap="square" lIns="0" tIns="0" rIns="0" bIns="0" rtlCol="0" anchor="ctr">
              <a:spAutoFit/>
            </a:bodyPr>
            <a:lstStyle/>
            <a:p>
              <a:pPr algn="ctr"/>
              <a:r>
                <a:rPr lang="en-US" sz="1200">
                  <a:latin typeface="+mj-lt"/>
                </a:rPr>
                <a:t>User</a:t>
              </a:r>
            </a:p>
          </p:txBody>
        </p:sp>
        <p:pic>
          <p:nvPicPr>
            <p:cNvPr id="72" name="Picture 71">
              <a:extLst>
                <a:ext uri="{FF2B5EF4-FFF2-40B4-BE49-F238E27FC236}">
                  <a16:creationId xmlns:a16="http://schemas.microsoft.com/office/drawing/2014/main" id="{A6FEB0BD-FDF4-4DED-8836-DB327B0A9DBE}"/>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57639" y="2673852"/>
              <a:ext cx="557784" cy="402336"/>
            </a:xfrm>
            <a:prstGeom prst="rect">
              <a:avLst/>
            </a:prstGeom>
          </p:spPr>
        </p:pic>
        <p:sp>
          <p:nvSpPr>
            <p:cNvPr id="67" name="TextBox 66">
              <a:extLst>
                <a:ext uri="{FF2B5EF4-FFF2-40B4-BE49-F238E27FC236}">
                  <a16:creationId xmlns:a16="http://schemas.microsoft.com/office/drawing/2014/main" id="{E3AFA71B-3ED6-48B7-9753-426AABA71EB5}"/>
                </a:ext>
              </a:extLst>
            </p:cNvPr>
            <p:cNvSpPr txBox="1"/>
            <p:nvPr/>
          </p:nvSpPr>
          <p:spPr>
            <a:xfrm>
              <a:off x="5815362" y="3141592"/>
              <a:ext cx="437876" cy="184666"/>
            </a:xfrm>
            <a:prstGeom prst="rect">
              <a:avLst/>
            </a:prstGeom>
            <a:noFill/>
          </p:spPr>
          <p:txBody>
            <a:bodyPr wrap="square" lIns="0" tIns="0" rIns="0" bIns="0" rtlCol="0" anchor="ctr">
              <a:spAutoFit/>
            </a:bodyPr>
            <a:lstStyle/>
            <a:p>
              <a:pPr algn="ctr"/>
              <a:r>
                <a:rPr lang="en-US" sz="1200">
                  <a:latin typeface="+mj-lt"/>
                </a:rPr>
                <a:t>Group</a:t>
              </a:r>
            </a:p>
          </p:txBody>
        </p:sp>
        <p:pic>
          <p:nvPicPr>
            <p:cNvPr id="87" name="Picture 86">
              <a:extLst>
                <a:ext uri="{FF2B5EF4-FFF2-40B4-BE49-F238E27FC236}">
                  <a16:creationId xmlns:a16="http://schemas.microsoft.com/office/drawing/2014/main" id="{72389798-32CC-47D5-A2EF-32CE52BB06AF}"/>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30946" y="2687739"/>
              <a:ext cx="560832" cy="376428"/>
            </a:xfrm>
            <a:prstGeom prst="rect">
              <a:avLst/>
            </a:prstGeom>
          </p:spPr>
        </p:pic>
        <p:sp>
          <p:nvSpPr>
            <p:cNvPr id="70" name="TextBox 69">
              <a:extLst>
                <a:ext uri="{FF2B5EF4-FFF2-40B4-BE49-F238E27FC236}">
                  <a16:creationId xmlns:a16="http://schemas.microsoft.com/office/drawing/2014/main" id="{F6A7E448-3520-4CD7-B831-FE87E34F1E9E}"/>
                </a:ext>
              </a:extLst>
            </p:cNvPr>
            <p:cNvSpPr txBox="1"/>
            <p:nvPr/>
          </p:nvSpPr>
          <p:spPr>
            <a:xfrm>
              <a:off x="6637382" y="3141592"/>
              <a:ext cx="1147302" cy="184666"/>
            </a:xfrm>
            <a:prstGeom prst="rect">
              <a:avLst/>
            </a:prstGeom>
            <a:noFill/>
          </p:spPr>
          <p:txBody>
            <a:bodyPr wrap="square" lIns="0" tIns="0" rIns="0" bIns="0" rtlCol="0" anchor="ctr">
              <a:spAutoFit/>
            </a:bodyPr>
            <a:lstStyle/>
            <a:p>
              <a:pPr algn="ctr"/>
              <a:r>
                <a:rPr lang="en-US" sz="1200">
                  <a:latin typeface="+mj-lt"/>
                </a:rPr>
                <a:t>Service principal</a:t>
              </a:r>
            </a:p>
          </p:txBody>
        </p:sp>
        <p:cxnSp>
          <p:nvCxnSpPr>
            <p:cNvPr id="93" name="Straight Arrow Connector 92" descr="Arrow pointing from Service principal to Role assignment">
              <a:extLst>
                <a:ext uri="{FF2B5EF4-FFF2-40B4-BE49-F238E27FC236}">
                  <a16:creationId xmlns:a16="http://schemas.microsoft.com/office/drawing/2014/main" id="{9CC8F0DC-3EAA-4E9D-AAB6-E18715265177}"/>
                </a:ext>
              </a:extLst>
            </p:cNvPr>
            <p:cNvCxnSpPr>
              <a:cxnSpLocks/>
            </p:cNvCxnSpPr>
            <p:nvPr/>
          </p:nvCxnSpPr>
          <p:spPr>
            <a:xfrm>
              <a:off x="6209454" y="3424238"/>
              <a:ext cx="0" cy="274451"/>
            </a:xfrm>
            <a:prstGeom prst="straightConnector1">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299BA033-DEA3-4E45-8E9F-877FE78DDB8E}"/>
                </a:ext>
              </a:extLst>
            </p:cNvPr>
            <p:cNvSpPr/>
            <p:nvPr/>
          </p:nvSpPr>
          <p:spPr>
            <a:xfrm>
              <a:off x="4503613" y="3744409"/>
              <a:ext cx="3420446" cy="346172"/>
            </a:xfrm>
            <a:prstGeom prst="rect">
              <a:avLst/>
            </a:prstGeom>
            <a:solidFill>
              <a:srgbClr val="243A5E"/>
            </a:solidFill>
            <a:ln w="19050">
              <a:solidFill>
                <a:srgbClr val="243A5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bg1"/>
                  </a:solidFill>
                  <a:latin typeface="+mj-lt"/>
                </a:rPr>
                <a:t>Role assignment</a:t>
              </a:r>
            </a:p>
          </p:txBody>
        </p:sp>
        <p:sp>
          <p:nvSpPr>
            <p:cNvPr id="103" name="Rectangle 102">
              <a:extLst>
                <a:ext uri="{FF2B5EF4-FFF2-40B4-BE49-F238E27FC236}">
                  <a16:creationId xmlns:a16="http://schemas.microsoft.com/office/drawing/2014/main" id="{08D22BAB-3339-46D4-B374-53E1C78D96BE}"/>
                </a:ext>
                <a:ext uri="{C183D7F6-B498-43B3-948B-1728B52AA6E4}">
                  <adec:decorative xmlns:adec="http://schemas.microsoft.com/office/drawing/2017/decorative" val="1"/>
                </a:ext>
              </a:extLst>
            </p:cNvPr>
            <p:cNvSpPr/>
            <p:nvPr/>
          </p:nvSpPr>
          <p:spPr>
            <a:xfrm>
              <a:off x="4508489" y="4076830"/>
              <a:ext cx="3410695" cy="2096125"/>
            </a:xfrm>
            <a:prstGeom prst="rect">
              <a:avLst/>
            </a:prstGeom>
            <a:noFill/>
            <a:ln w="19050">
              <a:solidFill>
                <a:srgbClr val="001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N" sz="1428"/>
            </a:p>
          </p:txBody>
        </p:sp>
        <p:sp>
          <p:nvSpPr>
            <p:cNvPr id="105" name="TextBox 104">
              <a:extLst>
                <a:ext uri="{FF2B5EF4-FFF2-40B4-BE49-F238E27FC236}">
                  <a16:creationId xmlns:a16="http://schemas.microsoft.com/office/drawing/2014/main" id="{DA8149C0-6BAD-438D-AE53-36AFDB31CAEF}"/>
                </a:ext>
              </a:extLst>
            </p:cNvPr>
            <p:cNvSpPr txBox="1"/>
            <p:nvPr/>
          </p:nvSpPr>
          <p:spPr>
            <a:xfrm>
              <a:off x="4620152" y="5886016"/>
              <a:ext cx="1912669" cy="276999"/>
            </a:xfrm>
            <a:prstGeom prst="rect">
              <a:avLst/>
            </a:prstGeom>
            <a:noFill/>
          </p:spPr>
          <p:txBody>
            <a:bodyPr wrap="square" rtlCol="0" anchor="ctr">
              <a:noAutofit/>
            </a:bodyPr>
            <a:lstStyle/>
            <a:p>
              <a:pPr algn="ctr"/>
              <a:r>
                <a:rPr lang="en-US" sz="1200">
                  <a:latin typeface="+mj-lt"/>
                  <a:cs typeface="Segoe UI" panose="020B0502040204020203" pitchFamily="34" charset="0"/>
                </a:rPr>
                <a:t>Contributor</a:t>
              </a:r>
            </a:p>
          </p:txBody>
        </p:sp>
        <p:sp>
          <p:nvSpPr>
            <p:cNvPr id="104" name="Rectangle: Rounded Corners 40">
              <a:extLst>
                <a:ext uri="{FF2B5EF4-FFF2-40B4-BE49-F238E27FC236}">
                  <a16:creationId xmlns:a16="http://schemas.microsoft.com/office/drawing/2014/main" id="{934B7253-E6CD-4712-8AB5-BD2B14516DFA}"/>
                </a:ext>
              </a:extLst>
            </p:cNvPr>
            <p:cNvSpPr/>
            <p:nvPr/>
          </p:nvSpPr>
          <p:spPr>
            <a:xfrm>
              <a:off x="4621952" y="4169480"/>
              <a:ext cx="1909069" cy="1733236"/>
            </a:xfrm>
            <a:prstGeom prst="roundRect">
              <a:avLst>
                <a:gd name="adj" fmla="val 0"/>
              </a:avLst>
            </a:prstGeom>
            <a:solidFill>
              <a:schemeClr val="bg1"/>
            </a:solidFill>
            <a:ln w="19050">
              <a:solidFill>
                <a:srgbClr val="00188E"/>
              </a:solidFill>
            </a:ln>
          </p:spPr>
          <p:style>
            <a:lnRef idx="2">
              <a:schemeClr val="dk1"/>
            </a:lnRef>
            <a:fillRef idx="1">
              <a:schemeClr val="lt1"/>
            </a:fillRef>
            <a:effectRef idx="0">
              <a:schemeClr val="dk1"/>
            </a:effectRef>
            <a:fontRef idx="minor">
              <a:schemeClr val="dk1"/>
            </a:fontRef>
          </p:style>
          <p:txBody>
            <a:bodyPr rIns="0" rtlCol="0" anchor="ctr">
              <a:noAutofit/>
            </a:bodyPr>
            <a:lstStyle/>
            <a:p>
              <a:r>
                <a:rPr lang="en-US" sz="1400">
                  <a:latin typeface="Consolas" panose="020B0609020204030204" pitchFamily="49" charset="0"/>
                </a:rPr>
                <a:t>"Actions": [</a:t>
              </a:r>
            </a:p>
            <a:p>
              <a:r>
                <a:rPr lang="en-US" sz="1400">
                  <a:latin typeface="Consolas" panose="020B0609020204030204" pitchFamily="49" charset="0"/>
                </a:rPr>
                <a:t> "*"</a:t>
              </a:r>
            </a:p>
            <a:p>
              <a:r>
                <a:rPr lang="en-US" sz="1400">
                  <a:latin typeface="Consolas" panose="020B0609020204030204" pitchFamily="49" charset="0"/>
                </a:rPr>
                <a:t>],</a:t>
              </a:r>
            </a:p>
            <a:p>
              <a:r>
                <a:rPr lang="en-US" sz="1400">
                  <a:latin typeface="Consolas" panose="020B0609020204030204" pitchFamily="49" charset="0"/>
                </a:rPr>
                <a:t>"</a:t>
              </a:r>
              <a:r>
                <a:rPr lang="en-US" sz="1400" err="1">
                  <a:latin typeface="Consolas" panose="020B0609020204030204" pitchFamily="49" charset="0"/>
                </a:rPr>
                <a:t>NotActions</a:t>
              </a:r>
              <a:r>
                <a:rPr lang="en-US" sz="1400">
                  <a:latin typeface="Consolas" panose="020B0609020204030204" pitchFamily="49" charset="0"/>
                </a:rPr>
                <a:t>": [</a:t>
              </a:r>
            </a:p>
            <a:p>
              <a:r>
                <a:rPr lang="en-US" sz="1400">
                  <a:latin typeface="Consolas" panose="020B0609020204030204" pitchFamily="49" charset="0"/>
                </a:rPr>
                <a:t> "Auth/*/Delete",</a:t>
              </a:r>
            </a:p>
            <a:p>
              <a:r>
                <a:rPr lang="en-US" sz="1400">
                  <a:latin typeface="Consolas" panose="020B0609020204030204" pitchFamily="49" charset="0"/>
                </a:rPr>
                <a:t> "Auth/*/Write",</a:t>
              </a:r>
            </a:p>
            <a:p>
              <a:r>
                <a:rPr lang="en-US" sz="1400">
                  <a:latin typeface="Consolas" panose="020B0609020204030204" pitchFamily="49" charset="0"/>
                </a:rPr>
                <a:t> "Auth/elevate"</a:t>
              </a:r>
            </a:p>
            <a:p>
              <a:r>
                <a:rPr lang="en-US" sz="1400">
                  <a:latin typeface="Consolas" panose="020B0609020204030204" pitchFamily="49" charset="0"/>
                </a:rPr>
                <a:t>]</a:t>
              </a:r>
            </a:p>
          </p:txBody>
        </p:sp>
        <p:pic>
          <p:nvPicPr>
            <p:cNvPr id="132" name="Picture 131">
              <a:extLst>
                <a:ext uri="{FF2B5EF4-FFF2-40B4-BE49-F238E27FC236}">
                  <a16:creationId xmlns:a16="http://schemas.microsoft.com/office/drawing/2014/main" id="{61DDEE83-33AD-474C-ADB2-1AC28BE59AE7}"/>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19579" y="4185004"/>
              <a:ext cx="557784" cy="402336"/>
            </a:xfrm>
            <a:prstGeom prst="rect">
              <a:avLst/>
            </a:prstGeom>
          </p:spPr>
        </p:pic>
        <p:sp>
          <p:nvSpPr>
            <p:cNvPr id="107" name="TextBox 106">
              <a:extLst>
                <a:ext uri="{FF2B5EF4-FFF2-40B4-BE49-F238E27FC236}">
                  <a16:creationId xmlns:a16="http://schemas.microsoft.com/office/drawing/2014/main" id="{DE345456-211B-4487-A27F-D3F84BC50764}"/>
                </a:ext>
              </a:extLst>
            </p:cNvPr>
            <p:cNvSpPr txBox="1"/>
            <p:nvPr/>
          </p:nvSpPr>
          <p:spPr>
            <a:xfrm>
              <a:off x="6512133" y="4598009"/>
              <a:ext cx="1460325" cy="276999"/>
            </a:xfrm>
            <a:prstGeom prst="rect">
              <a:avLst/>
            </a:prstGeom>
            <a:noFill/>
          </p:spPr>
          <p:txBody>
            <a:bodyPr wrap="square" rtlCol="0" anchor="ctr">
              <a:noAutofit/>
            </a:bodyPr>
            <a:lstStyle/>
            <a:p>
              <a:pPr algn="ctr"/>
              <a:r>
                <a:rPr lang="en-US" sz="1200">
                  <a:latin typeface="+mj-lt"/>
                  <a:cs typeface="Segoe UI" panose="020B0502040204020203" pitchFamily="34" charset="0"/>
                </a:rPr>
                <a:t>Marketing group</a:t>
              </a:r>
            </a:p>
          </p:txBody>
        </p:sp>
        <p:pic>
          <p:nvPicPr>
            <p:cNvPr id="130" name="Graphic 129">
              <a:extLst>
                <a:ext uri="{FF2B5EF4-FFF2-40B4-BE49-F238E27FC236}">
                  <a16:creationId xmlns:a16="http://schemas.microsoft.com/office/drawing/2014/main" id="{C2A34A70-3BDF-4C14-8DB2-59CC80AF6255}"/>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49458" y="4954565"/>
              <a:ext cx="566295" cy="566295"/>
            </a:xfrm>
            <a:prstGeom prst="rect">
              <a:avLst/>
            </a:prstGeom>
          </p:spPr>
        </p:pic>
        <p:sp>
          <p:nvSpPr>
            <p:cNvPr id="106" name="TextBox 105">
              <a:extLst>
                <a:ext uri="{FF2B5EF4-FFF2-40B4-BE49-F238E27FC236}">
                  <a16:creationId xmlns:a16="http://schemas.microsoft.com/office/drawing/2014/main" id="{952F4380-1B8B-4444-9B65-7BD65040AE2C}"/>
                </a:ext>
              </a:extLst>
            </p:cNvPr>
            <p:cNvSpPr txBox="1"/>
            <p:nvPr/>
          </p:nvSpPr>
          <p:spPr>
            <a:xfrm>
              <a:off x="6440608" y="5520860"/>
              <a:ext cx="1575665" cy="461665"/>
            </a:xfrm>
            <a:prstGeom prst="rect">
              <a:avLst/>
            </a:prstGeom>
            <a:noFill/>
          </p:spPr>
          <p:txBody>
            <a:bodyPr wrap="square" rtlCol="0" anchor="ctr">
              <a:noAutofit/>
            </a:bodyPr>
            <a:lstStyle/>
            <a:p>
              <a:pPr algn="ctr"/>
              <a:r>
                <a:rPr lang="en-US" sz="1200">
                  <a:latin typeface="+mj-lt"/>
                  <a:cs typeface="Segoe UI" panose="020B0502040204020203" pitchFamily="34" charset="0"/>
                </a:rPr>
                <a:t>Pharma-sales</a:t>
              </a:r>
              <a:br>
                <a:rPr lang="en-US" sz="1200">
                  <a:latin typeface="Segoe UI" panose="020B0502040204020203" pitchFamily="34" charset="0"/>
                  <a:cs typeface="Segoe UI" panose="020B0502040204020203" pitchFamily="34" charset="0"/>
                </a:rPr>
              </a:br>
              <a:r>
                <a:rPr lang="en-US" sz="1200">
                  <a:cs typeface="Segoe UI" panose="020B0502040204020203" pitchFamily="34" charset="0"/>
                </a:rPr>
                <a:t>Resource group</a:t>
              </a:r>
            </a:p>
          </p:txBody>
        </p:sp>
        <p:sp>
          <p:nvSpPr>
            <p:cNvPr id="99" name="Oval 98">
              <a:extLst>
                <a:ext uri="{FF2B5EF4-FFF2-40B4-BE49-F238E27FC236}">
                  <a16:creationId xmlns:a16="http://schemas.microsoft.com/office/drawing/2014/main" id="{2DB50D1F-E982-4C67-AE35-21F5749EBBDA}"/>
                </a:ext>
              </a:extLst>
            </p:cNvPr>
            <p:cNvSpPr/>
            <p:nvPr/>
          </p:nvSpPr>
          <p:spPr>
            <a:xfrm>
              <a:off x="541613" y="3711071"/>
              <a:ext cx="365760" cy="3657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IN" sz="1600">
                  <a:solidFill>
                    <a:schemeClr val="bg1"/>
                  </a:solidFill>
                  <a:latin typeface="+mj-lt"/>
                </a:rPr>
                <a:t>2</a:t>
              </a:r>
            </a:p>
          </p:txBody>
        </p:sp>
        <p:sp>
          <p:nvSpPr>
            <p:cNvPr id="98" name="Rectangle 97">
              <a:extLst>
                <a:ext uri="{FF2B5EF4-FFF2-40B4-BE49-F238E27FC236}">
                  <a16:creationId xmlns:a16="http://schemas.microsoft.com/office/drawing/2014/main" id="{A5C03AC1-77C7-4100-B70E-E2C0ED40AB30}"/>
                </a:ext>
              </a:extLst>
            </p:cNvPr>
            <p:cNvSpPr/>
            <p:nvPr/>
          </p:nvSpPr>
          <p:spPr>
            <a:xfrm>
              <a:off x="936287" y="3764785"/>
              <a:ext cx="3013598" cy="323635"/>
            </a:xfrm>
            <a:prstGeom prst="rect">
              <a:avLst/>
            </a:prstGeom>
            <a:solidFill>
              <a:schemeClr val="accent2">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bg1"/>
                  </a:solidFill>
                  <a:latin typeface="+mj-lt"/>
                </a:rPr>
                <a:t>Role definition</a:t>
              </a:r>
            </a:p>
          </p:txBody>
        </p:sp>
        <p:sp>
          <p:nvSpPr>
            <p:cNvPr id="94" name="Rectangle: Rounded Corners 12">
              <a:extLst>
                <a:ext uri="{FF2B5EF4-FFF2-40B4-BE49-F238E27FC236}">
                  <a16:creationId xmlns:a16="http://schemas.microsoft.com/office/drawing/2014/main" id="{8983F707-3348-4369-9330-C00A3BCAF2BD}"/>
                </a:ext>
                <a:ext uri="{C183D7F6-B498-43B3-948B-1728B52AA6E4}">
                  <adec:decorative xmlns:adec="http://schemas.microsoft.com/office/drawing/2017/decorative" val="1"/>
                </a:ext>
              </a:extLst>
            </p:cNvPr>
            <p:cNvSpPr/>
            <p:nvPr/>
          </p:nvSpPr>
          <p:spPr>
            <a:xfrm>
              <a:off x="929260" y="4088420"/>
              <a:ext cx="3020626" cy="2204460"/>
            </a:xfrm>
            <a:prstGeom prst="roundRect">
              <a:avLst>
                <a:gd name="adj" fmla="val 0"/>
              </a:avLst>
            </a:prstGeom>
            <a:solidFill>
              <a:srgbClr val="E6E6E6"/>
            </a:solidFill>
            <a:ln w="19050">
              <a:solidFill>
                <a:schemeClr val="accent2">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530"/>
            </a:p>
          </p:txBody>
        </p:sp>
        <p:sp>
          <p:nvSpPr>
            <p:cNvPr id="96" name="Rectangle: Rounded Corners 37">
              <a:extLst>
                <a:ext uri="{FF2B5EF4-FFF2-40B4-BE49-F238E27FC236}">
                  <a16:creationId xmlns:a16="http://schemas.microsoft.com/office/drawing/2014/main" id="{110FD95F-04C9-41A6-B297-BD404A8CED95}"/>
                </a:ext>
              </a:extLst>
            </p:cNvPr>
            <p:cNvSpPr/>
            <p:nvPr/>
          </p:nvSpPr>
          <p:spPr>
            <a:xfrm>
              <a:off x="1062470" y="4090008"/>
              <a:ext cx="2754205" cy="1678862"/>
            </a:xfrm>
            <a:prstGeom prst="roundRect">
              <a:avLst>
                <a:gd name="adj" fmla="val 0"/>
              </a:avLst>
            </a:prstGeom>
            <a:ln w="19050">
              <a:solidFill>
                <a:srgbClr val="00188F"/>
              </a:solidFill>
            </a:ln>
          </p:spPr>
          <p:style>
            <a:lnRef idx="2">
              <a:schemeClr val="dk1"/>
            </a:lnRef>
            <a:fillRef idx="1">
              <a:schemeClr val="lt1"/>
            </a:fillRef>
            <a:effectRef idx="0">
              <a:schemeClr val="dk1"/>
            </a:effectRef>
            <a:fontRef idx="minor">
              <a:schemeClr val="dk1"/>
            </a:fontRef>
          </p:style>
          <p:txBody>
            <a:bodyPr rtlCol="0" anchor="ctr">
              <a:noAutofit/>
            </a:bodyPr>
            <a:lstStyle/>
            <a:p>
              <a:r>
                <a:rPr lang="en-US" sz="1400">
                  <a:latin typeface="Consolas" panose="020B0609020204030204" pitchFamily="49" charset="0"/>
                </a:rPr>
                <a:t>Owner</a:t>
              </a:r>
            </a:p>
            <a:p>
              <a:r>
                <a:rPr lang="en-US" sz="1400">
                  <a:latin typeface="Consolas" panose="020B0609020204030204" pitchFamily="49" charset="0"/>
                </a:rPr>
                <a:t>Contributor</a:t>
              </a:r>
            </a:p>
            <a:p>
              <a:r>
                <a:rPr lang="en-US" sz="1400">
                  <a:latin typeface="Consolas" panose="020B0609020204030204" pitchFamily="49" charset="0"/>
                </a:rPr>
                <a:t>Reader</a:t>
              </a:r>
            </a:p>
            <a:p>
              <a:r>
                <a:rPr lang="en-US" sz="1400">
                  <a:latin typeface="Consolas" panose="020B0609020204030204" pitchFamily="49" charset="0"/>
                </a:rPr>
                <a:t>…</a:t>
              </a:r>
            </a:p>
            <a:p>
              <a:r>
                <a:rPr lang="en-US" sz="1400">
                  <a:latin typeface="Consolas" panose="020B0609020204030204" pitchFamily="49" charset="0"/>
                </a:rPr>
                <a:t>Backup Operator</a:t>
              </a:r>
            </a:p>
            <a:p>
              <a:r>
                <a:rPr lang="en-US" sz="1400">
                  <a:latin typeface="Consolas" panose="020B0609020204030204" pitchFamily="49" charset="0"/>
                </a:rPr>
                <a:t>Security Reader</a:t>
              </a:r>
            </a:p>
            <a:p>
              <a:r>
                <a:rPr lang="en-US" sz="1400">
                  <a:latin typeface="Consolas" panose="020B0609020204030204" pitchFamily="49" charset="0"/>
                </a:rPr>
                <a:t>Contributor</a:t>
              </a:r>
            </a:p>
          </p:txBody>
        </p:sp>
        <p:sp>
          <p:nvSpPr>
            <p:cNvPr id="97" name="Rectangle: Rounded Corners 38">
              <a:extLst>
                <a:ext uri="{FF2B5EF4-FFF2-40B4-BE49-F238E27FC236}">
                  <a16:creationId xmlns:a16="http://schemas.microsoft.com/office/drawing/2014/main" id="{AE764362-EC39-40A5-AE36-7B6A24BED780}"/>
                </a:ext>
              </a:extLst>
            </p:cNvPr>
            <p:cNvSpPr/>
            <p:nvPr/>
          </p:nvSpPr>
          <p:spPr>
            <a:xfrm>
              <a:off x="1062470" y="5704597"/>
              <a:ext cx="2754204" cy="543293"/>
            </a:xfrm>
            <a:prstGeom prst="roundRect">
              <a:avLst>
                <a:gd name="adj" fmla="val 0"/>
              </a:avLst>
            </a:prstGeom>
            <a:ln w="19050">
              <a:solidFill>
                <a:srgbClr val="00188F"/>
              </a:solidFill>
            </a:ln>
          </p:spPr>
          <p:style>
            <a:lnRef idx="2">
              <a:schemeClr val="dk1"/>
            </a:lnRef>
            <a:fillRef idx="1">
              <a:schemeClr val="lt1"/>
            </a:fillRef>
            <a:effectRef idx="0">
              <a:schemeClr val="dk1"/>
            </a:effectRef>
            <a:fontRef idx="minor">
              <a:schemeClr val="dk1"/>
            </a:fontRef>
          </p:style>
          <p:txBody>
            <a:bodyPr rtlCol="0" anchor="ctr">
              <a:noAutofit/>
            </a:bodyPr>
            <a:lstStyle/>
            <a:p>
              <a:r>
                <a:rPr lang="en-US" sz="1400">
                  <a:latin typeface="Consolas" panose="020B0609020204030204" pitchFamily="49" charset="0"/>
                </a:rPr>
                <a:t>Reader Support Tickets</a:t>
              </a:r>
            </a:p>
            <a:p>
              <a:r>
                <a:rPr lang="en-US" sz="1400">
                  <a:latin typeface="Consolas" panose="020B0609020204030204" pitchFamily="49" charset="0"/>
                </a:rPr>
                <a:t>Virtual Machine Operator</a:t>
              </a:r>
            </a:p>
          </p:txBody>
        </p:sp>
        <p:cxnSp>
          <p:nvCxnSpPr>
            <p:cNvPr id="100" name="Elbow Connector 35" descr="Arrow pointing from Role definition to Role assignment">
              <a:extLst>
                <a:ext uri="{FF2B5EF4-FFF2-40B4-BE49-F238E27FC236}">
                  <a16:creationId xmlns:a16="http://schemas.microsoft.com/office/drawing/2014/main" id="{6B8D0D0B-F843-477D-A1FC-1688597B5A29}"/>
                </a:ext>
              </a:extLst>
            </p:cNvPr>
            <p:cNvCxnSpPr>
              <a:cxnSpLocks/>
            </p:cNvCxnSpPr>
            <p:nvPr/>
          </p:nvCxnSpPr>
          <p:spPr>
            <a:xfrm flipV="1">
              <a:off x="3949919" y="3917495"/>
              <a:ext cx="553694" cy="1181473"/>
            </a:xfrm>
            <a:prstGeom prst="bentConnector3">
              <a:avLst>
                <a:gd name="adj1" fmla="val 50000"/>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3" name="Elbow Connector 135" descr="Arrow pointing from Scope to Role assignment">
              <a:extLst>
                <a:ext uri="{FF2B5EF4-FFF2-40B4-BE49-F238E27FC236}">
                  <a16:creationId xmlns:a16="http://schemas.microsoft.com/office/drawing/2014/main" id="{B8FC24B7-A770-40F6-86E0-7FF37984B437}"/>
                </a:ext>
              </a:extLst>
            </p:cNvPr>
            <p:cNvCxnSpPr>
              <a:cxnSpLocks/>
              <a:stCxn id="134" idx="1"/>
              <a:endCxn id="102" idx="3"/>
            </p:cNvCxnSpPr>
            <p:nvPr/>
          </p:nvCxnSpPr>
          <p:spPr>
            <a:xfrm rot="10800000">
              <a:off x="7924060" y="3917495"/>
              <a:ext cx="737341" cy="1214200"/>
            </a:xfrm>
            <a:prstGeom prst="bentConnector3">
              <a:avLst>
                <a:gd name="adj1" fmla="val 50000"/>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8F96A447-9056-4895-8A61-E1DAADEAA82F}"/>
                </a:ext>
              </a:extLst>
            </p:cNvPr>
            <p:cNvSpPr/>
            <p:nvPr/>
          </p:nvSpPr>
          <p:spPr bwMode="auto">
            <a:xfrm>
              <a:off x="8250335" y="3734615"/>
              <a:ext cx="365760" cy="36576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a:solidFill>
                    <a:schemeClr val="bg1"/>
                  </a:solidFill>
                  <a:latin typeface="+mj-lt"/>
                  <a:ea typeface="Segoe UI" pitchFamily="34" charset="0"/>
                  <a:cs typeface="Segoe UI" pitchFamily="34" charset="0"/>
                </a:rPr>
                <a:t>3</a:t>
              </a:r>
              <a:endParaRPr lang="en-IN" sz="1600">
                <a:solidFill>
                  <a:schemeClr val="bg1"/>
                </a:solidFill>
                <a:latin typeface="+mj-lt"/>
                <a:ea typeface="Segoe UI" pitchFamily="34" charset="0"/>
                <a:cs typeface="Segoe UI" pitchFamily="34" charset="0"/>
              </a:endParaRPr>
            </a:p>
          </p:txBody>
        </p:sp>
        <p:sp>
          <p:nvSpPr>
            <p:cNvPr id="135" name="Rectangle 134">
              <a:extLst>
                <a:ext uri="{FF2B5EF4-FFF2-40B4-BE49-F238E27FC236}">
                  <a16:creationId xmlns:a16="http://schemas.microsoft.com/office/drawing/2014/main" id="{F43C9451-7A7E-4A9D-801F-B9EF169032C9}"/>
                </a:ext>
              </a:extLst>
            </p:cNvPr>
            <p:cNvSpPr/>
            <p:nvPr/>
          </p:nvSpPr>
          <p:spPr bwMode="auto">
            <a:xfrm>
              <a:off x="8661400" y="3764132"/>
              <a:ext cx="3159602" cy="338328"/>
            </a:xfrm>
            <a:prstGeom prst="rect">
              <a:avLst/>
            </a:prstGeom>
            <a:solidFill>
              <a:schemeClr val="accent2">
                <a:lumMod val="75000"/>
              </a:schemeClr>
            </a:solidFill>
            <a:ln w="1905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r>
                <a:rPr lang="en-US" sz="1400">
                  <a:solidFill>
                    <a:schemeClr val="bg1"/>
                  </a:solidFill>
                  <a:latin typeface="+mj-lt"/>
                </a:rPr>
                <a:t>Scope</a:t>
              </a:r>
              <a:endParaRPr lang="en-IN" sz="1400">
                <a:solidFill>
                  <a:schemeClr val="bg1"/>
                </a:solidFill>
                <a:latin typeface="+mj-lt"/>
              </a:endParaRPr>
            </a:p>
          </p:txBody>
        </p:sp>
        <p:sp>
          <p:nvSpPr>
            <p:cNvPr id="134" name="Rectangle 133">
              <a:extLst>
                <a:ext uri="{FF2B5EF4-FFF2-40B4-BE49-F238E27FC236}">
                  <a16:creationId xmlns:a16="http://schemas.microsoft.com/office/drawing/2014/main" id="{FD59FDFA-7A22-4AB4-A78E-19C25DF1F242}"/>
                </a:ext>
                <a:ext uri="{C183D7F6-B498-43B3-948B-1728B52AA6E4}">
                  <adec:decorative xmlns:adec="http://schemas.microsoft.com/office/drawing/2017/decorative" val="1"/>
                </a:ext>
              </a:extLst>
            </p:cNvPr>
            <p:cNvSpPr/>
            <p:nvPr/>
          </p:nvSpPr>
          <p:spPr bwMode="auto">
            <a:xfrm>
              <a:off x="8661400" y="4100375"/>
              <a:ext cx="3159602" cy="2062640"/>
            </a:xfrm>
            <a:prstGeom prst="rect">
              <a:avLst/>
            </a:prstGeom>
            <a:solidFill>
              <a:schemeClr val="accent1"/>
            </a:solidFill>
            <a:ln w="19050">
              <a:solidFill>
                <a:schemeClr val="accent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9" name="Graphic 148">
              <a:extLst>
                <a:ext uri="{FF2B5EF4-FFF2-40B4-BE49-F238E27FC236}">
                  <a16:creationId xmlns:a16="http://schemas.microsoft.com/office/drawing/2014/main" id="{0707B692-990A-4471-8843-B417AC1EE58E}"/>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10894" y="4136498"/>
              <a:ext cx="431354" cy="431355"/>
            </a:xfrm>
            <a:prstGeom prst="rect">
              <a:avLst/>
            </a:prstGeom>
          </p:spPr>
        </p:pic>
        <p:sp>
          <p:nvSpPr>
            <p:cNvPr id="137" name="TextBox 136">
              <a:extLst>
                <a:ext uri="{FF2B5EF4-FFF2-40B4-BE49-F238E27FC236}">
                  <a16:creationId xmlns:a16="http://schemas.microsoft.com/office/drawing/2014/main" id="{87A173A4-B79F-4E1A-8E79-378963E9F2C6}"/>
                </a:ext>
              </a:extLst>
            </p:cNvPr>
            <p:cNvSpPr txBox="1"/>
            <p:nvPr/>
          </p:nvSpPr>
          <p:spPr>
            <a:xfrm>
              <a:off x="9365332" y="4237502"/>
              <a:ext cx="1460325" cy="184666"/>
            </a:xfrm>
            <a:prstGeom prst="rect">
              <a:avLst/>
            </a:prstGeom>
            <a:noFill/>
          </p:spPr>
          <p:txBody>
            <a:bodyPr wrap="square" lIns="0" tIns="0" rIns="0" bIns="0" rtlCol="0" anchor="ctr">
              <a:noAutofit/>
            </a:bodyPr>
            <a:lstStyle/>
            <a:p>
              <a:pPr algn="ctr"/>
              <a:r>
                <a:rPr lang="en-US" sz="1200">
                  <a:latin typeface="+mj-lt"/>
                  <a:cs typeface="Segoe UI" panose="020B0502040204020203" pitchFamily="34" charset="0"/>
                </a:rPr>
                <a:t>Management group</a:t>
              </a:r>
            </a:p>
          </p:txBody>
        </p:sp>
        <p:sp>
          <p:nvSpPr>
            <p:cNvPr id="147" name="Rectangle 12" descr="Arrow pointing down">
              <a:extLst>
                <a:ext uri="{FF2B5EF4-FFF2-40B4-BE49-F238E27FC236}">
                  <a16:creationId xmlns:a16="http://schemas.microsoft.com/office/drawing/2014/main" id="{D0E8BB80-9188-4344-B35D-6EE9AE82D72C}"/>
                </a:ext>
              </a:extLst>
            </p:cNvPr>
            <p:cNvSpPr/>
            <p:nvPr/>
          </p:nvSpPr>
          <p:spPr bwMode="auto">
            <a:xfrm>
              <a:off x="9026572" y="4538179"/>
              <a:ext cx="362099" cy="203060"/>
            </a:xfrm>
            <a:custGeom>
              <a:avLst/>
              <a:gdLst>
                <a:gd name="connsiteX0" fmla="*/ 0 w 1310640"/>
                <a:gd name="connsiteY0" fmla="*/ 0 h 1205017"/>
                <a:gd name="connsiteX1" fmla="*/ 1310640 w 1310640"/>
                <a:gd name="connsiteY1" fmla="*/ 0 h 1205017"/>
                <a:gd name="connsiteX2" fmla="*/ 1310640 w 1310640"/>
                <a:gd name="connsiteY2" fmla="*/ 1205017 h 1205017"/>
                <a:gd name="connsiteX3" fmla="*/ 0 w 1310640"/>
                <a:gd name="connsiteY3" fmla="*/ 1205017 h 1205017"/>
                <a:gd name="connsiteX4" fmla="*/ 0 w 1310640"/>
                <a:gd name="connsiteY4" fmla="*/ 0 h 1205017"/>
                <a:gd name="connsiteX0" fmla="*/ 1310640 w 1402080"/>
                <a:gd name="connsiteY0" fmla="*/ 0 h 1205017"/>
                <a:gd name="connsiteX1" fmla="*/ 1310640 w 1402080"/>
                <a:gd name="connsiteY1" fmla="*/ 1205017 h 1205017"/>
                <a:gd name="connsiteX2" fmla="*/ 0 w 1402080"/>
                <a:gd name="connsiteY2" fmla="*/ 1205017 h 1205017"/>
                <a:gd name="connsiteX3" fmla="*/ 0 w 1402080"/>
                <a:gd name="connsiteY3" fmla="*/ 0 h 1205017"/>
                <a:gd name="connsiteX4" fmla="*/ 1402080 w 1402080"/>
                <a:gd name="connsiteY4" fmla="*/ 91440 h 1205017"/>
                <a:gd name="connsiteX0" fmla="*/ 1310640 w 1310640"/>
                <a:gd name="connsiteY0" fmla="*/ 0 h 1205017"/>
                <a:gd name="connsiteX1" fmla="*/ 1310640 w 1310640"/>
                <a:gd name="connsiteY1" fmla="*/ 1205017 h 1205017"/>
                <a:gd name="connsiteX2" fmla="*/ 0 w 1310640"/>
                <a:gd name="connsiteY2" fmla="*/ 1205017 h 1205017"/>
                <a:gd name="connsiteX3" fmla="*/ 0 w 1310640"/>
                <a:gd name="connsiteY3" fmla="*/ 0 h 1205017"/>
                <a:gd name="connsiteX0" fmla="*/ 1310640 w 1310640"/>
                <a:gd name="connsiteY0" fmla="*/ 1205017 h 1205017"/>
                <a:gd name="connsiteX1" fmla="*/ 0 w 1310640"/>
                <a:gd name="connsiteY1" fmla="*/ 1205017 h 1205017"/>
                <a:gd name="connsiteX2" fmla="*/ 0 w 1310640"/>
                <a:gd name="connsiteY2" fmla="*/ 0 h 1205017"/>
              </a:gdLst>
              <a:ahLst/>
              <a:cxnLst>
                <a:cxn ang="0">
                  <a:pos x="connsiteX0" y="connsiteY0"/>
                </a:cxn>
                <a:cxn ang="0">
                  <a:pos x="connsiteX1" y="connsiteY1"/>
                </a:cxn>
                <a:cxn ang="0">
                  <a:pos x="connsiteX2" y="connsiteY2"/>
                </a:cxn>
              </a:cxnLst>
              <a:rect l="l" t="t" r="r" b="b"/>
              <a:pathLst>
                <a:path w="1310640" h="1205017">
                  <a:moveTo>
                    <a:pt x="1310640" y="1205017"/>
                  </a:moveTo>
                  <a:lnTo>
                    <a:pt x="0" y="1205017"/>
                  </a:lnTo>
                  <a:lnTo>
                    <a:pt x="0" y="0"/>
                  </a:lnTo>
                </a:path>
              </a:pathLst>
            </a:cu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50" name="Picture 149">
              <a:extLst>
                <a:ext uri="{FF2B5EF4-FFF2-40B4-BE49-F238E27FC236}">
                  <a16:creationId xmlns:a16="http://schemas.microsoft.com/office/drawing/2014/main" id="{166A8B6F-1D2D-49ED-9128-7A3FCE5C0B12}"/>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431254" y="4668156"/>
              <a:ext cx="269974" cy="269974"/>
            </a:xfrm>
            <a:prstGeom prst="rect">
              <a:avLst/>
            </a:prstGeom>
          </p:spPr>
        </p:pic>
        <p:sp>
          <p:nvSpPr>
            <p:cNvPr id="138" name="TextBox 137">
              <a:extLst>
                <a:ext uri="{FF2B5EF4-FFF2-40B4-BE49-F238E27FC236}">
                  <a16:creationId xmlns:a16="http://schemas.microsoft.com/office/drawing/2014/main" id="{1E5E4F08-8468-4FFA-AF63-9FAE62CB3784}"/>
                </a:ext>
              </a:extLst>
            </p:cNvPr>
            <p:cNvSpPr txBox="1"/>
            <p:nvPr/>
          </p:nvSpPr>
          <p:spPr>
            <a:xfrm>
              <a:off x="9701228" y="4668156"/>
              <a:ext cx="962935" cy="184666"/>
            </a:xfrm>
            <a:prstGeom prst="rect">
              <a:avLst/>
            </a:prstGeom>
            <a:noFill/>
          </p:spPr>
          <p:txBody>
            <a:bodyPr wrap="square" lIns="0" tIns="0" rIns="0" bIns="0" rtlCol="0" anchor="ctr">
              <a:noAutofit/>
            </a:bodyPr>
            <a:lstStyle/>
            <a:p>
              <a:pPr algn="ctr"/>
              <a:r>
                <a:rPr lang="en-US" sz="1200">
                  <a:latin typeface="+mj-lt"/>
                  <a:cs typeface="Segoe UI" panose="020B0502040204020203" pitchFamily="34" charset="0"/>
                </a:rPr>
                <a:t>Subscription</a:t>
              </a:r>
            </a:p>
          </p:txBody>
        </p:sp>
        <p:sp>
          <p:nvSpPr>
            <p:cNvPr id="146" name="Rectangle 12" descr="Arrow pointing down">
              <a:extLst>
                <a:ext uri="{FF2B5EF4-FFF2-40B4-BE49-F238E27FC236}">
                  <a16:creationId xmlns:a16="http://schemas.microsoft.com/office/drawing/2014/main" id="{F19505B9-35AC-4D8F-8DBF-E89444D3BD25}"/>
                </a:ext>
              </a:extLst>
            </p:cNvPr>
            <p:cNvSpPr/>
            <p:nvPr/>
          </p:nvSpPr>
          <p:spPr bwMode="auto">
            <a:xfrm>
              <a:off x="9523703" y="5028793"/>
              <a:ext cx="200718" cy="232292"/>
            </a:xfrm>
            <a:custGeom>
              <a:avLst/>
              <a:gdLst>
                <a:gd name="connsiteX0" fmla="*/ 0 w 1310640"/>
                <a:gd name="connsiteY0" fmla="*/ 0 h 1205017"/>
                <a:gd name="connsiteX1" fmla="*/ 1310640 w 1310640"/>
                <a:gd name="connsiteY1" fmla="*/ 0 h 1205017"/>
                <a:gd name="connsiteX2" fmla="*/ 1310640 w 1310640"/>
                <a:gd name="connsiteY2" fmla="*/ 1205017 h 1205017"/>
                <a:gd name="connsiteX3" fmla="*/ 0 w 1310640"/>
                <a:gd name="connsiteY3" fmla="*/ 1205017 h 1205017"/>
                <a:gd name="connsiteX4" fmla="*/ 0 w 1310640"/>
                <a:gd name="connsiteY4" fmla="*/ 0 h 1205017"/>
                <a:gd name="connsiteX0" fmla="*/ 1310640 w 1402080"/>
                <a:gd name="connsiteY0" fmla="*/ 0 h 1205017"/>
                <a:gd name="connsiteX1" fmla="*/ 1310640 w 1402080"/>
                <a:gd name="connsiteY1" fmla="*/ 1205017 h 1205017"/>
                <a:gd name="connsiteX2" fmla="*/ 0 w 1402080"/>
                <a:gd name="connsiteY2" fmla="*/ 1205017 h 1205017"/>
                <a:gd name="connsiteX3" fmla="*/ 0 w 1402080"/>
                <a:gd name="connsiteY3" fmla="*/ 0 h 1205017"/>
                <a:gd name="connsiteX4" fmla="*/ 1402080 w 1402080"/>
                <a:gd name="connsiteY4" fmla="*/ 91440 h 1205017"/>
                <a:gd name="connsiteX0" fmla="*/ 1310640 w 1310640"/>
                <a:gd name="connsiteY0" fmla="*/ 0 h 1205017"/>
                <a:gd name="connsiteX1" fmla="*/ 1310640 w 1310640"/>
                <a:gd name="connsiteY1" fmla="*/ 1205017 h 1205017"/>
                <a:gd name="connsiteX2" fmla="*/ 0 w 1310640"/>
                <a:gd name="connsiteY2" fmla="*/ 1205017 h 1205017"/>
                <a:gd name="connsiteX3" fmla="*/ 0 w 1310640"/>
                <a:gd name="connsiteY3" fmla="*/ 0 h 1205017"/>
                <a:gd name="connsiteX0" fmla="*/ 1310640 w 1310640"/>
                <a:gd name="connsiteY0" fmla="*/ 1205017 h 1205017"/>
                <a:gd name="connsiteX1" fmla="*/ 0 w 1310640"/>
                <a:gd name="connsiteY1" fmla="*/ 1205017 h 1205017"/>
                <a:gd name="connsiteX2" fmla="*/ 0 w 1310640"/>
                <a:gd name="connsiteY2" fmla="*/ 0 h 1205017"/>
              </a:gdLst>
              <a:ahLst/>
              <a:cxnLst>
                <a:cxn ang="0">
                  <a:pos x="connsiteX0" y="connsiteY0"/>
                </a:cxn>
                <a:cxn ang="0">
                  <a:pos x="connsiteX1" y="connsiteY1"/>
                </a:cxn>
                <a:cxn ang="0">
                  <a:pos x="connsiteX2" y="connsiteY2"/>
                </a:cxn>
              </a:cxnLst>
              <a:rect l="l" t="t" r="r" b="b"/>
              <a:pathLst>
                <a:path w="1310640" h="1205017">
                  <a:moveTo>
                    <a:pt x="1310640" y="1205017"/>
                  </a:moveTo>
                  <a:lnTo>
                    <a:pt x="0" y="1205017"/>
                  </a:lnTo>
                  <a:lnTo>
                    <a:pt x="0" y="0"/>
                  </a:lnTo>
                </a:path>
              </a:pathLst>
            </a:cu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1" name="Graphic 140">
              <a:extLst>
                <a:ext uri="{FF2B5EF4-FFF2-40B4-BE49-F238E27FC236}">
                  <a16:creationId xmlns:a16="http://schemas.microsoft.com/office/drawing/2014/main" id="{57EE7D0B-A727-4FF0-B09C-B0BE3947B3F4}"/>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75071" y="5028793"/>
              <a:ext cx="362099" cy="362099"/>
            </a:xfrm>
            <a:prstGeom prst="rect">
              <a:avLst/>
            </a:prstGeom>
          </p:spPr>
        </p:pic>
        <p:sp>
          <p:nvSpPr>
            <p:cNvPr id="139" name="TextBox 138">
              <a:extLst>
                <a:ext uri="{FF2B5EF4-FFF2-40B4-BE49-F238E27FC236}">
                  <a16:creationId xmlns:a16="http://schemas.microsoft.com/office/drawing/2014/main" id="{F5D2F368-7140-4F8D-95B4-92463777211F}"/>
                </a:ext>
              </a:extLst>
            </p:cNvPr>
            <p:cNvSpPr txBox="1"/>
            <p:nvPr/>
          </p:nvSpPr>
          <p:spPr>
            <a:xfrm>
              <a:off x="10187820" y="5098810"/>
              <a:ext cx="1157063" cy="184666"/>
            </a:xfrm>
            <a:prstGeom prst="rect">
              <a:avLst/>
            </a:prstGeom>
            <a:noFill/>
          </p:spPr>
          <p:txBody>
            <a:bodyPr wrap="square" lIns="0" tIns="0" rIns="0" bIns="0" rtlCol="0" anchor="ctr">
              <a:noAutofit/>
            </a:bodyPr>
            <a:lstStyle/>
            <a:p>
              <a:pPr algn="ctr"/>
              <a:r>
                <a:rPr lang="en-US" sz="1200">
                  <a:latin typeface="+mj-lt"/>
                  <a:cs typeface="Segoe UI" panose="020B0502040204020203" pitchFamily="34" charset="0"/>
                </a:rPr>
                <a:t>Resource group</a:t>
              </a:r>
            </a:p>
          </p:txBody>
        </p:sp>
        <p:sp>
          <p:nvSpPr>
            <p:cNvPr id="145" name="Rectangle 12" descr="Arrow pointing down">
              <a:extLst>
                <a:ext uri="{FF2B5EF4-FFF2-40B4-BE49-F238E27FC236}">
                  <a16:creationId xmlns:a16="http://schemas.microsoft.com/office/drawing/2014/main" id="{CC57C69F-E19B-4050-9CA4-3A29D0AF3548}"/>
                </a:ext>
              </a:extLst>
            </p:cNvPr>
            <p:cNvSpPr/>
            <p:nvPr/>
          </p:nvSpPr>
          <p:spPr bwMode="auto">
            <a:xfrm>
              <a:off x="9950423" y="5413997"/>
              <a:ext cx="261769" cy="309196"/>
            </a:xfrm>
            <a:custGeom>
              <a:avLst/>
              <a:gdLst>
                <a:gd name="connsiteX0" fmla="*/ 0 w 1310640"/>
                <a:gd name="connsiteY0" fmla="*/ 0 h 1205017"/>
                <a:gd name="connsiteX1" fmla="*/ 1310640 w 1310640"/>
                <a:gd name="connsiteY1" fmla="*/ 0 h 1205017"/>
                <a:gd name="connsiteX2" fmla="*/ 1310640 w 1310640"/>
                <a:gd name="connsiteY2" fmla="*/ 1205017 h 1205017"/>
                <a:gd name="connsiteX3" fmla="*/ 0 w 1310640"/>
                <a:gd name="connsiteY3" fmla="*/ 1205017 h 1205017"/>
                <a:gd name="connsiteX4" fmla="*/ 0 w 1310640"/>
                <a:gd name="connsiteY4" fmla="*/ 0 h 1205017"/>
                <a:gd name="connsiteX0" fmla="*/ 1310640 w 1402080"/>
                <a:gd name="connsiteY0" fmla="*/ 0 h 1205017"/>
                <a:gd name="connsiteX1" fmla="*/ 1310640 w 1402080"/>
                <a:gd name="connsiteY1" fmla="*/ 1205017 h 1205017"/>
                <a:gd name="connsiteX2" fmla="*/ 0 w 1402080"/>
                <a:gd name="connsiteY2" fmla="*/ 1205017 h 1205017"/>
                <a:gd name="connsiteX3" fmla="*/ 0 w 1402080"/>
                <a:gd name="connsiteY3" fmla="*/ 0 h 1205017"/>
                <a:gd name="connsiteX4" fmla="*/ 1402080 w 1402080"/>
                <a:gd name="connsiteY4" fmla="*/ 91440 h 1205017"/>
                <a:gd name="connsiteX0" fmla="*/ 1310640 w 1310640"/>
                <a:gd name="connsiteY0" fmla="*/ 0 h 1205017"/>
                <a:gd name="connsiteX1" fmla="*/ 1310640 w 1310640"/>
                <a:gd name="connsiteY1" fmla="*/ 1205017 h 1205017"/>
                <a:gd name="connsiteX2" fmla="*/ 0 w 1310640"/>
                <a:gd name="connsiteY2" fmla="*/ 1205017 h 1205017"/>
                <a:gd name="connsiteX3" fmla="*/ 0 w 1310640"/>
                <a:gd name="connsiteY3" fmla="*/ 0 h 1205017"/>
                <a:gd name="connsiteX0" fmla="*/ 1310640 w 1310640"/>
                <a:gd name="connsiteY0" fmla="*/ 1205017 h 1205017"/>
                <a:gd name="connsiteX1" fmla="*/ 0 w 1310640"/>
                <a:gd name="connsiteY1" fmla="*/ 1205017 h 1205017"/>
                <a:gd name="connsiteX2" fmla="*/ 0 w 1310640"/>
                <a:gd name="connsiteY2" fmla="*/ 0 h 1205017"/>
              </a:gdLst>
              <a:ahLst/>
              <a:cxnLst>
                <a:cxn ang="0">
                  <a:pos x="connsiteX0" y="connsiteY0"/>
                </a:cxn>
                <a:cxn ang="0">
                  <a:pos x="connsiteX1" y="connsiteY1"/>
                </a:cxn>
                <a:cxn ang="0">
                  <a:pos x="connsiteX2" y="connsiteY2"/>
                </a:cxn>
              </a:cxnLst>
              <a:rect l="l" t="t" r="r" b="b"/>
              <a:pathLst>
                <a:path w="1310640" h="1205017">
                  <a:moveTo>
                    <a:pt x="1310640" y="1205017"/>
                  </a:moveTo>
                  <a:lnTo>
                    <a:pt x="0" y="1205017"/>
                  </a:lnTo>
                  <a:lnTo>
                    <a:pt x="0" y="0"/>
                  </a:lnTo>
                </a:path>
              </a:pathLst>
            </a:cu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3" name="Graphic 142">
              <a:extLst>
                <a:ext uri="{FF2B5EF4-FFF2-40B4-BE49-F238E27FC236}">
                  <a16:creationId xmlns:a16="http://schemas.microsoft.com/office/drawing/2014/main" id="{84A83042-7A7C-46E2-9CFB-43B5F04965C9}"/>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0219451" y="5517681"/>
              <a:ext cx="359072" cy="359072"/>
            </a:xfrm>
            <a:prstGeom prst="rect">
              <a:avLst/>
            </a:prstGeom>
          </p:spPr>
        </p:pic>
        <p:pic>
          <p:nvPicPr>
            <p:cNvPr id="142" name="Picture 141">
              <a:extLst>
                <a:ext uri="{FF2B5EF4-FFF2-40B4-BE49-F238E27FC236}">
                  <a16:creationId xmlns:a16="http://schemas.microsoft.com/office/drawing/2014/main" id="{DF8C8ABD-A804-44E8-9735-6682405436CD}"/>
                </a:ext>
                <a:ext uri="{C183D7F6-B498-43B3-948B-1728B52AA6E4}">
                  <adec:decorative xmlns:adec="http://schemas.microsoft.com/office/drawing/2017/decorative" val="1"/>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800640" y="5526942"/>
              <a:ext cx="264129" cy="340551"/>
            </a:xfrm>
            <a:prstGeom prst="rect">
              <a:avLst/>
            </a:prstGeom>
          </p:spPr>
        </p:pic>
        <p:pic>
          <p:nvPicPr>
            <p:cNvPr id="144" name="Graphic 143">
              <a:extLst>
                <a:ext uri="{FF2B5EF4-FFF2-40B4-BE49-F238E27FC236}">
                  <a16:creationId xmlns:a16="http://schemas.microsoft.com/office/drawing/2014/main" id="{D32538FE-831A-47D5-B246-0858F1B83B55}"/>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273159" y="5521884"/>
              <a:ext cx="350668" cy="350667"/>
            </a:xfrm>
            <a:prstGeom prst="rect">
              <a:avLst/>
            </a:prstGeom>
          </p:spPr>
        </p:pic>
        <p:sp>
          <p:nvSpPr>
            <p:cNvPr id="140" name="TextBox 139">
              <a:extLst>
                <a:ext uri="{FF2B5EF4-FFF2-40B4-BE49-F238E27FC236}">
                  <a16:creationId xmlns:a16="http://schemas.microsoft.com/office/drawing/2014/main" id="{E7F9572B-22B5-479A-9313-2FDCC30C538D}"/>
                </a:ext>
              </a:extLst>
            </p:cNvPr>
            <p:cNvSpPr txBox="1"/>
            <p:nvPr/>
          </p:nvSpPr>
          <p:spPr>
            <a:xfrm>
              <a:off x="10610631" y="5918910"/>
              <a:ext cx="642812" cy="184666"/>
            </a:xfrm>
            <a:prstGeom prst="rect">
              <a:avLst/>
            </a:prstGeom>
            <a:noFill/>
          </p:spPr>
          <p:txBody>
            <a:bodyPr wrap="square" lIns="0" tIns="0" rIns="0" bIns="0" rtlCol="0" anchor="ctr">
              <a:noAutofit/>
            </a:bodyPr>
            <a:lstStyle/>
            <a:p>
              <a:pPr algn="ctr"/>
              <a:r>
                <a:rPr lang="en-US" sz="1200">
                  <a:latin typeface="+mj-lt"/>
                  <a:cs typeface="Segoe UI" panose="020B0502040204020203" pitchFamily="34" charset="0"/>
                </a:rPr>
                <a:t>Resource</a:t>
              </a:r>
            </a:p>
          </p:txBody>
        </p:sp>
      </p:grpSp>
    </p:spTree>
    <p:extLst>
      <p:ext uri="{BB962C8B-B14F-4D97-AF65-F5344CB8AC3E}">
        <p14:creationId xmlns:p14="http://schemas.microsoft.com/office/powerpoint/2010/main" val="133521484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able listing Azure RBAC roles vs Azure AD administrator roles. ">
            <a:extLst>
              <a:ext uri="{FF2B5EF4-FFF2-40B4-BE49-F238E27FC236}">
                <a16:creationId xmlns:a16="http://schemas.microsoft.com/office/drawing/2014/main" id="{760FCC8E-6ACC-4060-9B3D-E2933E8D1A04}"/>
              </a:ext>
            </a:extLst>
          </p:cNvPr>
          <p:cNvSpPr>
            <a:spLocks noGrp="1"/>
          </p:cNvSpPr>
          <p:nvPr>
            <p:ph type="title"/>
          </p:nvPr>
        </p:nvSpPr>
        <p:spPr/>
        <p:txBody>
          <a:bodyPr/>
          <a:lstStyle/>
          <a:p>
            <a:r>
              <a:rPr lang="en-US" dirty="0"/>
              <a:t>Azure RBAC Roles vs. Azure AD Roles</a:t>
            </a:r>
          </a:p>
        </p:txBody>
      </p:sp>
      <p:sp>
        <p:nvSpPr>
          <p:cNvPr id="6" name="Rectangle 5">
            <a:extLst>
              <a:ext uri="{FF2B5EF4-FFF2-40B4-BE49-F238E27FC236}">
                <a16:creationId xmlns:a16="http://schemas.microsoft.com/office/drawing/2014/main" id="{87822141-441A-4768-A6BA-7E9DB289DD4F}"/>
              </a:ext>
            </a:extLst>
          </p:cNvPr>
          <p:cNvSpPr/>
          <p:nvPr/>
        </p:nvSpPr>
        <p:spPr>
          <a:xfrm>
            <a:off x="465138" y="1322839"/>
            <a:ext cx="11582400" cy="400110"/>
          </a:xfrm>
          <a:prstGeom prst="rect">
            <a:avLst/>
          </a:prstGeom>
          <a:noFill/>
          <a:ln>
            <a:noFill/>
          </a:ln>
        </p:spPr>
        <p:txBody>
          <a:bodyPr wrap="square" lIns="0" tIns="0" rIns="0" bIns="0" anchor="ctr">
            <a:noAutofit/>
          </a:bodyPr>
          <a:lstStyle/>
          <a:p>
            <a:r>
              <a:rPr lang="en-US" sz="2400" dirty="0">
                <a:latin typeface="+mj-lt"/>
                <a:cs typeface="Segoe UI Semilight" panose="020B0402040204020203" pitchFamily="34" charset="0"/>
              </a:rPr>
              <a:t>Azure and Azure AD offer two types of roles</a:t>
            </a:r>
          </a:p>
        </p:txBody>
      </p:sp>
      <p:graphicFrame>
        <p:nvGraphicFramePr>
          <p:cNvPr id="4" name="Table 3">
            <a:extLst>
              <a:ext uri="{FF2B5EF4-FFF2-40B4-BE49-F238E27FC236}">
                <a16:creationId xmlns:a16="http://schemas.microsoft.com/office/drawing/2014/main" id="{E5A71BA1-B0D9-406E-91CA-6A8012B55DA5}"/>
              </a:ext>
            </a:extLst>
          </p:cNvPr>
          <p:cNvGraphicFramePr>
            <a:graphicFrameLocks noGrp="1"/>
          </p:cNvGraphicFramePr>
          <p:nvPr>
            <p:extLst>
              <p:ext uri="{D42A27DB-BD31-4B8C-83A1-F6EECF244321}">
                <p14:modId xmlns:p14="http://schemas.microsoft.com/office/powerpoint/2010/main" val="3156054649"/>
              </p:ext>
            </p:extLst>
          </p:nvPr>
        </p:nvGraphicFramePr>
        <p:xfrm>
          <a:off x="430084" y="1941068"/>
          <a:ext cx="11582400" cy="3304032"/>
        </p:xfrm>
        <a:graphic>
          <a:graphicData uri="http://schemas.openxmlformats.org/drawingml/2006/table">
            <a:tbl>
              <a:tblPr firstRow="1" firstCol="1" bandCol="1">
                <a:tableStyleId>{69012ECD-51FC-41F1-AA8D-1B2483CD663E}</a:tableStyleId>
              </a:tblPr>
              <a:tblGrid>
                <a:gridCol w="5551523">
                  <a:extLst>
                    <a:ext uri="{9D8B030D-6E8A-4147-A177-3AD203B41FA5}">
                      <a16:colId xmlns:a16="http://schemas.microsoft.com/office/drawing/2014/main" val="1173267169"/>
                    </a:ext>
                  </a:extLst>
                </a:gridCol>
                <a:gridCol w="6030877">
                  <a:extLst>
                    <a:ext uri="{9D8B030D-6E8A-4147-A177-3AD203B41FA5}">
                      <a16:colId xmlns:a16="http://schemas.microsoft.com/office/drawing/2014/main" val="1081038665"/>
                    </a:ext>
                  </a:extLst>
                </a:gridCol>
              </a:tblGrid>
              <a:tr h="484561">
                <a:tc>
                  <a:txBody>
                    <a:bodyPr/>
                    <a:lstStyle/>
                    <a:p>
                      <a:pPr marL="0" marR="0" algn="ctr" defTabSz="932742" rtl="0" eaLnBrk="1" latinLnBrk="0" hangingPunct="1">
                        <a:lnSpc>
                          <a:spcPct val="107000"/>
                        </a:lnSpc>
                        <a:spcBef>
                          <a:spcPts val="0"/>
                        </a:spcBef>
                        <a:spcAft>
                          <a:spcPts val="0"/>
                        </a:spcAft>
                      </a:pPr>
                      <a:r>
                        <a:rPr lang="en-US" sz="2000" b="0" kern="1200" dirty="0">
                          <a:solidFill>
                            <a:schemeClr val="bg1"/>
                          </a:solidFill>
                          <a:effectLst/>
                          <a:latin typeface="+mj-lt"/>
                          <a:ea typeface="+mn-ea"/>
                          <a:cs typeface="+mn-cs"/>
                        </a:rPr>
                        <a:t>Azure RBAC roles</a:t>
                      </a: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7000"/>
                        </a:lnSpc>
                        <a:spcBef>
                          <a:spcPts val="0"/>
                        </a:spcBef>
                        <a:spcAft>
                          <a:spcPts val="0"/>
                        </a:spcAft>
                      </a:pPr>
                      <a:r>
                        <a:rPr lang="en-US" sz="2000" b="0" dirty="0">
                          <a:solidFill>
                            <a:schemeClr val="bg1"/>
                          </a:solidFill>
                          <a:effectLst/>
                          <a:latin typeface="+mj-lt"/>
                        </a:rPr>
                        <a:t>Azure AD roles</a:t>
                      </a:r>
                      <a:endParaRPr lang="en-US" sz="2000" b="0" dirty="0">
                        <a:solidFill>
                          <a:schemeClr val="bg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77452225"/>
                  </a:ext>
                </a:extLst>
              </a:tr>
              <a:tr h="709632">
                <a:tc>
                  <a:txBody>
                    <a:bodyPr/>
                    <a:lstStyle/>
                    <a:p>
                      <a:pPr marL="0" marR="0">
                        <a:lnSpc>
                          <a:spcPct val="107000"/>
                        </a:lnSpc>
                        <a:spcBef>
                          <a:spcPts val="0"/>
                        </a:spcBef>
                        <a:spcAft>
                          <a:spcPts val="0"/>
                        </a:spcAft>
                      </a:pPr>
                      <a:r>
                        <a:rPr lang="en-US" sz="2000" b="0" dirty="0">
                          <a:solidFill>
                            <a:schemeClr val="tx1"/>
                          </a:solidFill>
                          <a:effectLst/>
                        </a:rPr>
                        <a:t>Manage access to Azure resources</a:t>
                      </a:r>
                      <a:endPar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Manage</a:t>
                      </a:r>
                      <a:r>
                        <a:rPr lang="en-US" sz="2000" baseline="0" dirty="0">
                          <a:solidFill>
                            <a:schemeClr val="tx1"/>
                          </a:solidFill>
                          <a:effectLst/>
                        </a:rPr>
                        <a:t> access to Azure AD objects</a:t>
                      </a:r>
                      <a:endPar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970188329"/>
                  </a:ext>
                </a:extLst>
              </a:tr>
              <a:tr h="709632">
                <a:tc>
                  <a:txBody>
                    <a:bodyPr/>
                    <a:lstStyle/>
                    <a:p>
                      <a:pPr marL="0" marR="0">
                        <a:lnSpc>
                          <a:spcPct val="107000"/>
                        </a:lnSpc>
                        <a:spcBef>
                          <a:spcPts val="0"/>
                        </a:spcBef>
                        <a:spcAft>
                          <a:spcPts val="0"/>
                        </a:spcAft>
                      </a:pPr>
                      <a:r>
                        <a:rPr lang="en-US" sz="2000" b="0" dirty="0">
                          <a:solidFill>
                            <a:schemeClr val="tx1"/>
                          </a:solidFill>
                          <a:effectLst/>
                        </a:rPr>
                        <a:t>Scope can be specified at multiple levels</a:t>
                      </a:r>
                      <a:endPar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Scope is at the tenant level</a:t>
                      </a:r>
                      <a:endPar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178053974"/>
                  </a:ext>
                </a:extLst>
              </a:tr>
              <a:tr h="1400207">
                <a:tc>
                  <a:txBody>
                    <a:bodyPr/>
                    <a:lstStyle/>
                    <a:p>
                      <a:pPr marL="0" marR="0">
                        <a:lnSpc>
                          <a:spcPct val="107000"/>
                        </a:lnSpc>
                        <a:spcBef>
                          <a:spcPts val="0"/>
                        </a:spcBef>
                        <a:spcAft>
                          <a:spcPts val="0"/>
                        </a:spcAft>
                      </a:pPr>
                      <a:r>
                        <a:rPr lang="en-US" sz="2000" b="0" kern="1200" dirty="0">
                          <a:solidFill>
                            <a:schemeClr val="tx1"/>
                          </a:solidFill>
                          <a:effectLst/>
                        </a:rPr>
                        <a:t>Role information can be accessed in the Azure portal, Azure CLI, Azure PowerShell, Azure Resource Manager templates, REST API</a:t>
                      </a:r>
                      <a:endPar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0" kern="1200" dirty="0">
                          <a:solidFill>
                            <a:schemeClr val="tx1"/>
                          </a:solidFill>
                          <a:effectLst/>
                        </a:rPr>
                        <a:t>Role information can be accessed in Azure portal, Microsoft 365 admin portal, Microsoft Graph, Azure Active Directory PowerShell for Graph</a:t>
                      </a:r>
                      <a:endPar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072606257"/>
                  </a:ext>
                </a:extLst>
              </a:tr>
            </a:tbl>
          </a:graphicData>
        </a:graphic>
      </p:graphicFrame>
      <p:pic>
        <p:nvPicPr>
          <p:cNvPr id="7" name="Picture 6" descr="Tick mark">
            <a:extLst>
              <a:ext uri="{FF2B5EF4-FFF2-40B4-BE49-F238E27FC236}">
                <a16:creationId xmlns:a16="http://schemas.microsoft.com/office/drawing/2014/main" id="{EF2AAD51-06C0-4B7A-A91D-8D94498548C3}"/>
              </a:ext>
            </a:extLst>
          </p:cNvPr>
          <p:cNvPicPr>
            <a:picLocks noChangeAspect="1"/>
          </p:cNvPicPr>
          <p:nvPr/>
        </p:nvPicPr>
        <p:blipFill>
          <a:blip r:embed="rId3"/>
          <a:stretch>
            <a:fillRect/>
          </a:stretch>
        </p:blipFill>
        <p:spPr>
          <a:xfrm>
            <a:off x="427037" y="5359816"/>
            <a:ext cx="786452" cy="780356"/>
          </a:xfrm>
          <a:prstGeom prst="rect">
            <a:avLst/>
          </a:prstGeom>
        </p:spPr>
      </p:pic>
      <p:sp>
        <p:nvSpPr>
          <p:cNvPr id="8" name="Freeform: Shape 7">
            <a:extLst>
              <a:ext uri="{FF2B5EF4-FFF2-40B4-BE49-F238E27FC236}">
                <a16:creationId xmlns:a16="http://schemas.microsoft.com/office/drawing/2014/main" id="{1B60E5EB-07FF-40C5-B7D3-487CAECA4699}"/>
              </a:ext>
            </a:extLst>
          </p:cNvPr>
          <p:cNvSpPr/>
          <p:nvPr/>
        </p:nvSpPr>
        <p:spPr bwMode="auto">
          <a:xfrm>
            <a:off x="-1" y="5359816"/>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 Classic administrator roles should be avoided if using Azure Resource Manager</a:t>
            </a:r>
          </a:p>
        </p:txBody>
      </p:sp>
    </p:spTree>
    <p:extLst>
      <p:ext uri="{BB962C8B-B14F-4D97-AF65-F5344CB8AC3E}">
        <p14:creationId xmlns:p14="http://schemas.microsoft.com/office/powerpoint/2010/main" val="8410282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447A-B73D-49ED-917E-B8AF76B34BF8}"/>
              </a:ext>
            </a:extLst>
          </p:cNvPr>
          <p:cNvSpPr>
            <a:spLocks noGrp="1"/>
          </p:cNvSpPr>
          <p:nvPr>
            <p:ph type="title"/>
          </p:nvPr>
        </p:nvSpPr>
        <p:spPr/>
        <p:txBody>
          <a:bodyPr/>
          <a:lstStyle/>
          <a:p>
            <a:r>
              <a:rPr lang="en-US" dirty="0"/>
              <a:t>RBAC Authentication</a:t>
            </a:r>
          </a:p>
        </p:txBody>
      </p:sp>
      <p:sp>
        <p:nvSpPr>
          <p:cNvPr id="56" name="Rectangle 55">
            <a:extLst>
              <a:ext uri="{FF2B5EF4-FFF2-40B4-BE49-F238E27FC236}">
                <a16:creationId xmlns:a16="http://schemas.microsoft.com/office/drawing/2014/main" id="{1AEC3CCA-34D4-45D5-B9C6-965396DAD31F}"/>
              </a:ext>
              <a:ext uri="{C183D7F6-B498-43B3-948B-1728B52AA6E4}">
                <adec:decorative xmlns:adec="http://schemas.microsoft.com/office/drawing/2017/decorative" val="1"/>
              </a:ext>
            </a:extLst>
          </p:cNvPr>
          <p:cNvSpPr/>
          <p:nvPr/>
        </p:nvSpPr>
        <p:spPr bwMode="auto">
          <a:xfrm>
            <a:off x="415925" y="1385955"/>
            <a:ext cx="11582400" cy="470630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grpSp>
        <p:nvGrpSpPr>
          <p:cNvPr id="4" name="Group 3">
            <a:extLst>
              <a:ext uri="{FF2B5EF4-FFF2-40B4-BE49-F238E27FC236}">
                <a16:creationId xmlns:a16="http://schemas.microsoft.com/office/drawing/2014/main" id="{9632CF40-C5CF-4055-9618-F5FDCFB29131}"/>
              </a:ext>
              <a:ext uri="{C183D7F6-B498-43B3-948B-1728B52AA6E4}">
                <adec:decorative xmlns:adec="http://schemas.microsoft.com/office/drawing/2017/decorative" val="1"/>
              </a:ext>
            </a:extLst>
          </p:cNvPr>
          <p:cNvGrpSpPr/>
          <p:nvPr/>
        </p:nvGrpSpPr>
        <p:grpSpPr>
          <a:xfrm>
            <a:off x="894484" y="1567501"/>
            <a:ext cx="10625282" cy="4343211"/>
            <a:chOff x="908136" y="2020506"/>
            <a:chExt cx="10625282" cy="4343211"/>
          </a:xfrm>
        </p:grpSpPr>
        <p:sp>
          <p:nvSpPr>
            <p:cNvPr id="3" name="Rectangle: Rounded Corners 2">
              <a:extLst>
                <a:ext uri="{FF2B5EF4-FFF2-40B4-BE49-F238E27FC236}">
                  <a16:creationId xmlns:a16="http://schemas.microsoft.com/office/drawing/2014/main" id="{0E454B11-56C8-4DE3-B6A4-DBB4B30870F7}"/>
                </a:ext>
                <a:ext uri="{C183D7F6-B498-43B3-948B-1728B52AA6E4}">
                  <adec:decorative xmlns:adec="http://schemas.microsoft.com/office/drawing/2017/decorative" val="1"/>
                </a:ext>
              </a:extLst>
            </p:cNvPr>
            <p:cNvSpPr/>
            <p:nvPr/>
          </p:nvSpPr>
          <p:spPr bwMode="auto">
            <a:xfrm>
              <a:off x="908136" y="2020506"/>
              <a:ext cx="3705065" cy="1456740"/>
            </a:xfrm>
            <a:prstGeom prst="roundRect">
              <a:avLst>
                <a:gd name="adj" fmla="val 5225"/>
              </a:avLst>
            </a:prstGeom>
            <a:solidFill>
              <a:schemeClr val="bg1">
                <a:lumMod val="95000"/>
              </a:schemeClr>
            </a:solidFill>
            <a:ln w="19050">
              <a:solidFill>
                <a:srgbClr val="107C0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noAutofit/>
            </a:bodyPr>
            <a:lstStyle/>
            <a:p>
              <a:pPr defTabSz="951028" fontAlgn="base">
                <a:spcBef>
                  <a:spcPct val="0"/>
                </a:spcBef>
                <a:spcAft>
                  <a:spcPct val="0"/>
                </a:spcAft>
              </a:pPr>
              <a:endParaRPr lang="en-US" sz="1836">
                <a:solidFill>
                  <a:schemeClr val="tx1"/>
                </a:solidFill>
                <a:latin typeface="Consolas" panose="020B0609020204030204" pitchFamily="49" charset="0"/>
              </a:endParaRPr>
            </a:p>
          </p:txBody>
        </p:sp>
        <p:pic>
          <p:nvPicPr>
            <p:cNvPr id="69" name="Picture 68">
              <a:extLst>
                <a:ext uri="{FF2B5EF4-FFF2-40B4-BE49-F238E27FC236}">
                  <a16:creationId xmlns:a16="http://schemas.microsoft.com/office/drawing/2014/main" id="{63987F20-EACD-4B71-B02B-BEA4F3BCD19B}"/>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85101" y="2150460"/>
              <a:ext cx="298704" cy="373380"/>
            </a:xfrm>
            <a:prstGeom prst="rect">
              <a:avLst/>
            </a:prstGeom>
          </p:spPr>
        </p:pic>
        <p:sp>
          <p:nvSpPr>
            <p:cNvPr id="5" name="TextBox 4">
              <a:extLst>
                <a:ext uri="{FF2B5EF4-FFF2-40B4-BE49-F238E27FC236}">
                  <a16:creationId xmlns:a16="http://schemas.microsoft.com/office/drawing/2014/main" id="{C8FF5495-2CF2-4A01-83A6-B6D8841BB02D}"/>
                </a:ext>
              </a:extLst>
            </p:cNvPr>
            <p:cNvSpPr txBox="1"/>
            <p:nvPr/>
          </p:nvSpPr>
          <p:spPr>
            <a:xfrm>
              <a:off x="1622010" y="2146529"/>
              <a:ext cx="977832" cy="430887"/>
            </a:xfrm>
            <a:prstGeom prst="rect">
              <a:avLst/>
            </a:prstGeom>
            <a:noFill/>
          </p:spPr>
          <p:txBody>
            <a:bodyPr wrap="square" lIns="0" tIns="0" rIns="0" bIns="0" rtlCol="0">
              <a:spAutoFit/>
            </a:bodyPr>
            <a:lstStyle/>
            <a:p>
              <a:pPr algn="l"/>
              <a:r>
                <a:rPr lang="en-IN" sz="1400">
                  <a:latin typeface="+mj-lt"/>
                </a:rPr>
                <a:t>Azure AD</a:t>
              </a:r>
            </a:p>
            <a:p>
              <a:pPr algn="l"/>
              <a:r>
                <a:rPr lang="en-IN" sz="1400">
                  <a:latin typeface="+mj-lt"/>
                </a:rPr>
                <a:t>Admin roles</a:t>
              </a:r>
              <a:endParaRPr lang="en-US" sz="1400">
                <a:latin typeface="+mj-lt"/>
              </a:endParaRPr>
            </a:p>
          </p:txBody>
        </p:sp>
        <p:sp>
          <p:nvSpPr>
            <p:cNvPr id="15" name="TextBox 14">
              <a:extLst>
                <a:ext uri="{FF2B5EF4-FFF2-40B4-BE49-F238E27FC236}">
                  <a16:creationId xmlns:a16="http://schemas.microsoft.com/office/drawing/2014/main" id="{60EED074-6FA4-44E2-B0C5-8DC7E985A314}"/>
                </a:ext>
              </a:extLst>
            </p:cNvPr>
            <p:cNvSpPr txBox="1"/>
            <p:nvPr/>
          </p:nvSpPr>
          <p:spPr>
            <a:xfrm>
              <a:off x="1055631" y="2610643"/>
              <a:ext cx="1787635" cy="846386"/>
            </a:xfrm>
            <a:prstGeom prst="rect">
              <a:avLst/>
            </a:prstGeom>
            <a:noFill/>
          </p:spPr>
          <p:txBody>
            <a:bodyPr wrap="square" lIns="0" tIns="0" rIns="0" bIns="0" rtlCol="0">
              <a:spAutoFit/>
            </a:bodyPr>
            <a:lstStyle/>
            <a:p>
              <a:r>
                <a:rPr lang="en-IN" sz="1100"/>
                <a:t>Global admin</a:t>
              </a:r>
            </a:p>
            <a:p>
              <a:r>
                <a:rPr lang="en-IN" sz="1100"/>
                <a:t>Application admin</a:t>
              </a:r>
            </a:p>
            <a:p>
              <a:r>
                <a:rPr lang="en-IN" sz="1100"/>
                <a:t>Application developer</a:t>
              </a:r>
            </a:p>
            <a:p>
              <a:r>
                <a:rPr lang="en-IN" sz="1100"/>
                <a:t>Billing admin</a:t>
              </a:r>
              <a:br>
                <a:rPr lang="en-IN" sz="1100"/>
              </a:br>
              <a:r>
                <a:rPr lang="en-IN" sz="1100"/>
                <a:t>…</a:t>
              </a:r>
              <a:endParaRPr lang="en-US" sz="1100"/>
            </a:p>
          </p:txBody>
        </p:sp>
        <p:pic>
          <p:nvPicPr>
            <p:cNvPr id="6" name="Graphic 5">
              <a:extLst>
                <a:ext uri="{FF2B5EF4-FFF2-40B4-BE49-F238E27FC236}">
                  <a16:creationId xmlns:a16="http://schemas.microsoft.com/office/drawing/2014/main" id="{927B7572-00EA-4163-B080-B5302438598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01372" y="2207565"/>
              <a:ext cx="462749" cy="462749"/>
            </a:xfrm>
            <a:prstGeom prst="rect">
              <a:avLst/>
            </a:prstGeom>
          </p:spPr>
        </p:pic>
        <p:sp>
          <p:nvSpPr>
            <p:cNvPr id="19" name="TextBox 18">
              <a:extLst>
                <a:ext uri="{FF2B5EF4-FFF2-40B4-BE49-F238E27FC236}">
                  <a16:creationId xmlns:a16="http://schemas.microsoft.com/office/drawing/2014/main" id="{188BB41A-C67E-4AC7-B95C-14A366215A12}"/>
                </a:ext>
              </a:extLst>
            </p:cNvPr>
            <p:cNvSpPr txBox="1"/>
            <p:nvPr/>
          </p:nvSpPr>
          <p:spPr>
            <a:xfrm>
              <a:off x="3167751" y="2225209"/>
              <a:ext cx="1318601" cy="430887"/>
            </a:xfrm>
            <a:prstGeom prst="rect">
              <a:avLst/>
            </a:prstGeom>
            <a:noFill/>
          </p:spPr>
          <p:txBody>
            <a:bodyPr wrap="square" lIns="0" tIns="0" rIns="0" bIns="0" rtlCol="0">
              <a:spAutoFit/>
            </a:bodyPr>
            <a:lstStyle/>
            <a:p>
              <a:pPr algn="l"/>
              <a:r>
                <a:rPr lang="en-IN" sz="1400">
                  <a:latin typeface="+mj-lt"/>
                </a:rPr>
                <a:t>Azure Active</a:t>
              </a:r>
            </a:p>
            <a:p>
              <a:pPr algn="l"/>
              <a:r>
                <a:rPr lang="en-IN" sz="1400">
                  <a:latin typeface="+mj-lt"/>
                </a:rPr>
                <a:t>Directory tenant</a:t>
              </a:r>
              <a:endParaRPr lang="en-US" sz="1400">
                <a:latin typeface="+mj-lt"/>
              </a:endParaRPr>
            </a:p>
          </p:txBody>
        </p:sp>
        <p:cxnSp>
          <p:nvCxnSpPr>
            <p:cNvPr id="2051" name="Connector: Elbow 2050" descr="Line connector pointing down">
              <a:extLst>
                <a:ext uri="{FF2B5EF4-FFF2-40B4-BE49-F238E27FC236}">
                  <a16:creationId xmlns:a16="http://schemas.microsoft.com/office/drawing/2014/main" id="{9F81330D-5626-439F-8F02-6765D011D81F}"/>
                </a:ext>
              </a:extLst>
            </p:cNvPr>
            <p:cNvCxnSpPr>
              <a:cxnSpLocks/>
              <a:stCxn id="6" idx="2"/>
              <a:endCxn id="22" idx="0"/>
            </p:cNvCxnSpPr>
            <p:nvPr/>
          </p:nvCxnSpPr>
          <p:spPr>
            <a:xfrm rot="16200000" flipH="1">
              <a:off x="2487261" y="3015799"/>
              <a:ext cx="995727" cy="304755"/>
            </a:xfrm>
            <a:prstGeom prst="bentConnector3">
              <a:avLst>
                <a:gd name="adj1" fmla="val 50000"/>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2FC8147-18E8-466E-B661-C0D5C3251EAC}"/>
                </a:ext>
              </a:extLst>
            </p:cNvPr>
            <p:cNvSpPr txBox="1"/>
            <p:nvPr/>
          </p:nvSpPr>
          <p:spPr>
            <a:xfrm>
              <a:off x="2880652" y="3666041"/>
              <a:ext cx="513700" cy="219740"/>
            </a:xfrm>
            <a:prstGeom prst="rect">
              <a:avLst/>
            </a:prstGeom>
            <a:noFill/>
          </p:spPr>
          <p:txBody>
            <a:bodyPr wrap="square" lIns="0" tIns="0" rIns="0" bIns="0" rtlCol="0">
              <a:spAutoFit/>
            </a:bodyPr>
            <a:lstStyle/>
            <a:p>
              <a:pPr algn="l"/>
              <a:r>
                <a:rPr lang="en-IN" sz="1428">
                  <a:latin typeface="+mj-lt"/>
                </a:rPr>
                <a:t>Root</a:t>
              </a:r>
              <a:endParaRPr lang="en-US" sz="1428">
                <a:latin typeface="+mj-lt"/>
              </a:endParaRPr>
            </a:p>
          </p:txBody>
        </p:sp>
        <p:cxnSp>
          <p:nvCxnSpPr>
            <p:cNvPr id="68" name="Straight Connector 67">
              <a:extLst>
                <a:ext uri="{FF2B5EF4-FFF2-40B4-BE49-F238E27FC236}">
                  <a16:creationId xmlns:a16="http://schemas.microsoft.com/office/drawing/2014/main" id="{5346BCCB-B3AD-4952-8837-A54CD94CC539}"/>
                </a:ext>
                <a:ext uri="{C183D7F6-B498-43B3-948B-1728B52AA6E4}">
                  <adec:decorative xmlns:adec="http://schemas.microsoft.com/office/drawing/2017/decorative" val="1"/>
                </a:ext>
              </a:extLst>
            </p:cNvPr>
            <p:cNvCxnSpPr>
              <a:cxnSpLocks/>
            </p:cNvCxnSpPr>
            <p:nvPr/>
          </p:nvCxnSpPr>
          <p:spPr>
            <a:xfrm flipH="1">
              <a:off x="2683154" y="3609637"/>
              <a:ext cx="153394" cy="271390"/>
            </a:xfrm>
            <a:prstGeom prst="line">
              <a:avLst/>
            </a:prstGeom>
            <a:ln w="571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 name="Straight Connector 96" descr="Line connector">
              <a:extLst>
                <a:ext uri="{FF2B5EF4-FFF2-40B4-BE49-F238E27FC236}">
                  <a16:creationId xmlns:a16="http://schemas.microsoft.com/office/drawing/2014/main" id="{A7B330A4-665E-4AD7-A8A6-744482E92145}"/>
                </a:ext>
              </a:extLst>
            </p:cNvPr>
            <p:cNvCxnSpPr>
              <a:cxnSpLocks/>
            </p:cNvCxnSpPr>
            <p:nvPr/>
          </p:nvCxnSpPr>
          <p:spPr>
            <a:xfrm flipV="1">
              <a:off x="3394353" y="3725038"/>
              <a:ext cx="1537436" cy="0"/>
            </a:xfrm>
            <a:prstGeom prst="line">
              <a:avLst/>
            </a:prstGeom>
            <a:ln w="28575">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44FA7C5F-A41E-4497-B8BC-265579ED44E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14386" y="3367632"/>
              <a:ext cx="298704" cy="373380"/>
            </a:xfrm>
            <a:prstGeom prst="rect">
              <a:avLst/>
            </a:prstGeom>
          </p:spPr>
        </p:pic>
        <p:sp>
          <p:nvSpPr>
            <p:cNvPr id="55" name="TextBox 54">
              <a:extLst>
                <a:ext uri="{FF2B5EF4-FFF2-40B4-BE49-F238E27FC236}">
                  <a16:creationId xmlns:a16="http://schemas.microsoft.com/office/drawing/2014/main" id="{4C5B20AA-DB8F-4DA8-96E6-BDA38A07C8A1}"/>
                </a:ext>
              </a:extLst>
            </p:cNvPr>
            <p:cNvSpPr txBox="1"/>
            <p:nvPr/>
          </p:nvSpPr>
          <p:spPr>
            <a:xfrm>
              <a:off x="5538652" y="3186041"/>
              <a:ext cx="1474947" cy="553998"/>
            </a:xfrm>
            <a:prstGeom prst="rect">
              <a:avLst/>
            </a:prstGeom>
            <a:noFill/>
          </p:spPr>
          <p:txBody>
            <a:bodyPr wrap="square" lIns="0" tIns="0" rIns="0" bIns="0" rtlCol="0">
              <a:spAutoFit/>
            </a:bodyPr>
            <a:lstStyle/>
            <a:p>
              <a:pPr algn="l"/>
              <a:r>
                <a:rPr lang="en-IN" sz="1200">
                  <a:latin typeface="+mj-lt"/>
                </a:rPr>
                <a:t>Global admin/User access admin (elevated access)</a:t>
              </a:r>
              <a:endParaRPr lang="en-US" sz="1200">
                <a:latin typeface="+mj-lt"/>
              </a:endParaRPr>
            </a:p>
          </p:txBody>
        </p:sp>
        <p:sp>
          <p:nvSpPr>
            <p:cNvPr id="23" name="Rectangle: Rounded Corners 22">
              <a:extLst>
                <a:ext uri="{FF2B5EF4-FFF2-40B4-BE49-F238E27FC236}">
                  <a16:creationId xmlns:a16="http://schemas.microsoft.com/office/drawing/2014/main" id="{CE3EFFC0-C5C2-43F7-8FCC-3A7F1F342B19}"/>
                </a:ext>
                <a:ext uri="{C183D7F6-B498-43B3-948B-1728B52AA6E4}">
                  <adec:decorative xmlns:adec="http://schemas.microsoft.com/office/drawing/2017/decorative" val="1"/>
                </a:ext>
              </a:extLst>
            </p:cNvPr>
            <p:cNvSpPr/>
            <p:nvPr/>
          </p:nvSpPr>
          <p:spPr bwMode="auto">
            <a:xfrm>
              <a:off x="908136" y="3989685"/>
              <a:ext cx="6430765" cy="1576085"/>
            </a:xfrm>
            <a:prstGeom prst="roundRect">
              <a:avLst>
                <a:gd name="adj" fmla="val 3976"/>
              </a:avLst>
            </a:prstGeom>
            <a:solidFill>
              <a:schemeClr val="bg1">
                <a:lumMod val="95000"/>
              </a:schemeClr>
            </a:solidFill>
            <a:ln w="19050">
              <a:solidFill>
                <a:srgbClr val="0178D4"/>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noAutofit/>
            </a:bodyPr>
            <a:lstStyle/>
            <a:p>
              <a:pPr defTabSz="951028" fontAlgn="base">
                <a:spcBef>
                  <a:spcPct val="0"/>
                </a:spcBef>
                <a:spcAft>
                  <a:spcPct val="0"/>
                </a:spcAft>
              </a:pPr>
              <a:endParaRPr lang="en-US" sz="1836">
                <a:solidFill>
                  <a:schemeClr val="tx1"/>
                </a:solidFill>
                <a:latin typeface="Consolas" panose="020B0609020204030204" pitchFamily="49" charset="0"/>
              </a:endParaRPr>
            </a:p>
          </p:txBody>
        </p:sp>
        <p:pic>
          <p:nvPicPr>
            <p:cNvPr id="27" name="Picture 26">
              <a:extLst>
                <a:ext uri="{FF2B5EF4-FFF2-40B4-BE49-F238E27FC236}">
                  <a16:creationId xmlns:a16="http://schemas.microsoft.com/office/drawing/2014/main" id="{79BF043D-9A41-4F2E-9848-59A44C828FAB}"/>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7357" y="4131702"/>
              <a:ext cx="298704" cy="373380"/>
            </a:xfrm>
            <a:prstGeom prst="rect">
              <a:avLst/>
            </a:prstGeom>
          </p:spPr>
        </p:pic>
        <p:sp>
          <p:nvSpPr>
            <p:cNvPr id="26" name="TextBox 25">
              <a:extLst>
                <a:ext uri="{FF2B5EF4-FFF2-40B4-BE49-F238E27FC236}">
                  <a16:creationId xmlns:a16="http://schemas.microsoft.com/office/drawing/2014/main" id="{F9789CC5-48F4-4AE5-A87C-274E4396E03C}"/>
                </a:ext>
              </a:extLst>
            </p:cNvPr>
            <p:cNvSpPr txBox="1"/>
            <p:nvPr/>
          </p:nvSpPr>
          <p:spPr>
            <a:xfrm>
              <a:off x="1674267" y="4158251"/>
              <a:ext cx="968855" cy="430887"/>
            </a:xfrm>
            <a:prstGeom prst="rect">
              <a:avLst/>
            </a:prstGeom>
            <a:noFill/>
          </p:spPr>
          <p:txBody>
            <a:bodyPr wrap="square" lIns="0" tIns="0" rIns="0" bIns="0" rtlCol="0">
              <a:spAutoFit/>
            </a:bodyPr>
            <a:lstStyle/>
            <a:p>
              <a:pPr algn="l"/>
              <a:r>
                <a:rPr lang="en-IN" sz="1400">
                  <a:latin typeface="+mj-lt"/>
                </a:rPr>
                <a:t>Azure RBAC</a:t>
              </a:r>
            </a:p>
            <a:p>
              <a:pPr algn="l"/>
              <a:r>
                <a:rPr lang="en-IN" sz="1400">
                  <a:latin typeface="+mj-lt"/>
                </a:rPr>
                <a:t>roles</a:t>
              </a:r>
              <a:endParaRPr lang="en-US" sz="1400">
                <a:latin typeface="+mj-lt"/>
              </a:endParaRPr>
            </a:p>
          </p:txBody>
        </p:sp>
        <p:sp>
          <p:nvSpPr>
            <p:cNvPr id="28" name="TextBox 27">
              <a:extLst>
                <a:ext uri="{FF2B5EF4-FFF2-40B4-BE49-F238E27FC236}">
                  <a16:creationId xmlns:a16="http://schemas.microsoft.com/office/drawing/2014/main" id="{9B8A3B07-86AB-4309-8983-010B04C1637E}"/>
                </a:ext>
              </a:extLst>
            </p:cNvPr>
            <p:cNvSpPr txBox="1"/>
            <p:nvPr/>
          </p:nvSpPr>
          <p:spPr>
            <a:xfrm>
              <a:off x="1107887" y="4591885"/>
              <a:ext cx="1406678" cy="846386"/>
            </a:xfrm>
            <a:prstGeom prst="rect">
              <a:avLst/>
            </a:prstGeom>
            <a:noFill/>
          </p:spPr>
          <p:txBody>
            <a:bodyPr wrap="square" lIns="0" tIns="0" rIns="0" bIns="0" rtlCol="0">
              <a:spAutoFit/>
            </a:bodyPr>
            <a:lstStyle/>
            <a:p>
              <a:r>
                <a:rPr lang="en-IN" sz="1100"/>
                <a:t>Owner</a:t>
              </a:r>
            </a:p>
            <a:p>
              <a:r>
                <a:rPr lang="en-IN" sz="1100"/>
                <a:t>Contributor</a:t>
              </a:r>
            </a:p>
            <a:p>
              <a:r>
                <a:rPr lang="en-IN" sz="1100"/>
                <a:t>Reader</a:t>
              </a:r>
            </a:p>
            <a:p>
              <a:r>
                <a:rPr lang="en-IN" sz="1100"/>
                <a:t>User access admin</a:t>
              </a:r>
            </a:p>
            <a:p>
              <a:r>
                <a:rPr lang="en-IN" sz="1100"/>
                <a:t>…</a:t>
              </a:r>
              <a:endParaRPr lang="en-US" sz="1100"/>
            </a:p>
          </p:txBody>
        </p:sp>
        <p:cxnSp>
          <p:nvCxnSpPr>
            <p:cNvPr id="67" name="Connector: Elbow 66" descr="Line connector pointing down">
              <a:extLst>
                <a:ext uri="{FF2B5EF4-FFF2-40B4-BE49-F238E27FC236}">
                  <a16:creationId xmlns:a16="http://schemas.microsoft.com/office/drawing/2014/main" id="{F79DEABD-187F-487B-BC75-4401CCEEB8DE}"/>
                </a:ext>
              </a:extLst>
            </p:cNvPr>
            <p:cNvCxnSpPr>
              <a:cxnSpLocks/>
              <a:stCxn id="22" idx="2"/>
              <a:endCxn id="34" idx="1"/>
            </p:cNvCxnSpPr>
            <p:nvPr/>
          </p:nvCxnSpPr>
          <p:spPr>
            <a:xfrm rot="16200000" flipH="1">
              <a:off x="3036017" y="3987266"/>
              <a:ext cx="459821" cy="256850"/>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50DE747-60F8-4CFF-B8E9-EB798FBC38BE}"/>
                </a:ext>
              </a:extLst>
            </p:cNvPr>
            <p:cNvSpPr txBox="1"/>
            <p:nvPr/>
          </p:nvSpPr>
          <p:spPr>
            <a:xfrm>
              <a:off x="3973496" y="4145432"/>
              <a:ext cx="2051844" cy="215444"/>
            </a:xfrm>
            <a:prstGeom prst="rect">
              <a:avLst/>
            </a:prstGeom>
            <a:noFill/>
          </p:spPr>
          <p:txBody>
            <a:bodyPr wrap="square" lIns="0" tIns="0" rIns="0" bIns="0" rtlCol="0">
              <a:spAutoFit/>
            </a:bodyPr>
            <a:lstStyle/>
            <a:p>
              <a:pPr algn="l"/>
              <a:r>
                <a:rPr lang="en-IN" sz="1400">
                  <a:latin typeface="+mj-lt"/>
                </a:rPr>
                <a:t>Root management group</a:t>
              </a:r>
              <a:endParaRPr lang="en-US" sz="1400">
                <a:latin typeface="+mj-lt"/>
              </a:endParaRPr>
            </a:p>
          </p:txBody>
        </p:sp>
        <p:pic>
          <p:nvPicPr>
            <p:cNvPr id="34" name="Graphic 33">
              <a:extLst>
                <a:ext uri="{FF2B5EF4-FFF2-40B4-BE49-F238E27FC236}">
                  <a16:creationId xmlns:a16="http://schemas.microsoft.com/office/drawing/2014/main" id="{1DDC0CF8-80BC-4C68-8C2D-E76CE5B553C1}"/>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4352" y="4097748"/>
              <a:ext cx="495705" cy="495707"/>
            </a:xfrm>
            <a:prstGeom prst="rect">
              <a:avLst/>
            </a:prstGeom>
          </p:spPr>
        </p:pic>
        <p:cxnSp>
          <p:nvCxnSpPr>
            <p:cNvPr id="72" name="Connector: Elbow 71" descr="Line connector pointing down">
              <a:extLst>
                <a:ext uri="{FF2B5EF4-FFF2-40B4-BE49-F238E27FC236}">
                  <a16:creationId xmlns:a16="http://schemas.microsoft.com/office/drawing/2014/main" id="{216BC84A-3BFF-40F5-A33D-858B2547E820}"/>
                </a:ext>
              </a:extLst>
            </p:cNvPr>
            <p:cNvCxnSpPr>
              <a:cxnSpLocks/>
              <a:stCxn id="34" idx="2"/>
              <a:endCxn id="37" idx="1"/>
            </p:cNvCxnSpPr>
            <p:nvPr/>
          </p:nvCxnSpPr>
          <p:spPr>
            <a:xfrm rot="16200000" flipH="1">
              <a:off x="3540265" y="4695384"/>
              <a:ext cx="369011" cy="165132"/>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6ED9393-DA6E-4258-BD18-9C383B8EEC64}"/>
                </a:ext>
              </a:extLst>
            </p:cNvPr>
            <p:cNvSpPr txBox="1"/>
            <p:nvPr/>
          </p:nvSpPr>
          <p:spPr>
            <a:xfrm>
              <a:off x="4386481" y="4762287"/>
              <a:ext cx="1123213" cy="430887"/>
            </a:xfrm>
            <a:prstGeom prst="rect">
              <a:avLst/>
            </a:prstGeom>
            <a:noFill/>
          </p:spPr>
          <p:txBody>
            <a:bodyPr wrap="square" lIns="0" tIns="0" rIns="0" bIns="0" rtlCol="0">
              <a:spAutoFit/>
            </a:bodyPr>
            <a:lstStyle/>
            <a:p>
              <a:pPr algn="l"/>
              <a:r>
                <a:rPr lang="en-IN" sz="1400">
                  <a:latin typeface="+mj-lt"/>
                </a:rPr>
                <a:t>Management</a:t>
              </a:r>
              <a:br>
                <a:rPr lang="en-IN" sz="1400">
                  <a:latin typeface="+mj-lt"/>
                </a:rPr>
              </a:br>
              <a:r>
                <a:rPr lang="en-IN" sz="1400">
                  <a:latin typeface="+mj-lt"/>
                </a:rPr>
                <a:t>group</a:t>
              </a:r>
              <a:endParaRPr lang="en-US" sz="1400">
                <a:latin typeface="+mj-lt"/>
              </a:endParaRPr>
            </a:p>
          </p:txBody>
        </p:sp>
        <p:pic>
          <p:nvPicPr>
            <p:cNvPr id="37" name="Graphic 36">
              <a:extLst>
                <a:ext uri="{FF2B5EF4-FFF2-40B4-BE49-F238E27FC236}">
                  <a16:creationId xmlns:a16="http://schemas.microsoft.com/office/drawing/2014/main" id="{3C849749-B810-489B-9388-76B59D6CA542}"/>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7337" y="4714603"/>
              <a:ext cx="495705" cy="495706"/>
            </a:xfrm>
            <a:prstGeom prst="rect">
              <a:avLst/>
            </a:prstGeom>
          </p:spPr>
        </p:pic>
        <p:sp>
          <p:nvSpPr>
            <p:cNvPr id="38" name="Rectangle: Rounded Corners 37">
              <a:extLst>
                <a:ext uri="{FF2B5EF4-FFF2-40B4-BE49-F238E27FC236}">
                  <a16:creationId xmlns:a16="http://schemas.microsoft.com/office/drawing/2014/main" id="{18BD2D5C-5265-4D95-8A83-0BFB92938BEC}"/>
                </a:ext>
                <a:ext uri="{C183D7F6-B498-43B3-948B-1728B52AA6E4}">
                  <adec:decorative xmlns:adec="http://schemas.microsoft.com/office/drawing/2017/decorative" val="1"/>
                </a:ext>
              </a:extLst>
            </p:cNvPr>
            <p:cNvSpPr/>
            <p:nvPr/>
          </p:nvSpPr>
          <p:spPr bwMode="auto">
            <a:xfrm>
              <a:off x="5675163" y="4551640"/>
              <a:ext cx="4566433" cy="1812077"/>
            </a:xfrm>
            <a:prstGeom prst="roundRect">
              <a:avLst>
                <a:gd name="adj" fmla="val 3631"/>
              </a:avLst>
            </a:prstGeom>
            <a:solidFill>
              <a:schemeClr val="bg1"/>
            </a:solidFill>
            <a:ln w="19050">
              <a:solidFill>
                <a:srgbClr val="B4009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noAutofit/>
            </a:bodyPr>
            <a:lstStyle/>
            <a:p>
              <a:pPr defTabSz="951028" fontAlgn="base">
                <a:spcBef>
                  <a:spcPct val="0"/>
                </a:spcBef>
                <a:spcAft>
                  <a:spcPct val="0"/>
                </a:spcAft>
              </a:pPr>
              <a:endParaRPr lang="en-US" sz="1836">
                <a:solidFill>
                  <a:schemeClr val="tx1"/>
                </a:solidFill>
                <a:latin typeface="Consolas" panose="020B0609020204030204" pitchFamily="49" charset="0"/>
              </a:endParaRPr>
            </a:p>
          </p:txBody>
        </p:sp>
        <p:cxnSp>
          <p:nvCxnSpPr>
            <p:cNvPr id="81" name="Straight Connector 80" descr="Line connector pointing left">
              <a:extLst>
                <a:ext uri="{FF2B5EF4-FFF2-40B4-BE49-F238E27FC236}">
                  <a16:creationId xmlns:a16="http://schemas.microsoft.com/office/drawing/2014/main" id="{B1487B7B-6F21-4500-9161-216342B1CF8C}"/>
                </a:ext>
              </a:extLst>
            </p:cNvPr>
            <p:cNvCxnSpPr>
              <a:cxnSpLocks/>
            </p:cNvCxnSpPr>
            <p:nvPr/>
          </p:nvCxnSpPr>
          <p:spPr>
            <a:xfrm flipV="1">
              <a:off x="5538652" y="4854427"/>
              <a:ext cx="1690682" cy="0"/>
            </a:xfrm>
            <a:prstGeom prst="line">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6441DAFB-3077-401A-A6EB-969CCBDECF4B}"/>
                </a:ext>
                <a:ext uri="{C183D7F6-B498-43B3-948B-1728B52AA6E4}">
                  <adec:decorative xmlns:adec="http://schemas.microsoft.com/office/drawing/2017/decorative" val="1"/>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437330" y="4817674"/>
              <a:ext cx="269974" cy="269974"/>
            </a:xfrm>
            <a:prstGeom prst="rect">
              <a:avLst/>
            </a:prstGeom>
          </p:spPr>
        </p:pic>
        <p:sp>
          <p:nvSpPr>
            <p:cNvPr id="46" name="TextBox 45">
              <a:extLst>
                <a:ext uri="{FF2B5EF4-FFF2-40B4-BE49-F238E27FC236}">
                  <a16:creationId xmlns:a16="http://schemas.microsoft.com/office/drawing/2014/main" id="{283CFF63-EED4-415C-83EA-E091A4771B38}"/>
                </a:ext>
              </a:extLst>
            </p:cNvPr>
            <p:cNvSpPr txBox="1"/>
            <p:nvPr/>
          </p:nvSpPr>
          <p:spPr>
            <a:xfrm>
              <a:off x="7728920" y="4862370"/>
              <a:ext cx="1013098" cy="215444"/>
            </a:xfrm>
            <a:prstGeom prst="rect">
              <a:avLst/>
            </a:prstGeom>
            <a:noFill/>
          </p:spPr>
          <p:txBody>
            <a:bodyPr wrap="square" lIns="0" tIns="0" rIns="0" bIns="0" rtlCol="0">
              <a:spAutoFit/>
            </a:bodyPr>
            <a:lstStyle/>
            <a:p>
              <a:pPr algn="l"/>
              <a:r>
                <a:rPr lang="en-IN" sz="1400">
                  <a:latin typeface="+mj-lt"/>
                </a:rPr>
                <a:t>Subscription</a:t>
              </a:r>
              <a:endParaRPr lang="en-US" sz="1400">
                <a:latin typeface="+mj-lt"/>
              </a:endParaRPr>
            </a:p>
          </p:txBody>
        </p:sp>
        <p:cxnSp>
          <p:nvCxnSpPr>
            <p:cNvPr id="14" name="Straight Connector 13" descr="Line connector pointing left">
              <a:extLst>
                <a:ext uri="{FF2B5EF4-FFF2-40B4-BE49-F238E27FC236}">
                  <a16:creationId xmlns:a16="http://schemas.microsoft.com/office/drawing/2014/main" id="{5837AD98-23E6-48FD-B41A-6DEB858EF95D}"/>
                </a:ext>
              </a:extLst>
            </p:cNvPr>
            <p:cNvCxnSpPr>
              <a:cxnSpLocks/>
              <a:stCxn id="46" idx="3"/>
            </p:cNvCxnSpPr>
            <p:nvPr/>
          </p:nvCxnSpPr>
          <p:spPr>
            <a:xfrm flipV="1">
              <a:off x="8742018" y="4962456"/>
              <a:ext cx="1683313" cy="0"/>
            </a:xfrm>
            <a:prstGeom prst="line">
              <a:avLst/>
            </a:prstGeom>
            <a:ln w="28575">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Freeform 38">
              <a:extLst>
                <a:ext uri="{FF2B5EF4-FFF2-40B4-BE49-F238E27FC236}">
                  <a16:creationId xmlns:a16="http://schemas.microsoft.com/office/drawing/2014/main" id="{9FF459FF-3939-4F6D-AD10-55C9B3F6E07A}"/>
                </a:ext>
                <a:ext uri="{C183D7F6-B498-43B3-948B-1728B52AA6E4}">
                  <adec:decorative xmlns:adec="http://schemas.microsoft.com/office/drawing/2017/decorative" val="1"/>
                </a:ext>
              </a:extLst>
            </p:cNvPr>
            <p:cNvSpPr>
              <a:spLocks/>
            </p:cNvSpPr>
            <p:nvPr/>
          </p:nvSpPr>
          <p:spPr bwMode="auto">
            <a:xfrm>
              <a:off x="10407065" y="4474206"/>
              <a:ext cx="1033871" cy="67982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w="19050">
              <a:solidFill>
                <a:schemeClr val="tx2"/>
              </a:solidFill>
            </a:ln>
          </p:spPr>
          <p:txBody>
            <a:bodyPr vert="horz" wrap="square" lIns="93247" tIns="46623" rIns="93247" bIns="46623" numCol="1" anchor="t" anchorCtr="0" compatLnSpc="1">
              <a:prstTxWarp prst="textNoShape">
                <a:avLst/>
              </a:prstTxWarp>
            </a:bodyPr>
            <a:lstStyle/>
            <a:p>
              <a:pPr defTabSz="932418">
                <a:defRPr/>
              </a:pPr>
              <a:endParaRPr lang="en-US" sz="1836" kern="0"/>
            </a:p>
          </p:txBody>
        </p:sp>
        <p:pic>
          <p:nvPicPr>
            <p:cNvPr id="61" name="Picture 2" descr="Microsoft Azure Icon">
              <a:extLst>
                <a:ext uri="{FF2B5EF4-FFF2-40B4-BE49-F238E27FC236}">
                  <a16:creationId xmlns:a16="http://schemas.microsoft.com/office/drawing/2014/main" id="{42B5A8DF-99A2-4DE6-A2C2-1336818E3DE3}"/>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710665" y="4687909"/>
              <a:ext cx="440972" cy="346898"/>
            </a:xfrm>
            <a:prstGeom prst="rect">
              <a:avLst/>
            </a:prstGeom>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5963A65D-236E-4451-AAC2-6DF45FD55AD9}"/>
                </a:ext>
              </a:extLst>
            </p:cNvPr>
            <p:cNvSpPr txBox="1"/>
            <p:nvPr/>
          </p:nvSpPr>
          <p:spPr>
            <a:xfrm>
              <a:off x="10372844" y="5165092"/>
              <a:ext cx="1160574" cy="215444"/>
            </a:xfrm>
            <a:prstGeom prst="rect">
              <a:avLst/>
            </a:prstGeom>
            <a:noFill/>
          </p:spPr>
          <p:txBody>
            <a:bodyPr wrap="square" lIns="0" tIns="0" rIns="0" bIns="0" rtlCol="0">
              <a:spAutoFit/>
            </a:bodyPr>
            <a:lstStyle/>
            <a:p>
              <a:pPr algn="l"/>
              <a:r>
                <a:rPr lang="en-IN" sz="1400">
                  <a:latin typeface="+mj-lt"/>
                </a:rPr>
                <a:t>Azure account</a:t>
              </a:r>
              <a:endParaRPr lang="en-US" sz="1400">
                <a:latin typeface="+mj-lt"/>
              </a:endParaRPr>
            </a:p>
          </p:txBody>
        </p:sp>
        <p:pic>
          <p:nvPicPr>
            <p:cNvPr id="65" name="Picture 64">
              <a:extLst>
                <a:ext uri="{FF2B5EF4-FFF2-40B4-BE49-F238E27FC236}">
                  <a16:creationId xmlns:a16="http://schemas.microsoft.com/office/drawing/2014/main" id="{4B7F22C1-7A5A-449C-BF1A-87C922783F8E}"/>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70879" y="4952661"/>
              <a:ext cx="298704" cy="373380"/>
            </a:xfrm>
            <a:prstGeom prst="rect">
              <a:avLst/>
            </a:prstGeom>
          </p:spPr>
        </p:pic>
        <p:sp>
          <p:nvSpPr>
            <p:cNvPr id="62" name="TextBox 61">
              <a:extLst>
                <a:ext uri="{FF2B5EF4-FFF2-40B4-BE49-F238E27FC236}">
                  <a16:creationId xmlns:a16="http://schemas.microsoft.com/office/drawing/2014/main" id="{69073EA2-5D83-45DA-8A72-636B1C92B8CA}"/>
                </a:ext>
              </a:extLst>
            </p:cNvPr>
            <p:cNvSpPr txBox="1"/>
            <p:nvPr/>
          </p:nvSpPr>
          <p:spPr>
            <a:xfrm>
              <a:off x="6407788" y="4979210"/>
              <a:ext cx="968855" cy="430887"/>
            </a:xfrm>
            <a:prstGeom prst="rect">
              <a:avLst/>
            </a:prstGeom>
            <a:noFill/>
          </p:spPr>
          <p:txBody>
            <a:bodyPr wrap="square" lIns="0" tIns="0" rIns="0" bIns="0" rtlCol="0">
              <a:spAutoFit/>
            </a:bodyPr>
            <a:lstStyle/>
            <a:p>
              <a:pPr algn="l"/>
              <a:r>
                <a:rPr lang="en-IN" sz="1400">
                  <a:latin typeface="+mj-lt"/>
                </a:rPr>
                <a:t>Azure RBAC</a:t>
              </a:r>
            </a:p>
            <a:p>
              <a:pPr algn="l"/>
              <a:r>
                <a:rPr lang="en-IN" sz="1400">
                  <a:latin typeface="+mj-lt"/>
                </a:rPr>
                <a:t>roles</a:t>
              </a:r>
              <a:endParaRPr lang="en-US" sz="1400">
                <a:latin typeface="+mj-lt"/>
              </a:endParaRPr>
            </a:p>
          </p:txBody>
        </p:sp>
        <p:sp>
          <p:nvSpPr>
            <p:cNvPr id="63" name="TextBox 62">
              <a:extLst>
                <a:ext uri="{FF2B5EF4-FFF2-40B4-BE49-F238E27FC236}">
                  <a16:creationId xmlns:a16="http://schemas.microsoft.com/office/drawing/2014/main" id="{3CCBEFBF-188B-4406-A681-84B4B0761D29}"/>
                </a:ext>
              </a:extLst>
            </p:cNvPr>
            <p:cNvSpPr txBox="1"/>
            <p:nvPr/>
          </p:nvSpPr>
          <p:spPr>
            <a:xfrm>
              <a:off x="5841409" y="5412844"/>
              <a:ext cx="1406678" cy="846386"/>
            </a:xfrm>
            <a:prstGeom prst="rect">
              <a:avLst/>
            </a:prstGeom>
            <a:noFill/>
          </p:spPr>
          <p:txBody>
            <a:bodyPr wrap="square" lIns="0" tIns="0" rIns="0" bIns="0" rtlCol="0">
              <a:spAutoFit/>
            </a:bodyPr>
            <a:lstStyle/>
            <a:p>
              <a:r>
                <a:rPr lang="en-IN" sz="1100"/>
                <a:t>Owner</a:t>
              </a:r>
            </a:p>
            <a:p>
              <a:r>
                <a:rPr lang="en-IN" sz="1100"/>
                <a:t>Contributor</a:t>
              </a:r>
            </a:p>
            <a:p>
              <a:r>
                <a:rPr lang="en-IN" sz="1100"/>
                <a:t>Reader</a:t>
              </a:r>
            </a:p>
            <a:p>
              <a:r>
                <a:rPr lang="en-IN" sz="1100"/>
                <a:t>User access admin</a:t>
              </a:r>
            </a:p>
            <a:p>
              <a:r>
                <a:rPr lang="en-IN" sz="1100"/>
                <a:t>…</a:t>
              </a:r>
              <a:endParaRPr lang="en-US" sz="1100"/>
            </a:p>
          </p:txBody>
        </p:sp>
        <p:cxnSp>
          <p:nvCxnSpPr>
            <p:cNvPr id="86" name="Connector: Elbow 85" descr="Line connector pointing down">
              <a:extLst>
                <a:ext uri="{FF2B5EF4-FFF2-40B4-BE49-F238E27FC236}">
                  <a16:creationId xmlns:a16="http://schemas.microsoft.com/office/drawing/2014/main" id="{AD0892AF-5B4D-415C-9C4F-1AC776183806}"/>
                </a:ext>
              </a:extLst>
            </p:cNvPr>
            <p:cNvCxnSpPr>
              <a:cxnSpLocks/>
              <a:endCxn id="52" idx="1"/>
            </p:cNvCxnSpPr>
            <p:nvPr/>
          </p:nvCxnSpPr>
          <p:spPr>
            <a:xfrm rot="16200000" flipH="1">
              <a:off x="7508722" y="5173382"/>
              <a:ext cx="145076" cy="213737"/>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2" name="Graphic 51">
              <a:extLst>
                <a:ext uri="{FF2B5EF4-FFF2-40B4-BE49-F238E27FC236}">
                  <a16:creationId xmlns:a16="http://schemas.microsoft.com/office/drawing/2014/main" id="{D1DA51C3-094F-4F21-96CB-9BB1EAED7F55}"/>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88133" y="5165105"/>
              <a:ext cx="375394" cy="375395"/>
            </a:xfrm>
            <a:prstGeom prst="rect">
              <a:avLst/>
            </a:prstGeom>
          </p:spPr>
        </p:pic>
        <p:sp>
          <p:nvSpPr>
            <p:cNvPr id="50" name="TextBox 49">
              <a:extLst>
                <a:ext uri="{FF2B5EF4-FFF2-40B4-BE49-F238E27FC236}">
                  <a16:creationId xmlns:a16="http://schemas.microsoft.com/office/drawing/2014/main" id="{561F72A4-ECF1-42CA-8150-55D2992DD70D}"/>
                </a:ext>
              </a:extLst>
            </p:cNvPr>
            <p:cNvSpPr txBox="1"/>
            <p:nvPr/>
          </p:nvSpPr>
          <p:spPr>
            <a:xfrm>
              <a:off x="8133481" y="5252718"/>
              <a:ext cx="1277658" cy="215444"/>
            </a:xfrm>
            <a:prstGeom prst="rect">
              <a:avLst/>
            </a:prstGeom>
            <a:noFill/>
          </p:spPr>
          <p:txBody>
            <a:bodyPr wrap="square" lIns="0" tIns="0" rIns="0" bIns="0" rtlCol="0">
              <a:spAutoFit/>
            </a:bodyPr>
            <a:lstStyle/>
            <a:p>
              <a:pPr algn="l"/>
              <a:r>
                <a:rPr lang="en-IN" sz="1400">
                  <a:latin typeface="+mj-lt"/>
                </a:rPr>
                <a:t>Resource group</a:t>
              </a:r>
              <a:endParaRPr lang="en-US" sz="1400">
                <a:latin typeface="+mj-lt"/>
              </a:endParaRPr>
            </a:p>
          </p:txBody>
        </p:sp>
        <p:cxnSp>
          <p:nvCxnSpPr>
            <p:cNvPr id="89" name="Connector: Elbow 88" descr="Line connector pointing down">
              <a:extLst>
                <a:ext uri="{FF2B5EF4-FFF2-40B4-BE49-F238E27FC236}">
                  <a16:creationId xmlns:a16="http://schemas.microsoft.com/office/drawing/2014/main" id="{83CB5F39-7340-40E0-90CD-CDE16B40D642}"/>
                </a:ext>
              </a:extLst>
            </p:cNvPr>
            <p:cNvCxnSpPr>
              <a:cxnSpLocks/>
              <a:stCxn id="52" idx="2"/>
            </p:cNvCxnSpPr>
            <p:nvPr/>
          </p:nvCxnSpPr>
          <p:spPr>
            <a:xfrm rot="16200000" flipH="1">
              <a:off x="7814481" y="5601831"/>
              <a:ext cx="400148" cy="277457"/>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52" name="Graphic 2051">
              <a:extLst>
                <a:ext uri="{FF2B5EF4-FFF2-40B4-BE49-F238E27FC236}">
                  <a16:creationId xmlns:a16="http://schemas.microsoft.com/office/drawing/2014/main" id="{E793C178-1389-42B0-9590-0B187EAA98E7}"/>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94285" y="5779629"/>
              <a:ext cx="322011" cy="322012"/>
            </a:xfrm>
            <a:prstGeom prst="rect">
              <a:avLst/>
            </a:prstGeom>
          </p:spPr>
        </p:pic>
        <p:pic>
          <p:nvPicPr>
            <p:cNvPr id="2054" name="Graphic 2053">
              <a:extLst>
                <a:ext uri="{FF2B5EF4-FFF2-40B4-BE49-F238E27FC236}">
                  <a16:creationId xmlns:a16="http://schemas.microsoft.com/office/drawing/2014/main" id="{381D129F-F99F-4004-8896-8E702D5D6598}"/>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549372" y="5770209"/>
              <a:ext cx="338234" cy="338235"/>
            </a:xfrm>
            <a:prstGeom prst="rect">
              <a:avLst/>
            </a:prstGeom>
          </p:spPr>
        </p:pic>
        <p:pic>
          <p:nvPicPr>
            <p:cNvPr id="43" name="Graphic 42">
              <a:extLst>
                <a:ext uri="{FF2B5EF4-FFF2-40B4-BE49-F238E27FC236}">
                  <a16:creationId xmlns:a16="http://schemas.microsoft.com/office/drawing/2014/main" id="{3FC787F2-78BA-4535-A4AF-C4443E4F58BC}"/>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023297" y="5770059"/>
              <a:ext cx="338492" cy="338493"/>
            </a:xfrm>
            <a:prstGeom prst="rect">
              <a:avLst/>
            </a:prstGeom>
          </p:spPr>
        </p:pic>
        <p:sp>
          <p:nvSpPr>
            <p:cNvPr id="53" name="TextBox 52">
              <a:extLst>
                <a:ext uri="{FF2B5EF4-FFF2-40B4-BE49-F238E27FC236}">
                  <a16:creationId xmlns:a16="http://schemas.microsoft.com/office/drawing/2014/main" id="{E6B06B35-38D3-4C6E-B4AE-1EC01B96D52E}"/>
                </a:ext>
              </a:extLst>
            </p:cNvPr>
            <p:cNvSpPr txBox="1"/>
            <p:nvPr/>
          </p:nvSpPr>
          <p:spPr>
            <a:xfrm>
              <a:off x="9399823" y="5842683"/>
              <a:ext cx="737446" cy="215444"/>
            </a:xfrm>
            <a:prstGeom prst="rect">
              <a:avLst/>
            </a:prstGeom>
            <a:noFill/>
          </p:spPr>
          <p:txBody>
            <a:bodyPr wrap="square" lIns="0" tIns="0" rIns="0" bIns="0" rtlCol="0">
              <a:spAutoFit/>
            </a:bodyPr>
            <a:lstStyle/>
            <a:p>
              <a:pPr algn="l"/>
              <a:r>
                <a:rPr lang="en-IN" sz="1400">
                  <a:latin typeface="+mj-lt"/>
                </a:rPr>
                <a:t>Resource</a:t>
              </a:r>
              <a:endParaRPr lang="en-US" sz="1400">
                <a:latin typeface="+mj-lt"/>
              </a:endParaRPr>
            </a:p>
          </p:txBody>
        </p:sp>
      </p:grpSp>
    </p:spTree>
    <p:extLst>
      <p:ext uri="{BB962C8B-B14F-4D97-AF65-F5344CB8AC3E}">
        <p14:creationId xmlns:p14="http://schemas.microsoft.com/office/powerpoint/2010/main" val="220754343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D5EE60-2B12-4E4C-B36C-24332182AFDA}"/>
              </a:ext>
            </a:extLst>
          </p:cNvPr>
          <p:cNvSpPr>
            <a:spLocks noGrp="1"/>
          </p:cNvSpPr>
          <p:nvPr>
            <p:ph type="title"/>
          </p:nvPr>
        </p:nvSpPr>
        <p:spPr/>
        <p:txBody>
          <a:bodyPr/>
          <a:lstStyle/>
          <a:p>
            <a:r>
              <a:rPr lang="en-US" dirty="0"/>
              <a:t>Azure RBAC Roles</a:t>
            </a:r>
          </a:p>
        </p:txBody>
      </p:sp>
      <p:graphicFrame>
        <p:nvGraphicFramePr>
          <p:cNvPr id="5" name="Table 4" descr="Table showing the types of RBAC roles  in Azure (owner, contributor, reader and user access administrator) with a description of their  permissions and details">
            <a:extLst>
              <a:ext uri="{FF2B5EF4-FFF2-40B4-BE49-F238E27FC236}">
                <a16:creationId xmlns:a16="http://schemas.microsoft.com/office/drawing/2014/main" id="{28B084FB-790F-4462-88E3-45ED7DC0F2DC}"/>
              </a:ext>
            </a:extLst>
          </p:cNvPr>
          <p:cNvGraphicFramePr>
            <a:graphicFrameLocks noGrp="1"/>
          </p:cNvGraphicFramePr>
          <p:nvPr>
            <p:extLst>
              <p:ext uri="{D42A27DB-BD31-4B8C-83A1-F6EECF244321}">
                <p14:modId xmlns:p14="http://schemas.microsoft.com/office/powerpoint/2010/main" val="2214839538"/>
              </p:ext>
            </p:extLst>
          </p:nvPr>
        </p:nvGraphicFramePr>
        <p:xfrm>
          <a:off x="427037" y="1317603"/>
          <a:ext cx="11571287" cy="4899573"/>
        </p:xfrm>
        <a:graphic>
          <a:graphicData uri="http://schemas.openxmlformats.org/drawingml/2006/table">
            <a:tbl>
              <a:tblPr firstRow="1" firstCol="1" bandRow="1">
                <a:tableStyleId>{B301B821-A1FF-4177-AEE7-76D212191A09}</a:tableStyleId>
              </a:tblPr>
              <a:tblGrid>
                <a:gridCol w="2620961">
                  <a:extLst>
                    <a:ext uri="{9D8B030D-6E8A-4147-A177-3AD203B41FA5}">
                      <a16:colId xmlns:a16="http://schemas.microsoft.com/office/drawing/2014/main" val="1101825562"/>
                    </a:ext>
                  </a:extLst>
                </a:gridCol>
                <a:gridCol w="4051300">
                  <a:extLst>
                    <a:ext uri="{9D8B030D-6E8A-4147-A177-3AD203B41FA5}">
                      <a16:colId xmlns:a16="http://schemas.microsoft.com/office/drawing/2014/main" val="236706924"/>
                    </a:ext>
                  </a:extLst>
                </a:gridCol>
                <a:gridCol w="4899026">
                  <a:extLst>
                    <a:ext uri="{9D8B030D-6E8A-4147-A177-3AD203B41FA5}">
                      <a16:colId xmlns:a16="http://schemas.microsoft.com/office/drawing/2014/main" val="521193641"/>
                    </a:ext>
                  </a:extLst>
                </a:gridCol>
              </a:tblGrid>
              <a:tr h="494223">
                <a:tc>
                  <a:txBody>
                    <a:bodyPr/>
                    <a:lstStyle/>
                    <a:p>
                      <a:pPr marL="0" marR="0" algn="l">
                        <a:lnSpc>
                          <a:spcPct val="107000"/>
                        </a:lnSpc>
                        <a:spcBef>
                          <a:spcPts val="0"/>
                        </a:spcBef>
                        <a:spcAft>
                          <a:spcPts val="0"/>
                        </a:spcAft>
                      </a:pPr>
                      <a:r>
                        <a:rPr lang="en-US" sz="2200" b="0" dirty="0">
                          <a:solidFill>
                            <a:schemeClr val="bg1"/>
                          </a:solidFill>
                          <a:effectLst/>
                          <a:latin typeface="+mj-lt"/>
                        </a:rPr>
                        <a:t>RBAC role in Azure</a:t>
                      </a:r>
                      <a:endParaRPr lang="en-US" sz="2200" b="0" dirty="0">
                        <a:solidFill>
                          <a:schemeClr val="bg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7000"/>
                        </a:lnSpc>
                        <a:spcBef>
                          <a:spcPts val="0"/>
                        </a:spcBef>
                        <a:spcAft>
                          <a:spcPts val="0"/>
                        </a:spcAft>
                      </a:pPr>
                      <a:r>
                        <a:rPr lang="en-US" sz="2200" b="0" dirty="0">
                          <a:solidFill>
                            <a:schemeClr val="bg1"/>
                          </a:solidFill>
                          <a:effectLst/>
                          <a:latin typeface="+mj-lt"/>
                        </a:rPr>
                        <a:t>Permissions</a:t>
                      </a:r>
                      <a:endParaRPr lang="en-US" sz="2200" b="0" dirty="0">
                        <a:solidFill>
                          <a:schemeClr val="bg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7000"/>
                        </a:lnSpc>
                        <a:spcBef>
                          <a:spcPts val="0"/>
                        </a:spcBef>
                        <a:spcAft>
                          <a:spcPts val="0"/>
                        </a:spcAft>
                      </a:pPr>
                      <a:r>
                        <a:rPr lang="en-US" sz="2200" b="0" dirty="0">
                          <a:solidFill>
                            <a:schemeClr val="bg1"/>
                          </a:solidFill>
                          <a:effectLst/>
                          <a:latin typeface="+mj-lt"/>
                        </a:rPr>
                        <a:t>Notes</a:t>
                      </a:r>
                      <a:endParaRPr lang="en-US" sz="2200" b="0" dirty="0">
                        <a:solidFill>
                          <a:schemeClr val="bg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2628152625"/>
                  </a:ext>
                </a:extLst>
              </a:tr>
              <a:tr h="1706601">
                <a:tc>
                  <a:txBody>
                    <a:bodyPr/>
                    <a:lstStyle/>
                    <a:p>
                      <a:pPr marL="0" marR="0" algn="l">
                        <a:lnSpc>
                          <a:spcPct val="107000"/>
                        </a:lnSpc>
                        <a:spcBef>
                          <a:spcPts val="0"/>
                        </a:spcBef>
                        <a:spcAft>
                          <a:spcPts val="0"/>
                        </a:spcAft>
                      </a:pPr>
                      <a:r>
                        <a:rPr lang="en-US" sz="2000" b="0" dirty="0">
                          <a:solidFill>
                            <a:schemeClr val="tx1"/>
                          </a:solidFill>
                          <a:effectLst/>
                          <a:latin typeface="+mj-lt"/>
                        </a:rPr>
                        <a:t>Owner</a:t>
                      </a:r>
                      <a:endParaRPr lang="en-US" sz="2000" b="0" dirty="0">
                        <a:solidFill>
                          <a:schemeClr val="tx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7000"/>
                        </a:lnSpc>
                        <a:spcBef>
                          <a:spcPts val="0"/>
                        </a:spcBef>
                        <a:spcAft>
                          <a:spcPts val="0"/>
                        </a:spcAft>
                      </a:pPr>
                      <a:r>
                        <a:rPr lang="en-US" sz="2000" b="0">
                          <a:solidFill>
                            <a:schemeClr val="tx1"/>
                          </a:solidFill>
                          <a:effectLst/>
                          <a:latin typeface="+mn-lt"/>
                        </a:rPr>
                        <a:t>Has full access to all resources and can delegate access to others</a:t>
                      </a:r>
                      <a:endParaRPr lang="en-US" sz="2000" b="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b="0">
                          <a:solidFill>
                            <a:schemeClr val="tx1"/>
                          </a:solidFill>
                          <a:effectLst/>
                          <a:latin typeface="+mn-lt"/>
                        </a:rPr>
                        <a:t>The Service Administrator and</a:t>
                      </a:r>
                      <a:br>
                        <a:rPr lang="en-US" sz="2000" b="0">
                          <a:solidFill>
                            <a:schemeClr val="tx1"/>
                          </a:solidFill>
                          <a:effectLst/>
                          <a:latin typeface="+mn-lt"/>
                        </a:rPr>
                      </a:br>
                      <a:r>
                        <a:rPr lang="en-US" sz="2000" b="0">
                          <a:solidFill>
                            <a:schemeClr val="tx1"/>
                          </a:solidFill>
                          <a:effectLst/>
                          <a:latin typeface="+mn-lt"/>
                        </a:rPr>
                        <a:t>Co-Administrators are assigned the Owner role at the subscription scope. This applies to all resource types</a:t>
                      </a:r>
                      <a:endParaRPr lang="en-US" sz="2000" b="0">
                        <a:solidFill>
                          <a:schemeClr val="tx1"/>
                        </a:solidFill>
                        <a:effectLst/>
                        <a:latin typeface="+mn-lt"/>
                        <a:ea typeface="Malgun Gothic" panose="020B0503020000020004" pitchFamily="34" charset="-127"/>
                        <a:cs typeface="Times New Roman" panose="02020603050405020304" pitchFamily="18" charset="0"/>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23102123"/>
                  </a:ext>
                </a:extLst>
              </a:tr>
              <a:tr h="1219635">
                <a:tc>
                  <a:txBody>
                    <a:bodyPr/>
                    <a:lstStyle/>
                    <a:p>
                      <a:pPr marL="0" marR="0" algn="l">
                        <a:lnSpc>
                          <a:spcPct val="107000"/>
                        </a:lnSpc>
                        <a:spcBef>
                          <a:spcPts val="0"/>
                        </a:spcBef>
                        <a:spcAft>
                          <a:spcPts val="0"/>
                        </a:spcAft>
                      </a:pPr>
                      <a:r>
                        <a:rPr lang="en-US" sz="2000" b="0" dirty="0">
                          <a:solidFill>
                            <a:schemeClr val="tx1"/>
                          </a:solidFill>
                          <a:effectLst/>
                          <a:latin typeface="+mj-lt"/>
                        </a:rPr>
                        <a:t>Contributor</a:t>
                      </a:r>
                      <a:endParaRPr lang="en-US" sz="2000" b="0" dirty="0">
                        <a:solidFill>
                          <a:schemeClr val="tx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7000"/>
                        </a:lnSpc>
                        <a:spcBef>
                          <a:spcPts val="0"/>
                        </a:spcBef>
                        <a:spcAft>
                          <a:spcPts val="0"/>
                        </a:spcAft>
                      </a:pPr>
                      <a:r>
                        <a:rPr lang="en-US" sz="2000" b="0">
                          <a:solidFill>
                            <a:schemeClr val="tx1"/>
                          </a:solidFill>
                          <a:effectLst/>
                          <a:latin typeface="+mn-lt"/>
                        </a:rPr>
                        <a:t>Creates and manages all types of Azure resources but cannot grant access to others</a:t>
                      </a:r>
                      <a:endParaRPr lang="en-US" sz="2000" b="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b="0">
                          <a:solidFill>
                            <a:schemeClr val="tx1"/>
                          </a:solidFill>
                          <a:effectLst/>
                          <a:latin typeface="+mn-lt"/>
                        </a:rPr>
                        <a:t>This applies to all resource types</a:t>
                      </a:r>
                      <a:endParaRPr lang="en-US" sz="2000" b="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58311705"/>
                  </a:ext>
                </a:extLst>
              </a:tr>
              <a:tr h="639809">
                <a:tc>
                  <a:txBody>
                    <a:bodyPr/>
                    <a:lstStyle/>
                    <a:p>
                      <a:pPr marL="0" marR="0" algn="l">
                        <a:lnSpc>
                          <a:spcPct val="107000"/>
                        </a:lnSpc>
                        <a:spcBef>
                          <a:spcPts val="0"/>
                        </a:spcBef>
                        <a:spcAft>
                          <a:spcPts val="0"/>
                        </a:spcAft>
                      </a:pPr>
                      <a:r>
                        <a:rPr lang="en-US" sz="2000" b="0" dirty="0">
                          <a:solidFill>
                            <a:schemeClr val="tx1"/>
                          </a:solidFill>
                          <a:effectLst/>
                          <a:latin typeface="+mj-lt"/>
                        </a:rPr>
                        <a:t>Reader</a:t>
                      </a:r>
                      <a:endParaRPr lang="en-US" sz="2000" b="0" dirty="0">
                        <a:solidFill>
                          <a:schemeClr val="tx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7000"/>
                        </a:lnSpc>
                        <a:spcBef>
                          <a:spcPts val="0"/>
                        </a:spcBef>
                        <a:spcAft>
                          <a:spcPts val="0"/>
                        </a:spcAft>
                      </a:pPr>
                      <a:r>
                        <a:rPr lang="en-US" sz="2000" b="0">
                          <a:solidFill>
                            <a:schemeClr val="tx1"/>
                          </a:solidFill>
                          <a:effectLst/>
                          <a:latin typeface="+mn-lt"/>
                        </a:rPr>
                        <a:t>Views Azure resources</a:t>
                      </a:r>
                      <a:endParaRPr lang="en-US" sz="2000" b="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b="0">
                          <a:solidFill>
                            <a:schemeClr val="tx1"/>
                          </a:solidFill>
                          <a:effectLst/>
                          <a:latin typeface="+mn-lt"/>
                        </a:rPr>
                        <a:t>This applies to all resource types</a:t>
                      </a:r>
                      <a:endParaRPr lang="en-US" sz="2000" b="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95281607"/>
                  </a:ext>
                </a:extLst>
              </a:tr>
              <a:tr h="839305">
                <a:tc>
                  <a:txBody>
                    <a:bodyPr/>
                    <a:lstStyle/>
                    <a:p>
                      <a:pPr marL="0" marR="0" algn="l">
                        <a:lnSpc>
                          <a:spcPct val="107000"/>
                        </a:lnSpc>
                        <a:spcBef>
                          <a:spcPts val="0"/>
                        </a:spcBef>
                        <a:spcAft>
                          <a:spcPts val="0"/>
                        </a:spcAft>
                      </a:pPr>
                      <a:r>
                        <a:rPr lang="en-US" sz="2000" b="0" dirty="0">
                          <a:solidFill>
                            <a:schemeClr val="tx1"/>
                          </a:solidFill>
                          <a:effectLst/>
                          <a:latin typeface="+mj-lt"/>
                        </a:rPr>
                        <a:t>User Access Administrator</a:t>
                      </a:r>
                      <a:endParaRPr lang="en-US" sz="2000" b="0" dirty="0">
                        <a:solidFill>
                          <a:schemeClr val="tx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7000"/>
                        </a:lnSpc>
                        <a:spcBef>
                          <a:spcPts val="0"/>
                        </a:spcBef>
                        <a:spcAft>
                          <a:spcPts val="0"/>
                        </a:spcAft>
                      </a:pPr>
                      <a:r>
                        <a:rPr lang="en-US" sz="2000" b="0" dirty="0">
                          <a:solidFill>
                            <a:schemeClr val="tx1"/>
                          </a:solidFill>
                          <a:effectLst/>
                          <a:latin typeface="+mn-lt"/>
                        </a:rPr>
                        <a:t>Manages user access to</a:t>
                      </a:r>
                      <a:br>
                        <a:rPr lang="en-US" sz="2000" b="0" dirty="0">
                          <a:solidFill>
                            <a:schemeClr val="tx1"/>
                          </a:solidFill>
                          <a:effectLst/>
                          <a:latin typeface="+mn-lt"/>
                        </a:rPr>
                      </a:br>
                      <a:r>
                        <a:rPr lang="en-US" sz="2000" b="0" dirty="0">
                          <a:solidFill>
                            <a:schemeClr val="tx1"/>
                          </a:solidFill>
                          <a:effectLst/>
                          <a:latin typeface="+mn-lt"/>
                        </a:rPr>
                        <a:t>Azure resources</a:t>
                      </a:r>
                      <a:endParaRPr lang="en-US" sz="2000" b="0" dirty="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b="0" dirty="0">
                          <a:solidFill>
                            <a:schemeClr val="tx1"/>
                          </a:solidFill>
                          <a:effectLst/>
                          <a:latin typeface="+mn-lt"/>
                        </a:rPr>
                        <a:t>This</a:t>
                      </a:r>
                      <a:r>
                        <a:rPr lang="en-US" sz="2000" b="0" baseline="0" dirty="0">
                          <a:solidFill>
                            <a:schemeClr val="tx1"/>
                          </a:solidFill>
                          <a:effectLst/>
                          <a:latin typeface="+mn-lt"/>
                        </a:rPr>
                        <a:t> applies to managing access, rather than to managing resources</a:t>
                      </a:r>
                      <a:endParaRPr lang="en-US" sz="2000" b="0" dirty="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96763368"/>
                  </a:ext>
                </a:extLst>
              </a:tr>
            </a:tbl>
          </a:graphicData>
        </a:graphic>
      </p:graphicFrame>
    </p:spTree>
    <p:extLst>
      <p:ext uri="{BB962C8B-B14F-4D97-AF65-F5344CB8AC3E}">
        <p14:creationId xmlns:p14="http://schemas.microsoft.com/office/powerpoint/2010/main" val="38322946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01: Subscriptions and Accounts</a:t>
            </a:r>
          </a:p>
        </p:txBody>
      </p:sp>
      <p:pic>
        <p:nvPicPr>
          <p:cNvPr id="3" name="Picture 2" descr="Icon of a whiteboard with a cloud symbol drawn on it">
            <a:extLst>
              <a:ext uri="{FF2B5EF4-FFF2-40B4-BE49-F238E27FC236}">
                <a16:creationId xmlns:a16="http://schemas.microsoft.com/office/drawing/2014/main" id="{DBE35732-9BC4-4A78-B3A9-425564BDC96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415188" y="3070748"/>
            <a:ext cx="1005952" cy="1005952"/>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Demonstration – Azure RBAC</a:t>
            </a:r>
          </a:p>
        </p:txBody>
      </p:sp>
      <p:pic>
        <p:nvPicPr>
          <p:cNvPr id="35" name="Picture 34" descr="Icon of a key">
            <a:extLst>
              <a:ext uri="{FF2B5EF4-FFF2-40B4-BE49-F238E27FC236}">
                <a16:creationId xmlns:a16="http://schemas.microsoft.com/office/drawing/2014/main" id="{6F46A029-D097-450F-A62D-38ECEA2E128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8822" y="1411732"/>
            <a:ext cx="1066800" cy="1066800"/>
          </a:xfrm>
          <a:prstGeom prst="rect">
            <a:avLst/>
          </a:prstGeom>
        </p:spPr>
      </p:pic>
      <p:sp>
        <p:nvSpPr>
          <p:cNvPr id="48" name="Rectangle 47">
            <a:extLst>
              <a:ext uri="{FF2B5EF4-FFF2-40B4-BE49-F238E27FC236}">
                <a16:creationId xmlns:a16="http://schemas.microsoft.com/office/drawing/2014/main" id="{84637566-6B55-4F24-B0EB-8EA2BC80DA8A}"/>
              </a:ext>
            </a:extLst>
          </p:cNvPr>
          <p:cNvSpPr/>
          <p:nvPr/>
        </p:nvSpPr>
        <p:spPr bwMode="auto">
          <a:xfrm>
            <a:off x="1816100" y="142290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Locate the Access Control blade</a:t>
            </a:r>
          </a:p>
        </p:txBody>
      </p:sp>
      <p:cxnSp>
        <p:nvCxnSpPr>
          <p:cNvPr id="58" name="Straight Connector 57">
            <a:extLst>
              <a:ext uri="{FF2B5EF4-FFF2-40B4-BE49-F238E27FC236}">
                <a16:creationId xmlns:a16="http://schemas.microsoft.com/office/drawing/2014/main" id="{77752E85-707F-4098-B65F-49479AC93243}"/>
              </a:ext>
              <a:ext uri="{C183D7F6-B498-43B3-948B-1728B52AA6E4}">
                <adec:decorative xmlns:adec="http://schemas.microsoft.com/office/drawing/2017/decorative" val="1"/>
              </a:ext>
            </a:extLst>
          </p:cNvPr>
          <p:cNvCxnSpPr>
            <a:cxnSpLocks/>
          </p:cNvCxnSpPr>
          <p:nvPr/>
        </p:nvCxnSpPr>
        <p:spPr>
          <a:xfrm>
            <a:off x="1785939" y="2577454"/>
            <a:ext cx="102028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a padlock">
            <a:extLst>
              <a:ext uri="{FF2B5EF4-FFF2-40B4-BE49-F238E27FC236}">
                <a16:creationId xmlns:a16="http://schemas.microsoft.com/office/drawing/2014/main" id="{2CDF9FBD-F919-488D-ACED-0E1C2E67F79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8822" y="2678408"/>
            <a:ext cx="1068324" cy="1066800"/>
          </a:xfrm>
          <a:prstGeom prst="rect">
            <a:avLst/>
          </a:prstGeom>
        </p:spPr>
      </p:pic>
      <p:sp>
        <p:nvSpPr>
          <p:cNvPr id="75" name="Rectangle 74">
            <a:extLst>
              <a:ext uri="{FF2B5EF4-FFF2-40B4-BE49-F238E27FC236}">
                <a16:creationId xmlns:a16="http://schemas.microsoft.com/office/drawing/2014/main" id="{A3C88336-615F-4BD4-ACEA-6B5AD74EE3A6}"/>
              </a:ext>
            </a:extLst>
          </p:cNvPr>
          <p:cNvSpPr/>
          <p:nvPr/>
        </p:nvSpPr>
        <p:spPr bwMode="auto">
          <a:xfrm>
            <a:off x="1816100" y="2689584"/>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Review role permissions</a:t>
            </a:r>
          </a:p>
        </p:txBody>
      </p:sp>
      <p:cxnSp>
        <p:nvCxnSpPr>
          <p:cNvPr id="94" name="Straight Connector 93">
            <a:extLst>
              <a:ext uri="{FF2B5EF4-FFF2-40B4-BE49-F238E27FC236}">
                <a16:creationId xmlns:a16="http://schemas.microsoft.com/office/drawing/2014/main" id="{168552FF-65CE-4208-8DEB-14BCE6804515}"/>
              </a:ext>
              <a:ext uri="{C183D7F6-B498-43B3-948B-1728B52AA6E4}">
                <adec:decorative xmlns:adec="http://schemas.microsoft.com/office/drawing/2017/decorative" val="1"/>
              </a:ext>
            </a:extLst>
          </p:cNvPr>
          <p:cNvCxnSpPr>
            <a:cxnSpLocks/>
          </p:cNvCxnSpPr>
          <p:nvPr/>
        </p:nvCxnSpPr>
        <p:spPr>
          <a:xfrm>
            <a:off x="1785939" y="3844130"/>
            <a:ext cx="102028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2" name="Picture 101" descr="Icon of a screwdriver and a wrench">
            <a:extLst>
              <a:ext uri="{FF2B5EF4-FFF2-40B4-BE49-F238E27FC236}">
                <a16:creationId xmlns:a16="http://schemas.microsoft.com/office/drawing/2014/main" id="{9CB3AB57-EE94-4272-8D68-CB1CA2445DF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8822" y="3944576"/>
            <a:ext cx="1068324" cy="1065276"/>
          </a:xfrm>
          <a:prstGeom prst="rect">
            <a:avLst/>
          </a:prstGeom>
        </p:spPr>
      </p:pic>
      <p:sp>
        <p:nvSpPr>
          <p:cNvPr id="104" name="Rectangle 103">
            <a:extLst>
              <a:ext uri="{FF2B5EF4-FFF2-40B4-BE49-F238E27FC236}">
                <a16:creationId xmlns:a16="http://schemas.microsoft.com/office/drawing/2014/main" id="{5019D557-AE02-4F25-B418-B376CE3C8EE5}"/>
              </a:ext>
            </a:extLst>
          </p:cNvPr>
          <p:cNvSpPr/>
          <p:nvPr/>
        </p:nvSpPr>
        <p:spPr bwMode="auto">
          <a:xfrm>
            <a:off x="1816100" y="3956260"/>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Add a role assignment</a:t>
            </a:r>
          </a:p>
        </p:txBody>
      </p:sp>
      <p:cxnSp>
        <p:nvCxnSpPr>
          <p:cNvPr id="108" name="Straight Connector 107">
            <a:extLst>
              <a:ext uri="{FF2B5EF4-FFF2-40B4-BE49-F238E27FC236}">
                <a16:creationId xmlns:a16="http://schemas.microsoft.com/office/drawing/2014/main" id="{2015FB9E-4236-4FA2-AE57-172DEED9488F}"/>
              </a:ext>
              <a:ext uri="{C183D7F6-B498-43B3-948B-1728B52AA6E4}">
                <adec:decorative xmlns:adec="http://schemas.microsoft.com/office/drawing/2017/decorative" val="1"/>
              </a:ext>
            </a:extLst>
          </p:cNvPr>
          <p:cNvCxnSpPr>
            <a:cxnSpLocks/>
          </p:cNvCxnSpPr>
          <p:nvPr/>
        </p:nvCxnSpPr>
        <p:spPr>
          <a:xfrm>
            <a:off x="1785939" y="5110806"/>
            <a:ext cx="102028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2" name="Picture 111" descr="Icon of a document">
            <a:extLst>
              <a:ext uri="{FF2B5EF4-FFF2-40B4-BE49-F238E27FC236}">
                <a16:creationId xmlns:a16="http://schemas.microsoft.com/office/drawing/2014/main" id="{5A063517-44C5-48A6-96B9-194BAAC5BCE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08822" y="5211254"/>
            <a:ext cx="1068324" cy="1065276"/>
          </a:xfrm>
          <a:prstGeom prst="rect">
            <a:avLst/>
          </a:prstGeom>
        </p:spPr>
      </p:pic>
      <p:sp>
        <p:nvSpPr>
          <p:cNvPr id="113" name="Rectangle 112">
            <a:extLst>
              <a:ext uri="{FF2B5EF4-FFF2-40B4-BE49-F238E27FC236}">
                <a16:creationId xmlns:a16="http://schemas.microsoft.com/office/drawing/2014/main" id="{DF25860F-9305-4BB7-B6A8-82AE8C59F98E}"/>
              </a:ext>
            </a:extLst>
          </p:cNvPr>
          <p:cNvSpPr/>
          <p:nvPr/>
        </p:nvSpPr>
        <p:spPr bwMode="auto">
          <a:xfrm>
            <a:off x="1816100" y="522293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Explore PowerShell commands</a:t>
            </a:r>
          </a:p>
        </p:txBody>
      </p:sp>
    </p:spTree>
    <p:extLst>
      <p:ext uri="{BB962C8B-B14F-4D97-AF65-F5344CB8AC3E}">
        <p14:creationId xmlns:p14="http://schemas.microsoft.com/office/powerpoint/2010/main" val="409284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cs typeface="Segoe UI"/>
              </a:rPr>
              <a:t>Lesson 04: Module 02 Lab and Review</a:t>
            </a:r>
          </a:p>
        </p:txBody>
      </p:sp>
      <p:pic>
        <p:nvPicPr>
          <p:cNvPr id="5" name="Picture 4" descr="Icon of a lab flask">
            <a:extLst>
              <a:ext uri="{FF2B5EF4-FFF2-40B4-BE49-F238E27FC236}">
                <a16:creationId xmlns:a16="http://schemas.microsoft.com/office/drawing/2014/main" id="{DDBE3477-168B-4A48-BA7A-CCECCDFC488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35023" y="2870516"/>
            <a:ext cx="906078" cy="1317731"/>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02a – Manage Subscriptions and Azure RBAC</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206210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pPr>
              <a:buSzPct val="100000"/>
            </a:pPr>
            <a:r>
              <a:rPr lang="en-US" sz="2000" spc="0" dirty="0">
                <a:solidFill>
                  <a:schemeClr val="tx1"/>
                </a:solidFill>
                <a:latin typeface="+mn-lt"/>
              </a:rPr>
              <a:t>To improve the management of Azure resources in Contoso, you have been tasked with implementing the following functionality:</a:t>
            </a:r>
          </a:p>
          <a:p>
            <a:pPr marL="401638" indent="-261938">
              <a:spcBef>
                <a:spcPts val="600"/>
              </a:spcBef>
              <a:buSzPct val="100000"/>
              <a:buFont typeface="Arial" panose="020B0604020202020204" pitchFamily="34" charset="0"/>
              <a:buChar char="•"/>
            </a:pPr>
            <a:r>
              <a:rPr lang="en-US" sz="2000" spc="0" dirty="0">
                <a:solidFill>
                  <a:schemeClr val="tx1"/>
                </a:solidFill>
                <a:latin typeface="+mn-lt"/>
              </a:rPr>
              <a:t>Using management groups for the Contoso’s Azure subscriptions</a:t>
            </a:r>
          </a:p>
          <a:p>
            <a:pPr marL="401638" indent="-261938">
              <a:spcBef>
                <a:spcPts val="600"/>
              </a:spcBef>
              <a:buSzPct val="100000"/>
              <a:buFont typeface="Arial" panose="020B0604020202020204" pitchFamily="34" charset="0"/>
              <a:buChar char="•"/>
            </a:pPr>
            <a:r>
              <a:rPr lang="en-US" sz="2000" spc="0" dirty="0">
                <a:solidFill>
                  <a:schemeClr val="tx1"/>
                </a:solidFill>
                <a:latin typeface="+mn-lt"/>
              </a:rPr>
              <a:t>Granting user permissions for submitting support requests. This user would only be able to create support request tickets and view resource groups</a:t>
            </a:r>
          </a:p>
        </p:txBody>
      </p:sp>
      <p:sp>
        <p:nvSpPr>
          <p:cNvPr id="25" name="Text Placeholder 2">
            <a:extLst>
              <a:ext uri="{FF2B5EF4-FFF2-40B4-BE49-F238E27FC236}">
                <a16:creationId xmlns:a16="http://schemas.microsoft.com/office/drawing/2014/main" id="{A25F1755-F765-42BC-BE7A-86ABB4D0116D}"/>
              </a:ext>
            </a:extLst>
          </p:cNvPr>
          <p:cNvSpPr txBox="1">
            <a:spLocks/>
          </p:cNvSpPr>
          <p:nvPr/>
        </p:nvSpPr>
        <p:spPr>
          <a:xfrm>
            <a:off x="427038" y="41472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6" name="Rectangle 25">
            <a:extLst>
              <a:ext uri="{FF2B5EF4-FFF2-40B4-BE49-F238E27FC236}">
                <a16:creationId xmlns:a16="http://schemas.microsoft.com/office/drawing/2014/main" id="{907DF144-E569-4AED-B866-434D14046668}"/>
              </a:ext>
            </a:extLst>
          </p:cNvPr>
          <p:cNvSpPr/>
          <p:nvPr/>
        </p:nvSpPr>
        <p:spPr bwMode="auto">
          <a:xfrm>
            <a:off x="427038"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Implement Management Groups</a:t>
            </a:r>
          </a:p>
        </p:txBody>
      </p:sp>
      <p:sp>
        <p:nvSpPr>
          <p:cNvPr id="27" name="Rectangle 26">
            <a:extLst>
              <a:ext uri="{FF2B5EF4-FFF2-40B4-BE49-F238E27FC236}">
                <a16:creationId xmlns:a16="http://schemas.microsoft.com/office/drawing/2014/main" id="{544AE95E-8602-4CE1-9D9D-A3F12D9EDF5A}"/>
              </a:ext>
            </a:extLst>
          </p:cNvPr>
          <p:cNvSpPr/>
          <p:nvPr/>
        </p:nvSpPr>
        <p:spPr bwMode="auto">
          <a:xfrm>
            <a:off x="4328524"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Create custom RBAC roles</a:t>
            </a:r>
          </a:p>
        </p:txBody>
      </p:sp>
      <p:sp>
        <p:nvSpPr>
          <p:cNvPr id="28" name="Rectangle 27">
            <a:extLst>
              <a:ext uri="{FF2B5EF4-FFF2-40B4-BE49-F238E27FC236}">
                <a16:creationId xmlns:a16="http://schemas.microsoft.com/office/drawing/2014/main" id="{4B4DE68E-5D73-43F7-A757-24F2B6178747}"/>
              </a:ext>
            </a:extLst>
          </p:cNvPr>
          <p:cNvSpPr/>
          <p:nvPr/>
        </p:nvSpPr>
        <p:spPr bwMode="auto">
          <a:xfrm>
            <a:off x="8230010"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rPr>
              <a:t>Assign RBAC roles</a:t>
            </a:r>
            <a:endParaRPr lang="en-US" sz="2000" dirty="0">
              <a:solidFill>
                <a:schemeClr val="tx1"/>
              </a:solidFill>
              <a:cs typeface="Segoe UI Semilight"/>
            </a:endParaRPr>
          </a:p>
        </p:txBody>
      </p:sp>
      <p:sp>
        <p:nvSpPr>
          <p:cNvPr id="3" name="Text Placeholder 2">
            <a:extLst>
              <a:ext uri="{FF2B5EF4-FFF2-40B4-BE49-F238E27FC236}">
                <a16:creationId xmlns:a16="http://schemas.microsoft.com/office/drawing/2014/main" id="{8FD345C5-5FC4-47D9-B62A-1CB1A96EECCC}"/>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81198CAC-4B4E-4B47-9083-121863D24C14}"/>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0837875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6213-E93B-4BCC-890C-2EA80784C85B}"/>
              </a:ext>
            </a:extLst>
          </p:cNvPr>
          <p:cNvSpPr>
            <a:spLocks noGrp="1"/>
          </p:cNvSpPr>
          <p:nvPr>
            <p:ph type="title"/>
          </p:nvPr>
        </p:nvSpPr>
        <p:spPr/>
        <p:txBody>
          <a:bodyPr/>
          <a:lstStyle/>
          <a:p>
            <a:r>
              <a:rPr lang="en-US" dirty="0"/>
              <a:t>Lab 02a – Architecture diagram</a:t>
            </a:r>
          </a:p>
        </p:txBody>
      </p:sp>
      <p:grpSp>
        <p:nvGrpSpPr>
          <p:cNvPr id="3" name="Group 2" descr="Architecture diagram of the detailed lab steps. ">
            <a:extLst>
              <a:ext uri="{FF2B5EF4-FFF2-40B4-BE49-F238E27FC236}">
                <a16:creationId xmlns:a16="http://schemas.microsoft.com/office/drawing/2014/main" id="{971FB461-80E8-43FF-9A01-0288DF9DE3A4}"/>
              </a:ext>
            </a:extLst>
          </p:cNvPr>
          <p:cNvGrpSpPr/>
          <p:nvPr/>
        </p:nvGrpSpPr>
        <p:grpSpPr>
          <a:xfrm>
            <a:off x="763304" y="1702255"/>
            <a:ext cx="10700641" cy="4403836"/>
            <a:chOff x="976332" y="1098122"/>
            <a:chExt cx="10700641" cy="4403836"/>
          </a:xfrm>
        </p:grpSpPr>
        <p:sp>
          <p:nvSpPr>
            <p:cNvPr id="4" name="Rectangle 3">
              <a:extLst>
                <a:ext uri="{FF2B5EF4-FFF2-40B4-BE49-F238E27FC236}">
                  <a16:creationId xmlns:a16="http://schemas.microsoft.com/office/drawing/2014/main" id="{1A13A9CE-8024-40D0-8839-73FC37D586D2}"/>
                </a:ext>
              </a:extLst>
            </p:cNvPr>
            <p:cNvSpPr/>
            <p:nvPr/>
          </p:nvSpPr>
          <p:spPr bwMode="auto">
            <a:xfrm>
              <a:off x="3258092" y="2769381"/>
              <a:ext cx="4239279" cy="155315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803729DF-7BDA-4640-A766-7F1C589A1995}"/>
                </a:ext>
              </a:extLst>
            </p:cNvPr>
            <p:cNvSpPr/>
            <p:nvPr/>
          </p:nvSpPr>
          <p:spPr bwMode="auto">
            <a:xfrm>
              <a:off x="7725451" y="2629420"/>
              <a:ext cx="3951522" cy="287253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B19B4D81-FB14-4B0F-8FEC-22F6937C52A5}"/>
                </a:ext>
              </a:extLst>
            </p:cNvPr>
            <p:cNvSpPr/>
            <p:nvPr/>
          </p:nvSpPr>
          <p:spPr bwMode="auto">
            <a:xfrm>
              <a:off x="994015" y="1098122"/>
              <a:ext cx="2021232" cy="331990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TextBox 6">
              <a:extLst>
                <a:ext uri="{FF2B5EF4-FFF2-40B4-BE49-F238E27FC236}">
                  <a16:creationId xmlns:a16="http://schemas.microsoft.com/office/drawing/2014/main" id="{0CEC66BB-4D36-440B-A2E1-4338F99E558B}"/>
                </a:ext>
              </a:extLst>
            </p:cNvPr>
            <p:cNvSpPr txBox="1"/>
            <p:nvPr/>
          </p:nvSpPr>
          <p:spPr>
            <a:xfrm>
              <a:off x="1456879" y="2557432"/>
              <a:ext cx="1460510" cy="301727"/>
            </a:xfrm>
            <a:prstGeom prst="rect">
              <a:avLst/>
            </a:prstGeom>
            <a:noFill/>
          </p:spPr>
          <p:txBody>
            <a:bodyPr wrap="square">
              <a:spAutoFit/>
            </a:bodyPr>
            <a:lstStyle/>
            <a:p>
              <a:pPr defTabSz="914367"/>
              <a:r>
                <a:rPr lang="fr-FR" sz="1372" b="1" dirty="0">
                  <a:solidFill>
                    <a:srgbClr val="000000"/>
                  </a:solidFill>
                  <a:latin typeface="Segoe UI"/>
                </a:rPr>
                <a:t>az104-02-rg1</a:t>
              </a:r>
            </a:p>
          </p:txBody>
        </p:sp>
        <p:pic>
          <p:nvPicPr>
            <p:cNvPr id="8" name="Graphic 7">
              <a:extLst>
                <a:ext uri="{FF2B5EF4-FFF2-40B4-BE49-F238E27FC236}">
                  <a16:creationId xmlns:a16="http://schemas.microsoft.com/office/drawing/2014/main" id="{73082E44-695F-4101-9B99-BFE53D439E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6658" y="3301594"/>
              <a:ext cx="508007" cy="508007"/>
            </a:xfrm>
            <a:prstGeom prst="rect">
              <a:avLst/>
            </a:prstGeom>
          </p:spPr>
        </p:pic>
        <p:sp>
          <p:nvSpPr>
            <p:cNvPr id="9" name="TextBox 8">
              <a:extLst>
                <a:ext uri="{FF2B5EF4-FFF2-40B4-BE49-F238E27FC236}">
                  <a16:creationId xmlns:a16="http://schemas.microsoft.com/office/drawing/2014/main" id="{CADC176F-D93F-46B6-B391-279C0E1DB600}"/>
                </a:ext>
              </a:extLst>
            </p:cNvPr>
            <p:cNvSpPr txBox="1"/>
            <p:nvPr/>
          </p:nvSpPr>
          <p:spPr>
            <a:xfrm>
              <a:off x="1380406" y="3809601"/>
              <a:ext cx="1460510" cy="512935"/>
            </a:xfrm>
            <a:prstGeom prst="rect">
              <a:avLst/>
            </a:prstGeom>
            <a:noFill/>
          </p:spPr>
          <p:txBody>
            <a:bodyPr wrap="square">
              <a:spAutoFit/>
            </a:bodyPr>
            <a:lstStyle/>
            <a:p>
              <a:pPr algn="ctr" defTabSz="914367"/>
              <a:r>
                <a:rPr lang="fr-FR" sz="1372" b="1" dirty="0">
                  <a:solidFill>
                    <a:srgbClr val="000000"/>
                  </a:solidFill>
                  <a:latin typeface="Segoe UI"/>
                </a:rPr>
                <a:t>Azure </a:t>
              </a:r>
              <a:r>
                <a:rPr lang="fr-FR" sz="1372" b="1" dirty="0" err="1">
                  <a:solidFill>
                    <a:srgbClr val="000000"/>
                  </a:solidFill>
                  <a:latin typeface="Segoe UI"/>
                </a:rPr>
                <a:t>pass</a:t>
              </a:r>
              <a:r>
                <a:rPr lang="fr-FR" sz="1372" b="1" dirty="0">
                  <a:solidFill>
                    <a:srgbClr val="000000"/>
                  </a:solidFill>
                  <a:latin typeface="Segoe UI"/>
                </a:rPr>
                <a:t> </a:t>
              </a:r>
              <a:r>
                <a:rPr lang="fr-FR" sz="1372" b="1" dirty="0" err="1">
                  <a:solidFill>
                    <a:srgbClr val="000000"/>
                  </a:solidFill>
                  <a:latin typeface="Segoe UI"/>
                </a:rPr>
                <a:t>subscription</a:t>
              </a:r>
              <a:r>
                <a:rPr lang="fr-FR" sz="1372" b="1" dirty="0">
                  <a:solidFill>
                    <a:srgbClr val="000000"/>
                  </a:solidFill>
                  <a:latin typeface="Segoe UI"/>
                </a:rPr>
                <a:t> </a:t>
              </a:r>
            </a:p>
          </p:txBody>
        </p:sp>
        <p:sp>
          <p:nvSpPr>
            <p:cNvPr id="10" name="TextBox 9">
              <a:extLst>
                <a:ext uri="{FF2B5EF4-FFF2-40B4-BE49-F238E27FC236}">
                  <a16:creationId xmlns:a16="http://schemas.microsoft.com/office/drawing/2014/main" id="{144A4CE7-BE3F-44BA-B08F-07C6AC754A22}"/>
                </a:ext>
              </a:extLst>
            </p:cNvPr>
            <p:cNvSpPr txBox="1"/>
            <p:nvPr/>
          </p:nvSpPr>
          <p:spPr>
            <a:xfrm>
              <a:off x="7801960" y="3113657"/>
              <a:ext cx="3355935" cy="301727"/>
            </a:xfrm>
            <a:prstGeom prst="rect">
              <a:avLst/>
            </a:prstGeom>
            <a:noFill/>
          </p:spPr>
          <p:txBody>
            <a:bodyPr wrap="square">
              <a:spAutoFit/>
            </a:bodyPr>
            <a:lstStyle/>
            <a:p>
              <a:pPr defTabSz="914367"/>
              <a:r>
                <a:rPr lang="fr-FR" sz="1372" b="1" dirty="0">
                  <a:solidFill>
                    <a:srgbClr val="000000"/>
                  </a:solidFill>
                  <a:latin typeface="Segoe UI"/>
                </a:rPr>
                <a:t>az104-02a-customRoleDefinition.json</a:t>
              </a:r>
            </a:p>
          </p:txBody>
        </p:sp>
        <p:pic>
          <p:nvPicPr>
            <p:cNvPr id="11" name="Picture 10">
              <a:extLst>
                <a:ext uri="{FF2B5EF4-FFF2-40B4-BE49-F238E27FC236}">
                  <a16:creationId xmlns:a16="http://schemas.microsoft.com/office/drawing/2014/main" id="{A171FDC9-7225-4840-AAF6-B5CC8555AA04}"/>
                </a:ext>
              </a:extLst>
            </p:cNvPr>
            <p:cNvPicPr>
              <a:picLocks noChangeAspect="1"/>
            </p:cNvPicPr>
            <p:nvPr/>
          </p:nvPicPr>
          <p:blipFill>
            <a:blip r:embed="rId4"/>
            <a:stretch>
              <a:fillRect/>
            </a:stretch>
          </p:blipFill>
          <p:spPr>
            <a:xfrm>
              <a:off x="6127124" y="3483696"/>
              <a:ext cx="425227" cy="403080"/>
            </a:xfrm>
            <a:prstGeom prst="rect">
              <a:avLst/>
            </a:prstGeom>
          </p:spPr>
        </p:pic>
        <p:cxnSp>
          <p:nvCxnSpPr>
            <p:cNvPr id="12" name="Straight Arrow Connector 11">
              <a:extLst>
                <a:ext uri="{FF2B5EF4-FFF2-40B4-BE49-F238E27FC236}">
                  <a16:creationId xmlns:a16="http://schemas.microsoft.com/office/drawing/2014/main" id="{0360C713-0045-44F7-BB52-04EA9938DBE3}"/>
                </a:ext>
              </a:extLst>
            </p:cNvPr>
            <p:cNvCxnSpPr>
              <a:cxnSpLocks/>
            </p:cNvCxnSpPr>
            <p:nvPr/>
          </p:nvCxnSpPr>
          <p:spPr>
            <a:xfrm flipH="1" flipV="1">
              <a:off x="2488188" y="3575376"/>
              <a:ext cx="980232" cy="631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2FDC5B2-5C21-440C-B302-75CB3F33ACCD}"/>
                </a:ext>
              </a:extLst>
            </p:cNvPr>
            <p:cNvSpPr txBox="1"/>
            <p:nvPr/>
          </p:nvSpPr>
          <p:spPr>
            <a:xfrm>
              <a:off x="3580260" y="3842485"/>
              <a:ext cx="1915089" cy="301727"/>
            </a:xfrm>
            <a:prstGeom prst="rect">
              <a:avLst/>
            </a:prstGeom>
            <a:noFill/>
          </p:spPr>
          <p:txBody>
            <a:bodyPr wrap="square">
              <a:spAutoFit/>
            </a:bodyPr>
            <a:lstStyle/>
            <a:p>
              <a:pPr defTabSz="914367"/>
              <a:r>
                <a:rPr lang="fr-FR" sz="1372" b="1" dirty="0">
                  <a:solidFill>
                    <a:srgbClr val="000000"/>
                  </a:solidFill>
                  <a:latin typeface="Segoe UI"/>
                </a:rPr>
                <a:t>az104-02-aaduser1</a:t>
              </a:r>
            </a:p>
          </p:txBody>
        </p:sp>
        <p:pic>
          <p:nvPicPr>
            <p:cNvPr id="14" name="Graphic 13">
              <a:extLst>
                <a:ext uri="{FF2B5EF4-FFF2-40B4-BE49-F238E27FC236}">
                  <a16:creationId xmlns:a16="http://schemas.microsoft.com/office/drawing/2014/main" id="{CDB85123-A8EA-410C-A3EE-43D6E65BEE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25191" y="3599159"/>
              <a:ext cx="295019" cy="295019"/>
            </a:xfrm>
            <a:prstGeom prst="rect">
              <a:avLst/>
            </a:prstGeom>
          </p:spPr>
        </p:pic>
        <p:sp>
          <p:nvSpPr>
            <p:cNvPr id="15" name="Rectangle: Rounded Corners 14">
              <a:extLst>
                <a:ext uri="{FF2B5EF4-FFF2-40B4-BE49-F238E27FC236}">
                  <a16:creationId xmlns:a16="http://schemas.microsoft.com/office/drawing/2014/main" id="{C9EEFDAC-EAB1-4608-A3C7-C2176A02A3CA}"/>
                </a:ext>
              </a:extLst>
            </p:cNvPr>
            <p:cNvSpPr/>
            <p:nvPr/>
          </p:nvSpPr>
          <p:spPr bwMode="auto">
            <a:xfrm>
              <a:off x="3502572" y="3105181"/>
              <a:ext cx="3703801" cy="1089102"/>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6" name="Straight Arrow Connector 15">
              <a:extLst>
                <a:ext uri="{FF2B5EF4-FFF2-40B4-BE49-F238E27FC236}">
                  <a16:creationId xmlns:a16="http://schemas.microsoft.com/office/drawing/2014/main" id="{BFD97B42-D00F-4704-9536-D3FF15817678}"/>
                </a:ext>
              </a:extLst>
            </p:cNvPr>
            <p:cNvCxnSpPr>
              <a:cxnSpLocks/>
            </p:cNvCxnSpPr>
            <p:nvPr/>
          </p:nvCxnSpPr>
          <p:spPr>
            <a:xfrm>
              <a:off x="2086528" y="2859158"/>
              <a:ext cx="0" cy="36501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56A52DC-EC8B-4447-AAC9-DAB8360B7FD5}"/>
                </a:ext>
              </a:extLst>
            </p:cNvPr>
            <p:cNvSpPr txBox="1"/>
            <p:nvPr/>
          </p:nvSpPr>
          <p:spPr>
            <a:xfrm>
              <a:off x="7780296" y="3429000"/>
              <a:ext cx="3841831" cy="193104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defTabSz="914367"/>
              <a:r>
                <a:rPr lang="fr-FR" sz="980" dirty="0">
                  <a:solidFill>
                    <a:srgbClr val="000000"/>
                  </a:solidFill>
                  <a:latin typeface="Segoe UI"/>
                </a:rPr>
                <a:t>{</a:t>
              </a:r>
              <a:endParaRPr lang="fr-FR" sz="784" dirty="0">
                <a:solidFill>
                  <a:srgbClr val="000000"/>
                </a:solidFill>
                <a:latin typeface="Segoe UI"/>
              </a:endParaRPr>
            </a:p>
            <a:p>
              <a:pPr defTabSz="914367"/>
              <a:r>
                <a:rPr lang="fr-FR" sz="784" dirty="0">
                  <a:solidFill>
                    <a:srgbClr val="000000"/>
                  </a:solidFill>
                  <a:latin typeface="Segoe UI"/>
                </a:rPr>
                <a:t>   "Name": "Support Request </a:t>
              </a:r>
              <a:r>
                <a:rPr lang="fr-FR" sz="784" dirty="0" err="1">
                  <a:solidFill>
                    <a:srgbClr val="000000"/>
                  </a:solidFill>
                  <a:latin typeface="Segoe UI"/>
                </a:rPr>
                <a:t>Contributor</a:t>
              </a:r>
              <a:r>
                <a:rPr lang="fr-FR" sz="784" dirty="0">
                  <a:solidFill>
                    <a:srgbClr val="000000"/>
                  </a:solidFill>
                  <a:latin typeface="Segoe UI"/>
                </a:rPr>
                <a:t> (Custom)",</a:t>
              </a:r>
            </a:p>
            <a:p>
              <a:pPr defTabSz="914367"/>
              <a:r>
                <a:rPr lang="fr-FR" sz="784" dirty="0">
                  <a:solidFill>
                    <a:srgbClr val="000000"/>
                  </a:solidFill>
                  <a:latin typeface="Segoe UI"/>
                </a:rPr>
                <a:t>   "</a:t>
              </a:r>
              <a:r>
                <a:rPr lang="fr-FR" sz="784" dirty="0" err="1">
                  <a:solidFill>
                    <a:srgbClr val="000000"/>
                  </a:solidFill>
                  <a:latin typeface="Segoe UI"/>
                </a:rPr>
                <a:t>IsCustom</a:t>
              </a:r>
              <a:r>
                <a:rPr lang="fr-FR" sz="784" dirty="0">
                  <a:solidFill>
                    <a:srgbClr val="000000"/>
                  </a:solidFill>
                  <a:latin typeface="Segoe UI"/>
                </a:rPr>
                <a:t>": </a:t>
              </a:r>
              <a:r>
                <a:rPr lang="fr-FR" sz="784" dirty="0" err="1">
                  <a:solidFill>
                    <a:srgbClr val="000000"/>
                  </a:solidFill>
                  <a:latin typeface="Segoe UI"/>
                </a:rPr>
                <a:t>true</a:t>
              </a:r>
              <a:r>
                <a:rPr lang="fr-FR" sz="784" dirty="0">
                  <a:solidFill>
                    <a:srgbClr val="000000"/>
                  </a:solidFill>
                  <a:latin typeface="Segoe UI"/>
                </a:rPr>
                <a:t>,</a:t>
              </a:r>
            </a:p>
            <a:p>
              <a:pPr defTabSz="914367"/>
              <a:r>
                <a:rPr lang="fr-FR" sz="784" dirty="0">
                  <a:solidFill>
                    <a:srgbClr val="000000"/>
                  </a:solidFill>
                  <a:latin typeface="Segoe UI"/>
                </a:rPr>
                <a:t>   "Description": "</a:t>
              </a:r>
              <a:r>
                <a:rPr lang="fr-FR" sz="784" dirty="0" err="1">
                  <a:solidFill>
                    <a:srgbClr val="000000"/>
                  </a:solidFill>
                  <a:latin typeface="Segoe UI"/>
                </a:rPr>
                <a:t>Allows</a:t>
              </a:r>
              <a:r>
                <a:rPr lang="fr-FR" sz="784" dirty="0">
                  <a:solidFill>
                    <a:srgbClr val="000000"/>
                  </a:solidFill>
                  <a:latin typeface="Segoe UI"/>
                </a:rPr>
                <a:t> to </a:t>
              </a:r>
              <a:r>
                <a:rPr lang="fr-FR" sz="784" dirty="0" err="1">
                  <a:solidFill>
                    <a:srgbClr val="000000"/>
                  </a:solidFill>
                  <a:latin typeface="Segoe UI"/>
                </a:rPr>
                <a:t>create</a:t>
              </a:r>
              <a:r>
                <a:rPr lang="fr-FR" sz="784" dirty="0">
                  <a:solidFill>
                    <a:srgbClr val="000000"/>
                  </a:solidFill>
                  <a:latin typeface="Segoe UI"/>
                </a:rPr>
                <a:t> support </a:t>
              </a:r>
              <a:r>
                <a:rPr lang="fr-FR" sz="784" dirty="0" err="1">
                  <a:solidFill>
                    <a:srgbClr val="000000"/>
                  </a:solidFill>
                  <a:latin typeface="Segoe UI"/>
                </a:rPr>
                <a:t>requests</a:t>
              </a:r>
              <a:r>
                <a:rPr lang="fr-FR" sz="784" dirty="0">
                  <a:solidFill>
                    <a:srgbClr val="000000"/>
                  </a:solidFill>
                  <a:latin typeface="Segoe UI"/>
                </a:rPr>
                <a:t>",</a:t>
              </a:r>
            </a:p>
            <a:p>
              <a:pPr defTabSz="914367"/>
              <a:r>
                <a:rPr lang="fr-FR" sz="784" dirty="0">
                  <a:solidFill>
                    <a:srgbClr val="000000"/>
                  </a:solidFill>
                  <a:latin typeface="Segoe UI"/>
                </a:rPr>
                <a:t>   "Actions": [</a:t>
              </a:r>
            </a:p>
            <a:p>
              <a:pPr defTabSz="914367"/>
              <a:r>
                <a:rPr lang="fr-FR" sz="784" dirty="0">
                  <a:solidFill>
                    <a:srgbClr val="000000"/>
                  </a:solidFill>
                  <a:latin typeface="Segoe UI"/>
                </a:rPr>
                <a:t>       "</a:t>
              </a:r>
              <a:r>
                <a:rPr lang="fr-FR" sz="784" dirty="0" err="1">
                  <a:solidFill>
                    <a:srgbClr val="000000"/>
                  </a:solidFill>
                  <a:latin typeface="Segoe UI"/>
                </a:rPr>
                <a:t>Microsoft.Resources</a:t>
              </a:r>
              <a:r>
                <a:rPr lang="fr-FR" sz="784" dirty="0">
                  <a:solidFill>
                    <a:srgbClr val="000000"/>
                  </a:solidFill>
                  <a:latin typeface="Segoe UI"/>
                </a:rPr>
                <a:t>/</a:t>
              </a:r>
              <a:r>
                <a:rPr lang="fr-FR" sz="784" dirty="0" err="1">
                  <a:solidFill>
                    <a:srgbClr val="000000"/>
                  </a:solidFill>
                  <a:latin typeface="Segoe UI"/>
                </a:rPr>
                <a:t>subscriptions</a:t>
              </a:r>
              <a:r>
                <a:rPr lang="fr-FR" sz="784" dirty="0">
                  <a:solidFill>
                    <a:srgbClr val="000000"/>
                  </a:solidFill>
                  <a:latin typeface="Segoe UI"/>
                </a:rPr>
                <a:t>/</a:t>
              </a:r>
              <a:r>
                <a:rPr lang="fr-FR" sz="784" dirty="0" err="1">
                  <a:solidFill>
                    <a:srgbClr val="000000"/>
                  </a:solidFill>
                  <a:latin typeface="Segoe UI"/>
                </a:rPr>
                <a:t>resourceGroups</a:t>
              </a:r>
              <a:r>
                <a:rPr lang="fr-FR" sz="784" dirty="0">
                  <a:solidFill>
                    <a:srgbClr val="000000"/>
                  </a:solidFill>
                  <a:latin typeface="Segoe UI"/>
                </a:rPr>
                <a:t>/</a:t>
              </a:r>
              <a:r>
                <a:rPr lang="fr-FR" sz="784" dirty="0" err="1">
                  <a:solidFill>
                    <a:srgbClr val="000000"/>
                  </a:solidFill>
                  <a:latin typeface="Segoe UI"/>
                </a:rPr>
                <a:t>read</a:t>
              </a:r>
              <a:r>
                <a:rPr lang="fr-FR" sz="784" dirty="0">
                  <a:solidFill>
                    <a:srgbClr val="000000"/>
                  </a:solidFill>
                  <a:latin typeface="Segoe UI"/>
                </a:rPr>
                <a:t>",</a:t>
              </a:r>
            </a:p>
            <a:p>
              <a:pPr defTabSz="914367"/>
              <a:r>
                <a:rPr lang="fr-FR" sz="784" dirty="0">
                  <a:solidFill>
                    <a:srgbClr val="000000"/>
                  </a:solidFill>
                  <a:latin typeface="Segoe UI"/>
                </a:rPr>
                <a:t>       "</a:t>
              </a:r>
              <a:r>
                <a:rPr lang="fr-FR" sz="784" dirty="0" err="1">
                  <a:solidFill>
                    <a:srgbClr val="000000"/>
                  </a:solidFill>
                  <a:latin typeface="Segoe UI"/>
                </a:rPr>
                <a:t>Microsoft.Support</a:t>
              </a:r>
              <a:r>
                <a:rPr lang="fr-FR" sz="784" dirty="0">
                  <a:solidFill>
                    <a:srgbClr val="000000"/>
                  </a:solidFill>
                  <a:latin typeface="Segoe UI"/>
                </a:rPr>
                <a:t>/*"</a:t>
              </a:r>
            </a:p>
            <a:p>
              <a:pPr defTabSz="914367"/>
              <a:r>
                <a:rPr lang="fr-FR" sz="784" dirty="0">
                  <a:solidFill>
                    <a:srgbClr val="000000"/>
                  </a:solidFill>
                  <a:latin typeface="Segoe UI"/>
                </a:rPr>
                <a:t>   ],</a:t>
              </a:r>
            </a:p>
            <a:p>
              <a:pPr defTabSz="914367"/>
              <a:r>
                <a:rPr lang="fr-FR" sz="784" dirty="0">
                  <a:solidFill>
                    <a:srgbClr val="000000"/>
                  </a:solidFill>
                  <a:latin typeface="Segoe UI"/>
                </a:rPr>
                <a:t>   "</a:t>
              </a:r>
              <a:r>
                <a:rPr lang="fr-FR" sz="784" dirty="0" err="1">
                  <a:solidFill>
                    <a:srgbClr val="000000"/>
                  </a:solidFill>
                  <a:latin typeface="Segoe UI"/>
                </a:rPr>
                <a:t>NotActions</a:t>
              </a:r>
              <a:r>
                <a:rPr lang="fr-FR" sz="784" dirty="0">
                  <a:solidFill>
                    <a:srgbClr val="000000"/>
                  </a:solidFill>
                  <a:latin typeface="Segoe UI"/>
                </a:rPr>
                <a:t>": [</a:t>
              </a:r>
            </a:p>
            <a:p>
              <a:pPr defTabSz="914367"/>
              <a:r>
                <a:rPr lang="fr-FR" sz="784" dirty="0">
                  <a:solidFill>
                    <a:srgbClr val="000000"/>
                  </a:solidFill>
                  <a:latin typeface="Segoe UI"/>
                </a:rPr>
                <a:t>   ],</a:t>
              </a:r>
            </a:p>
            <a:p>
              <a:pPr defTabSz="914367"/>
              <a:r>
                <a:rPr lang="fr-FR" sz="784" dirty="0">
                  <a:solidFill>
                    <a:srgbClr val="000000"/>
                  </a:solidFill>
                  <a:latin typeface="Segoe UI"/>
                </a:rPr>
                <a:t>   "</a:t>
              </a:r>
              <a:r>
                <a:rPr lang="fr-FR" sz="784" dirty="0" err="1">
                  <a:solidFill>
                    <a:srgbClr val="000000"/>
                  </a:solidFill>
                  <a:latin typeface="Segoe UI"/>
                </a:rPr>
                <a:t>AssignableScopes</a:t>
              </a:r>
              <a:r>
                <a:rPr lang="fr-FR" sz="784" dirty="0">
                  <a:solidFill>
                    <a:srgbClr val="000000"/>
                  </a:solidFill>
                  <a:latin typeface="Segoe UI"/>
                </a:rPr>
                <a:t>": [</a:t>
              </a:r>
            </a:p>
            <a:p>
              <a:pPr defTabSz="914367"/>
              <a:r>
                <a:rPr lang="fr-FR" sz="784" dirty="0">
                  <a:solidFill>
                    <a:srgbClr val="000000"/>
                  </a:solidFill>
                  <a:latin typeface="Segoe UI"/>
                </a:rPr>
                <a:t>       "/providers/</a:t>
              </a:r>
              <a:r>
                <a:rPr lang="fr-FR" sz="784" dirty="0" err="1">
                  <a:solidFill>
                    <a:srgbClr val="000000"/>
                  </a:solidFill>
                  <a:latin typeface="Segoe UI"/>
                </a:rPr>
                <a:t>Microsoft.Management</a:t>
              </a:r>
              <a:r>
                <a:rPr lang="fr-FR" sz="784" dirty="0">
                  <a:solidFill>
                    <a:srgbClr val="000000"/>
                  </a:solidFill>
                  <a:latin typeface="Segoe UI"/>
                </a:rPr>
                <a:t>/</a:t>
              </a:r>
              <a:r>
                <a:rPr lang="fr-FR" sz="784" dirty="0" err="1">
                  <a:solidFill>
                    <a:srgbClr val="000000"/>
                  </a:solidFill>
                  <a:latin typeface="Segoe UI"/>
                </a:rPr>
                <a:t>managementGroups</a:t>
              </a:r>
              <a:r>
                <a:rPr lang="fr-FR" sz="784" dirty="0">
                  <a:solidFill>
                    <a:srgbClr val="000000"/>
                  </a:solidFill>
                  <a:latin typeface="Segoe UI"/>
                </a:rPr>
                <a:t>/az104-02-mg1",</a:t>
              </a:r>
            </a:p>
            <a:p>
              <a:pPr defTabSz="914367"/>
              <a:r>
                <a:rPr lang="fr-FR" sz="784" dirty="0">
                  <a:solidFill>
                    <a:srgbClr val="000000"/>
                  </a:solidFill>
                  <a:latin typeface="Segoe UI"/>
                </a:rPr>
                <a:t>       "/</a:t>
              </a:r>
              <a:r>
                <a:rPr lang="fr-FR" sz="784" dirty="0" err="1">
                  <a:solidFill>
                    <a:srgbClr val="000000"/>
                  </a:solidFill>
                  <a:latin typeface="Segoe UI"/>
                </a:rPr>
                <a:t>subscriptions</a:t>
              </a:r>
              <a:r>
                <a:rPr lang="fr-FR" sz="784" dirty="0">
                  <a:solidFill>
                    <a:srgbClr val="000000"/>
                  </a:solidFill>
                  <a:latin typeface="Segoe UI"/>
                </a:rPr>
                <a:t>/SUBSCRIPTION_ID"</a:t>
              </a:r>
            </a:p>
            <a:p>
              <a:pPr defTabSz="914367"/>
              <a:r>
                <a:rPr lang="fr-FR" sz="784" dirty="0">
                  <a:solidFill>
                    <a:srgbClr val="000000"/>
                  </a:solidFill>
                  <a:latin typeface="Segoe UI"/>
                </a:rPr>
                <a:t>   ]</a:t>
              </a:r>
            </a:p>
            <a:p>
              <a:pPr defTabSz="914367"/>
              <a:r>
                <a:rPr lang="fr-FR" sz="784" dirty="0">
                  <a:solidFill>
                    <a:srgbClr val="000000"/>
                  </a:solidFill>
                  <a:latin typeface="Segoe UI"/>
                </a:rPr>
                <a:t>}</a:t>
              </a:r>
            </a:p>
          </p:txBody>
        </p:sp>
        <p:cxnSp>
          <p:nvCxnSpPr>
            <p:cNvPr id="18" name="Straight Arrow Connector 17">
              <a:extLst>
                <a:ext uri="{FF2B5EF4-FFF2-40B4-BE49-F238E27FC236}">
                  <a16:creationId xmlns:a16="http://schemas.microsoft.com/office/drawing/2014/main" id="{E166B27E-7135-4CE1-A497-2EACB74C9C70}"/>
                </a:ext>
              </a:extLst>
            </p:cNvPr>
            <p:cNvCxnSpPr>
              <a:cxnSpLocks/>
            </p:cNvCxnSpPr>
            <p:nvPr/>
          </p:nvCxnSpPr>
          <p:spPr>
            <a:xfrm flipH="1">
              <a:off x="6795196" y="3651037"/>
              <a:ext cx="81422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77F4152C-A597-4E6D-9B3A-3488D85E58E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86370" y="1206265"/>
              <a:ext cx="400317" cy="400317"/>
            </a:xfrm>
            <a:prstGeom prst="rect">
              <a:avLst/>
            </a:prstGeom>
          </p:spPr>
        </p:pic>
        <p:sp>
          <p:nvSpPr>
            <p:cNvPr id="20" name="TextBox 19">
              <a:extLst>
                <a:ext uri="{FF2B5EF4-FFF2-40B4-BE49-F238E27FC236}">
                  <a16:creationId xmlns:a16="http://schemas.microsoft.com/office/drawing/2014/main" id="{28D7D1A7-188E-485A-A17D-71A7B47C804B}"/>
                </a:ext>
              </a:extLst>
            </p:cNvPr>
            <p:cNvSpPr txBox="1"/>
            <p:nvPr/>
          </p:nvSpPr>
          <p:spPr>
            <a:xfrm>
              <a:off x="1279192" y="1539488"/>
              <a:ext cx="1815884" cy="301727"/>
            </a:xfrm>
            <a:prstGeom prst="rect">
              <a:avLst/>
            </a:prstGeom>
            <a:noFill/>
          </p:spPr>
          <p:txBody>
            <a:bodyPr wrap="square">
              <a:spAutoFit/>
            </a:bodyPr>
            <a:lstStyle/>
            <a:p>
              <a:pPr defTabSz="914367"/>
              <a:r>
                <a:rPr lang="fr-FR" sz="1372" b="1" dirty="0">
                  <a:solidFill>
                    <a:srgbClr val="000000"/>
                  </a:solidFill>
                  <a:latin typeface="Segoe UI"/>
                </a:rPr>
                <a:t>Tenant Root Group</a:t>
              </a:r>
            </a:p>
          </p:txBody>
        </p:sp>
        <p:cxnSp>
          <p:nvCxnSpPr>
            <p:cNvPr id="21" name="Straight Arrow Connector 20">
              <a:extLst>
                <a:ext uri="{FF2B5EF4-FFF2-40B4-BE49-F238E27FC236}">
                  <a16:creationId xmlns:a16="http://schemas.microsoft.com/office/drawing/2014/main" id="{101E11B7-C4EE-40B6-8723-43ADBBC4B0F2}"/>
                </a:ext>
              </a:extLst>
            </p:cNvPr>
            <p:cNvCxnSpPr>
              <a:cxnSpLocks/>
            </p:cNvCxnSpPr>
            <p:nvPr/>
          </p:nvCxnSpPr>
          <p:spPr>
            <a:xfrm>
              <a:off x="2086528" y="1841215"/>
              <a:ext cx="0" cy="3420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A8945953-87A0-45ED-80B2-6D3B054A777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43564" y="1869033"/>
              <a:ext cx="645758" cy="645758"/>
            </a:xfrm>
            <a:prstGeom prst="rect">
              <a:avLst/>
            </a:prstGeom>
          </p:spPr>
        </p:pic>
        <p:sp>
          <p:nvSpPr>
            <p:cNvPr id="23" name="TextBox 22">
              <a:extLst>
                <a:ext uri="{FF2B5EF4-FFF2-40B4-BE49-F238E27FC236}">
                  <a16:creationId xmlns:a16="http://schemas.microsoft.com/office/drawing/2014/main" id="{0F3A92F3-DEF7-4EFD-8B98-0C8B81CEB0A9}"/>
                </a:ext>
              </a:extLst>
            </p:cNvPr>
            <p:cNvSpPr txBox="1"/>
            <p:nvPr/>
          </p:nvSpPr>
          <p:spPr>
            <a:xfrm>
              <a:off x="3409431" y="2409905"/>
              <a:ext cx="2457615"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b="1" dirty="0">
                  <a:gradFill>
                    <a:gsLst>
                      <a:gs pos="2917">
                        <a:srgbClr val="000000"/>
                      </a:gs>
                      <a:gs pos="30000">
                        <a:srgbClr val="000000"/>
                      </a:gs>
                    </a:gsLst>
                    <a:lin ang="5400000" scaled="0"/>
                  </a:gradFill>
                  <a:latin typeface="Segoe UI"/>
                </a:rPr>
                <a:t>Default Azure AD tenant</a:t>
              </a:r>
              <a:endParaRPr lang="fr-FR" sz="1372" b="1" dirty="0" err="1">
                <a:gradFill>
                  <a:gsLst>
                    <a:gs pos="2917">
                      <a:srgbClr val="000000"/>
                    </a:gs>
                    <a:gs pos="30000">
                      <a:srgbClr val="000000"/>
                    </a:gs>
                  </a:gsLst>
                  <a:lin ang="5400000" scaled="0"/>
                </a:gradFill>
                <a:latin typeface="Segoe UI"/>
              </a:endParaRPr>
            </a:p>
          </p:txBody>
        </p:sp>
        <p:cxnSp>
          <p:nvCxnSpPr>
            <p:cNvPr id="24" name="Straight Arrow Connector 23">
              <a:extLst>
                <a:ext uri="{FF2B5EF4-FFF2-40B4-BE49-F238E27FC236}">
                  <a16:creationId xmlns:a16="http://schemas.microsoft.com/office/drawing/2014/main" id="{462F2A6E-FBE9-4C10-B4C3-00284C794497}"/>
                </a:ext>
              </a:extLst>
            </p:cNvPr>
            <p:cNvCxnSpPr>
              <a:cxnSpLocks/>
            </p:cNvCxnSpPr>
            <p:nvPr/>
          </p:nvCxnSpPr>
          <p:spPr>
            <a:xfrm>
              <a:off x="4476173" y="2769380"/>
              <a:ext cx="0" cy="71431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B382E57-4961-44E3-A3EA-77B2902A77D0}"/>
                </a:ext>
              </a:extLst>
            </p:cNvPr>
            <p:cNvSpPr txBox="1"/>
            <p:nvPr/>
          </p:nvSpPr>
          <p:spPr>
            <a:xfrm>
              <a:off x="976332" y="1122497"/>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1</a:t>
              </a:r>
              <a:endParaRPr lang="fr-FR" sz="1372" dirty="0">
                <a:solidFill>
                  <a:schemeClr val="tx2">
                    <a:lumMod val="50000"/>
                  </a:schemeClr>
                </a:solidFill>
                <a:latin typeface="Segoe UI"/>
              </a:endParaRPr>
            </a:p>
          </p:txBody>
        </p:sp>
        <p:sp>
          <p:nvSpPr>
            <p:cNvPr id="26" name="TextBox 25">
              <a:extLst>
                <a:ext uri="{FF2B5EF4-FFF2-40B4-BE49-F238E27FC236}">
                  <a16:creationId xmlns:a16="http://schemas.microsoft.com/office/drawing/2014/main" id="{C3E5FD0E-BE0A-4037-8BDA-FB0329DB5D4B}"/>
                </a:ext>
              </a:extLst>
            </p:cNvPr>
            <p:cNvSpPr txBox="1"/>
            <p:nvPr/>
          </p:nvSpPr>
          <p:spPr>
            <a:xfrm>
              <a:off x="7740216" y="2652273"/>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2</a:t>
              </a:r>
              <a:endParaRPr lang="fr-FR" sz="1372" dirty="0">
                <a:solidFill>
                  <a:schemeClr val="tx2">
                    <a:lumMod val="50000"/>
                  </a:schemeClr>
                </a:solidFill>
                <a:latin typeface="Segoe UI"/>
              </a:endParaRPr>
            </a:p>
          </p:txBody>
        </p:sp>
        <p:pic>
          <p:nvPicPr>
            <p:cNvPr id="27" name="Graphic 26">
              <a:extLst>
                <a:ext uri="{FF2B5EF4-FFF2-40B4-BE49-F238E27FC236}">
                  <a16:creationId xmlns:a16="http://schemas.microsoft.com/office/drawing/2014/main" id="{DDF2E6E3-19F0-4BD1-9CEB-46809429EE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86370" y="2185060"/>
              <a:ext cx="400317" cy="400317"/>
            </a:xfrm>
            <a:prstGeom prst="rect">
              <a:avLst/>
            </a:prstGeom>
          </p:spPr>
        </p:pic>
        <p:sp>
          <p:nvSpPr>
            <p:cNvPr id="28" name="TextBox 27">
              <a:extLst>
                <a:ext uri="{FF2B5EF4-FFF2-40B4-BE49-F238E27FC236}">
                  <a16:creationId xmlns:a16="http://schemas.microsoft.com/office/drawing/2014/main" id="{510082DD-63F1-46EB-8983-FE2955CCBBA1}"/>
                </a:ext>
              </a:extLst>
            </p:cNvPr>
            <p:cNvSpPr txBox="1"/>
            <p:nvPr/>
          </p:nvSpPr>
          <p:spPr>
            <a:xfrm>
              <a:off x="5411658" y="3857907"/>
              <a:ext cx="1759743" cy="271554"/>
            </a:xfrm>
            <a:prstGeom prst="rect">
              <a:avLst/>
            </a:prstGeom>
            <a:noFill/>
          </p:spPr>
          <p:txBody>
            <a:bodyPr wrap="square">
              <a:spAutoFit/>
            </a:bodyPr>
            <a:lstStyle/>
            <a:p>
              <a:pPr defTabSz="914367"/>
              <a:r>
                <a:rPr lang="fr-FR" sz="1176" b="1" dirty="0" err="1">
                  <a:solidFill>
                    <a:srgbClr val="000000"/>
                  </a:solidFill>
                  <a:latin typeface="Segoe UI"/>
                </a:rPr>
                <a:t>customRoleDefinition</a:t>
              </a:r>
              <a:endParaRPr lang="fr-FR" sz="1176" dirty="0">
                <a:solidFill>
                  <a:srgbClr val="000000"/>
                </a:solidFill>
                <a:latin typeface="Segoe UI"/>
              </a:endParaRPr>
            </a:p>
          </p:txBody>
        </p:sp>
        <p:sp>
          <p:nvSpPr>
            <p:cNvPr id="29" name="TextBox 28">
              <a:extLst>
                <a:ext uri="{FF2B5EF4-FFF2-40B4-BE49-F238E27FC236}">
                  <a16:creationId xmlns:a16="http://schemas.microsoft.com/office/drawing/2014/main" id="{A4D1170D-D02F-4162-83C2-896998AEDCBE}"/>
                </a:ext>
              </a:extLst>
            </p:cNvPr>
            <p:cNvSpPr txBox="1"/>
            <p:nvPr/>
          </p:nvSpPr>
          <p:spPr>
            <a:xfrm>
              <a:off x="3258093" y="2783841"/>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3</a:t>
              </a:r>
              <a:endParaRPr lang="fr-FR" sz="1372" dirty="0">
                <a:solidFill>
                  <a:schemeClr val="tx2">
                    <a:lumMod val="50000"/>
                  </a:schemeClr>
                </a:solidFill>
                <a:latin typeface="Segoe UI"/>
              </a:endParaRPr>
            </a:p>
          </p:txBody>
        </p:sp>
      </p:grpSp>
      <p:sp>
        <p:nvSpPr>
          <p:cNvPr id="31" name="Rectangle 30">
            <a:extLst>
              <a:ext uri="{FF2B5EF4-FFF2-40B4-BE49-F238E27FC236}">
                <a16:creationId xmlns:a16="http://schemas.microsoft.com/office/drawing/2014/main" id="{2475C817-2DE5-4DCF-B9E8-0C38F61C8450}"/>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9703849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7304-3FF6-43CA-82FB-F9BD37CA2FD5}"/>
              </a:ext>
            </a:extLst>
          </p:cNvPr>
          <p:cNvSpPr>
            <a:spLocks noGrp="1"/>
          </p:cNvSpPr>
          <p:nvPr>
            <p:ph type="title"/>
          </p:nvPr>
        </p:nvSpPr>
        <p:spPr/>
        <p:txBody>
          <a:bodyPr/>
          <a:lstStyle/>
          <a:p>
            <a:r>
              <a:rPr lang="en-US" dirty="0"/>
              <a:t>Lab 02b – Manage Governance via Azure Policy</a:t>
            </a:r>
          </a:p>
        </p:txBody>
      </p:sp>
      <p:sp>
        <p:nvSpPr>
          <p:cNvPr id="21" name="Text Placeholder 2">
            <a:extLst>
              <a:ext uri="{FF2B5EF4-FFF2-40B4-BE49-F238E27FC236}">
                <a16:creationId xmlns:a16="http://schemas.microsoft.com/office/drawing/2014/main" id="{F95062D9-6B26-411D-810A-BE4E528EC308}"/>
              </a:ext>
            </a:extLst>
          </p:cNvPr>
          <p:cNvSpPr txBox="1">
            <a:spLocks/>
          </p:cNvSpPr>
          <p:nvPr/>
        </p:nvSpPr>
        <p:spPr>
          <a:xfrm>
            <a:off x="427038" y="1380331"/>
            <a:ext cx="11422062" cy="244682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pPr>
              <a:buSzPct val="100000"/>
            </a:pPr>
            <a:r>
              <a:rPr lang="en-US" sz="2000" spc="0" dirty="0">
                <a:latin typeface="+mn-lt"/>
              </a:rPr>
              <a:t>To improve management of Azure resources in Contoso, you have been tasked with implementing</a:t>
            </a:r>
            <a:br>
              <a:rPr lang="en-US" sz="2000" spc="0" dirty="0">
                <a:latin typeface="+mn-lt"/>
              </a:rPr>
            </a:br>
            <a:r>
              <a:rPr lang="en-US" sz="2000" spc="0" dirty="0">
                <a:latin typeface="+mn-lt"/>
              </a:rPr>
              <a:t>the following functionality:</a:t>
            </a:r>
          </a:p>
          <a:p>
            <a:pPr marL="401638" indent="-261938">
              <a:spcBef>
                <a:spcPts val="600"/>
              </a:spcBef>
              <a:buSzPct val="100000"/>
              <a:buFont typeface="Arial" panose="020B0604020202020204" pitchFamily="34" charset="0"/>
              <a:buChar char="•"/>
            </a:pPr>
            <a:r>
              <a:rPr lang="en-US" sz="2000" spc="0" dirty="0">
                <a:latin typeface="+mn-lt"/>
              </a:rPr>
              <a:t>Tagging resource groups that include only infrastructure resources </a:t>
            </a:r>
          </a:p>
          <a:p>
            <a:pPr marL="401638" indent="-261938">
              <a:spcBef>
                <a:spcPts val="600"/>
              </a:spcBef>
              <a:buSzPct val="100000"/>
              <a:buFont typeface="Arial" panose="020B0604020202020204" pitchFamily="34" charset="0"/>
              <a:buChar char="•"/>
            </a:pPr>
            <a:r>
              <a:rPr lang="en-US" sz="2000" spc="0" dirty="0">
                <a:latin typeface="+mn-lt"/>
              </a:rPr>
              <a:t>Ensuring that only properly tagged infrastructure resources can be added to infrastructure resource groups</a:t>
            </a:r>
          </a:p>
          <a:p>
            <a:pPr marL="401638" indent="-261938">
              <a:spcBef>
                <a:spcPts val="600"/>
              </a:spcBef>
              <a:buSzPct val="100000"/>
              <a:buFont typeface="Arial" panose="020B0604020202020204" pitchFamily="34" charset="0"/>
              <a:buChar char="•"/>
            </a:pPr>
            <a:r>
              <a:rPr lang="en-US" sz="2000" spc="0" dirty="0">
                <a:latin typeface="+mn-lt"/>
              </a:rPr>
              <a:t>Remediating any non-compliant resources</a:t>
            </a:r>
          </a:p>
        </p:txBody>
      </p:sp>
      <p:sp>
        <p:nvSpPr>
          <p:cNvPr id="22" name="Text Placeholder 2">
            <a:extLst>
              <a:ext uri="{FF2B5EF4-FFF2-40B4-BE49-F238E27FC236}">
                <a16:creationId xmlns:a16="http://schemas.microsoft.com/office/drawing/2014/main" id="{39E56136-4D4A-45BD-A249-A1BBC6FB7587}"/>
              </a:ext>
            </a:extLst>
          </p:cNvPr>
          <p:cNvSpPr txBox="1">
            <a:spLocks/>
          </p:cNvSpPr>
          <p:nvPr/>
        </p:nvSpPr>
        <p:spPr>
          <a:xfrm>
            <a:off x="427038" y="41472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3" name="Rectangle 22">
            <a:extLst>
              <a:ext uri="{FF2B5EF4-FFF2-40B4-BE49-F238E27FC236}">
                <a16:creationId xmlns:a16="http://schemas.microsoft.com/office/drawing/2014/main" id="{56F136B9-7DA9-4FCA-9535-D3EFC6A9262C}"/>
              </a:ext>
            </a:extLst>
          </p:cNvPr>
          <p:cNvSpPr/>
          <p:nvPr/>
        </p:nvSpPr>
        <p:spPr bwMode="auto">
          <a:xfrm>
            <a:off x="427038"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and assign tags via</a:t>
            </a:r>
            <a:br>
              <a:rPr lang="en-US" sz="2000" dirty="0">
                <a:solidFill>
                  <a:schemeClr val="tx1"/>
                </a:solidFill>
                <a:cs typeface="Segoe UI Semilight"/>
              </a:rPr>
            </a:br>
            <a:r>
              <a:rPr lang="en-US" sz="2000" dirty="0">
                <a:solidFill>
                  <a:schemeClr val="tx1"/>
                </a:solidFill>
                <a:cs typeface="Segoe UI Semilight"/>
              </a:rPr>
              <a:t>the Azure portal</a:t>
            </a:r>
          </a:p>
        </p:txBody>
      </p:sp>
      <p:sp>
        <p:nvSpPr>
          <p:cNvPr id="24" name="Rectangle 23">
            <a:extLst>
              <a:ext uri="{FF2B5EF4-FFF2-40B4-BE49-F238E27FC236}">
                <a16:creationId xmlns:a16="http://schemas.microsoft.com/office/drawing/2014/main" id="{F3D6BD85-5FE0-457F-9C89-7D295E55D505}"/>
              </a:ext>
            </a:extLst>
          </p:cNvPr>
          <p:cNvSpPr/>
          <p:nvPr/>
        </p:nvSpPr>
        <p:spPr bwMode="auto">
          <a:xfrm>
            <a:off x="4328524"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Enforce tagging via an</a:t>
            </a:r>
            <a:br>
              <a:rPr lang="en-US" sz="2000" dirty="0">
                <a:solidFill>
                  <a:schemeClr val="tx1"/>
                </a:solidFill>
                <a:cs typeface="Segoe UI Semilight"/>
              </a:rPr>
            </a:br>
            <a:r>
              <a:rPr lang="en-US" sz="2000" dirty="0">
                <a:solidFill>
                  <a:schemeClr val="tx1"/>
                </a:solidFill>
                <a:cs typeface="Segoe UI Semilight"/>
              </a:rPr>
              <a:t>Azure Policy</a:t>
            </a:r>
          </a:p>
        </p:txBody>
      </p:sp>
      <p:sp>
        <p:nvSpPr>
          <p:cNvPr id="25" name="Rectangle 24">
            <a:extLst>
              <a:ext uri="{FF2B5EF4-FFF2-40B4-BE49-F238E27FC236}">
                <a16:creationId xmlns:a16="http://schemas.microsoft.com/office/drawing/2014/main" id="{2EB2EDB4-7759-4262-A59D-C638D741DA57}"/>
              </a:ext>
            </a:extLst>
          </p:cNvPr>
          <p:cNvSpPr/>
          <p:nvPr/>
        </p:nvSpPr>
        <p:spPr bwMode="auto">
          <a:xfrm>
            <a:off x="8230010"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rPr>
              <a:t>Apply tagging via an</a:t>
            </a:r>
            <a:br>
              <a:rPr lang="en-US" sz="2000" dirty="0">
                <a:solidFill>
                  <a:schemeClr val="tx1"/>
                </a:solidFill>
              </a:rPr>
            </a:br>
            <a:r>
              <a:rPr lang="en-US" sz="2000" dirty="0">
                <a:solidFill>
                  <a:schemeClr val="tx1"/>
                </a:solidFill>
              </a:rPr>
              <a:t>Azure Policy</a:t>
            </a:r>
            <a:endParaRPr lang="en-US" sz="2000" dirty="0">
              <a:solidFill>
                <a:schemeClr val="tx1"/>
              </a:solidFill>
              <a:cs typeface="Segoe UI Semilight"/>
            </a:endParaRPr>
          </a:p>
        </p:txBody>
      </p:sp>
      <p:sp>
        <p:nvSpPr>
          <p:cNvPr id="3" name="Text Placeholder 2">
            <a:extLst>
              <a:ext uri="{FF2B5EF4-FFF2-40B4-BE49-F238E27FC236}">
                <a16:creationId xmlns:a16="http://schemas.microsoft.com/office/drawing/2014/main" id="{3D8929C4-9AE6-493D-8626-804A72C469F9}"/>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A8F466CE-F83B-4204-8CBC-AA8776E23F1C}"/>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46374385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6FF7-E7C5-45A7-95A5-EC4378CE4D82}"/>
              </a:ext>
            </a:extLst>
          </p:cNvPr>
          <p:cNvSpPr>
            <a:spLocks noGrp="1"/>
          </p:cNvSpPr>
          <p:nvPr>
            <p:ph type="title"/>
          </p:nvPr>
        </p:nvSpPr>
        <p:spPr/>
        <p:txBody>
          <a:bodyPr/>
          <a:lstStyle/>
          <a:p>
            <a:r>
              <a:rPr lang="en-US" dirty="0"/>
              <a:t>Lab 02b – Architecture diagram</a:t>
            </a:r>
            <a:endParaRPr lang="en-US" b="1" dirty="0"/>
          </a:p>
        </p:txBody>
      </p:sp>
      <p:sp>
        <p:nvSpPr>
          <p:cNvPr id="3" name="Rectangle 2">
            <a:extLst>
              <a:ext uri="{FF2B5EF4-FFF2-40B4-BE49-F238E27FC236}">
                <a16:creationId xmlns:a16="http://schemas.microsoft.com/office/drawing/2014/main" id="{43EAF426-B99E-4501-88D9-AF72AEB35EAC}"/>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descr="Architecture diagram of the detailed lab steps. ">
            <a:extLst>
              <a:ext uri="{FF2B5EF4-FFF2-40B4-BE49-F238E27FC236}">
                <a16:creationId xmlns:a16="http://schemas.microsoft.com/office/drawing/2014/main" id="{78C09030-2994-46D2-BE13-477FF1DB48BF}"/>
              </a:ext>
            </a:extLst>
          </p:cNvPr>
          <p:cNvGrpSpPr/>
          <p:nvPr/>
        </p:nvGrpSpPr>
        <p:grpSpPr>
          <a:xfrm>
            <a:off x="1928663" y="1487883"/>
            <a:ext cx="8383451" cy="4651636"/>
            <a:chOff x="418644" y="1224012"/>
            <a:chExt cx="8383451" cy="4651636"/>
          </a:xfrm>
        </p:grpSpPr>
        <p:sp>
          <p:nvSpPr>
            <p:cNvPr id="35" name="Rectangle 34">
              <a:extLst>
                <a:ext uri="{FF2B5EF4-FFF2-40B4-BE49-F238E27FC236}">
                  <a16:creationId xmlns:a16="http://schemas.microsoft.com/office/drawing/2014/main" id="{7C90B77A-852F-40A9-BED6-730F642DCC69}"/>
                </a:ext>
              </a:extLst>
            </p:cNvPr>
            <p:cNvSpPr/>
            <p:nvPr/>
          </p:nvSpPr>
          <p:spPr bwMode="auto">
            <a:xfrm>
              <a:off x="4728752" y="1775974"/>
              <a:ext cx="3984484" cy="11186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409B2EE3-7D2C-4A53-B6BC-FA27706BBFDC}"/>
                </a:ext>
              </a:extLst>
            </p:cNvPr>
            <p:cNvSpPr/>
            <p:nvPr/>
          </p:nvSpPr>
          <p:spPr bwMode="auto">
            <a:xfrm>
              <a:off x="418645" y="4127320"/>
              <a:ext cx="8294592" cy="17483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37" name="Rectangle 36">
              <a:extLst>
                <a:ext uri="{FF2B5EF4-FFF2-40B4-BE49-F238E27FC236}">
                  <a16:creationId xmlns:a16="http://schemas.microsoft.com/office/drawing/2014/main" id="{549C3CD7-6EAF-4BA1-9070-D1F74CE204D6}"/>
                </a:ext>
              </a:extLst>
            </p:cNvPr>
            <p:cNvSpPr/>
            <p:nvPr/>
          </p:nvSpPr>
          <p:spPr bwMode="auto">
            <a:xfrm>
              <a:off x="418644" y="1224012"/>
              <a:ext cx="3060123" cy="27425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Graphic 37">
              <a:extLst>
                <a:ext uri="{FF2B5EF4-FFF2-40B4-BE49-F238E27FC236}">
                  <a16:creationId xmlns:a16="http://schemas.microsoft.com/office/drawing/2014/main" id="{2272496D-54D7-44C4-9156-518158E156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8623" y="3180346"/>
              <a:ext cx="497308" cy="497308"/>
            </a:xfrm>
            <a:prstGeom prst="rect">
              <a:avLst/>
            </a:prstGeom>
          </p:spPr>
        </p:pic>
        <p:pic>
          <p:nvPicPr>
            <p:cNvPr id="39" name="Graphic 38">
              <a:extLst>
                <a:ext uri="{FF2B5EF4-FFF2-40B4-BE49-F238E27FC236}">
                  <a16:creationId xmlns:a16="http://schemas.microsoft.com/office/drawing/2014/main" id="{98D6B101-7D0D-48C8-873C-767C1DF54E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6684" y="1658084"/>
              <a:ext cx="281974" cy="281974"/>
            </a:xfrm>
            <a:prstGeom prst="rect">
              <a:avLst/>
            </a:prstGeom>
          </p:spPr>
        </p:pic>
        <p:sp>
          <p:nvSpPr>
            <p:cNvPr id="40" name="TextBox 39">
              <a:extLst>
                <a:ext uri="{FF2B5EF4-FFF2-40B4-BE49-F238E27FC236}">
                  <a16:creationId xmlns:a16="http://schemas.microsoft.com/office/drawing/2014/main" id="{0786D90A-911C-444F-A700-02EB389A17DC}"/>
                </a:ext>
              </a:extLst>
            </p:cNvPr>
            <p:cNvSpPr txBox="1"/>
            <p:nvPr/>
          </p:nvSpPr>
          <p:spPr>
            <a:xfrm>
              <a:off x="681841" y="3677654"/>
              <a:ext cx="2530871" cy="512935"/>
            </a:xfrm>
            <a:prstGeom prst="rect">
              <a:avLst/>
            </a:prstGeom>
            <a:noFill/>
          </p:spPr>
          <p:txBody>
            <a:bodyPr wrap="square">
              <a:spAutoFit/>
            </a:bodyPr>
            <a:lstStyle/>
            <a:p>
              <a:pPr defTabSz="914367"/>
              <a:r>
                <a:rPr lang="fr-FR" sz="1372" b="1" dirty="0">
                  <a:solidFill>
                    <a:srgbClr val="000000"/>
                  </a:solidFill>
                  <a:latin typeface="Segoe UI"/>
                </a:rPr>
                <a:t>Cloud Shell Storage </a:t>
              </a:r>
              <a:r>
                <a:rPr lang="fr-FR" sz="1372" b="1" dirty="0" err="1">
                  <a:solidFill>
                    <a:srgbClr val="000000"/>
                  </a:solidFill>
                  <a:latin typeface="Segoe UI"/>
                </a:rPr>
                <a:t>Account</a:t>
              </a:r>
              <a:endParaRPr lang="fr-FR" sz="1372" b="1" dirty="0">
                <a:solidFill>
                  <a:srgbClr val="000000"/>
                </a:solidFill>
                <a:latin typeface="Segoe UI"/>
              </a:endParaRPr>
            </a:p>
            <a:p>
              <a:pPr defTabSz="914367"/>
              <a:endParaRPr lang="fr-FR" sz="1372" b="1" dirty="0">
                <a:solidFill>
                  <a:srgbClr val="000000"/>
                </a:solidFill>
                <a:latin typeface="Segoe UI"/>
              </a:endParaRPr>
            </a:p>
          </p:txBody>
        </p:sp>
        <p:sp>
          <p:nvSpPr>
            <p:cNvPr id="41" name="TextBox 40">
              <a:extLst>
                <a:ext uri="{FF2B5EF4-FFF2-40B4-BE49-F238E27FC236}">
                  <a16:creationId xmlns:a16="http://schemas.microsoft.com/office/drawing/2014/main" id="{FF75CE22-E34B-4D15-A5D7-907180D0C63E}"/>
                </a:ext>
              </a:extLst>
            </p:cNvPr>
            <p:cNvSpPr txBox="1"/>
            <p:nvPr/>
          </p:nvSpPr>
          <p:spPr>
            <a:xfrm>
              <a:off x="1124041" y="1510164"/>
              <a:ext cx="1417065" cy="512935"/>
            </a:xfrm>
            <a:prstGeom prst="rect">
              <a:avLst/>
            </a:prstGeom>
            <a:noFill/>
          </p:spPr>
          <p:txBody>
            <a:bodyPr wrap="square">
              <a:spAutoFit/>
            </a:bodyPr>
            <a:lstStyle/>
            <a:p>
              <a:pPr defTabSz="914367"/>
              <a:r>
                <a:rPr lang="fr-FR" sz="1372" b="1" dirty="0">
                  <a:solidFill>
                    <a:srgbClr val="000000"/>
                  </a:solidFill>
                  <a:latin typeface="Segoe UI"/>
                </a:rPr>
                <a:t>Name: </a:t>
              </a:r>
              <a:r>
                <a:rPr lang="fr-FR" sz="1372" dirty="0" err="1">
                  <a:solidFill>
                    <a:srgbClr val="000000"/>
                  </a:solidFill>
                  <a:latin typeface="Segoe UI"/>
                </a:rPr>
                <a:t>Role</a:t>
              </a:r>
              <a:endParaRPr lang="fr-FR" sz="1372" dirty="0">
                <a:solidFill>
                  <a:srgbClr val="000000"/>
                </a:solidFill>
                <a:latin typeface="Segoe UI"/>
              </a:endParaRPr>
            </a:p>
            <a:p>
              <a:pPr defTabSz="914367"/>
              <a:r>
                <a:rPr lang="fr-FR" sz="1372" b="1" dirty="0">
                  <a:solidFill>
                    <a:srgbClr val="000000"/>
                  </a:solidFill>
                  <a:latin typeface="Segoe UI"/>
                </a:rPr>
                <a:t>Value: </a:t>
              </a:r>
              <a:r>
                <a:rPr lang="fr-FR" sz="1372" dirty="0">
                  <a:solidFill>
                    <a:srgbClr val="000000"/>
                  </a:solidFill>
                  <a:latin typeface="Segoe UI"/>
                </a:rPr>
                <a:t>Infra</a:t>
              </a:r>
            </a:p>
          </p:txBody>
        </p:sp>
        <p:pic>
          <p:nvPicPr>
            <p:cNvPr id="42" name="Graphic 41">
              <a:extLst>
                <a:ext uri="{FF2B5EF4-FFF2-40B4-BE49-F238E27FC236}">
                  <a16:creationId xmlns:a16="http://schemas.microsoft.com/office/drawing/2014/main" id="{FEE8274D-A4C4-4450-989F-3188ACCDCB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1894" y="2404024"/>
              <a:ext cx="415814" cy="415814"/>
            </a:xfrm>
            <a:prstGeom prst="rect">
              <a:avLst/>
            </a:prstGeom>
          </p:spPr>
        </p:pic>
        <p:sp>
          <p:nvSpPr>
            <p:cNvPr id="43" name="TextBox 42">
              <a:extLst>
                <a:ext uri="{FF2B5EF4-FFF2-40B4-BE49-F238E27FC236}">
                  <a16:creationId xmlns:a16="http://schemas.microsoft.com/office/drawing/2014/main" id="{FD1F678E-3C3D-4D23-B5CA-817373C6E099}"/>
                </a:ext>
              </a:extLst>
            </p:cNvPr>
            <p:cNvSpPr txBox="1"/>
            <p:nvPr/>
          </p:nvSpPr>
          <p:spPr>
            <a:xfrm>
              <a:off x="1187709" y="2360071"/>
              <a:ext cx="3060123" cy="724143"/>
            </a:xfrm>
            <a:prstGeom prst="rect">
              <a:avLst/>
            </a:prstGeom>
            <a:noFill/>
          </p:spPr>
          <p:txBody>
            <a:bodyPr wrap="square">
              <a:spAutoFit/>
            </a:bodyPr>
            <a:lstStyle/>
            <a:p>
              <a:pPr defTabSz="914367"/>
              <a:r>
                <a:rPr lang="fr-FR" sz="1372" b="1" dirty="0">
                  <a:solidFill>
                    <a:srgbClr val="000000"/>
                  </a:solidFill>
                  <a:latin typeface="Segoe UI"/>
                </a:rPr>
                <a:t>Cloud Shell Storage </a:t>
              </a:r>
            </a:p>
            <a:p>
              <a:pPr defTabSz="914367"/>
              <a:r>
                <a:rPr lang="fr-FR" sz="1372" b="1" dirty="0">
                  <a:solidFill>
                    <a:srgbClr val="000000"/>
                  </a:solidFill>
                  <a:latin typeface="Segoe UI"/>
                </a:rPr>
                <a:t>Resource Group</a:t>
              </a:r>
            </a:p>
            <a:p>
              <a:pPr defTabSz="914367"/>
              <a:endParaRPr lang="fr-FR" sz="1372" b="1" dirty="0">
                <a:solidFill>
                  <a:srgbClr val="000000"/>
                </a:solidFill>
                <a:latin typeface="Segoe UI"/>
              </a:endParaRPr>
            </a:p>
          </p:txBody>
        </p:sp>
        <p:cxnSp>
          <p:nvCxnSpPr>
            <p:cNvPr id="44" name="Straight Arrow Connector 43">
              <a:extLst>
                <a:ext uri="{FF2B5EF4-FFF2-40B4-BE49-F238E27FC236}">
                  <a16:creationId xmlns:a16="http://schemas.microsoft.com/office/drawing/2014/main" id="{3644E3FC-1AFD-4ACF-B5DE-EC232BA920C1}"/>
                </a:ext>
              </a:extLst>
            </p:cNvPr>
            <p:cNvCxnSpPr>
              <a:cxnSpLocks/>
            </p:cNvCxnSpPr>
            <p:nvPr/>
          </p:nvCxnSpPr>
          <p:spPr>
            <a:xfrm flipH="1">
              <a:off x="989989" y="2001023"/>
              <a:ext cx="7682" cy="3775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id="{6936EFAE-13BC-4927-B29D-DBB482EB670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89206" y="2261574"/>
              <a:ext cx="403078" cy="403078"/>
            </a:xfrm>
            <a:prstGeom prst="rect">
              <a:avLst/>
            </a:prstGeom>
          </p:spPr>
        </p:pic>
        <p:sp>
          <p:nvSpPr>
            <p:cNvPr id="46" name="TextBox 45">
              <a:extLst>
                <a:ext uri="{FF2B5EF4-FFF2-40B4-BE49-F238E27FC236}">
                  <a16:creationId xmlns:a16="http://schemas.microsoft.com/office/drawing/2014/main" id="{B2A41556-66E3-41C6-B102-B6E22187E02A}"/>
                </a:ext>
              </a:extLst>
            </p:cNvPr>
            <p:cNvSpPr txBox="1"/>
            <p:nvPr/>
          </p:nvSpPr>
          <p:spPr>
            <a:xfrm>
              <a:off x="5450335" y="2224633"/>
              <a:ext cx="3262902" cy="512935"/>
            </a:xfrm>
            <a:prstGeom prst="rect">
              <a:avLst/>
            </a:prstGeom>
            <a:noFill/>
          </p:spPr>
          <p:txBody>
            <a:bodyPr wrap="square">
              <a:spAutoFit/>
            </a:bodyPr>
            <a:lstStyle/>
            <a:p>
              <a:pPr defTabSz="914367"/>
              <a:r>
                <a:rPr lang="fr-FR" sz="1372" b="1" dirty="0">
                  <a:solidFill>
                    <a:srgbClr val="000000"/>
                  </a:solidFill>
                  <a:latin typeface="Segoe UI"/>
                </a:rPr>
                <a:t>Azure </a:t>
              </a:r>
              <a:r>
                <a:rPr lang="fr-FR" sz="1372" b="1" dirty="0" err="1">
                  <a:solidFill>
                    <a:srgbClr val="000000"/>
                  </a:solidFill>
                  <a:latin typeface="Segoe UI"/>
                </a:rPr>
                <a:t>policy</a:t>
              </a:r>
              <a:endParaRPr lang="fr-FR" sz="1372" b="1" dirty="0">
                <a:solidFill>
                  <a:srgbClr val="000000"/>
                </a:solidFill>
                <a:latin typeface="Segoe UI"/>
              </a:endParaRPr>
            </a:p>
            <a:p>
              <a:pPr defTabSz="914367"/>
              <a:r>
                <a:rPr lang="en-US" sz="1372" dirty="0">
                  <a:solidFill>
                    <a:srgbClr val="000000"/>
                  </a:solidFill>
                  <a:latin typeface="Segoe UI"/>
                </a:rPr>
                <a:t>Require a tag and its value on resources</a:t>
              </a:r>
              <a:endParaRPr lang="fr-FR" sz="1372" dirty="0">
                <a:solidFill>
                  <a:srgbClr val="000000"/>
                </a:solidFill>
                <a:latin typeface="Segoe UI"/>
              </a:endParaRPr>
            </a:p>
          </p:txBody>
        </p:sp>
        <p:pic>
          <p:nvPicPr>
            <p:cNvPr id="47" name="Graphic 46">
              <a:extLst>
                <a:ext uri="{FF2B5EF4-FFF2-40B4-BE49-F238E27FC236}">
                  <a16:creationId xmlns:a16="http://schemas.microsoft.com/office/drawing/2014/main" id="{0F59E1FA-6AEF-4E94-8DCE-67DA74256FD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89206" y="4568891"/>
              <a:ext cx="403078" cy="403078"/>
            </a:xfrm>
            <a:prstGeom prst="rect">
              <a:avLst/>
            </a:prstGeom>
          </p:spPr>
        </p:pic>
        <p:sp>
          <p:nvSpPr>
            <p:cNvPr id="48" name="TextBox 47">
              <a:extLst>
                <a:ext uri="{FF2B5EF4-FFF2-40B4-BE49-F238E27FC236}">
                  <a16:creationId xmlns:a16="http://schemas.microsoft.com/office/drawing/2014/main" id="{A07654D5-6C92-4097-8169-D0BEACA4C35D}"/>
                </a:ext>
              </a:extLst>
            </p:cNvPr>
            <p:cNvSpPr txBox="1"/>
            <p:nvPr/>
          </p:nvSpPr>
          <p:spPr>
            <a:xfrm>
              <a:off x="5450335" y="4491202"/>
              <a:ext cx="3351760" cy="725776"/>
            </a:xfrm>
            <a:prstGeom prst="rect">
              <a:avLst/>
            </a:prstGeom>
            <a:noFill/>
          </p:spPr>
          <p:txBody>
            <a:bodyPr wrap="square">
              <a:spAutoFit/>
            </a:bodyPr>
            <a:lstStyle/>
            <a:p>
              <a:pPr defTabSz="914367"/>
              <a:r>
                <a:rPr lang="fr-FR" sz="1372" b="1" dirty="0">
                  <a:solidFill>
                    <a:srgbClr val="000000"/>
                  </a:solidFill>
                  <a:latin typeface="Segoe UI"/>
                </a:rPr>
                <a:t>Azure </a:t>
              </a:r>
              <a:r>
                <a:rPr lang="fr-FR" sz="1372" b="1" dirty="0" err="1">
                  <a:solidFill>
                    <a:srgbClr val="000000"/>
                  </a:solidFill>
                  <a:latin typeface="Segoe UI"/>
                </a:rPr>
                <a:t>policy</a:t>
              </a:r>
              <a:endParaRPr lang="fr-FR" sz="1372" b="1" dirty="0">
                <a:solidFill>
                  <a:srgbClr val="000000"/>
                </a:solidFill>
                <a:latin typeface="Segoe UI"/>
              </a:endParaRPr>
            </a:p>
            <a:p>
              <a:pPr defTabSz="914367"/>
              <a:r>
                <a:rPr lang="en-US" sz="1372" dirty="0">
                  <a:solidFill>
                    <a:srgbClr val="000000"/>
                  </a:solidFill>
                  <a:latin typeface="Segoe UI"/>
                </a:rPr>
                <a:t>Inherit a tag from the resource group if missing</a:t>
              </a:r>
              <a:endParaRPr lang="fr-FR" sz="1372" dirty="0">
                <a:solidFill>
                  <a:srgbClr val="000000"/>
                </a:solidFill>
                <a:latin typeface="Segoe UI"/>
              </a:endParaRPr>
            </a:p>
          </p:txBody>
        </p:sp>
        <p:cxnSp>
          <p:nvCxnSpPr>
            <p:cNvPr id="49" name="Straight Arrow Connector 48">
              <a:extLst>
                <a:ext uri="{FF2B5EF4-FFF2-40B4-BE49-F238E27FC236}">
                  <a16:creationId xmlns:a16="http://schemas.microsoft.com/office/drawing/2014/main" id="{BF22AFE2-5986-455A-AD02-9C82BF1DAA71}"/>
                </a:ext>
              </a:extLst>
            </p:cNvPr>
            <p:cNvCxnSpPr>
              <a:cxnSpLocks/>
              <a:stCxn id="47" idx="1"/>
            </p:cNvCxnSpPr>
            <p:nvPr/>
          </p:nvCxnSpPr>
          <p:spPr>
            <a:xfrm flipH="1" flipV="1">
              <a:off x="3199583" y="2692622"/>
              <a:ext cx="1789623" cy="20778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396679A-56BE-497F-AB49-85C17494155C}"/>
                </a:ext>
              </a:extLst>
            </p:cNvPr>
            <p:cNvSpPr txBox="1"/>
            <p:nvPr/>
          </p:nvSpPr>
          <p:spPr>
            <a:xfrm>
              <a:off x="4762860" y="1799072"/>
              <a:ext cx="3599013"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2</a:t>
              </a:r>
              <a:endParaRPr lang="fr-FR" sz="1372" b="1" dirty="0">
                <a:solidFill>
                  <a:schemeClr val="tx2">
                    <a:lumMod val="50000"/>
                  </a:schemeClr>
                </a:solidFill>
                <a:latin typeface="Segoe UI"/>
              </a:endParaRPr>
            </a:p>
          </p:txBody>
        </p:sp>
        <p:sp>
          <p:nvSpPr>
            <p:cNvPr id="51" name="TextBox 50">
              <a:extLst>
                <a:ext uri="{FF2B5EF4-FFF2-40B4-BE49-F238E27FC236}">
                  <a16:creationId xmlns:a16="http://schemas.microsoft.com/office/drawing/2014/main" id="{DD5E61EB-1D2E-4D80-B816-ADE12820C43A}"/>
                </a:ext>
              </a:extLst>
            </p:cNvPr>
            <p:cNvSpPr txBox="1"/>
            <p:nvPr/>
          </p:nvSpPr>
          <p:spPr>
            <a:xfrm>
              <a:off x="623791" y="4181590"/>
              <a:ext cx="945290"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3</a:t>
              </a:r>
              <a:endParaRPr lang="en-US" sz="1372" dirty="0">
                <a:solidFill>
                  <a:schemeClr val="tx2">
                    <a:lumMod val="50000"/>
                  </a:schemeClr>
                </a:solidFill>
                <a:latin typeface="Segoe UI"/>
              </a:endParaRPr>
            </a:p>
          </p:txBody>
        </p:sp>
        <p:pic>
          <p:nvPicPr>
            <p:cNvPr id="52" name="Graphic 51">
              <a:extLst>
                <a:ext uri="{FF2B5EF4-FFF2-40B4-BE49-F238E27FC236}">
                  <a16:creationId xmlns:a16="http://schemas.microsoft.com/office/drawing/2014/main" id="{AE111249-7EF7-4E06-B244-6F2CC9F2A0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8623" y="4452640"/>
              <a:ext cx="497308" cy="497308"/>
            </a:xfrm>
            <a:prstGeom prst="rect">
              <a:avLst/>
            </a:prstGeom>
          </p:spPr>
        </p:pic>
        <p:sp>
          <p:nvSpPr>
            <p:cNvPr id="53" name="TextBox 52">
              <a:extLst>
                <a:ext uri="{FF2B5EF4-FFF2-40B4-BE49-F238E27FC236}">
                  <a16:creationId xmlns:a16="http://schemas.microsoft.com/office/drawing/2014/main" id="{A2FE6919-9748-44A7-A807-6DBB45FB3A43}"/>
                </a:ext>
              </a:extLst>
            </p:cNvPr>
            <p:cNvSpPr txBox="1"/>
            <p:nvPr/>
          </p:nvSpPr>
          <p:spPr>
            <a:xfrm>
              <a:off x="1003401" y="4975843"/>
              <a:ext cx="2530871" cy="512935"/>
            </a:xfrm>
            <a:prstGeom prst="rect">
              <a:avLst/>
            </a:prstGeom>
            <a:noFill/>
          </p:spPr>
          <p:txBody>
            <a:bodyPr wrap="square">
              <a:spAutoFit/>
            </a:bodyPr>
            <a:lstStyle/>
            <a:p>
              <a:pPr defTabSz="914367"/>
              <a:r>
                <a:rPr lang="fr-FR" sz="1372" b="1" dirty="0">
                  <a:solidFill>
                    <a:srgbClr val="000000"/>
                  </a:solidFill>
                  <a:latin typeface="Segoe UI"/>
                </a:rPr>
                <a:t>New Storage </a:t>
              </a:r>
              <a:r>
                <a:rPr lang="fr-FR" sz="1372" b="1" dirty="0" err="1">
                  <a:solidFill>
                    <a:srgbClr val="000000"/>
                  </a:solidFill>
                  <a:latin typeface="Segoe UI"/>
                </a:rPr>
                <a:t>Account</a:t>
              </a:r>
              <a:r>
                <a:rPr lang="fr-FR" sz="1372" b="1" dirty="0">
                  <a:solidFill>
                    <a:srgbClr val="000000"/>
                  </a:solidFill>
                  <a:latin typeface="Segoe UI"/>
                </a:rPr>
                <a:t> </a:t>
              </a:r>
            </a:p>
            <a:p>
              <a:pPr defTabSz="914367"/>
              <a:endParaRPr lang="fr-FR" sz="1372" b="1" dirty="0">
                <a:solidFill>
                  <a:srgbClr val="000000"/>
                </a:solidFill>
                <a:latin typeface="Segoe UI"/>
              </a:endParaRPr>
            </a:p>
          </p:txBody>
        </p:sp>
        <p:pic>
          <p:nvPicPr>
            <p:cNvPr id="54" name="Graphic 53">
              <a:extLst>
                <a:ext uri="{FF2B5EF4-FFF2-40B4-BE49-F238E27FC236}">
                  <a16:creationId xmlns:a16="http://schemas.microsoft.com/office/drawing/2014/main" id="{C485AE73-E434-4D08-B13F-1DF0A38544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2094" y="4566117"/>
              <a:ext cx="281974" cy="281974"/>
            </a:xfrm>
            <a:prstGeom prst="rect">
              <a:avLst/>
            </a:prstGeom>
          </p:spPr>
        </p:pic>
        <p:sp>
          <p:nvSpPr>
            <p:cNvPr id="55" name="Rectangle 54">
              <a:extLst>
                <a:ext uri="{FF2B5EF4-FFF2-40B4-BE49-F238E27FC236}">
                  <a16:creationId xmlns:a16="http://schemas.microsoft.com/office/drawing/2014/main" id="{CF0CC448-A033-4D16-B386-55ED42A0A8D5}"/>
                </a:ext>
              </a:extLst>
            </p:cNvPr>
            <p:cNvSpPr/>
            <p:nvPr/>
          </p:nvSpPr>
          <p:spPr bwMode="auto">
            <a:xfrm>
              <a:off x="623791" y="2922880"/>
              <a:ext cx="2575792" cy="27225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56" name="TextBox 55">
              <a:extLst>
                <a:ext uri="{FF2B5EF4-FFF2-40B4-BE49-F238E27FC236}">
                  <a16:creationId xmlns:a16="http://schemas.microsoft.com/office/drawing/2014/main" id="{99D1E0D6-8BA5-4B8E-AA39-DF2A46F20A27}"/>
                </a:ext>
              </a:extLst>
            </p:cNvPr>
            <p:cNvSpPr txBox="1"/>
            <p:nvPr/>
          </p:nvSpPr>
          <p:spPr>
            <a:xfrm>
              <a:off x="464740" y="1251714"/>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1</a:t>
              </a:r>
              <a:endParaRPr lang="fr-FR" sz="1372" dirty="0">
                <a:solidFill>
                  <a:schemeClr val="tx2">
                    <a:lumMod val="50000"/>
                  </a:schemeClr>
                </a:solidFill>
                <a:latin typeface="Segoe UI"/>
              </a:endParaRPr>
            </a:p>
          </p:txBody>
        </p:sp>
        <p:cxnSp>
          <p:nvCxnSpPr>
            <p:cNvPr id="57" name="Straight Arrow Connector 56">
              <a:extLst>
                <a:ext uri="{FF2B5EF4-FFF2-40B4-BE49-F238E27FC236}">
                  <a16:creationId xmlns:a16="http://schemas.microsoft.com/office/drawing/2014/main" id="{F70A6877-ED9E-405D-94FD-5777DCC1CF63}"/>
                </a:ext>
              </a:extLst>
            </p:cNvPr>
            <p:cNvCxnSpPr/>
            <p:nvPr/>
          </p:nvCxnSpPr>
          <p:spPr>
            <a:xfrm flipH="1">
              <a:off x="3199584" y="2481100"/>
              <a:ext cx="167005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420482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9" name="Rectangle 8">
            <a:extLst>
              <a:ext uri="{FF2B5EF4-FFF2-40B4-BE49-F238E27FC236}">
                <a16:creationId xmlns:a16="http://schemas.microsoft.com/office/drawing/2014/main" id="{424F4C05-BE9A-402D-B23C-791A63FB8118}"/>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a:solidFill>
                  <a:schemeClr val="bg1"/>
                </a:solidFill>
                <a:latin typeface="+mj-lt"/>
              </a:rPr>
              <a:t>Module Review Questions</a:t>
            </a:r>
          </a:p>
        </p:txBody>
      </p:sp>
      <p:sp>
        <p:nvSpPr>
          <p:cNvPr id="10" name="Rectangle 9">
            <a:extLst>
              <a:ext uri="{FF2B5EF4-FFF2-40B4-BE49-F238E27FC236}">
                <a16:creationId xmlns:a16="http://schemas.microsoft.com/office/drawing/2014/main" id="{159F81F5-C140-46D7-BAFE-5A3A4D9DCB42}"/>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a:solidFill>
                  <a:schemeClr val="bg1"/>
                </a:solidFill>
                <a:latin typeface="+mj-lt"/>
              </a:rPr>
              <a:t>Microsoft Learn Modules (docs.microsoft.com/Learn)</a:t>
            </a:r>
          </a:p>
        </p:txBody>
      </p:sp>
      <p:sp>
        <p:nvSpPr>
          <p:cNvPr id="11" name="Rectangle 10">
            <a:extLst>
              <a:ext uri="{FF2B5EF4-FFF2-40B4-BE49-F238E27FC236}">
                <a16:creationId xmlns:a16="http://schemas.microsoft.com/office/drawing/2014/main" id="{CE7AA768-A8F3-4C4E-94C3-43FF0EC03C4B}"/>
              </a:ext>
            </a:extLst>
          </p:cNvPr>
          <p:cNvSpPr/>
          <p:nvPr/>
        </p:nvSpPr>
        <p:spPr>
          <a:xfrm>
            <a:off x="4877294" y="2086755"/>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sz="1600">
                <a:solidFill>
                  <a:schemeClr val="tx1"/>
                </a:solidFill>
              </a:rPr>
              <a:t>Analyze costs and create budgets with Azure Cost Management</a:t>
            </a:r>
          </a:p>
        </p:txBody>
      </p:sp>
      <p:cxnSp>
        <p:nvCxnSpPr>
          <p:cNvPr id="15" name="Straight Connector 14">
            <a:extLst>
              <a:ext uri="{FF2B5EF4-FFF2-40B4-BE49-F238E27FC236}">
                <a16:creationId xmlns:a16="http://schemas.microsoft.com/office/drawing/2014/main" id="{C551524D-065C-4116-8D4C-4F873FE510EE}"/>
              </a:ext>
              <a:ext uri="{C183D7F6-B498-43B3-948B-1728B52AA6E4}">
                <adec:decorative xmlns:adec="http://schemas.microsoft.com/office/drawing/2017/decorative" val="1"/>
              </a:ext>
            </a:extLst>
          </p:cNvPr>
          <p:cNvCxnSpPr>
            <a:cxnSpLocks/>
          </p:cNvCxnSpPr>
          <p:nvPr/>
        </p:nvCxnSpPr>
        <p:spPr>
          <a:xfrm>
            <a:off x="4877294" y="2678822"/>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A896E46-4860-4F41-8152-7B3BE0BBC2C9}"/>
              </a:ext>
            </a:extLst>
          </p:cNvPr>
          <p:cNvSpPr/>
          <p:nvPr/>
        </p:nvSpPr>
        <p:spPr>
          <a:xfrm>
            <a:off x="4877294" y="2722249"/>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sz="1600">
                <a:solidFill>
                  <a:schemeClr val="tx1"/>
                </a:solidFill>
              </a:rPr>
              <a:t>Predict costs and optimize spending for Azure</a:t>
            </a:r>
          </a:p>
        </p:txBody>
      </p:sp>
      <p:cxnSp>
        <p:nvCxnSpPr>
          <p:cNvPr id="18" name="Straight Connector 17">
            <a:extLst>
              <a:ext uri="{FF2B5EF4-FFF2-40B4-BE49-F238E27FC236}">
                <a16:creationId xmlns:a16="http://schemas.microsoft.com/office/drawing/2014/main" id="{3E6EDCEA-4D85-43F1-B39E-B83C72A8C3EE}"/>
              </a:ext>
              <a:ext uri="{C183D7F6-B498-43B3-948B-1728B52AA6E4}">
                <adec:decorative xmlns:adec="http://schemas.microsoft.com/office/drawing/2017/decorative" val="1"/>
              </a:ext>
            </a:extLst>
          </p:cNvPr>
          <p:cNvCxnSpPr>
            <a:cxnSpLocks/>
          </p:cNvCxnSpPr>
          <p:nvPr/>
        </p:nvCxnSpPr>
        <p:spPr>
          <a:xfrm>
            <a:off x="4877294" y="3314316"/>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86E5121-6FC1-4B7F-A6EE-76AB14FFD300}"/>
              </a:ext>
            </a:extLst>
          </p:cNvPr>
          <p:cNvSpPr/>
          <p:nvPr/>
        </p:nvSpPr>
        <p:spPr>
          <a:xfrm>
            <a:off x="4877294" y="3357743"/>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sz="1600">
                <a:solidFill>
                  <a:schemeClr val="tx1"/>
                </a:solidFill>
              </a:rPr>
              <a:t>Control and organize Azure resources with Azure Resource Manager</a:t>
            </a:r>
          </a:p>
        </p:txBody>
      </p:sp>
      <p:cxnSp>
        <p:nvCxnSpPr>
          <p:cNvPr id="20" name="Straight Connector 19">
            <a:extLst>
              <a:ext uri="{FF2B5EF4-FFF2-40B4-BE49-F238E27FC236}">
                <a16:creationId xmlns:a16="http://schemas.microsoft.com/office/drawing/2014/main" id="{DA8B00A6-C160-45D6-8195-427F00FDC80E}"/>
              </a:ext>
              <a:ext uri="{C183D7F6-B498-43B3-948B-1728B52AA6E4}">
                <adec:decorative xmlns:adec="http://schemas.microsoft.com/office/drawing/2017/decorative" val="1"/>
              </a:ext>
            </a:extLst>
          </p:cNvPr>
          <p:cNvCxnSpPr>
            <a:cxnSpLocks/>
          </p:cNvCxnSpPr>
          <p:nvPr/>
        </p:nvCxnSpPr>
        <p:spPr>
          <a:xfrm>
            <a:off x="4877294" y="394981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5787F5C-B57E-48FF-97C9-56B0FDEA7025}"/>
              </a:ext>
            </a:extLst>
          </p:cNvPr>
          <p:cNvSpPr/>
          <p:nvPr/>
        </p:nvSpPr>
        <p:spPr>
          <a:xfrm>
            <a:off x="4877294" y="399323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sz="1600">
                <a:solidFill>
                  <a:schemeClr val="tx1"/>
                </a:solidFill>
              </a:rPr>
              <a:t>Apply and monitor infrastructure standards with Azure Policy</a:t>
            </a:r>
          </a:p>
        </p:txBody>
      </p:sp>
      <p:cxnSp>
        <p:nvCxnSpPr>
          <p:cNvPr id="22" name="Straight Connector 21">
            <a:extLst>
              <a:ext uri="{FF2B5EF4-FFF2-40B4-BE49-F238E27FC236}">
                <a16:creationId xmlns:a16="http://schemas.microsoft.com/office/drawing/2014/main" id="{60F27D0F-2DB9-4091-827A-AEAA2FA6E432}"/>
              </a:ext>
              <a:ext uri="{C183D7F6-B498-43B3-948B-1728B52AA6E4}">
                <adec:decorative xmlns:adec="http://schemas.microsoft.com/office/drawing/2017/decorative" val="1"/>
              </a:ext>
            </a:extLst>
          </p:cNvPr>
          <p:cNvCxnSpPr>
            <a:cxnSpLocks/>
          </p:cNvCxnSpPr>
          <p:nvPr/>
        </p:nvCxnSpPr>
        <p:spPr>
          <a:xfrm>
            <a:off x="4877294" y="4585304"/>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A8BD7C3-43B7-4EA9-AB4A-C0255B4DBFF6}"/>
              </a:ext>
            </a:extLst>
          </p:cNvPr>
          <p:cNvSpPr/>
          <p:nvPr/>
        </p:nvSpPr>
        <p:spPr>
          <a:xfrm>
            <a:off x="4877294" y="4628731"/>
            <a:ext cx="7132144" cy="6400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sz="1600" dirty="0">
                <a:solidFill>
                  <a:schemeClr val="tx1"/>
                </a:solidFill>
              </a:rPr>
              <a:t>Create custom roles for Azure resources with role-based access control (RBAC)</a:t>
            </a:r>
          </a:p>
        </p:txBody>
      </p:sp>
      <p:cxnSp>
        <p:nvCxnSpPr>
          <p:cNvPr id="24" name="Straight Connector 23">
            <a:extLst>
              <a:ext uri="{FF2B5EF4-FFF2-40B4-BE49-F238E27FC236}">
                <a16:creationId xmlns:a16="http://schemas.microsoft.com/office/drawing/2014/main" id="{C7692B34-A192-430A-AB9A-31DA894E74EF}"/>
              </a:ext>
              <a:ext uri="{C183D7F6-B498-43B3-948B-1728B52AA6E4}">
                <adec:decorative xmlns:adec="http://schemas.microsoft.com/office/drawing/2017/decorative" val="1"/>
              </a:ext>
            </a:extLst>
          </p:cNvPr>
          <p:cNvCxnSpPr>
            <a:cxnSpLocks/>
          </p:cNvCxnSpPr>
          <p:nvPr/>
        </p:nvCxnSpPr>
        <p:spPr>
          <a:xfrm>
            <a:off x="4877294" y="5312238"/>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6B5A625-F8B8-4489-9742-DCE4CE58E80D}"/>
              </a:ext>
            </a:extLst>
          </p:cNvPr>
          <p:cNvSpPr/>
          <p:nvPr/>
        </p:nvSpPr>
        <p:spPr>
          <a:xfrm>
            <a:off x="4877294" y="5355665"/>
            <a:ext cx="7132144" cy="6400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sz="1600" dirty="0">
                <a:solidFill>
                  <a:schemeClr val="tx1"/>
                </a:solidFill>
              </a:rPr>
              <a:t>Manage access to an Azure subscription by using Azure role-based access control (RBAC)</a:t>
            </a:r>
          </a:p>
        </p:txBody>
      </p:sp>
      <p:cxnSp>
        <p:nvCxnSpPr>
          <p:cNvPr id="26" name="Straight Connector 25">
            <a:extLst>
              <a:ext uri="{FF2B5EF4-FFF2-40B4-BE49-F238E27FC236}">
                <a16:creationId xmlns:a16="http://schemas.microsoft.com/office/drawing/2014/main" id="{30768834-C4F7-4D34-92F9-6B505FF3B461}"/>
              </a:ext>
              <a:ext uri="{C183D7F6-B498-43B3-948B-1728B52AA6E4}">
                <adec:decorative xmlns:adec="http://schemas.microsoft.com/office/drawing/2017/decorative" val="1"/>
              </a:ext>
            </a:extLst>
          </p:cNvPr>
          <p:cNvCxnSpPr>
            <a:cxnSpLocks/>
          </p:cNvCxnSpPr>
          <p:nvPr/>
        </p:nvCxnSpPr>
        <p:spPr>
          <a:xfrm>
            <a:off x="4877294" y="6039172"/>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855D0D6-145A-49DC-97FD-2DF8D523CA04}"/>
              </a:ext>
            </a:extLst>
          </p:cNvPr>
          <p:cNvSpPr/>
          <p:nvPr/>
        </p:nvSpPr>
        <p:spPr>
          <a:xfrm>
            <a:off x="4877294" y="6082602"/>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sz="1600" dirty="0">
                <a:solidFill>
                  <a:schemeClr val="tx1"/>
                </a:solidFill>
              </a:rPr>
              <a:t>Secure your Azure resources with role-based access control (RBAC)</a:t>
            </a:r>
          </a:p>
        </p:txBody>
      </p:sp>
      <p:pic>
        <p:nvPicPr>
          <p:cNvPr id="3" name="Picture 2">
            <a:extLst>
              <a:ext uri="{FF2B5EF4-FFF2-40B4-BE49-F238E27FC236}">
                <a16:creationId xmlns:a16="http://schemas.microsoft.com/office/drawing/2014/main" id="{9AF86294-D1BB-4023-B40B-83FA03B942F1}"/>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8845" y="2635395"/>
            <a:ext cx="1494645" cy="2173707"/>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50D70E-635A-420B-BEF4-FA6CFD2D9B4D}"/>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40260946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881710"/>
            <a:ext cx="2506662" cy="1231106"/>
          </a:xfrm>
        </p:spPr>
        <p:txBody>
          <a:bodyPr/>
          <a:lstStyle/>
          <a:p>
            <a:r>
              <a:rPr lang="en-US" dirty="0">
                <a:solidFill>
                  <a:schemeClr val="bg1"/>
                </a:solidFill>
              </a:rPr>
              <a:t>Subscriptions and Accounts Overview</a:t>
            </a:r>
          </a:p>
        </p:txBody>
      </p:sp>
      <p:pic>
        <p:nvPicPr>
          <p:cNvPr id="93" name="Picture 92" descr="Icon of a globe">
            <a:extLst>
              <a:ext uri="{FF2B5EF4-FFF2-40B4-BE49-F238E27FC236}">
                <a16:creationId xmlns:a16="http://schemas.microsoft.com/office/drawing/2014/main" id="{CD7A8B99-5613-4A54-AAD3-8FDB6827B58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52109" y="462408"/>
            <a:ext cx="784860" cy="784860"/>
          </a:xfrm>
          <a:prstGeom prst="rect">
            <a:avLst/>
          </a:prstGeom>
        </p:spPr>
      </p:pic>
      <p:sp>
        <p:nvSpPr>
          <p:cNvPr id="22" name="TextBox 21">
            <a:extLst>
              <a:ext uri="{FF2B5EF4-FFF2-40B4-BE49-F238E27FC236}">
                <a16:creationId xmlns:a16="http://schemas.microsoft.com/office/drawing/2014/main" id="{CBEF2667-60D8-4CD6-94ED-0AC5AFDB0D05}"/>
              </a:ext>
            </a:extLst>
          </p:cNvPr>
          <p:cNvSpPr txBox="1"/>
          <p:nvPr/>
        </p:nvSpPr>
        <p:spPr>
          <a:xfrm>
            <a:off x="4950822" y="679539"/>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Regions</a:t>
            </a:r>
          </a:p>
        </p:txBody>
      </p:sp>
      <p:pic>
        <p:nvPicPr>
          <p:cNvPr id="92" name="Picture 91" descr="Icon of a play button inside a screen">
            <a:extLst>
              <a:ext uri="{FF2B5EF4-FFF2-40B4-BE49-F238E27FC236}">
                <a16:creationId xmlns:a16="http://schemas.microsoft.com/office/drawing/2014/main" id="{3637541E-3DEB-4FCD-8BFA-14534A63568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52109" y="1344719"/>
            <a:ext cx="784860" cy="784860"/>
          </a:xfrm>
          <a:prstGeom prst="rect">
            <a:avLst/>
          </a:prstGeom>
        </p:spPr>
      </p:pic>
      <p:sp>
        <p:nvSpPr>
          <p:cNvPr id="21" name="TextBox 20">
            <a:extLst>
              <a:ext uri="{FF2B5EF4-FFF2-40B4-BE49-F238E27FC236}">
                <a16:creationId xmlns:a16="http://schemas.microsoft.com/office/drawing/2014/main" id="{8C2AE6F1-36B8-4761-9981-4850C27DDBC0}"/>
              </a:ext>
            </a:extLst>
          </p:cNvPr>
          <p:cNvSpPr txBox="1"/>
          <p:nvPr/>
        </p:nvSpPr>
        <p:spPr>
          <a:xfrm>
            <a:off x="4950822" y="1551205"/>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Azure Subscriptions</a:t>
            </a:r>
          </a:p>
        </p:txBody>
      </p:sp>
      <p:pic>
        <p:nvPicPr>
          <p:cNvPr id="91" name="Picture 90" descr="Icon of a play button in a webpage">
            <a:extLst>
              <a:ext uri="{FF2B5EF4-FFF2-40B4-BE49-F238E27FC236}">
                <a16:creationId xmlns:a16="http://schemas.microsoft.com/office/drawing/2014/main" id="{12D7295F-B534-468D-8F74-A8B32FA9A2F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52109" y="2227030"/>
            <a:ext cx="784860" cy="784860"/>
          </a:xfrm>
          <a:prstGeom prst="rect">
            <a:avLst/>
          </a:prstGeom>
        </p:spPr>
      </p:pic>
      <p:sp>
        <p:nvSpPr>
          <p:cNvPr id="8" name="TextBox 7">
            <a:extLst>
              <a:ext uri="{FF2B5EF4-FFF2-40B4-BE49-F238E27FC236}">
                <a16:creationId xmlns:a16="http://schemas.microsoft.com/office/drawing/2014/main" id="{E198801C-97E3-49CB-9204-866FD85224EA}"/>
              </a:ext>
            </a:extLst>
          </p:cNvPr>
          <p:cNvSpPr txBox="1"/>
          <p:nvPr/>
        </p:nvSpPr>
        <p:spPr>
          <a:xfrm>
            <a:off x="4950822" y="2434917"/>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Getting a Subscription</a:t>
            </a:r>
          </a:p>
        </p:txBody>
      </p:sp>
      <p:pic>
        <p:nvPicPr>
          <p:cNvPr id="90" name="Picture 89" descr="Icon of a dollar in a rotating circle">
            <a:extLst>
              <a:ext uri="{FF2B5EF4-FFF2-40B4-BE49-F238E27FC236}">
                <a16:creationId xmlns:a16="http://schemas.microsoft.com/office/drawing/2014/main" id="{C8E50246-8993-4EDF-BEE0-24438B359B7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852109" y="3109341"/>
            <a:ext cx="784860" cy="784860"/>
          </a:xfrm>
          <a:prstGeom prst="rect">
            <a:avLst/>
          </a:prstGeom>
        </p:spPr>
      </p:pic>
      <p:sp>
        <p:nvSpPr>
          <p:cNvPr id="12" name="TextBox 11">
            <a:extLst>
              <a:ext uri="{FF2B5EF4-FFF2-40B4-BE49-F238E27FC236}">
                <a16:creationId xmlns:a16="http://schemas.microsoft.com/office/drawing/2014/main" id="{37C004B0-702F-4760-93D4-101EE8506B3B}"/>
              </a:ext>
            </a:extLst>
          </p:cNvPr>
          <p:cNvSpPr txBox="1"/>
          <p:nvPr/>
        </p:nvSpPr>
        <p:spPr>
          <a:xfrm>
            <a:off x="4950822" y="3318629"/>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Subscription Usage</a:t>
            </a:r>
          </a:p>
        </p:txBody>
      </p:sp>
      <p:pic>
        <p:nvPicPr>
          <p:cNvPr id="51" name="Picture 50" descr="Icon of a dollar sign on top of a linear chart">
            <a:extLst>
              <a:ext uri="{FF2B5EF4-FFF2-40B4-BE49-F238E27FC236}">
                <a16:creationId xmlns:a16="http://schemas.microsoft.com/office/drawing/2014/main" id="{2FBCC697-375E-4EFB-9AEB-CF0A64AE674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852109" y="3991652"/>
            <a:ext cx="784860" cy="784860"/>
          </a:xfrm>
          <a:prstGeom prst="rect">
            <a:avLst/>
          </a:prstGeom>
        </p:spPr>
      </p:pic>
      <p:sp>
        <p:nvSpPr>
          <p:cNvPr id="16" name="TextBox 15">
            <a:extLst>
              <a:ext uri="{FF2B5EF4-FFF2-40B4-BE49-F238E27FC236}">
                <a16:creationId xmlns:a16="http://schemas.microsoft.com/office/drawing/2014/main" id="{4B17125A-EFEC-4CC1-AAF7-F58E2F5D721B}"/>
              </a:ext>
            </a:extLst>
          </p:cNvPr>
          <p:cNvSpPr txBox="1"/>
          <p:nvPr/>
        </p:nvSpPr>
        <p:spPr>
          <a:xfrm>
            <a:off x="4950822" y="4202341"/>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Cost Management</a:t>
            </a:r>
          </a:p>
        </p:txBody>
      </p:sp>
      <p:pic>
        <p:nvPicPr>
          <p:cNvPr id="50" name="Picture 49" descr="Icon of books stacked together">
            <a:extLst>
              <a:ext uri="{FF2B5EF4-FFF2-40B4-BE49-F238E27FC236}">
                <a16:creationId xmlns:a16="http://schemas.microsoft.com/office/drawing/2014/main" id="{FD4F54B9-3690-49F4-97A2-0E72ED47DC71}"/>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852109" y="4873963"/>
            <a:ext cx="784860" cy="784860"/>
          </a:xfrm>
          <a:prstGeom prst="rect">
            <a:avLst/>
          </a:prstGeom>
        </p:spPr>
      </p:pic>
      <p:sp>
        <p:nvSpPr>
          <p:cNvPr id="17" name="TextBox 16">
            <a:extLst>
              <a:ext uri="{FF2B5EF4-FFF2-40B4-BE49-F238E27FC236}">
                <a16:creationId xmlns:a16="http://schemas.microsoft.com/office/drawing/2014/main" id="{D0FF6A31-549D-485F-97FB-1B298C1B198C}"/>
              </a:ext>
            </a:extLst>
          </p:cNvPr>
          <p:cNvSpPr txBox="1"/>
          <p:nvPr/>
        </p:nvSpPr>
        <p:spPr>
          <a:xfrm>
            <a:off x="4950822" y="5086053"/>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Resource Tags</a:t>
            </a:r>
          </a:p>
        </p:txBody>
      </p:sp>
      <p:pic>
        <p:nvPicPr>
          <p:cNvPr id="11" name="Picture 10" descr="Icon of a dollar sign inside a circle">
            <a:extLst>
              <a:ext uri="{FF2B5EF4-FFF2-40B4-BE49-F238E27FC236}">
                <a16:creationId xmlns:a16="http://schemas.microsoft.com/office/drawing/2014/main" id="{B1955000-9E45-418B-A89B-FE269491BF3E}"/>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852109" y="5756274"/>
            <a:ext cx="784860" cy="783336"/>
          </a:xfrm>
          <a:prstGeom prst="rect">
            <a:avLst/>
          </a:prstGeom>
        </p:spPr>
      </p:pic>
      <p:sp>
        <p:nvSpPr>
          <p:cNvPr id="23" name="TextBox 22">
            <a:extLst>
              <a:ext uri="{FF2B5EF4-FFF2-40B4-BE49-F238E27FC236}">
                <a16:creationId xmlns:a16="http://schemas.microsoft.com/office/drawing/2014/main" id="{4BBCC6AD-9918-4966-9E2D-BCDCC6EBC3B0}"/>
              </a:ext>
            </a:extLst>
          </p:cNvPr>
          <p:cNvSpPr txBox="1"/>
          <p:nvPr/>
        </p:nvSpPr>
        <p:spPr>
          <a:xfrm>
            <a:off x="4950822" y="5966569"/>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Cost Savings</a:t>
            </a:r>
          </a:p>
        </p:txBody>
      </p:sp>
    </p:spTree>
    <p:extLst>
      <p:ext uri="{BB962C8B-B14F-4D97-AF65-F5344CB8AC3E}">
        <p14:creationId xmlns:p14="http://schemas.microsoft.com/office/powerpoint/2010/main" val="42537958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Regions</a:t>
            </a:r>
          </a:p>
        </p:txBody>
      </p:sp>
      <p:sp>
        <p:nvSpPr>
          <p:cNvPr id="10" name="Rectangle 9">
            <a:extLst>
              <a:ext uri="{FF2B5EF4-FFF2-40B4-BE49-F238E27FC236}">
                <a16:creationId xmlns:a16="http://schemas.microsoft.com/office/drawing/2014/main" id="{36FEDD66-5AB8-4D8C-8C87-4D380BD8BC42}"/>
              </a:ext>
              <a:ext uri="{C183D7F6-B498-43B3-948B-1728B52AA6E4}">
                <adec:decorative xmlns:adec="http://schemas.microsoft.com/office/drawing/2017/decorative" val="0"/>
              </a:ext>
            </a:extLst>
          </p:cNvPr>
          <p:cNvSpPr/>
          <p:nvPr/>
        </p:nvSpPr>
        <p:spPr bwMode="auto">
          <a:xfrm>
            <a:off x="452438" y="1549081"/>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A region represents a collection of datacenters</a:t>
            </a:r>
          </a:p>
        </p:txBody>
      </p:sp>
      <p:sp>
        <p:nvSpPr>
          <p:cNvPr id="12" name="Rectangle 11">
            <a:extLst>
              <a:ext uri="{FF2B5EF4-FFF2-40B4-BE49-F238E27FC236}">
                <a16:creationId xmlns:a16="http://schemas.microsoft.com/office/drawing/2014/main" id="{65A76017-C348-4C31-8FF7-A7D539555ACF}"/>
              </a:ext>
              <a:ext uri="{C183D7F6-B498-43B3-948B-1728B52AA6E4}">
                <adec:decorative xmlns:adec="http://schemas.microsoft.com/office/drawing/2017/decorative" val="0"/>
              </a:ext>
            </a:extLst>
          </p:cNvPr>
          <p:cNvSpPr/>
          <p:nvPr/>
        </p:nvSpPr>
        <p:spPr bwMode="auto">
          <a:xfrm>
            <a:off x="452438" y="2192626"/>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Provides flexibility and scale</a:t>
            </a:r>
          </a:p>
        </p:txBody>
      </p:sp>
      <p:sp>
        <p:nvSpPr>
          <p:cNvPr id="13" name="Rectangle 12">
            <a:extLst>
              <a:ext uri="{FF2B5EF4-FFF2-40B4-BE49-F238E27FC236}">
                <a16:creationId xmlns:a16="http://schemas.microsoft.com/office/drawing/2014/main" id="{A4C727FE-E7E1-48A2-A17F-0850F6870BCB}"/>
              </a:ext>
              <a:ext uri="{C183D7F6-B498-43B3-948B-1728B52AA6E4}">
                <adec:decorative xmlns:adec="http://schemas.microsoft.com/office/drawing/2017/decorative" val="0"/>
              </a:ext>
            </a:extLst>
          </p:cNvPr>
          <p:cNvSpPr/>
          <p:nvPr/>
        </p:nvSpPr>
        <p:spPr bwMode="auto">
          <a:xfrm>
            <a:off x="452438" y="2836171"/>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Preserves data residency</a:t>
            </a:r>
          </a:p>
        </p:txBody>
      </p:sp>
      <p:sp>
        <p:nvSpPr>
          <p:cNvPr id="14" name="Rectangle 13">
            <a:extLst>
              <a:ext uri="{FF2B5EF4-FFF2-40B4-BE49-F238E27FC236}">
                <a16:creationId xmlns:a16="http://schemas.microsoft.com/office/drawing/2014/main" id="{E19DF0EF-8D91-4D3F-BE6C-A5CE10219039}"/>
              </a:ext>
              <a:ext uri="{C183D7F6-B498-43B3-948B-1728B52AA6E4}">
                <adec:decorative xmlns:adec="http://schemas.microsoft.com/office/drawing/2017/decorative" val="0"/>
              </a:ext>
            </a:extLst>
          </p:cNvPr>
          <p:cNvSpPr/>
          <p:nvPr/>
        </p:nvSpPr>
        <p:spPr bwMode="auto">
          <a:xfrm>
            <a:off x="452438" y="3479716"/>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Select regions close to your users</a:t>
            </a:r>
          </a:p>
        </p:txBody>
      </p:sp>
      <p:sp>
        <p:nvSpPr>
          <p:cNvPr id="15" name="Rectangle 14">
            <a:extLst>
              <a:ext uri="{FF2B5EF4-FFF2-40B4-BE49-F238E27FC236}">
                <a16:creationId xmlns:a16="http://schemas.microsoft.com/office/drawing/2014/main" id="{B73B9D39-09A4-42F6-98A7-CA8212862DBF}"/>
              </a:ext>
              <a:ext uri="{C183D7F6-B498-43B3-948B-1728B52AA6E4}">
                <adec:decorative xmlns:adec="http://schemas.microsoft.com/office/drawing/2017/decorative" val="0"/>
              </a:ext>
            </a:extLst>
          </p:cNvPr>
          <p:cNvSpPr/>
          <p:nvPr/>
        </p:nvSpPr>
        <p:spPr bwMode="auto">
          <a:xfrm>
            <a:off x="452438" y="4123261"/>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Be aware of region deployment availability</a:t>
            </a:r>
          </a:p>
        </p:txBody>
      </p:sp>
      <p:sp>
        <p:nvSpPr>
          <p:cNvPr id="16" name="Rectangle 15">
            <a:extLst>
              <a:ext uri="{FF2B5EF4-FFF2-40B4-BE49-F238E27FC236}">
                <a16:creationId xmlns:a16="http://schemas.microsoft.com/office/drawing/2014/main" id="{485E15BF-11A3-4664-8D12-048BB1846C40}"/>
              </a:ext>
              <a:ext uri="{C183D7F6-B498-43B3-948B-1728B52AA6E4}">
                <adec:decorative xmlns:adec="http://schemas.microsoft.com/office/drawing/2017/decorative" val="0"/>
              </a:ext>
            </a:extLst>
          </p:cNvPr>
          <p:cNvSpPr/>
          <p:nvPr/>
        </p:nvSpPr>
        <p:spPr bwMode="auto">
          <a:xfrm>
            <a:off x="452438" y="4766806"/>
            <a:ext cx="5478462" cy="83805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There are global services that are region independent</a:t>
            </a:r>
          </a:p>
        </p:txBody>
      </p:sp>
      <p:sp>
        <p:nvSpPr>
          <p:cNvPr id="18" name="Rectangle 17">
            <a:extLst>
              <a:ext uri="{FF2B5EF4-FFF2-40B4-BE49-F238E27FC236}">
                <a16:creationId xmlns:a16="http://schemas.microsoft.com/office/drawing/2014/main" id="{6542DD08-1057-49D0-8FD7-DF807CD639AA}"/>
              </a:ext>
              <a:ext uri="{C183D7F6-B498-43B3-948B-1728B52AA6E4}">
                <adec:decorative xmlns:adec="http://schemas.microsoft.com/office/drawing/2017/decorative" val="0"/>
              </a:ext>
            </a:extLst>
          </p:cNvPr>
          <p:cNvSpPr/>
          <p:nvPr/>
        </p:nvSpPr>
        <p:spPr bwMode="auto">
          <a:xfrm>
            <a:off x="452438" y="5700267"/>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Regions are paired for high availability</a:t>
            </a:r>
          </a:p>
        </p:txBody>
      </p:sp>
      <p:pic>
        <p:nvPicPr>
          <p:cNvPr id="3" name="Picture 2" descr="Azure regions map.">
            <a:extLst>
              <a:ext uri="{FF2B5EF4-FFF2-40B4-BE49-F238E27FC236}">
                <a16:creationId xmlns:a16="http://schemas.microsoft.com/office/drawing/2014/main" id="{B2F5337A-7CF4-4D5F-95D3-AEAAC461869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30900" y="1531782"/>
            <a:ext cx="6423125" cy="3705042"/>
          </a:xfrm>
          <a:prstGeom prst="rect">
            <a:avLst/>
          </a:prstGeom>
        </p:spPr>
      </p:pic>
      <p:sp>
        <p:nvSpPr>
          <p:cNvPr id="8" name="Rectangle 7">
            <a:extLst>
              <a:ext uri="{FF2B5EF4-FFF2-40B4-BE49-F238E27FC236}">
                <a16:creationId xmlns:a16="http://schemas.microsoft.com/office/drawing/2014/main" id="{811A1EC0-5AF2-4D21-8437-ACF71E7A3AAF}"/>
              </a:ext>
            </a:extLst>
          </p:cNvPr>
          <p:cNvSpPr/>
          <p:nvPr/>
        </p:nvSpPr>
        <p:spPr>
          <a:xfrm>
            <a:off x="6061142" y="5282819"/>
            <a:ext cx="5775807" cy="917956"/>
          </a:xfrm>
          <a:prstGeom prst="rect">
            <a:avLst/>
          </a:prstGeom>
          <a:noFill/>
        </p:spPr>
        <p:txBody>
          <a:bodyPr wrap="square" lIns="91440" anchor="ctr">
            <a:noAutofit/>
          </a:bodyPr>
          <a:lstStyle/>
          <a:p>
            <a:pPr algn="ctr"/>
            <a:r>
              <a:rPr lang="en-IE" sz="2000" dirty="0">
                <a:latin typeface="+mj-lt"/>
                <a:cs typeface="Segoe UI Semilight"/>
              </a:rPr>
              <a:t>Worldwide there are 60+ regions</a:t>
            </a:r>
            <a:br>
              <a:rPr lang="en-IE" sz="2000" dirty="0">
                <a:latin typeface="+mj-lt"/>
                <a:cs typeface="Segoe UI Semilight"/>
              </a:rPr>
            </a:br>
            <a:r>
              <a:rPr lang="en-IE" sz="2000" dirty="0">
                <a:latin typeface="+mj-lt"/>
                <a:cs typeface="Segoe UI Semilight"/>
              </a:rPr>
              <a:t>representing 140 countries</a:t>
            </a:r>
            <a:endParaRPr lang="en-US" sz="2000" dirty="0">
              <a:latin typeface="+mj-lt"/>
              <a:cs typeface="Segoe UI Semilight"/>
            </a:endParaRPr>
          </a:p>
        </p:txBody>
      </p:sp>
    </p:spTree>
    <p:extLst>
      <p:ext uri="{BB962C8B-B14F-4D97-AF65-F5344CB8AC3E}">
        <p14:creationId xmlns:p14="http://schemas.microsoft.com/office/powerpoint/2010/main" val="1867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Subscriptions</a:t>
            </a:r>
          </a:p>
        </p:txBody>
      </p:sp>
      <p:sp>
        <p:nvSpPr>
          <p:cNvPr id="8" name="Rectangle 7">
            <a:extLst>
              <a:ext uri="{FF2B5EF4-FFF2-40B4-BE49-F238E27FC236}">
                <a16:creationId xmlns:a16="http://schemas.microsoft.com/office/drawing/2014/main" id="{8CD30929-7FD0-4673-80E1-2E9A660C7595}"/>
              </a:ext>
              <a:ext uri="{C183D7F6-B498-43B3-948B-1728B52AA6E4}">
                <adec:decorative xmlns:adec="http://schemas.microsoft.com/office/drawing/2017/decorative" val="0"/>
              </a:ext>
            </a:extLst>
          </p:cNvPr>
          <p:cNvSpPr/>
          <p:nvPr/>
        </p:nvSpPr>
        <p:spPr bwMode="auto">
          <a:xfrm>
            <a:off x="427037" y="3160207"/>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Logical unit of Azure services that is linked to an Azure account</a:t>
            </a:r>
          </a:p>
        </p:txBody>
      </p:sp>
      <p:sp>
        <p:nvSpPr>
          <p:cNvPr id="11" name="Rectangle 10">
            <a:extLst>
              <a:ext uri="{FF2B5EF4-FFF2-40B4-BE49-F238E27FC236}">
                <a16:creationId xmlns:a16="http://schemas.microsoft.com/office/drawing/2014/main" id="{C9F1EDBB-828D-4D8C-A946-2774E3A80DE4}"/>
              </a:ext>
              <a:ext uri="{C183D7F6-B498-43B3-948B-1728B52AA6E4}">
                <adec:decorative xmlns:adec="http://schemas.microsoft.com/office/drawing/2017/decorative" val="0"/>
              </a:ext>
            </a:extLst>
          </p:cNvPr>
          <p:cNvSpPr/>
          <p:nvPr/>
        </p:nvSpPr>
        <p:spPr bwMode="auto">
          <a:xfrm>
            <a:off x="427037" y="4771333"/>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a:solidFill>
                  <a:schemeClr val="tx1"/>
                </a:solidFill>
              </a:rPr>
              <a:t>Security and billing boundary</a:t>
            </a:r>
          </a:p>
        </p:txBody>
      </p:sp>
      <p:sp>
        <p:nvSpPr>
          <p:cNvPr id="12" name="Rectangle 11">
            <a:extLst>
              <a:ext uri="{FF2B5EF4-FFF2-40B4-BE49-F238E27FC236}">
                <a16:creationId xmlns:a16="http://schemas.microsoft.com/office/drawing/2014/main" id="{27061DCE-0628-443A-AAEB-A9977EF1FCC7}"/>
              </a:ext>
              <a:ext uri="{C183D7F6-B498-43B3-948B-1728B52AA6E4}">
                <adec:decorative xmlns:adec="http://schemas.microsoft.com/office/drawing/2017/decorative" val="0"/>
              </a:ext>
            </a:extLst>
          </p:cNvPr>
          <p:cNvSpPr/>
          <p:nvPr/>
        </p:nvSpPr>
        <p:spPr bwMode="auto">
          <a:xfrm>
            <a:off x="427037" y="1562977"/>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Only identities in Azure AD or in a directory that is trusted by Azure AD can create a subscription</a:t>
            </a:r>
          </a:p>
        </p:txBody>
      </p:sp>
      <p:pic>
        <p:nvPicPr>
          <p:cNvPr id="10" name="Picture 2" descr="Flowchart. At the top is the Azure Account. Connected to the account is a Dev Subscription, Test Subscription, and Production Subscription. Each subscription uses different Azure resources">
            <a:extLst>
              <a:ext uri="{FF2B5EF4-FFF2-40B4-BE49-F238E27FC236}">
                <a16:creationId xmlns:a16="http://schemas.microsoft.com/office/drawing/2014/main" id="{91F8BF4C-A37F-4E65-82E6-0A29C333C66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3238" b="-13863"/>
          <a:stretch/>
        </p:blipFill>
        <p:spPr>
          <a:xfrm>
            <a:off x="6603999" y="1549081"/>
            <a:ext cx="5405439" cy="4699318"/>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155693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Getting a Subscription</a:t>
            </a:r>
          </a:p>
        </p:txBody>
      </p:sp>
      <p:sp>
        <p:nvSpPr>
          <p:cNvPr id="9" name="Rectangle 8">
            <a:extLst>
              <a:ext uri="{FF2B5EF4-FFF2-40B4-BE49-F238E27FC236}">
                <a16:creationId xmlns:a16="http://schemas.microsoft.com/office/drawing/2014/main" id="{1DB2FDA4-859B-48EE-9822-91840F556379}"/>
              </a:ext>
              <a:ext uri="{C183D7F6-B498-43B3-948B-1728B52AA6E4}">
                <adec:decorative xmlns:adec="http://schemas.microsoft.com/office/drawing/2017/decorative" val="0"/>
              </a:ext>
            </a:extLst>
          </p:cNvPr>
          <p:cNvSpPr/>
          <p:nvPr/>
        </p:nvSpPr>
        <p:spPr bwMode="auto">
          <a:xfrm>
            <a:off x="452438" y="1549084"/>
            <a:ext cx="6016752" cy="135425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a:solidFill>
                  <a:schemeClr val="tx1"/>
                </a:solidFill>
                <a:latin typeface="+mj-lt"/>
              </a:rPr>
              <a:t>Enterprise Agreement </a:t>
            </a:r>
            <a:r>
              <a:rPr lang="en-US" sz="2000">
                <a:solidFill>
                  <a:schemeClr val="tx1"/>
                </a:solidFill>
              </a:rPr>
              <a:t>customers make an upfront monetary commitment and consume services throughout the year</a:t>
            </a:r>
          </a:p>
        </p:txBody>
      </p:sp>
      <p:sp>
        <p:nvSpPr>
          <p:cNvPr id="10" name="Rectangle 9">
            <a:extLst>
              <a:ext uri="{FF2B5EF4-FFF2-40B4-BE49-F238E27FC236}">
                <a16:creationId xmlns:a16="http://schemas.microsoft.com/office/drawing/2014/main" id="{06253CC0-16C7-45C8-BA8D-27A2E9F02FFC}"/>
              </a:ext>
              <a:ext uri="{C183D7F6-B498-43B3-948B-1728B52AA6E4}">
                <adec:decorative xmlns:adec="http://schemas.microsoft.com/office/drawing/2017/decorative" val="0"/>
              </a:ext>
            </a:extLst>
          </p:cNvPr>
          <p:cNvSpPr/>
          <p:nvPr/>
        </p:nvSpPr>
        <p:spPr bwMode="auto">
          <a:xfrm>
            <a:off x="452438" y="3034805"/>
            <a:ext cx="6016752" cy="104636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a:solidFill>
                  <a:schemeClr val="tx1"/>
                </a:solidFill>
                <a:latin typeface="+mj-lt"/>
              </a:rPr>
              <a:t>Resellers</a:t>
            </a:r>
            <a:r>
              <a:rPr lang="en-US" sz="2000">
                <a:solidFill>
                  <a:schemeClr val="tx1"/>
                </a:solidFill>
              </a:rPr>
              <a:t> provide a simple, flexible way to purchase cloud services</a:t>
            </a:r>
          </a:p>
        </p:txBody>
      </p:sp>
      <p:sp>
        <p:nvSpPr>
          <p:cNvPr id="11" name="Rectangle 10">
            <a:extLst>
              <a:ext uri="{FF2B5EF4-FFF2-40B4-BE49-F238E27FC236}">
                <a16:creationId xmlns:a16="http://schemas.microsoft.com/office/drawing/2014/main" id="{AD17F5D7-46F5-4D26-9192-87251CE87D2A}"/>
              </a:ext>
              <a:ext uri="{C183D7F6-B498-43B3-948B-1728B52AA6E4}">
                <adec:decorative xmlns:adec="http://schemas.microsoft.com/office/drawing/2017/decorative" val="0"/>
              </a:ext>
            </a:extLst>
          </p:cNvPr>
          <p:cNvSpPr/>
          <p:nvPr/>
        </p:nvSpPr>
        <p:spPr bwMode="auto">
          <a:xfrm>
            <a:off x="452438" y="4212639"/>
            <a:ext cx="6016752" cy="104636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a:solidFill>
                  <a:schemeClr val="tx1"/>
                </a:solidFill>
                <a:latin typeface="+mj-lt"/>
              </a:rPr>
              <a:t>Partners</a:t>
            </a:r>
            <a:r>
              <a:rPr lang="en-US" sz="2000">
                <a:solidFill>
                  <a:schemeClr val="tx1"/>
                </a:solidFill>
              </a:rPr>
              <a:t> can design and implement your Azure cloud solution</a:t>
            </a:r>
          </a:p>
        </p:txBody>
      </p:sp>
      <p:sp>
        <p:nvSpPr>
          <p:cNvPr id="12" name="Rectangle 11">
            <a:extLst>
              <a:ext uri="{FF2B5EF4-FFF2-40B4-BE49-F238E27FC236}">
                <a16:creationId xmlns:a16="http://schemas.microsoft.com/office/drawing/2014/main" id="{CEC491F3-9B54-4D23-966A-CDEFF9198351}"/>
              </a:ext>
              <a:ext uri="{C183D7F6-B498-43B3-948B-1728B52AA6E4}">
                <adec:decorative xmlns:adec="http://schemas.microsoft.com/office/drawing/2017/decorative" val="0"/>
              </a:ext>
            </a:extLst>
          </p:cNvPr>
          <p:cNvSpPr/>
          <p:nvPr/>
        </p:nvSpPr>
        <p:spPr bwMode="auto">
          <a:xfrm>
            <a:off x="452438" y="5390472"/>
            <a:ext cx="6016752" cy="857927"/>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a:solidFill>
                  <a:schemeClr val="tx1"/>
                </a:solidFill>
                <a:latin typeface="+mj-lt"/>
              </a:rPr>
              <a:t>Personal free account </a:t>
            </a:r>
            <a:r>
              <a:rPr lang="en-US" sz="2000">
                <a:solidFill>
                  <a:schemeClr val="tx1"/>
                </a:solidFill>
                <a:cs typeface="Segoe UI" panose="020B0502040204020203" pitchFamily="34" charset="0"/>
              </a:rPr>
              <a:t>–</a:t>
            </a:r>
            <a:r>
              <a:rPr lang="en-US" sz="2000">
                <a:solidFill>
                  <a:schemeClr val="tx1"/>
                </a:solidFill>
              </a:rPr>
              <a:t> Start right away</a:t>
            </a:r>
          </a:p>
        </p:txBody>
      </p:sp>
      <p:pic>
        <p:nvPicPr>
          <p:cNvPr id="14" name="Picture 13" descr="Four images representing the four areas on the slide. Decorative">
            <a:extLst>
              <a:ext uri="{FF2B5EF4-FFF2-40B4-BE49-F238E27FC236}">
                <a16:creationId xmlns:a16="http://schemas.microsoft.com/office/drawing/2014/main" id="{43FF486B-C470-434E-97A6-74AC0750CF0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640" t="-2379" r="-6186" b="-2379"/>
          <a:stretch/>
        </p:blipFill>
        <p:spPr>
          <a:xfrm>
            <a:off x="6604000" y="1549081"/>
            <a:ext cx="5405437" cy="4699318"/>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27734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50B8-9CB3-466F-8195-21E6F4ADECFF}"/>
              </a:ext>
            </a:extLst>
          </p:cNvPr>
          <p:cNvSpPr>
            <a:spLocks noGrp="1"/>
          </p:cNvSpPr>
          <p:nvPr>
            <p:ph type="title"/>
          </p:nvPr>
        </p:nvSpPr>
        <p:spPr>
          <a:xfrm>
            <a:off x="465138" y="632779"/>
            <a:ext cx="11533187" cy="411162"/>
          </a:xfrm>
        </p:spPr>
        <p:txBody>
          <a:bodyPr/>
          <a:lstStyle/>
          <a:p>
            <a:r>
              <a:rPr lang="en-US" dirty="0"/>
              <a:t>Subscription Usage</a:t>
            </a:r>
          </a:p>
        </p:txBody>
      </p:sp>
      <p:graphicFrame>
        <p:nvGraphicFramePr>
          <p:cNvPr id="5" name="Table 4">
            <a:extLst>
              <a:ext uri="{FF2B5EF4-FFF2-40B4-BE49-F238E27FC236}">
                <a16:creationId xmlns:a16="http://schemas.microsoft.com/office/drawing/2014/main" id="{7E0A2B37-C2CF-47B4-8811-5C06E7CD89FD}"/>
              </a:ext>
            </a:extLst>
          </p:cNvPr>
          <p:cNvGraphicFramePr>
            <a:graphicFrameLocks noGrp="1"/>
          </p:cNvGraphicFramePr>
          <p:nvPr>
            <p:extLst>
              <p:ext uri="{D42A27DB-BD31-4B8C-83A1-F6EECF244321}">
                <p14:modId xmlns:p14="http://schemas.microsoft.com/office/powerpoint/2010/main" val="3837464216"/>
              </p:ext>
            </p:extLst>
          </p:nvPr>
        </p:nvGraphicFramePr>
        <p:xfrm>
          <a:off x="465138" y="1400916"/>
          <a:ext cx="11582399" cy="4693920"/>
        </p:xfrm>
        <a:graphic>
          <a:graphicData uri="http://schemas.openxmlformats.org/drawingml/2006/table">
            <a:tbl>
              <a:tblPr firstRow="1" bandRow="1">
                <a:tableStyleId>{5C22544A-7EE6-4342-B048-85BDC9FD1C3A}</a:tableStyleId>
              </a:tblPr>
              <a:tblGrid>
                <a:gridCol w="2354262">
                  <a:extLst>
                    <a:ext uri="{9D8B030D-6E8A-4147-A177-3AD203B41FA5}">
                      <a16:colId xmlns:a16="http://schemas.microsoft.com/office/drawing/2014/main" val="1244596785"/>
                    </a:ext>
                  </a:extLst>
                </a:gridCol>
                <a:gridCol w="9228137">
                  <a:extLst>
                    <a:ext uri="{9D8B030D-6E8A-4147-A177-3AD203B41FA5}">
                      <a16:colId xmlns:a16="http://schemas.microsoft.com/office/drawing/2014/main" val="1144169494"/>
                    </a:ext>
                  </a:extLst>
                </a:gridCol>
              </a:tblGrid>
              <a:tr h="363959">
                <a:tc>
                  <a:txBody>
                    <a:bodyPr/>
                    <a:lstStyle/>
                    <a:p>
                      <a:pPr algn="l"/>
                      <a:r>
                        <a:rPr lang="en-US" sz="2400" b="0" dirty="0">
                          <a:latin typeface="+mj-lt"/>
                        </a:rPr>
                        <a:t>Subscription</a:t>
                      </a:r>
                    </a:p>
                  </a:txBody>
                  <a:tcPr marL="137160" marR="137160" marT="91440" marB="9144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400" b="0" dirty="0">
                          <a:latin typeface="+mj-lt"/>
                        </a:rPr>
                        <a:t>Usage</a:t>
                      </a:r>
                    </a:p>
                  </a:txBody>
                  <a:tcPr marL="137160" marR="137160" marT="91440" marB="9144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867422487"/>
                  </a:ext>
                </a:extLst>
              </a:tr>
              <a:tr h="1005840">
                <a:tc>
                  <a:txBody>
                    <a:bodyPr/>
                    <a:lstStyle/>
                    <a:p>
                      <a:pPr algn="l"/>
                      <a:r>
                        <a:rPr lang="en-US" sz="2200" dirty="0">
                          <a:latin typeface="+mj-lt"/>
                        </a:rPr>
                        <a:t>Free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Includes a $200 credit for the first 30 days, free limited access for</a:t>
                      </a:r>
                      <a:br>
                        <a:rPr lang="en-US" sz="2200" dirty="0"/>
                      </a:br>
                      <a:r>
                        <a:rPr lang="en-US" sz="2200" dirty="0"/>
                        <a:t>12 months</a:t>
                      </a:r>
                    </a:p>
                  </a:txBody>
                  <a:tcPr marL="137160" marR="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37718024"/>
                  </a:ext>
                </a:extLst>
              </a:tr>
              <a:tr h="640080">
                <a:tc>
                  <a:txBody>
                    <a:bodyPr/>
                    <a:lstStyle/>
                    <a:p>
                      <a:pPr algn="l"/>
                      <a:r>
                        <a:rPr lang="en-US" sz="2200" dirty="0">
                          <a:latin typeface="+mj-lt"/>
                        </a:rPr>
                        <a:t>Pay-As-You-Go</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Charges you monthly</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15247879"/>
                  </a:ext>
                </a:extLst>
              </a:tr>
              <a:tr h="640080">
                <a:tc>
                  <a:txBody>
                    <a:bodyPr/>
                    <a:lstStyle/>
                    <a:p>
                      <a:pPr algn="l"/>
                      <a:r>
                        <a:rPr lang="en-US" sz="2200" dirty="0">
                          <a:latin typeface="+mj-lt"/>
                        </a:rPr>
                        <a:t>CSP</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Agreement with possible discounts through a Microsoft Cloud Solutions Provider Partner – typically for small to medium businesses</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68380257"/>
                  </a:ext>
                </a:extLst>
              </a:tr>
              <a:tr h="1005840">
                <a:tc>
                  <a:txBody>
                    <a:bodyPr/>
                    <a:lstStyle/>
                    <a:p>
                      <a:pPr algn="l"/>
                      <a:r>
                        <a:rPr lang="en-US" sz="2200" dirty="0">
                          <a:latin typeface="+mj-lt"/>
                        </a:rPr>
                        <a:t>Enterprise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One agreement, with discounts for new licenses and Software</a:t>
                      </a:r>
                      <a:br>
                        <a:rPr lang="en-US" sz="2200" dirty="0"/>
                      </a:br>
                      <a:r>
                        <a:rPr lang="en-US" sz="2200" dirty="0"/>
                        <a:t>Assurance – targeted at enterprise-scale organizations</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56433382"/>
                  </a:ext>
                </a:extLst>
              </a:tr>
              <a:tr h="640080">
                <a:tc>
                  <a:txBody>
                    <a:bodyPr/>
                    <a:lstStyle/>
                    <a:p>
                      <a:pPr algn="l"/>
                      <a:r>
                        <a:rPr lang="en-US" sz="2200" dirty="0">
                          <a:latin typeface="+mj-lt"/>
                        </a:rPr>
                        <a:t>Student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Includes $100 for 12 months – must verify student access</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91421379"/>
                  </a:ext>
                </a:extLst>
              </a:tr>
            </a:tbl>
          </a:graphicData>
        </a:graphic>
      </p:graphicFrame>
    </p:spTree>
    <p:extLst>
      <p:ext uri="{BB962C8B-B14F-4D97-AF65-F5344CB8AC3E}">
        <p14:creationId xmlns:p14="http://schemas.microsoft.com/office/powerpoint/2010/main" val="5352037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36D09-0E04-479E-9B63-D439C0311456}"/>
              </a:ext>
            </a:extLst>
          </p:cNvPr>
          <p:cNvSpPr>
            <a:spLocks noGrp="1"/>
          </p:cNvSpPr>
          <p:nvPr>
            <p:ph type="title"/>
          </p:nvPr>
        </p:nvSpPr>
        <p:spPr/>
        <p:txBody>
          <a:bodyPr/>
          <a:lstStyle/>
          <a:p>
            <a:r>
              <a:rPr lang="en-US" dirty="0">
                <a:solidFill>
                  <a:schemeClr val="tx1"/>
                </a:solidFill>
                <a:cs typeface="Segoe UI"/>
              </a:rPr>
              <a:t>Cost Management</a:t>
            </a:r>
          </a:p>
        </p:txBody>
      </p:sp>
      <p:sp>
        <p:nvSpPr>
          <p:cNvPr id="9" name="Rectangle 8">
            <a:extLst>
              <a:ext uri="{FF2B5EF4-FFF2-40B4-BE49-F238E27FC236}">
                <a16:creationId xmlns:a16="http://schemas.microsoft.com/office/drawing/2014/main" id="{27D4405C-2FD2-4C4D-B51C-41DD47564413}"/>
              </a:ext>
              <a:ext uri="{C183D7F6-B498-43B3-948B-1728B52AA6E4}">
                <adec:decorative xmlns:adec="http://schemas.microsoft.com/office/drawing/2017/decorative" val="0"/>
              </a:ext>
            </a:extLst>
          </p:cNvPr>
          <p:cNvSpPr/>
          <p:nvPr/>
        </p:nvSpPr>
        <p:spPr bwMode="auto">
          <a:xfrm>
            <a:off x="452438" y="1549083"/>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Conduct cost analysis</a:t>
            </a:r>
          </a:p>
        </p:txBody>
      </p:sp>
      <p:sp>
        <p:nvSpPr>
          <p:cNvPr id="10" name="Rectangle 9">
            <a:extLst>
              <a:ext uri="{FF2B5EF4-FFF2-40B4-BE49-F238E27FC236}">
                <a16:creationId xmlns:a16="http://schemas.microsoft.com/office/drawing/2014/main" id="{BDEACC38-26B4-45DF-8810-99676B06E4EA}"/>
              </a:ext>
              <a:ext uri="{C183D7F6-B498-43B3-948B-1728B52AA6E4}">
                <adec:decorative xmlns:adec="http://schemas.microsoft.com/office/drawing/2017/decorative" val="0"/>
              </a:ext>
            </a:extLst>
          </p:cNvPr>
          <p:cNvSpPr/>
          <p:nvPr/>
        </p:nvSpPr>
        <p:spPr bwMode="auto">
          <a:xfrm>
            <a:off x="452438" y="2748870"/>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Create a budget</a:t>
            </a:r>
          </a:p>
        </p:txBody>
      </p:sp>
      <p:sp>
        <p:nvSpPr>
          <p:cNvPr id="11" name="Rectangle 10">
            <a:extLst>
              <a:ext uri="{FF2B5EF4-FFF2-40B4-BE49-F238E27FC236}">
                <a16:creationId xmlns:a16="http://schemas.microsoft.com/office/drawing/2014/main" id="{4CB73FCB-C72E-4FA3-885E-7641168BB5E0}"/>
              </a:ext>
              <a:ext uri="{C183D7F6-B498-43B3-948B-1728B52AA6E4}">
                <adec:decorative xmlns:adec="http://schemas.microsoft.com/office/drawing/2017/decorative" val="0"/>
              </a:ext>
            </a:extLst>
          </p:cNvPr>
          <p:cNvSpPr/>
          <p:nvPr/>
        </p:nvSpPr>
        <p:spPr bwMode="auto">
          <a:xfrm>
            <a:off x="452438" y="3948657"/>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Review recommendations</a:t>
            </a:r>
          </a:p>
        </p:txBody>
      </p:sp>
      <p:sp>
        <p:nvSpPr>
          <p:cNvPr id="12" name="Rectangle 11">
            <a:extLst>
              <a:ext uri="{FF2B5EF4-FFF2-40B4-BE49-F238E27FC236}">
                <a16:creationId xmlns:a16="http://schemas.microsoft.com/office/drawing/2014/main" id="{E034C78B-EFD9-4C59-8273-8DEBD6A8C249}"/>
              </a:ext>
              <a:ext uri="{C183D7F6-B498-43B3-948B-1728B52AA6E4}">
                <adec:decorative xmlns:adec="http://schemas.microsoft.com/office/drawing/2017/decorative" val="0"/>
              </a:ext>
            </a:extLst>
          </p:cNvPr>
          <p:cNvSpPr/>
          <p:nvPr/>
        </p:nvSpPr>
        <p:spPr bwMode="auto">
          <a:xfrm>
            <a:off x="452438" y="514844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Export the data</a:t>
            </a:r>
          </a:p>
        </p:txBody>
      </p:sp>
      <p:pic>
        <p:nvPicPr>
          <p:cNvPr id="13" name="Picture 12" descr="Screenshot of the Cost Management dashboard showing service name and location costs and forecasts">
            <a:extLst>
              <a:ext uri="{FF2B5EF4-FFF2-40B4-BE49-F238E27FC236}">
                <a16:creationId xmlns:a16="http://schemas.microsoft.com/office/drawing/2014/main" id="{EEE54D60-F5F4-43CF-80EB-2DA5282A092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398" t="-1897" r="-2398" b="-1897"/>
          <a:stretch/>
        </p:blipFill>
        <p:spPr>
          <a:xfrm>
            <a:off x="6037943" y="1549081"/>
            <a:ext cx="5971495" cy="4699318"/>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2397246667"/>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3403</Words>
  <Application>Microsoft Office PowerPoint</Application>
  <PresentationFormat>Custom</PresentationFormat>
  <Paragraphs>488</Paragraphs>
  <Slides>37</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Consolas</vt:lpstr>
      <vt:lpstr>Segoe UI</vt:lpstr>
      <vt:lpstr>Segoe UI Semibold</vt:lpstr>
      <vt:lpstr>Segoe UI VSS (Regular)</vt:lpstr>
      <vt:lpstr>Wingdings</vt:lpstr>
      <vt:lpstr>Azure 1</vt:lpstr>
      <vt:lpstr>AZ-104T00A Module 02: Governance and Compliance</vt:lpstr>
      <vt:lpstr>Module Overview</vt:lpstr>
      <vt:lpstr>Lesson 01: Subscriptions and Accounts</vt:lpstr>
      <vt:lpstr>Subscriptions and Accounts Overview</vt:lpstr>
      <vt:lpstr>Regions</vt:lpstr>
      <vt:lpstr>Azure Subscriptions</vt:lpstr>
      <vt:lpstr>Getting a Subscription</vt:lpstr>
      <vt:lpstr>Subscription Usage</vt:lpstr>
      <vt:lpstr>Cost Management</vt:lpstr>
      <vt:lpstr>Resource Tags</vt:lpstr>
      <vt:lpstr>Cost Savings</vt:lpstr>
      <vt:lpstr>Lesson 02: Azure Policy</vt:lpstr>
      <vt:lpstr>Azure Policy Overview</vt:lpstr>
      <vt:lpstr>Management Groups</vt:lpstr>
      <vt:lpstr>Azure Policy</vt:lpstr>
      <vt:lpstr>Implementing Azure Policy</vt:lpstr>
      <vt:lpstr>Policy Definitions</vt:lpstr>
      <vt:lpstr>Create Initiative Definitions</vt:lpstr>
      <vt:lpstr>Scope the Initiative Definition</vt:lpstr>
      <vt:lpstr>Determine Compliance</vt:lpstr>
      <vt:lpstr>Demonstration – Azure Policy</vt:lpstr>
      <vt:lpstr>Lesson 03: Role-Based Access Control</vt:lpstr>
      <vt:lpstr>Role-Based Access Control Overview</vt:lpstr>
      <vt:lpstr>Role-Based Access Control</vt:lpstr>
      <vt:lpstr>Role Definition</vt:lpstr>
      <vt:lpstr>Role Assignment</vt:lpstr>
      <vt:lpstr>Azure RBAC Roles vs. Azure AD Roles</vt:lpstr>
      <vt:lpstr>RBAC Authentication</vt:lpstr>
      <vt:lpstr>Azure RBAC Roles</vt:lpstr>
      <vt:lpstr>Demonstration – Azure RBAC</vt:lpstr>
      <vt:lpstr>Lesson 04: Module 02 Lab and Review</vt:lpstr>
      <vt:lpstr>Lab 02a – Manage Subscriptions and Azure RBAC</vt:lpstr>
      <vt:lpstr>Lab 02a – Architecture diagram</vt:lpstr>
      <vt:lpstr>Lab 02b – Manage Governance via Azure Policy</vt:lpstr>
      <vt:lpstr>Lab 02b – Architecture diagram</vt:lpstr>
      <vt:lpstr>Module Review</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2020-08-04T14:27:23Z</dcterms:created>
  <dcterms:modified xsi:type="dcterms:W3CDTF">2020-12-14T17:48:12Z</dcterms:modified>
</cp:coreProperties>
</file>