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6"/>
  </p:notesMasterIdLst>
  <p:handoutMasterIdLst>
    <p:handoutMasterId r:id="rId47"/>
  </p:handoutMasterIdLst>
  <p:sldIdLst>
    <p:sldId id="2246" r:id="rId2"/>
    <p:sldId id="2584" r:id="rId3"/>
    <p:sldId id="2248" r:id="rId4"/>
    <p:sldId id="2249" r:id="rId5"/>
    <p:sldId id="1994" r:id="rId6"/>
    <p:sldId id="1995" r:id="rId7"/>
    <p:sldId id="1891" r:id="rId8"/>
    <p:sldId id="1892" r:id="rId9"/>
    <p:sldId id="1893" r:id="rId10"/>
    <p:sldId id="2242" r:id="rId11"/>
    <p:sldId id="1670" r:id="rId12"/>
    <p:sldId id="1996" r:id="rId13"/>
    <p:sldId id="1866" r:id="rId14"/>
    <p:sldId id="2008" r:id="rId15"/>
    <p:sldId id="1992" r:id="rId16"/>
    <p:sldId id="2582" r:id="rId17"/>
    <p:sldId id="1990" r:id="rId18"/>
    <p:sldId id="2578" r:id="rId19"/>
    <p:sldId id="1867" r:id="rId20"/>
    <p:sldId id="2579" r:id="rId21"/>
    <p:sldId id="1981" r:id="rId22"/>
    <p:sldId id="1980" r:id="rId23"/>
    <p:sldId id="2580" r:id="rId24"/>
    <p:sldId id="1986" r:id="rId25"/>
    <p:sldId id="2583" r:id="rId26"/>
    <p:sldId id="1868" r:id="rId27"/>
    <p:sldId id="2586" r:id="rId28"/>
    <p:sldId id="1884" r:id="rId29"/>
    <p:sldId id="1899" r:id="rId30"/>
    <p:sldId id="1901" r:id="rId31"/>
    <p:sldId id="1908" r:id="rId32"/>
    <p:sldId id="1905" r:id="rId33"/>
    <p:sldId id="1906" r:id="rId34"/>
    <p:sldId id="2010" r:id="rId35"/>
    <p:sldId id="1907" r:id="rId36"/>
    <p:sldId id="2588" r:id="rId37"/>
    <p:sldId id="2243" r:id="rId38"/>
    <p:sldId id="2589" r:id="rId39"/>
    <p:sldId id="2244" r:id="rId40"/>
    <p:sldId id="2590" r:id="rId41"/>
    <p:sldId id="2245" r:id="rId42"/>
    <p:sldId id="2591" r:id="rId43"/>
    <p:sldId id="2585" r:id="rId44"/>
    <p:sldId id="258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55" autoAdjust="0"/>
  </p:normalViewPr>
  <p:slideViewPr>
    <p:cSldViewPr snapToGrid="0">
      <p:cViewPr varScale="1">
        <p:scale>
          <a:sx n="91" d="100"/>
          <a:sy n="91" d="100"/>
        </p:scale>
        <p:origin x="176"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9:48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9:48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9:48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is not directly related to any certification objectives. However, using the tools will be necessary to complete the hands-on portion of the exam.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1333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Portal Overview - https://docs.microsoft.com/en-us/azure/azure-portal/azure-portal-overview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0829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a:p>
        </p:txBody>
      </p:sp>
    </p:spTree>
    <p:extLst>
      <p:ext uri="{BB962C8B-B14F-4D97-AF65-F5344CB8AC3E}">
        <p14:creationId xmlns:p14="http://schemas.microsoft.com/office/powerpoint/2010/main" val="518330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Overview of Azure Cloud Shell - https://docs.microsoft.com/en-us/azure/cloud-shell/overview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406158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309519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177411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lesson is not directly related to any certification objectives. However, using the tools will be necessary to complete the hands-on portion of the exam.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234525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PowerShell - https://docs.microsoft.com/en-us/powershell/azure/get-started-azureps?view=azps-4.3.0</a:t>
            </a:r>
          </a:p>
          <a:p>
            <a:endParaRPr lang="en-US" dirty="0"/>
          </a:p>
          <a:p>
            <a:r>
              <a:rPr lang="en-US" dirty="0"/>
              <a:t>Ask about the classes experience with PowerShell and Azure PowerShell.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92179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835229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125539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 Azure identities and governance (15-20%)</a:t>
            </a:r>
          </a:p>
          <a:p>
            <a:pPr marL="171450" indent="-171450">
              <a:buFont typeface="Arial" panose="020B0604020202020204" pitchFamily="34" charset="0"/>
              <a:buChar char="•"/>
            </a:pPr>
            <a:r>
              <a:rPr lang="en-US" dirty="0"/>
              <a:t>Manage subscriptions and governance</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resource locks</a:t>
            </a:r>
          </a:p>
          <a:p>
            <a:pPr marL="171450" indent="-1714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and manage resource groups (move and remove)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777569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Azure CLI - https://docs.microsoft.com/en-us/cli/azure/get-started-with-azure-cli?view=azure-cli-latest</a:t>
            </a:r>
          </a:p>
          <a:p>
            <a:endParaRPr lang="en-US" dirty="0"/>
          </a:p>
          <a:p>
            <a:r>
              <a:rPr lang="en-US" dirty="0"/>
              <a:t>Ask about the students experience with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866314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solidFill>
                  <a:srgbClr val="000000"/>
                </a:solidFill>
                <a:effectLst/>
                <a:latin typeface="Consolas" panose="020B0609020204030204" pitchFamily="49" charset="0"/>
              </a:rPr>
              <a:t>Note:</a:t>
            </a:r>
            <a:r>
              <a:rPr lang="en-US" b="0" dirty="0">
                <a:solidFill>
                  <a:srgbClr val="000000"/>
                </a:solidFill>
                <a:effectLst/>
                <a:latin typeface="Consolas" panose="020B0609020204030204" pitchFamily="49" charset="0"/>
              </a:rPr>
              <a:t> If at any time you receive errors about </a:t>
            </a:r>
            <a:r>
              <a:rPr lang="en-US" b="0" i="1" dirty="0">
                <a:solidFill>
                  <a:srgbClr val="000000"/>
                </a:solidFill>
                <a:effectLst/>
                <a:latin typeface="Consolas" panose="020B0609020204030204" pitchFamily="49" charset="0"/>
              </a:rPr>
              <a:t>*running scripts is disabled*</a:t>
            </a:r>
            <a:r>
              <a:rPr lang="en-US" b="0" dirty="0">
                <a:solidFill>
                  <a:srgbClr val="000000"/>
                </a:solidFill>
                <a:effectLst/>
                <a:latin typeface="Consolas" panose="020B0609020204030204" pitchFamily="49" charset="0"/>
              </a:rPr>
              <a:t> be sure to set the execution policy: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Set-</a:t>
            </a:r>
            <a:r>
              <a:rPr lang="en-US" b="0" dirty="0" err="1">
                <a:solidFill>
                  <a:srgbClr val="A31515"/>
                </a:solidFill>
                <a:effectLst/>
                <a:latin typeface="Consolas" panose="020B0609020204030204" pitchFamily="49" charset="0"/>
              </a:rPr>
              <a:t>ExecutionPolicy</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ExecutionPolicy</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RemoteSigned</a:t>
            </a:r>
            <a:r>
              <a:rPr lang="en-US" b="0" dirty="0">
                <a:solidFill>
                  <a:srgbClr val="A31515"/>
                </a:solidFill>
                <a:effectLst/>
                <a:latin typeface="Consolas" panose="020B0609020204030204" pitchFamily="49" charset="0"/>
              </a:rPr>
              <a:t> -Scope </a:t>
            </a:r>
            <a:r>
              <a:rPr lang="en-US" b="0" dirty="0" err="1">
                <a:solidFill>
                  <a:srgbClr val="A31515"/>
                </a:solidFill>
                <a:effectLst/>
                <a:latin typeface="Consolas" panose="020B0609020204030204" pitchFamily="49" charset="0"/>
              </a:rPr>
              <a:t>LocalMachine</a:t>
            </a:r>
            <a:endParaRPr lang="en-US" b="0" dirty="0">
              <a:solidFill>
                <a:srgbClr val="000000"/>
              </a:solidFill>
              <a:effectLst/>
              <a:latin typeface="Consolas" panose="020B0609020204030204" pitchFamily="49" charset="0"/>
            </a:endParaRPr>
          </a:p>
          <a:p>
            <a:br>
              <a:rPr lang="en-US" b="0">
                <a:solidFill>
                  <a:srgbClr val="000000"/>
                </a:solidFill>
                <a:effectLst/>
                <a:latin typeface="Consolas" panose="020B0609020204030204" pitchFamily="49" charset="0"/>
              </a:rPr>
            </a:br>
            <a:r>
              <a:rPr lang="en-US" b="1">
                <a:solidFill>
                  <a:srgbClr val="000000"/>
                </a:solidFill>
                <a:effectLst/>
                <a:latin typeface="Consolas" panose="020B0609020204030204" pitchFamily="49" charset="0"/>
              </a:rPr>
              <a:t>Note</a:t>
            </a:r>
            <a:r>
              <a:rPr lang="en-US" b="1" dirty="0">
                <a:solidFill>
                  <a:srgbClr val="000000"/>
                </a:solidFill>
                <a:effectLst/>
                <a:latin typeface="Consolas" panose="020B0609020204030204" pitchFamily="49" charset="0"/>
              </a:rPr>
              <a:t>:</a:t>
            </a:r>
            <a:r>
              <a:rPr lang="en-US" b="0" dirty="0">
                <a:solidFill>
                  <a:srgbClr val="000000"/>
                </a:solidFill>
                <a:effectLst/>
                <a:latin typeface="Consolas" panose="020B0609020204030204" pitchFamily="49" charset="0"/>
              </a:rPr>
              <a:t> You may need to run this code in PowerShell to enable TLSv2: </a:t>
            </a:r>
          </a:p>
          <a:p>
            <a:br>
              <a:rPr lang="en-US" b="0" dirty="0">
                <a:solidFill>
                  <a:srgbClr val="000000"/>
                </a:solidFill>
                <a:effectLst/>
                <a:latin typeface="Consolas" panose="020B0609020204030204" pitchFamily="49" charset="0"/>
              </a:rPr>
            </a:b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Net.ServicePointManager</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SecurityProtocol</a:t>
            </a:r>
            <a:r>
              <a:rPr lang="en-US" b="0" dirty="0">
                <a:solidFill>
                  <a:srgbClr val="A31515"/>
                </a:solidFill>
                <a:effectLst/>
                <a:latin typeface="Consolas" panose="020B0609020204030204" pitchFamily="49" charset="0"/>
              </a:rPr>
              <a:t> = [</a:t>
            </a:r>
            <a:r>
              <a:rPr lang="en-US" b="0" dirty="0" err="1">
                <a:solidFill>
                  <a:srgbClr val="A31515"/>
                </a:solidFill>
                <a:effectLst/>
                <a:latin typeface="Consolas" panose="020B0609020204030204" pitchFamily="49" charset="0"/>
              </a:rPr>
              <a:t>Net.SecurityProtocolType</a:t>
            </a:r>
            <a:r>
              <a:rPr lang="en-US" b="0" dirty="0">
                <a:solidFill>
                  <a:srgbClr val="A31515"/>
                </a:solidFill>
                <a:effectLst/>
                <a:latin typeface="Consolas" panose="020B0609020204030204" pitchFamily="49" charset="0"/>
              </a:rPr>
              <a:t>]::Tls12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3410652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221874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ARM templates? - https://docs.microsoft.com/en-us/azure/azure-resource-manager/templates/overview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92886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Understand the structure and syntax of ARM templates - https://docs.microsoft.com/en-us/azure/azure-resource-manager/templates/template-syntax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112724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Parameters in Azure Resource Manager templates - https://docs.microsoft.com/en-us/azure/azure-resource-manager/templates/template-parameters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19890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QuickStart Templates - https://azure.microsoft.com/en-us/resources/templates/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64905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2172213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a:p>
        </p:txBody>
      </p:sp>
    </p:spTree>
    <p:extLst>
      <p:ext uri="{BB962C8B-B14F-4D97-AF65-F5344CB8AC3E}">
        <p14:creationId xmlns:p14="http://schemas.microsoft.com/office/powerpoint/2010/main" val="2147687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Pick the lab(s) most appropriate for your audience.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Azure Resource Manager? - https://docs.microsoft.com/en-us/azure/azure-resource-manager/management/overview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97945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03a - Manage Azure resources by Using the Azure Portal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03b - Manage Azure resources by Using ARM Templates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511475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03c - Manage Azure resources by Using Azure PowerShell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798395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03d - Manage Azure resources by Using Azure CLI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855274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a:p>
        </p:txBody>
      </p:sp>
    </p:spTree>
    <p:extLst>
      <p:ext uri="{BB962C8B-B14F-4D97-AF65-F5344CB8AC3E}">
        <p14:creationId xmlns:p14="http://schemas.microsoft.com/office/powerpoint/2010/main" val="132011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https://docs.microsoft.com/en-us/azure/azure-resource-manager/management/manage-resource-groups-portal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Control and organize Azure resources with Azure Resource Manager - https://docs.microsoft.com/learn/modules/control-and-organize-with-azure-resource-manager/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Resource Manager resource groups by using the Azure portal - https://docs.microsoft.com/en-us/azure/azure-resource-manager/management/manage-resource-groups-portal</a:t>
            </a:r>
          </a:p>
          <a:p>
            <a:endParaRPr lang="en-US" dirty="0"/>
          </a:p>
          <a:p>
            <a:r>
              <a:rPr lang="en-US" dirty="0"/>
              <a:t>Move Azure resources to another resource group - https://docs.microsoft.com/learn/modules/move-azure-resources-another-resource-group/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06808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https://docs.microsoft.com/en-us/azure/azure-resource-manager/management/azure-subscription-service-limits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90634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2574345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7" name="Picture 6" descr="Microsoft Azure logo">
            <a:extLst>
              <a:ext uri="{FF2B5EF4-FFF2-40B4-BE49-F238E27FC236}">
                <a16:creationId xmlns:a16="http://schemas.microsoft.com/office/drawing/2014/main" id="{848E9BCD-2B5F-404B-941A-24DC8D10670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7752" y="448056"/>
            <a:ext cx="1362456" cy="192347"/>
          </a:xfrm>
          <a:prstGeom prst="rect">
            <a:avLst/>
          </a:prstGeom>
        </p:spPr>
      </p:pic>
      <p:sp>
        <p:nvSpPr>
          <p:cNvPr id="2" name="Footer Placeholder 1">
            <a:extLst>
              <a:ext uri="{FF2B5EF4-FFF2-40B4-BE49-F238E27FC236}">
                <a16:creationId xmlns:a16="http://schemas.microsoft.com/office/drawing/2014/main" id="{A2469B4A-A733-4755-A10D-6C20BE170CE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spc="0">
                <a:ln w="3175">
                  <a:noFill/>
                </a:ln>
                <a:solidFill>
                  <a:schemeClr val="tx1"/>
                </a:solidFill>
              </a:defRPr>
            </a:lvl1pPr>
          </a:lstStyle>
          <a:p>
            <a:r>
              <a:rPr lang="en-US"/>
              <a:t>Title</a:t>
            </a:r>
          </a:p>
        </p:txBody>
      </p:sp>
      <p:sp>
        <p:nvSpPr>
          <p:cNvPr id="4" name="Footer Placeholder 1">
            <a:extLst>
              <a:ext uri="{FF2B5EF4-FFF2-40B4-BE49-F238E27FC236}">
                <a16:creationId xmlns:a16="http://schemas.microsoft.com/office/drawing/2014/main" id="{29DBB0C0-C71B-4E00-BC91-2FB053666D4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786020AC-BCCC-4D0F-AC82-1D9E6DCA66C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37295"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2263AB76-7A3E-4E74-82D1-8A17ECC1479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59709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6" r:id="rId1"/>
    <p:sldLayoutId id="2147484562" r:id="rId2"/>
    <p:sldLayoutId id="2147484556" r:id="rId3"/>
    <p:sldLayoutId id="2147484624"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slides/_rels/slide2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2.png"/><Relationship Id="rId7" Type="http://schemas.openxmlformats.org/officeDocument/2006/relationships/image" Target="../media/image61.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png"/><Relationship Id="rId9" Type="http://schemas.openxmlformats.org/officeDocument/2006/relationships/image" Target="../media/image4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azure.microsoft.com/en-us/resources/template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3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svg"/><Relationship Id="rId4" Type="http://schemas.openxmlformats.org/officeDocument/2006/relationships/image" Target="../media/image7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4.svg"/><Relationship Id="rId7" Type="http://schemas.openxmlformats.org/officeDocument/2006/relationships/image" Target="../media/image79.sv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6.sv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40.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780960" cy="1828800"/>
          </a:xfrm>
        </p:spPr>
        <p:txBody>
          <a:bodyPr/>
          <a:lstStyle/>
          <a:p>
            <a:r>
              <a:rPr lang="en-US" spc="0">
                <a:solidFill>
                  <a:schemeClr val="tx1"/>
                </a:solidFill>
                <a:cs typeface="Segoe UI"/>
              </a:rPr>
              <a:t>AZ-104T00A</a:t>
            </a:r>
            <a:br>
              <a:rPr lang="en-US" spc="0"/>
            </a:br>
            <a:r>
              <a:rPr lang="en-US" spc="0">
                <a:solidFill>
                  <a:schemeClr val="tx1"/>
                </a:solidFill>
                <a:cs typeface="Segoe UI"/>
              </a:rPr>
              <a:t>Module 03: Azure Administration</a:t>
            </a:r>
            <a:endParaRPr lang="en-US" spc="0">
              <a:solidFill>
                <a:schemeClr val="tx1"/>
              </a:solidFill>
            </a:endParaRPr>
          </a:p>
        </p:txBody>
      </p:sp>
    </p:spTree>
    <p:extLst>
      <p:ext uri="{BB962C8B-B14F-4D97-AF65-F5344CB8AC3E}">
        <p14:creationId xmlns:p14="http://schemas.microsoft.com/office/powerpoint/2010/main" val="46752064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t>Removing Resources and Resource Groups</a:t>
            </a:r>
          </a:p>
        </p:txBody>
      </p:sp>
      <p:sp>
        <p:nvSpPr>
          <p:cNvPr id="12" name="Rectangle 11">
            <a:extLst>
              <a:ext uri="{FF2B5EF4-FFF2-40B4-BE49-F238E27FC236}">
                <a16:creationId xmlns:a16="http://schemas.microsoft.com/office/drawing/2014/main" id="{249CEEDE-B62A-44DE-974F-B92EC4A89EBE}"/>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4" descr="A resource group with resource. The Delete individual resource portal page is displayed">
            <a:extLst>
              <a:ext uri="{FF2B5EF4-FFF2-40B4-BE49-F238E27FC236}">
                <a16:creationId xmlns:a16="http://schemas.microsoft.com/office/drawing/2014/main" id="{064EE80C-DEB8-44CB-A490-FD204B969975}"/>
              </a:ext>
            </a:extLst>
          </p:cNvPr>
          <p:cNvPicPr>
            <a:picLocks noChangeAspect="1"/>
          </p:cNvPicPr>
          <p:nvPr/>
        </p:nvPicPr>
        <p:blipFill>
          <a:blip r:embed="rId3"/>
          <a:stretch>
            <a:fillRect/>
          </a:stretch>
        </p:blipFill>
        <p:spPr>
          <a:xfrm>
            <a:off x="1329788" y="2012205"/>
            <a:ext cx="9771717" cy="2271307"/>
          </a:xfrm>
          <a:prstGeom prst="rect">
            <a:avLst/>
          </a:prstGeom>
        </p:spPr>
      </p:pic>
      <p:pic>
        <p:nvPicPr>
          <p:cNvPr id="6" name="Picture 6" descr="Coding output">
            <a:extLst>
              <a:ext uri="{FF2B5EF4-FFF2-40B4-BE49-F238E27FC236}">
                <a16:creationId xmlns:a16="http://schemas.microsoft.com/office/drawing/2014/main" id="{BC5885DE-628B-4E58-A679-F92A799E6DE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77605" y="4283512"/>
            <a:ext cx="10276083" cy="411813"/>
          </a:xfrm>
          <a:prstGeom prst="rect">
            <a:avLst/>
          </a:prstGeom>
        </p:spPr>
      </p:pic>
      <p:sp>
        <p:nvSpPr>
          <p:cNvPr id="9" name="Rectangle 8">
            <a:extLst>
              <a:ext uri="{FF2B5EF4-FFF2-40B4-BE49-F238E27FC236}">
                <a16:creationId xmlns:a16="http://schemas.microsoft.com/office/drawing/2014/main" id="{D3899F86-309A-46A6-AF0B-E2FC7A4DB57B}"/>
              </a:ext>
            </a:extLst>
          </p:cNvPr>
          <p:cNvSpPr/>
          <p:nvPr/>
        </p:nvSpPr>
        <p:spPr>
          <a:xfrm>
            <a:off x="42703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Azure resources</a:t>
            </a:r>
            <a:br>
              <a:rPr lang="en-US" sz="2000">
                <a:solidFill>
                  <a:schemeClr val="tx1"/>
                </a:solidFill>
              </a:rPr>
            </a:br>
            <a:r>
              <a:rPr lang="en-US" sz="2000">
                <a:solidFill>
                  <a:schemeClr val="tx1"/>
                </a:solidFill>
              </a:rPr>
              <a:t>that you no longer use</a:t>
            </a:r>
          </a:p>
        </p:txBody>
      </p:sp>
      <p:sp>
        <p:nvSpPr>
          <p:cNvPr id="10" name="Rectangle 9">
            <a:extLst>
              <a:ext uri="{FF2B5EF4-FFF2-40B4-BE49-F238E27FC236}">
                <a16:creationId xmlns:a16="http://schemas.microsoft.com/office/drawing/2014/main" id="{CA38D0D8-B143-4B3D-8CC1-C953265AEB0C}"/>
              </a:ext>
            </a:extLst>
          </p:cNvPr>
          <p:cNvSpPr/>
          <p:nvPr/>
        </p:nvSpPr>
        <p:spPr>
          <a:xfrm>
            <a:off x="4339057"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Ensures you will not see unexpected charges</a:t>
            </a:r>
          </a:p>
        </p:txBody>
      </p:sp>
      <p:sp>
        <p:nvSpPr>
          <p:cNvPr id="11" name="Rectangle 10">
            <a:extLst>
              <a:ext uri="{FF2B5EF4-FFF2-40B4-BE49-F238E27FC236}">
                <a16:creationId xmlns:a16="http://schemas.microsoft.com/office/drawing/2014/main" id="{766CCC70-AD81-4EE7-8E11-E3FF245E8DBA}"/>
              </a:ext>
            </a:extLst>
          </p:cNvPr>
          <p:cNvSpPr/>
          <p:nvPr/>
        </p:nvSpPr>
        <p:spPr>
          <a:xfrm>
            <a:off x="8251078" y="5270501"/>
            <a:ext cx="3758359"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Remove individual resources or remove the resource group</a:t>
            </a:r>
          </a:p>
        </p:txBody>
      </p:sp>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pic>
        <p:nvPicPr>
          <p:cNvPr id="46" name="Picture 45">
            <a:extLst>
              <a:ext uri="{FF2B5EF4-FFF2-40B4-BE49-F238E27FC236}">
                <a16:creationId xmlns:a16="http://schemas.microsoft.com/office/drawing/2014/main" id="{8E99677A-35C5-4B1D-B4F8-FD0D4BD76669}"/>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47" name="Oval 46">
            <a:extLst>
              <a:ext uri="{FF2B5EF4-FFF2-40B4-BE49-F238E27FC236}">
                <a16:creationId xmlns:a16="http://schemas.microsoft.com/office/drawing/2014/main" id="{57C6D721-40F4-4C01-9AA8-4EFB6C81C1D1}"/>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in the portal</a:t>
            </a:r>
          </a:p>
        </p:txBody>
      </p:sp>
      <p:sp>
        <p:nvSpPr>
          <p:cNvPr id="49" name="Oval 48">
            <a:extLst>
              <a:ext uri="{FF2B5EF4-FFF2-40B4-BE49-F238E27FC236}">
                <a16:creationId xmlns:a16="http://schemas.microsoft.com/office/drawing/2014/main" id="{73AD566B-62D7-49FF-91A3-ACB281834666}"/>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2400">
                <a:solidFill>
                  <a:schemeClr val="tx1"/>
                </a:solidFill>
                <a:latin typeface="+mj-lt"/>
              </a:rPr>
              <a:t>Manage resource</a:t>
            </a:r>
            <a:br>
              <a:rPr lang="en-US" sz="2400">
                <a:solidFill>
                  <a:schemeClr val="tx1"/>
                </a:solidFill>
                <a:latin typeface="+mj-lt"/>
              </a:rPr>
            </a:br>
            <a:r>
              <a:rPr lang="en-US" sz="2400">
                <a:solidFill>
                  <a:schemeClr val="tx1"/>
                </a:solidFill>
                <a:latin typeface="+mj-lt"/>
              </a:rPr>
              <a:t>groups with</a:t>
            </a:r>
            <a:br>
              <a:rPr lang="en-US" sz="2400">
                <a:solidFill>
                  <a:schemeClr val="tx1"/>
                </a:solidFill>
                <a:latin typeface="+mj-lt"/>
              </a:rPr>
            </a:br>
            <a:r>
              <a:rPr lang="en-US" sz="2400">
                <a:solidFill>
                  <a:schemeClr val="tx1"/>
                </a:solidFill>
                <a:latin typeface="+mj-lt"/>
              </a:rPr>
              <a:t>PowerShell</a:t>
            </a:r>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spc="0"/>
              <a:t>Lesson 02: Azure Portal and Cloud Shell</a:t>
            </a:r>
          </a:p>
        </p:txBody>
      </p:sp>
      <p:pic>
        <p:nvPicPr>
          <p:cNvPr id="7" name="Picture 6" descr="Icon of a pie chart">
            <a:extLst>
              <a:ext uri="{FF2B5EF4-FFF2-40B4-BE49-F238E27FC236}">
                <a16:creationId xmlns:a16="http://schemas.microsoft.com/office/drawing/2014/main" id="{DB0A8A1E-88C9-49FE-A197-0D6D48B004A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235228" y="2843829"/>
            <a:ext cx="1347171" cy="1347171"/>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spc="0"/>
              <a:t>Azure Portal and Cloud Shell overview</a:t>
            </a:r>
          </a:p>
        </p:txBody>
      </p:sp>
      <p:pic>
        <p:nvPicPr>
          <p:cNvPr id="29" name="Picture 28" descr="Icon of a pie chart">
            <a:extLst>
              <a:ext uri="{FF2B5EF4-FFF2-40B4-BE49-F238E27FC236}">
                <a16:creationId xmlns:a16="http://schemas.microsoft.com/office/drawing/2014/main" id="{FF189369-1AAA-4487-B65C-73A8BEDBEB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5610" y="443928"/>
            <a:ext cx="998220" cy="998220"/>
          </a:xfrm>
          <a:prstGeom prst="rect">
            <a:avLst/>
          </a:prstGeom>
        </p:spPr>
      </p:pic>
      <p:sp>
        <p:nvSpPr>
          <p:cNvPr id="62" name="Rectangle 61">
            <a:extLst>
              <a:ext uri="{FF2B5EF4-FFF2-40B4-BE49-F238E27FC236}">
                <a16:creationId xmlns:a16="http://schemas.microsoft.com/office/drawing/2014/main" id="{1B42294D-DFF9-44C2-B135-8C166BD29A4F}"/>
              </a:ext>
            </a:extLst>
          </p:cNvPr>
          <p:cNvSpPr/>
          <p:nvPr/>
        </p:nvSpPr>
        <p:spPr>
          <a:xfrm>
            <a:off x="5105648" y="444777"/>
            <a:ext cx="6907099"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00"/>
              </a:spcBef>
              <a:spcAft>
                <a:spcPts val="600"/>
              </a:spcAft>
            </a:pPr>
            <a:r>
              <a:rPr lang="en-US" sz="2400" dirty="0">
                <a:solidFill>
                  <a:schemeClr val="tx1"/>
                </a:solidFill>
              </a:rPr>
              <a:t>Azure Portal</a:t>
            </a:r>
          </a:p>
        </p:txBody>
      </p:sp>
      <p:pic>
        <p:nvPicPr>
          <p:cNvPr id="33" name="Picture 32" descr="Icon of a webpage showing a person">
            <a:extLst>
              <a:ext uri="{FF2B5EF4-FFF2-40B4-BE49-F238E27FC236}">
                <a16:creationId xmlns:a16="http://schemas.microsoft.com/office/drawing/2014/main" id="{B94417F4-B009-49AE-984D-E902694AD93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8919" y="1724533"/>
            <a:ext cx="998220" cy="998220"/>
          </a:xfrm>
          <a:prstGeom prst="rect">
            <a:avLst/>
          </a:prstGeom>
        </p:spPr>
      </p:pic>
      <p:sp>
        <p:nvSpPr>
          <p:cNvPr id="70" name="Rectangle 69">
            <a:extLst>
              <a:ext uri="{FF2B5EF4-FFF2-40B4-BE49-F238E27FC236}">
                <a16:creationId xmlns:a16="http://schemas.microsoft.com/office/drawing/2014/main" id="{DE91C0E4-A7CB-4019-8159-7F312E723999}"/>
              </a:ext>
            </a:extLst>
          </p:cNvPr>
          <p:cNvSpPr/>
          <p:nvPr/>
        </p:nvSpPr>
        <p:spPr>
          <a:xfrm>
            <a:off x="5108709" y="1670875"/>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spcAft>
                <a:spcPts val="600"/>
              </a:spcAft>
            </a:pPr>
            <a:r>
              <a:rPr lang="en-US" sz="2400" dirty="0">
                <a:solidFill>
                  <a:schemeClr val="tx1"/>
                </a:solidFill>
              </a:rPr>
              <a:t>Demonstration – Azure Portal</a:t>
            </a:r>
          </a:p>
        </p:txBody>
      </p:sp>
      <p:pic>
        <p:nvPicPr>
          <p:cNvPr id="35" name="Picture 34" descr="Icon of a cloud with multiples lines extending from it">
            <a:extLst>
              <a:ext uri="{FF2B5EF4-FFF2-40B4-BE49-F238E27FC236}">
                <a16:creationId xmlns:a16="http://schemas.microsoft.com/office/drawing/2014/main" id="{3792D2D8-446B-4836-A57D-750913B794A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8919" y="2999835"/>
            <a:ext cx="998220" cy="998220"/>
          </a:xfrm>
          <a:prstGeom prst="rect">
            <a:avLst/>
          </a:prstGeom>
        </p:spPr>
      </p:pic>
      <p:sp>
        <p:nvSpPr>
          <p:cNvPr id="71" name="Rectangle 70">
            <a:extLst>
              <a:ext uri="{FF2B5EF4-FFF2-40B4-BE49-F238E27FC236}">
                <a16:creationId xmlns:a16="http://schemas.microsoft.com/office/drawing/2014/main" id="{342630DC-31A4-4A98-A9DA-168B8DA4C4C0}"/>
              </a:ext>
            </a:extLst>
          </p:cNvPr>
          <p:cNvSpPr/>
          <p:nvPr/>
        </p:nvSpPr>
        <p:spPr>
          <a:xfrm>
            <a:off x="5070607" y="2968413"/>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spcAft>
                <a:spcPts val="600"/>
              </a:spcAft>
            </a:pPr>
            <a:r>
              <a:rPr lang="en-US" sz="2400" dirty="0">
                <a:solidFill>
                  <a:schemeClr val="tx1"/>
                </a:solidFill>
              </a:rPr>
              <a:t>Azure Cloud Shell</a:t>
            </a:r>
          </a:p>
        </p:txBody>
      </p:sp>
      <p:pic>
        <p:nvPicPr>
          <p:cNvPr id="37" name="Picture 36" descr="Icon of a webpage showing a person">
            <a:extLst>
              <a:ext uri="{FF2B5EF4-FFF2-40B4-BE49-F238E27FC236}">
                <a16:creationId xmlns:a16="http://schemas.microsoft.com/office/drawing/2014/main" id="{9E2E4309-6B6D-4656-BF54-037CB32EC5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48919" y="4275138"/>
            <a:ext cx="998220" cy="998220"/>
          </a:xfrm>
          <a:prstGeom prst="rect">
            <a:avLst/>
          </a:prstGeom>
        </p:spPr>
      </p:pic>
      <p:sp>
        <p:nvSpPr>
          <p:cNvPr id="72" name="Rectangle 71">
            <a:extLst>
              <a:ext uri="{FF2B5EF4-FFF2-40B4-BE49-F238E27FC236}">
                <a16:creationId xmlns:a16="http://schemas.microsoft.com/office/drawing/2014/main" id="{7C59E60A-38B9-4160-805A-22C2EBD645A2}"/>
              </a:ext>
            </a:extLst>
          </p:cNvPr>
          <p:cNvSpPr/>
          <p:nvPr/>
        </p:nvSpPr>
        <p:spPr>
          <a:xfrm>
            <a:off x="5070607" y="4265951"/>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Aft>
                <a:spcPts val="600"/>
              </a:spcAft>
            </a:pPr>
            <a:r>
              <a:rPr lang="en-US" sz="2400" dirty="0">
                <a:solidFill>
                  <a:schemeClr val="tx1"/>
                </a:solidFill>
              </a:rPr>
              <a:t>Demonstration – Cloud Shell</a:t>
            </a:r>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9" name="TextBox 1">
            <a:extLst>
              <a:ext uri="{FF2B5EF4-FFF2-40B4-BE49-F238E27FC236}">
                <a16:creationId xmlns:a16="http://schemas.microsoft.com/office/drawing/2014/main" id="{E565B6F9-13ED-409D-90C7-194F8D16C459}"/>
              </a:ext>
            </a:extLst>
          </p:cNvPr>
          <p:cNvSpPr txBox="1"/>
          <p:nvPr/>
        </p:nvSpPr>
        <p:spPr>
          <a:xfrm>
            <a:off x="427038" y="1463668"/>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Search resources, services, and docs</a:t>
            </a:r>
          </a:p>
        </p:txBody>
      </p:sp>
      <p:sp>
        <p:nvSpPr>
          <p:cNvPr id="10" name="TextBox 1">
            <a:extLst>
              <a:ext uri="{FF2B5EF4-FFF2-40B4-BE49-F238E27FC236}">
                <a16:creationId xmlns:a16="http://schemas.microsoft.com/office/drawing/2014/main" id="{B73718D5-1350-483E-A4D5-A48D5F848B61}"/>
              </a:ext>
            </a:extLst>
          </p:cNvPr>
          <p:cNvSpPr txBox="1"/>
          <p:nvPr/>
        </p:nvSpPr>
        <p:spPr>
          <a:xfrm>
            <a:off x="427038" y="2481280"/>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Manage resources</a:t>
            </a:r>
          </a:p>
        </p:txBody>
      </p:sp>
      <p:sp>
        <p:nvSpPr>
          <p:cNvPr id="11" name="TextBox 1">
            <a:extLst>
              <a:ext uri="{FF2B5EF4-FFF2-40B4-BE49-F238E27FC236}">
                <a16:creationId xmlns:a16="http://schemas.microsoft.com/office/drawing/2014/main" id="{76C59DA4-ACB8-41AF-9926-865D2A2F3EA1}"/>
              </a:ext>
            </a:extLst>
          </p:cNvPr>
          <p:cNvSpPr txBox="1"/>
          <p:nvPr/>
        </p:nvSpPr>
        <p:spPr>
          <a:xfrm>
            <a:off x="427038" y="3498892"/>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Create customized dashboards and favorites</a:t>
            </a:r>
          </a:p>
        </p:txBody>
      </p:sp>
      <p:sp>
        <p:nvSpPr>
          <p:cNvPr id="12" name="TextBox 1">
            <a:extLst>
              <a:ext uri="{FF2B5EF4-FFF2-40B4-BE49-F238E27FC236}">
                <a16:creationId xmlns:a16="http://schemas.microsoft.com/office/drawing/2014/main" id="{0F4CA1C0-5438-41CE-B4A4-48095492689D}"/>
              </a:ext>
            </a:extLst>
          </p:cNvPr>
          <p:cNvSpPr txBox="1"/>
          <p:nvPr/>
        </p:nvSpPr>
        <p:spPr>
          <a:xfrm>
            <a:off x="427038" y="4516503"/>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Access the Cloud Shell</a:t>
            </a:r>
          </a:p>
        </p:txBody>
      </p:sp>
      <p:sp>
        <p:nvSpPr>
          <p:cNvPr id="13" name="TextBox 1">
            <a:extLst>
              <a:ext uri="{FF2B5EF4-FFF2-40B4-BE49-F238E27FC236}">
                <a16:creationId xmlns:a16="http://schemas.microsoft.com/office/drawing/2014/main" id="{4B57DFFE-7D63-4383-827A-6CFEEF0FA211}"/>
              </a:ext>
            </a:extLst>
          </p:cNvPr>
          <p:cNvSpPr txBox="1"/>
          <p:nvPr/>
        </p:nvSpPr>
        <p:spPr>
          <a:xfrm>
            <a:off x="427038" y="5534114"/>
            <a:ext cx="5629588" cy="85972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Receive notifications</a:t>
            </a:r>
          </a:p>
        </p:txBody>
      </p:sp>
      <p:sp>
        <p:nvSpPr>
          <p:cNvPr id="7" name="Rectangle 6">
            <a:extLst>
              <a:ext uri="{FF2B5EF4-FFF2-40B4-BE49-F238E27FC236}">
                <a16:creationId xmlns:a16="http://schemas.microsoft.com/office/drawing/2014/main" id="{BD92171B-5699-45BC-A26D-4EC5FECEFBA8}"/>
              </a:ext>
              <a:ext uri="{C183D7F6-B498-43B3-948B-1728B52AA6E4}">
                <adec:decorative xmlns:adec="http://schemas.microsoft.com/office/drawing/2017/decorative" val="1"/>
              </a:ext>
            </a:extLst>
          </p:cNvPr>
          <p:cNvSpPr/>
          <p:nvPr/>
        </p:nvSpPr>
        <p:spPr bwMode="auto">
          <a:xfrm>
            <a:off x="6218238" y="1463668"/>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of the Azure portal dashboard page">
            <a:extLst>
              <a:ext uri="{FF2B5EF4-FFF2-40B4-BE49-F238E27FC236}">
                <a16:creationId xmlns:a16="http://schemas.microsoft.com/office/drawing/2014/main" id="{C27059EF-20F6-44E4-8748-D5224B485B22}"/>
              </a:ext>
            </a:extLst>
          </p:cNvPr>
          <p:cNvPicPr/>
          <p:nvPr/>
        </p:nvPicPr>
        <p:blipFill>
          <a:blip r:embed="rId3">
            <a:extLst>
              <a:ext uri="{28A0092B-C50C-407E-A947-70E740481C1C}">
                <a14:useLocalDpi xmlns:a14="http://schemas.microsoft.com/office/drawing/2010/main"/>
              </a:ext>
            </a:extLst>
          </a:blip>
          <a:stretch>
            <a:fillRect/>
          </a:stretch>
        </p:blipFill>
        <p:spPr>
          <a:xfrm>
            <a:off x="6312523" y="1839438"/>
            <a:ext cx="5602630" cy="4178629"/>
          </a:xfrm>
          <a:prstGeom prst="rect">
            <a:avLst/>
          </a:prstGeom>
          <a:ln>
            <a:noFill/>
          </a:ln>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pic>
        <p:nvPicPr>
          <p:cNvPr id="9" name="Picture 8">
            <a:extLst>
              <a:ext uri="{FF2B5EF4-FFF2-40B4-BE49-F238E27FC236}">
                <a16:creationId xmlns:a16="http://schemas.microsoft.com/office/drawing/2014/main" id="{B5D0611F-47B3-426E-B9CE-2EE6529F1B1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12" name="Oval 11">
            <a:extLst>
              <a:ext uri="{FF2B5EF4-FFF2-40B4-BE49-F238E27FC236}">
                <a16:creationId xmlns:a16="http://schemas.microsoft.com/office/drawing/2014/main" id="{07D7FFEC-5DA1-494D-B5B4-B9E46AB89E0F}"/>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Semibold"/>
                <a:ea typeface="+mn-ea"/>
                <a:cs typeface="+mn-cs"/>
              </a:rPr>
              <a:t>Help and</a:t>
            </a:r>
            <a:br>
              <a:rPr kumimoji="0" lang="en-US" sz="2800" b="0" i="0" u="none" strike="noStrike" kern="1200" cap="none" spc="0" normalizeH="0" baseline="0" noProof="0">
                <a:ln>
                  <a:noFill/>
                </a:ln>
                <a:solidFill>
                  <a:schemeClr val="tx1"/>
                </a:solidFill>
                <a:effectLst/>
                <a:uLnTx/>
                <a:uFillTx/>
                <a:latin typeface="Segoe UI Semibold"/>
                <a:ea typeface="+mn-ea"/>
                <a:cs typeface="+mn-cs"/>
              </a:rPr>
            </a:br>
            <a:r>
              <a:rPr kumimoji="0" lang="en-US" sz="2800" b="0" i="0" u="none" strike="noStrike" kern="1200" cap="none" spc="0" normalizeH="0" baseline="0" noProof="0">
                <a:ln>
                  <a:noFill/>
                </a:ln>
                <a:solidFill>
                  <a:schemeClr val="tx1"/>
                </a:solidFill>
                <a:effectLst/>
                <a:uLnTx/>
                <a:uFillTx/>
                <a:latin typeface="Segoe UI Semibold"/>
                <a:ea typeface="+mn-ea"/>
                <a:cs typeface="+mn-cs"/>
              </a:rPr>
              <a:t>keyboard</a:t>
            </a:r>
            <a:br>
              <a:rPr kumimoji="0" lang="en-US" sz="2800" b="0" i="0" u="none" strike="noStrike" kern="1200" cap="none" spc="0" normalizeH="0" baseline="0" noProof="0">
                <a:ln>
                  <a:noFill/>
                </a:ln>
                <a:solidFill>
                  <a:schemeClr val="tx1"/>
                </a:solidFill>
                <a:effectLst/>
                <a:uLnTx/>
                <a:uFillTx/>
                <a:latin typeface="Segoe UI Semibold"/>
                <a:ea typeface="+mn-ea"/>
                <a:cs typeface="+mn-cs"/>
              </a:rPr>
            </a:br>
            <a:r>
              <a:rPr kumimoji="0" lang="en-US" sz="2800" b="0" i="0" u="none" strike="noStrike" kern="1200" cap="none" spc="0" normalizeH="0" baseline="0" noProof="0">
                <a:ln>
                  <a:noFill/>
                </a:ln>
                <a:solidFill>
                  <a:schemeClr val="tx1"/>
                </a:solidFill>
                <a:effectLst/>
                <a:uLnTx/>
                <a:uFillTx/>
                <a:latin typeface="Segoe UI Semibold"/>
                <a:ea typeface="+mn-ea"/>
                <a:cs typeface="+mn-cs"/>
              </a:rPr>
              <a:t>shortcuts</a:t>
            </a:r>
          </a:p>
        </p:txBody>
      </p:sp>
      <p:sp>
        <p:nvSpPr>
          <p:cNvPr id="16" name="Oval 15">
            <a:extLst>
              <a:ext uri="{FF2B5EF4-FFF2-40B4-BE49-F238E27FC236}">
                <a16:creationId xmlns:a16="http://schemas.microsoft.com/office/drawing/2014/main" id="{C38FBD50-CFF6-42FC-8C93-FF72C70ACEAD}"/>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Segoe UI Semibold"/>
                <a:ea typeface="+mn-ea"/>
                <a:cs typeface="+mn-cs"/>
              </a:rPr>
              <a:t>Customizing</a:t>
            </a:r>
            <a:br>
              <a:rPr kumimoji="0" lang="en-US" sz="2800" b="0" i="0" u="none" strike="noStrike" kern="1200" cap="none" spc="0" normalizeH="0" baseline="0" noProof="0">
                <a:ln>
                  <a:noFill/>
                </a:ln>
                <a:solidFill>
                  <a:schemeClr val="tx1"/>
                </a:solidFill>
                <a:effectLst/>
                <a:uLnTx/>
                <a:uFillTx/>
                <a:latin typeface="Segoe UI Semibold"/>
                <a:ea typeface="+mn-ea"/>
                <a:cs typeface="+mn-cs"/>
              </a:rPr>
            </a:br>
            <a:r>
              <a:rPr kumimoji="0" lang="en-US" sz="2800" b="0" i="0" u="none" strike="noStrike" kern="1200" cap="none" spc="0" normalizeH="0" baseline="0" noProof="0">
                <a:ln>
                  <a:noFill/>
                </a:ln>
                <a:solidFill>
                  <a:schemeClr val="tx1"/>
                </a:solidFill>
                <a:effectLst/>
                <a:uLnTx/>
                <a:uFillTx/>
                <a:latin typeface="Segoe UI Semibold"/>
                <a:ea typeface="+mn-ea"/>
                <a:cs typeface="+mn-cs"/>
              </a:rPr>
              <a:t>your experience</a:t>
            </a:r>
          </a:p>
        </p:txBody>
      </p:sp>
    </p:spTree>
    <p:extLst>
      <p:ext uri="{BB962C8B-B14F-4D97-AF65-F5344CB8AC3E}">
        <p14:creationId xmlns:p14="http://schemas.microsoft.com/office/powerpoint/2010/main" val="6867904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a:t>Azure Cloud Shell</a:t>
            </a:r>
          </a:p>
        </p:txBody>
      </p:sp>
      <p:sp>
        <p:nvSpPr>
          <p:cNvPr id="9" name="TextBox 1">
            <a:extLst>
              <a:ext uri="{FF2B5EF4-FFF2-40B4-BE49-F238E27FC236}">
                <a16:creationId xmlns:a16="http://schemas.microsoft.com/office/drawing/2014/main" id="{7EB9AD0A-E72D-421C-A1A3-AFBCC026FF7E}"/>
              </a:ext>
            </a:extLst>
          </p:cNvPr>
          <p:cNvSpPr txBox="1"/>
          <p:nvPr/>
        </p:nvSpPr>
        <p:spPr>
          <a:xfrm>
            <a:off x="427038" y="146366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Interactive, browser-accessible shell</a:t>
            </a:r>
          </a:p>
        </p:txBody>
      </p:sp>
      <p:sp>
        <p:nvSpPr>
          <p:cNvPr id="10" name="TextBox 1">
            <a:extLst>
              <a:ext uri="{FF2B5EF4-FFF2-40B4-BE49-F238E27FC236}">
                <a16:creationId xmlns:a16="http://schemas.microsoft.com/office/drawing/2014/main" id="{915423AB-B40A-477D-A04E-37FA783EF19E}"/>
              </a:ext>
            </a:extLst>
          </p:cNvPr>
          <p:cNvSpPr txBox="1"/>
          <p:nvPr/>
        </p:nvSpPr>
        <p:spPr>
          <a:xfrm>
            <a:off x="427038" y="202283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Offers either Bash or PowerShell</a:t>
            </a:r>
          </a:p>
        </p:txBody>
      </p:sp>
      <p:sp>
        <p:nvSpPr>
          <p:cNvPr id="11" name="TextBox 1">
            <a:extLst>
              <a:ext uri="{FF2B5EF4-FFF2-40B4-BE49-F238E27FC236}">
                <a16:creationId xmlns:a16="http://schemas.microsoft.com/office/drawing/2014/main" id="{E03D889B-E97B-4880-ADA8-5DD96DC84D04}"/>
              </a:ext>
            </a:extLst>
          </p:cNvPr>
          <p:cNvSpPr txBox="1"/>
          <p:nvPr/>
        </p:nvSpPr>
        <p:spPr>
          <a:xfrm>
            <a:off x="427038" y="2582006"/>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temporary and provided on a per-session,</a:t>
            </a:r>
            <a:br>
              <a:rPr lang="en-US"/>
            </a:br>
            <a:r>
              <a:rPr lang="en-US"/>
              <a:t>per-user basis</a:t>
            </a:r>
          </a:p>
        </p:txBody>
      </p:sp>
      <p:sp>
        <p:nvSpPr>
          <p:cNvPr id="12" name="TextBox 1">
            <a:extLst>
              <a:ext uri="{FF2B5EF4-FFF2-40B4-BE49-F238E27FC236}">
                <a16:creationId xmlns:a16="http://schemas.microsoft.com/office/drawing/2014/main" id="{46A1244D-E193-46F3-A78B-D833B642C90D}"/>
              </a:ext>
            </a:extLst>
          </p:cNvPr>
          <p:cNvSpPr txBox="1"/>
          <p:nvPr/>
        </p:nvSpPr>
        <p:spPr>
          <a:xfrm>
            <a:off x="427038" y="3415022"/>
            <a:ext cx="5707062" cy="74214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Requires a resource group, storage account, and Azure File share</a:t>
            </a:r>
          </a:p>
        </p:txBody>
      </p:sp>
      <p:sp>
        <p:nvSpPr>
          <p:cNvPr id="13" name="TextBox 1">
            <a:extLst>
              <a:ext uri="{FF2B5EF4-FFF2-40B4-BE49-F238E27FC236}">
                <a16:creationId xmlns:a16="http://schemas.microsoft.com/office/drawing/2014/main" id="{2E623BD1-6CBF-4C9C-9C1E-9A6043B26A12}"/>
              </a:ext>
            </a:extLst>
          </p:cNvPr>
          <p:cNvSpPr txBox="1"/>
          <p:nvPr/>
        </p:nvSpPr>
        <p:spPr>
          <a:xfrm>
            <a:off x="427038" y="4248038"/>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Authenticates automatically</a:t>
            </a:r>
          </a:p>
        </p:txBody>
      </p:sp>
      <p:sp>
        <p:nvSpPr>
          <p:cNvPr id="14" name="TextBox 1">
            <a:extLst>
              <a:ext uri="{FF2B5EF4-FFF2-40B4-BE49-F238E27FC236}">
                <a16:creationId xmlns:a16="http://schemas.microsoft.com/office/drawing/2014/main" id="{3F779A34-1708-4DA0-B440-A25278E6762B}"/>
              </a:ext>
            </a:extLst>
          </p:cNvPr>
          <p:cNvSpPr txBox="1"/>
          <p:nvPr/>
        </p:nvSpPr>
        <p:spPr>
          <a:xfrm>
            <a:off x="427038" y="4807207"/>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Integrated graphical text editor</a:t>
            </a:r>
          </a:p>
        </p:txBody>
      </p:sp>
      <p:sp>
        <p:nvSpPr>
          <p:cNvPr id="15" name="TextBox 1">
            <a:extLst>
              <a:ext uri="{FF2B5EF4-FFF2-40B4-BE49-F238E27FC236}">
                <a16:creationId xmlns:a16="http://schemas.microsoft.com/office/drawing/2014/main" id="{648F8B0C-9917-4313-A111-6CE952E009FD}"/>
              </a:ext>
            </a:extLst>
          </p:cNvPr>
          <p:cNvSpPr txBox="1"/>
          <p:nvPr/>
        </p:nvSpPr>
        <p:spPr>
          <a:xfrm>
            <a:off x="427038" y="5366376"/>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Is assigned one machine per user account</a:t>
            </a:r>
          </a:p>
        </p:txBody>
      </p:sp>
      <p:sp>
        <p:nvSpPr>
          <p:cNvPr id="16" name="TextBox 1">
            <a:extLst>
              <a:ext uri="{FF2B5EF4-FFF2-40B4-BE49-F238E27FC236}">
                <a16:creationId xmlns:a16="http://schemas.microsoft.com/office/drawing/2014/main" id="{D764974B-8F57-4FB8-979A-A52A16308C22}"/>
              </a:ext>
            </a:extLst>
          </p:cNvPr>
          <p:cNvSpPr txBox="1"/>
          <p:nvPr/>
        </p:nvSpPr>
        <p:spPr>
          <a:xfrm>
            <a:off x="427038" y="5925544"/>
            <a:ext cx="5707062" cy="46829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a:t>Times out after 20 minutes</a:t>
            </a:r>
          </a:p>
        </p:txBody>
      </p:sp>
      <p:sp>
        <p:nvSpPr>
          <p:cNvPr id="7" name="Rectangle 6">
            <a:extLst>
              <a:ext uri="{FF2B5EF4-FFF2-40B4-BE49-F238E27FC236}">
                <a16:creationId xmlns:a16="http://schemas.microsoft.com/office/drawing/2014/main" id="{39712147-F8B2-427E-8D88-4651268FAB36}"/>
              </a:ext>
              <a:ext uri="{C183D7F6-B498-43B3-948B-1728B52AA6E4}">
                <adec:decorative xmlns:adec="http://schemas.microsoft.com/office/drawing/2017/decorative" val="1"/>
              </a:ext>
            </a:extLst>
          </p:cNvPr>
          <p:cNvSpPr/>
          <p:nvPr/>
        </p:nvSpPr>
        <p:spPr bwMode="auto">
          <a:xfrm>
            <a:off x="6218238" y="1463669"/>
            <a:ext cx="5791200" cy="493016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pic>
        <p:nvPicPr>
          <p:cNvPr id="5" name="Picture 4" descr="Cloud shell icon with choice for Bash or PowerShell">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554441" y="1905881"/>
            <a:ext cx="5118795" cy="4045744"/>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a:t>Demonstration – Cloud Shell</a:t>
            </a:r>
          </a:p>
        </p:txBody>
      </p:sp>
      <p:pic>
        <p:nvPicPr>
          <p:cNvPr id="11" name="Picture 10" descr="Icon of a cloud with multiples lines extending from it">
            <a:extLst>
              <a:ext uri="{FF2B5EF4-FFF2-40B4-BE49-F238E27FC236}">
                <a16:creationId xmlns:a16="http://schemas.microsoft.com/office/drawing/2014/main" id="{DC4C00C1-9FD0-4B8C-96F2-F78C19E94E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0905" y="1523817"/>
            <a:ext cx="1057656" cy="1056132"/>
          </a:xfrm>
          <a:prstGeom prst="rect">
            <a:avLst/>
          </a:prstGeom>
        </p:spPr>
      </p:pic>
      <p:sp>
        <p:nvSpPr>
          <p:cNvPr id="30" name="Rectangle 29">
            <a:extLst>
              <a:ext uri="{FF2B5EF4-FFF2-40B4-BE49-F238E27FC236}">
                <a16:creationId xmlns:a16="http://schemas.microsoft.com/office/drawing/2014/main" id="{2BDC35E2-0415-439A-A55F-97A07060EB78}"/>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Configure the Cloud Shell</a:t>
            </a:r>
          </a:p>
        </p:txBody>
      </p:sp>
      <p:cxnSp>
        <p:nvCxnSpPr>
          <p:cNvPr id="13" name="Straight Connector 12">
            <a:extLst>
              <a:ext uri="{FF2B5EF4-FFF2-40B4-BE49-F238E27FC236}">
                <a16:creationId xmlns:a16="http://schemas.microsoft.com/office/drawing/2014/main" id="{ED759E9D-D168-434F-BC59-20A48BCCF178}"/>
              </a:ext>
              <a:ext uri="{C183D7F6-B498-43B3-948B-1728B52AA6E4}">
                <adec:decorative xmlns:adec="http://schemas.microsoft.com/office/drawing/2017/decorative" val="1"/>
              </a:ext>
            </a:extLst>
          </p:cNvPr>
          <p:cNvCxnSpPr>
            <a:cxnSpLocks/>
          </p:cNvCxnSpPr>
          <p:nvPr/>
        </p:nvCxnSpPr>
        <p:spPr>
          <a:xfrm>
            <a:off x="1790700" y="2682310"/>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0C4489C7-70CC-4965-9D5E-880AAECCC2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905" y="2786959"/>
            <a:ext cx="1057656" cy="1056132"/>
          </a:xfrm>
          <a:prstGeom prst="rect">
            <a:avLst/>
          </a:prstGeom>
        </p:spPr>
      </p:pic>
      <p:sp>
        <p:nvSpPr>
          <p:cNvPr id="32" name="Rectangle 31">
            <a:extLst>
              <a:ext uri="{FF2B5EF4-FFF2-40B4-BE49-F238E27FC236}">
                <a16:creationId xmlns:a16="http://schemas.microsoft.com/office/drawing/2014/main" id="{326B623A-7D6B-47B8-AAF6-BB431E61D3CE}"/>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Experiment with Azure PowerShell</a:t>
            </a:r>
          </a:p>
        </p:txBody>
      </p:sp>
      <p:cxnSp>
        <p:nvCxnSpPr>
          <p:cNvPr id="18" name="Straight Connector 17">
            <a:extLst>
              <a:ext uri="{FF2B5EF4-FFF2-40B4-BE49-F238E27FC236}">
                <a16:creationId xmlns:a16="http://schemas.microsoft.com/office/drawing/2014/main" id="{CF29EE15-32A6-44CC-A134-19022A36B65D}"/>
              </a:ext>
              <a:ext uri="{C183D7F6-B498-43B3-948B-1728B52AA6E4}">
                <adec:decorative xmlns:adec="http://schemas.microsoft.com/office/drawing/2017/decorative" val="1"/>
              </a:ext>
            </a:extLst>
          </p:cNvPr>
          <p:cNvCxnSpPr>
            <a:cxnSpLocks/>
          </p:cNvCxnSpPr>
          <p:nvPr/>
        </p:nvCxnSpPr>
        <p:spPr>
          <a:xfrm>
            <a:off x="1790700" y="3945452"/>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webpage">
            <a:extLst>
              <a:ext uri="{FF2B5EF4-FFF2-40B4-BE49-F238E27FC236}">
                <a16:creationId xmlns:a16="http://schemas.microsoft.com/office/drawing/2014/main" id="{7ECF9F5A-574E-4B0B-995D-AA8783FEAB2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0905" y="4050101"/>
            <a:ext cx="1057656" cy="1056132"/>
          </a:xfrm>
          <a:prstGeom prst="rect">
            <a:avLst/>
          </a:prstGeom>
        </p:spPr>
      </p:pic>
      <p:sp>
        <p:nvSpPr>
          <p:cNvPr id="38" name="Rectangle 37">
            <a:extLst>
              <a:ext uri="{FF2B5EF4-FFF2-40B4-BE49-F238E27FC236}">
                <a16:creationId xmlns:a16="http://schemas.microsoft.com/office/drawing/2014/main" id="{3FE22416-AE00-4C21-89C8-57D011C7C209}"/>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a:solidFill>
                  <a:schemeClr val="tx1"/>
                </a:solidFill>
              </a:rPr>
              <a:t>Experiment with Bash shell</a:t>
            </a:r>
          </a:p>
        </p:txBody>
      </p:sp>
      <p:cxnSp>
        <p:nvCxnSpPr>
          <p:cNvPr id="19" name="Straight Connector 18">
            <a:extLst>
              <a:ext uri="{FF2B5EF4-FFF2-40B4-BE49-F238E27FC236}">
                <a16:creationId xmlns:a16="http://schemas.microsoft.com/office/drawing/2014/main" id="{0D2A8634-56FC-4177-BEB3-AF7988B500C2}"/>
              </a:ext>
              <a:ext uri="{C183D7F6-B498-43B3-948B-1728B52AA6E4}">
                <adec:decorative xmlns:adec="http://schemas.microsoft.com/office/drawing/2017/decorative" val="1"/>
              </a:ext>
            </a:extLst>
          </p:cNvPr>
          <p:cNvCxnSpPr>
            <a:cxnSpLocks/>
          </p:cNvCxnSpPr>
          <p:nvPr/>
        </p:nvCxnSpPr>
        <p:spPr>
          <a:xfrm>
            <a:off x="1790700" y="5208594"/>
            <a:ext cx="101467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whiteboard with a cloud symbol drawn on it">
            <a:extLst>
              <a:ext uri="{FF2B5EF4-FFF2-40B4-BE49-F238E27FC236}">
                <a16:creationId xmlns:a16="http://schemas.microsoft.com/office/drawing/2014/main" id="{7E8BF2C5-3FED-42FE-838D-FA91A6273A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0905" y="5313245"/>
            <a:ext cx="1057656" cy="1056132"/>
          </a:xfrm>
          <a:prstGeom prst="rect">
            <a:avLst/>
          </a:prstGeom>
        </p:spPr>
      </p:pic>
      <p:sp>
        <p:nvSpPr>
          <p:cNvPr id="41" name="Rectangle 40">
            <a:extLst>
              <a:ext uri="{FF2B5EF4-FFF2-40B4-BE49-F238E27FC236}">
                <a16:creationId xmlns:a16="http://schemas.microsoft.com/office/drawing/2014/main" id="{463E2B82-D595-480A-9BB4-9034F688C74C}"/>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Experiment with the Cloud Editor</a:t>
            </a:r>
          </a:p>
        </p:txBody>
      </p:sp>
    </p:spTree>
    <p:extLst>
      <p:ext uri="{BB962C8B-B14F-4D97-AF65-F5344CB8AC3E}">
        <p14:creationId xmlns:p14="http://schemas.microsoft.com/office/powerpoint/2010/main" val="10576892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03: Azure PowerShell and CLI</a:t>
            </a:r>
          </a:p>
        </p:txBody>
      </p:sp>
      <p:pic>
        <p:nvPicPr>
          <p:cNvPr id="6" name="Picture 5" descr="Icon of a closed and open bracket">
            <a:extLst>
              <a:ext uri="{FF2B5EF4-FFF2-40B4-BE49-F238E27FC236}">
                <a16:creationId xmlns:a16="http://schemas.microsoft.com/office/drawing/2014/main" id="{ED44785E-D8CF-406E-B0ED-2E5F5362023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3786" y="2815205"/>
            <a:ext cx="1107067" cy="1364113"/>
          </a:xfrm>
          <a:prstGeom prst="rect">
            <a:avLst/>
          </a:prstGeom>
        </p:spPr>
      </p:pic>
    </p:spTree>
    <p:extLst>
      <p:ext uri="{BB962C8B-B14F-4D97-AF65-F5344CB8AC3E}">
        <p14:creationId xmlns:p14="http://schemas.microsoft.com/office/powerpoint/2010/main" val="14742512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7B7721DD-A3DB-4788-ACB5-748A59D0A599}"/>
              </a:ext>
            </a:extLst>
          </p:cNvPr>
          <p:cNvSpPr>
            <a:spLocks noGrp="1"/>
          </p:cNvSpPr>
          <p:nvPr>
            <p:ph type="title"/>
          </p:nvPr>
        </p:nvSpPr>
        <p:spPr/>
        <p:txBody>
          <a:bodyPr/>
          <a:lstStyle/>
          <a:p>
            <a:r>
              <a:rPr lang="en-US" dirty="0"/>
              <a:t>Module Overview</a:t>
            </a:r>
            <a:endParaRPr lang="en-IN" dirty="0"/>
          </a:p>
        </p:txBody>
      </p:sp>
      <p:pic>
        <p:nvPicPr>
          <p:cNvPr id="50" name="Picture 49" descr="Icon of a person">
            <a:extLst>
              <a:ext uri="{FF2B5EF4-FFF2-40B4-BE49-F238E27FC236}">
                <a16:creationId xmlns:a16="http://schemas.microsoft.com/office/drawing/2014/main" id="{3C906AF3-34FD-4308-9D29-9E014AE488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60690"/>
            <a:ext cx="850392" cy="850392"/>
          </a:xfrm>
          <a:prstGeom prst="rect">
            <a:avLst/>
          </a:prstGeom>
        </p:spPr>
      </p:pic>
      <p:sp>
        <p:nvSpPr>
          <p:cNvPr id="67" name="TextBox 66">
            <a:extLst>
              <a:ext uri="{FF2B5EF4-FFF2-40B4-BE49-F238E27FC236}">
                <a16:creationId xmlns:a16="http://schemas.microsoft.com/office/drawing/2014/main" id="{78A4BCCC-515F-463B-B32F-9FCDD10E7A45}"/>
              </a:ext>
            </a:extLst>
          </p:cNvPr>
          <p:cNvSpPr txBox="1"/>
          <p:nvPr/>
        </p:nvSpPr>
        <p:spPr>
          <a:xfrm>
            <a:off x="1511300" y="1731236"/>
            <a:ext cx="10498138" cy="307777"/>
          </a:xfrm>
          <a:prstGeom prst="rect">
            <a:avLst/>
          </a:prstGeom>
          <a:noFill/>
        </p:spPr>
        <p:txBody>
          <a:bodyPr wrap="square" lIns="0" tIns="0" rIns="0" bIns="0" rtlCol="0" anchor="ctr">
            <a:noAutofit/>
          </a:bodyPr>
          <a:lstStyle/>
          <a:p>
            <a:r>
              <a:rPr lang="en-US" sz="2000" dirty="0"/>
              <a:t>Lesson 01: Resource Manager</a:t>
            </a:r>
            <a:endParaRPr lang="en-IN" sz="2000" dirty="0"/>
          </a:p>
        </p:txBody>
      </p:sp>
      <p:cxnSp>
        <p:nvCxnSpPr>
          <p:cNvPr id="33" name="Straight Connector 32">
            <a:extLst>
              <a:ext uri="{FF2B5EF4-FFF2-40B4-BE49-F238E27FC236}">
                <a16:creationId xmlns:a16="http://schemas.microsoft.com/office/drawing/2014/main" id="{A91DE52B-194D-477C-8A56-488AEE792B01}"/>
              </a:ext>
              <a:ext uri="{C183D7F6-B498-43B3-948B-1728B52AA6E4}">
                <adec:decorative xmlns:adec="http://schemas.microsoft.com/office/drawing/2017/decorative" val="1"/>
              </a:ext>
            </a:extLst>
          </p:cNvPr>
          <p:cNvCxnSpPr>
            <a:cxnSpLocks/>
          </p:cNvCxnSpPr>
          <p:nvPr/>
        </p:nvCxnSpPr>
        <p:spPr>
          <a:xfrm>
            <a:off x="1520217" y="241012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pie chart">
            <a:extLst>
              <a:ext uri="{FF2B5EF4-FFF2-40B4-BE49-F238E27FC236}">
                <a16:creationId xmlns:a16="http://schemas.microsoft.com/office/drawing/2014/main" id="{091B901B-4889-4D54-82AC-1A86F9045D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498369"/>
            <a:ext cx="850392" cy="850392"/>
          </a:xfrm>
          <a:prstGeom prst="rect">
            <a:avLst/>
          </a:prstGeom>
        </p:spPr>
      </p:pic>
      <p:sp>
        <p:nvSpPr>
          <p:cNvPr id="68" name="TextBox 67">
            <a:extLst>
              <a:ext uri="{FF2B5EF4-FFF2-40B4-BE49-F238E27FC236}">
                <a16:creationId xmlns:a16="http://schemas.microsoft.com/office/drawing/2014/main" id="{618BE920-25C7-4DC7-BBBD-18B2E82D6D02}"/>
              </a:ext>
            </a:extLst>
          </p:cNvPr>
          <p:cNvSpPr txBox="1"/>
          <p:nvPr/>
        </p:nvSpPr>
        <p:spPr>
          <a:xfrm>
            <a:off x="1511300" y="2768915"/>
            <a:ext cx="10498138" cy="307777"/>
          </a:xfrm>
          <a:prstGeom prst="rect">
            <a:avLst/>
          </a:prstGeom>
          <a:noFill/>
        </p:spPr>
        <p:txBody>
          <a:bodyPr wrap="square" lIns="0" tIns="0" rIns="0" bIns="0" rtlCol="0" anchor="ctr">
            <a:noAutofit/>
          </a:bodyPr>
          <a:lstStyle/>
          <a:p>
            <a:r>
              <a:rPr lang="en-US" sz="2000"/>
              <a:t>Lesson 02: Azure Portal and Cloud Shell</a:t>
            </a:r>
            <a:endParaRPr lang="en-IN" sz="2000"/>
          </a:p>
        </p:txBody>
      </p:sp>
      <p:cxnSp>
        <p:nvCxnSpPr>
          <p:cNvPr id="34" name="Straight Connector 33">
            <a:extLst>
              <a:ext uri="{FF2B5EF4-FFF2-40B4-BE49-F238E27FC236}">
                <a16:creationId xmlns:a16="http://schemas.microsoft.com/office/drawing/2014/main" id="{DDFD2F77-AAC4-49DA-80CF-4FD07FFA1457}"/>
              </a:ext>
              <a:ext uri="{C183D7F6-B498-43B3-948B-1728B52AA6E4}">
                <adec:decorative xmlns:adec="http://schemas.microsoft.com/office/drawing/2017/decorative" val="1"/>
              </a:ext>
            </a:extLst>
          </p:cNvPr>
          <p:cNvCxnSpPr>
            <a:cxnSpLocks/>
          </p:cNvCxnSpPr>
          <p:nvPr/>
        </p:nvCxnSpPr>
        <p:spPr>
          <a:xfrm>
            <a:off x="1520217" y="3445570"/>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closed and open bracket">
            <a:extLst>
              <a:ext uri="{FF2B5EF4-FFF2-40B4-BE49-F238E27FC236}">
                <a16:creationId xmlns:a16="http://schemas.microsoft.com/office/drawing/2014/main" id="{29D6723F-8F94-4782-B7E6-26F55DE0E67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36048"/>
            <a:ext cx="850392" cy="850392"/>
          </a:xfrm>
          <a:prstGeom prst="rect">
            <a:avLst/>
          </a:prstGeom>
        </p:spPr>
      </p:pic>
      <p:sp>
        <p:nvSpPr>
          <p:cNvPr id="69" name="TextBox 68">
            <a:extLst>
              <a:ext uri="{FF2B5EF4-FFF2-40B4-BE49-F238E27FC236}">
                <a16:creationId xmlns:a16="http://schemas.microsoft.com/office/drawing/2014/main" id="{634758D5-76AD-4C7D-AF86-CB51DCF6887C}"/>
              </a:ext>
            </a:extLst>
          </p:cNvPr>
          <p:cNvSpPr txBox="1"/>
          <p:nvPr/>
        </p:nvSpPr>
        <p:spPr>
          <a:xfrm>
            <a:off x="1511300" y="3806594"/>
            <a:ext cx="10498138" cy="307777"/>
          </a:xfrm>
          <a:prstGeom prst="rect">
            <a:avLst/>
          </a:prstGeom>
          <a:noFill/>
        </p:spPr>
        <p:txBody>
          <a:bodyPr wrap="square" lIns="0" tIns="0" rIns="0" bIns="0" rtlCol="0" anchor="ctr">
            <a:noAutofit/>
          </a:bodyPr>
          <a:lstStyle/>
          <a:p>
            <a:r>
              <a:rPr lang="en-US" sz="2000"/>
              <a:t>Lesson 03: Azure PowerShell and CLI</a:t>
            </a:r>
            <a:endParaRPr lang="en-IN" sz="2000"/>
          </a:p>
        </p:txBody>
      </p:sp>
      <p:cxnSp>
        <p:nvCxnSpPr>
          <p:cNvPr id="35" name="Straight Connector 34">
            <a:extLst>
              <a:ext uri="{FF2B5EF4-FFF2-40B4-BE49-F238E27FC236}">
                <a16:creationId xmlns:a16="http://schemas.microsoft.com/office/drawing/2014/main" id="{30811735-7FB1-4B50-9C8A-EBDE657D9A20}"/>
              </a:ext>
              <a:ext uri="{C183D7F6-B498-43B3-948B-1728B52AA6E4}">
                <adec:decorative xmlns:adec="http://schemas.microsoft.com/office/drawing/2017/decorative" val="1"/>
              </a:ext>
            </a:extLst>
          </p:cNvPr>
          <p:cNvCxnSpPr>
            <a:cxnSpLocks/>
          </p:cNvCxnSpPr>
          <p:nvPr/>
        </p:nvCxnSpPr>
        <p:spPr>
          <a:xfrm>
            <a:off x="1520217" y="4481019"/>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webpage layout template">
            <a:extLst>
              <a:ext uri="{FF2B5EF4-FFF2-40B4-BE49-F238E27FC236}">
                <a16:creationId xmlns:a16="http://schemas.microsoft.com/office/drawing/2014/main" id="{ADA9F392-55D4-4550-AEF1-995EA6B7308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73727"/>
            <a:ext cx="850392" cy="850392"/>
          </a:xfrm>
          <a:prstGeom prst="rect">
            <a:avLst/>
          </a:prstGeom>
        </p:spPr>
      </p:pic>
      <p:sp>
        <p:nvSpPr>
          <p:cNvPr id="70" name="TextBox 69">
            <a:extLst>
              <a:ext uri="{FF2B5EF4-FFF2-40B4-BE49-F238E27FC236}">
                <a16:creationId xmlns:a16="http://schemas.microsoft.com/office/drawing/2014/main" id="{B0D8CAA7-6EAB-4173-9EB7-D2BB515351EE}"/>
              </a:ext>
            </a:extLst>
          </p:cNvPr>
          <p:cNvSpPr txBox="1"/>
          <p:nvPr/>
        </p:nvSpPr>
        <p:spPr>
          <a:xfrm>
            <a:off x="1511300" y="4844273"/>
            <a:ext cx="10498138" cy="307777"/>
          </a:xfrm>
          <a:prstGeom prst="rect">
            <a:avLst/>
          </a:prstGeom>
          <a:noFill/>
        </p:spPr>
        <p:txBody>
          <a:bodyPr wrap="square" lIns="0" tIns="0" rIns="0" bIns="0" rtlCol="0" anchor="ctr">
            <a:noAutofit/>
          </a:bodyPr>
          <a:lstStyle/>
          <a:p>
            <a:r>
              <a:rPr lang="en-US" sz="2000" dirty="0"/>
              <a:t>Lesson 04: ARM Templates</a:t>
            </a:r>
          </a:p>
        </p:txBody>
      </p:sp>
      <p:cxnSp>
        <p:nvCxnSpPr>
          <p:cNvPr id="36" name="Straight Connector 35">
            <a:extLst>
              <a:ext uri="{FF2B5EF4-FFF2-40B4-BE49-F238E27FC236}">
                <a16:creationId xmlns:a16="http://schemas.microsoft.com/office/drawing/2014/main" id="{22210F22-15CE-4A87-A193-B45809AA9F65}"/>
              </a:ext>
              <a:ext uri="{C183D7F6-B498-43B3-948B-1728B52AA6E4}">
                <adec:decorative xmlns:adec="http://schemas.microsoft.com/office/drawing/2017/decorative" val="1"/>
              </a:ext>
            </a:extLst>
          </p:cNvPr>
          <p:cNvCxnSpPr>
            <a:cxnSpLocks/>
          </p:cNvCxnSpPr>
          <p:nvPr/>
        </p:nvCxnSpPr>
        <p:spPr>
          <a:xfrm>
            <a:off x="1520217" y="5516468"/>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lab flask">
            <a:extLst>
              <a:ext uri="{FF2B5EF4-FFF2-40B4-BE49-F238E27FC236}">
                <a16:creationId xmlns:a16="http://schemas.microsoft.com/office/drawing/2014/main" id="{9B2D6EA8-32A9-443E-813A-84972095905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1406"/>
            <a:ext cx="850392" cy="850392"/>
          </a:xfrm>
          <a:prstGeom prst="rect">
            <a:avLst/>
          </a:prstGeom>
        </p:spPr>
      </p:pic>
      <p:sp>
        <p:nvSpPr>
          <p:cNvPr id="71" name="TextBox 70">
            <a:extLst>
              <a:ext uri="{FF2B5EF4-FFF2-40B4-BE49-F238E27FC236}">
                <a16:creationId xmlns:a16="http://schemas.microsoft.com/office/drawing/2014/main" id="{3C3D67D0-085B-49BA-B396-8A0B108BF018}"/>
              </a:ext>
            </a:extLst>
          </p:cNvPr>
          <p:cNvSpPr txBox="1"/>
          <p:nvPr/>
        </p:nvSpPr>
        <p:spPr>
          <a:xfrm>
            <a:off x="1511300" y="5881952"/>
            <a:ext cx="10498138" cy="307777"/>
          </a:xfrm>
          <a:prstGeom prst="rect">
            <a:avLst/>
          </a:prstGeom>
          <a:noFill/>
        </p:spPr>
        <p:txBody>
          <a:bodyPr wrap="square" lIns="0" tIns="0" rIns="0" bIns="0" rtlCol="0" anchor="ctr">
            <a:noAutofit/>
          </a:bodyPr>
          <a:lstStyle/>
          <a:p>
            <a:r>
              <a:rPr lang="en-US" sz="2000" dirty="0"/>
              <a:t>Lesson 05: Module 03 Lab and Review</a:t>
            </a:r>
            <a:endParaRPr lang="en-IN" sz="2000" dirty="0"/>
          </a:p>
        </p:txBody>
      </p:sp>
    </p:spTree>
    <p:extLst>
      <p:ext uri="{BB962C8B-B14F-4D97-AF65-F5344CB8AC3E}">
        <p14:creationId xmlns:p14="http://schemas.microsoft.com/office/powerpoint/2010/main" val="1100807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2676526"/>
            <a:ext cx="2506662" cy="1641475"/>
          </a:xfrm>
        </p:spPr>
        <p:txBody>
          <a:bodyPr/>
          <a:lstStyle/>
          <a:p>
            <a:r>
              <a:rPr lang="en-US" dirty="0"/>
              <a:t>Azure PowerShell</a:t>
            </a:r>
            <a:br>
              <a:rPr lang="en-US" dirty="0"/>
            </a:br>
            <a:r>
              <a:rPr lang="en-US" dirty="0"/>
              <a:t>and CLI Overview</a:t>
            </a:r>
          </a:p>
        </p:txBody>
      </p:sp>
      <p:pic>
        <p:nvPicPr>
          <p:cNvPr id="56" name="Picture 55" descr="Icon of coding brackets">
            <a:extLst>
              <a:ext uri="{FF2B5EF4-FFF2-40B4-BE49-F238E27FC236}">
                <a16:creationId xmlns:a16="http://schemas.microsoft.com/office/drawing/2014/main" id="{E3DFA822-0E74-43E2-83F8-7476B2B59DF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9341" y="448162"/>
            <a:ext cx="999744" cy="999744"/>
          </a:xfrm>
          <a:prstGeom prst="rect">
            <a:avLst/>
          </a:prstGeom>
        </p:spPr>
      </p:pic>
      <p:sp>
        <p:nvSpPr>
          <p:cNvPr id="31" name="Rectangle 30">
            <a:extLst>
              <a:ext uri="{FF2B5EF4-FFF2-40B4-BE49-F238E27FC236}">
                <a16:creationId xmlns:a16="http://schemas.microsoft.com/office/drawing/2014/main" id="{6ACFA1A9-CAC9-4987-8002-8161AD825386}"/>
              </a:ext>
            </a:extLst>
          </p:cNvPr>
          <p:cNvSpPr/>
          <p:nvPr/>
        </p:nvSpPr>
        <p:spPr>
          <a:xfrm>
            <a:off x="5105648" y="444352"/>
            <a:ext cx="6907099"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Azure PowerShell</a:t>
            </a:r>
          </a:p>
        </p:txBody>
      </p:sp>
      <p:pic>
        <p:nvPicPr>
          <p:cNvPr id="55" name="Picture 54" descr="Icon of a closed and open bracket">
            <a:extLst>
              <a:ext uri="{FF2B5EF4-FFF2-40B4-BE49-F238E27FC236}">
                <a16:creationId xmlns:a16="http://schemas.microsoft.com/office/drawing/2014/main" id="{3DC2C839-2125-48E1-A6D4-35C078BDB1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9341" y="1721381"/>
            <a:ext cx="999744" cy="999744"/>
          </a:xfrm>
          <a:prstGeom prst="rect">
            <a:avLst/>
          </a:prstGeom>
        </p:spPr>
      </p:pic>
      <p:sp>
        <p:nvSpPr>
          <p:cNvPr id="34" name="Rectangle 33">
            <a:extLst>
              <a:ext uri="{FF2B5EF4-FFF2-40B4-BE49-F238E27FC236}">
                <a16:creationId xmlns:a16="http://schemas.microsoft.com/office/drawing/2014/main" id="{254FAAE4-9323-454E-8C9C-94D90A00849C}"/>
              </a:ext>
            </a:extLst>
          </p:cNvPr>
          <p:cNvSpPr/>
          <p:nvPr/>
        </p:nvSpPr>
        <p:spPr>
          <a:xfrm>
            <a:off x="5105400" y="1719560"/>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pPr>
            <a:r>
              <a:rPr lang="en-US" sz="2400" dirty="0">
                <a:solidFill>
                  <a:schemeClr val="tx1"/>
                </a:solidFill>
              </a:rPr>
              <a:t>PowerShell Cmdlets and Modules</a:t>
            </a:r>
          </a:p>
        </p:txBody>
      </p:sp>
      <p:pic>
        <p:nvPicPr>
          <p:cNvPr id="54" name="Picture 53" descr="Icon of a whiteboard with a cloud symbol drawn on it">
            <a:extLst>
              <a:ext uri="{FF2B5EF4-FFF2-40B4-BE49-F238E27FC236}">
                <a16:creationId xmlns:a16="http://schemas.microsoft.com/office/drawing/2014/main" id="{33BC1363-00A6-4206-B4A2-92C857B2514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9341" y="2998834"/>
            <a:ext cx="999744" cy="999744"/>
          </a:xfrm>
          <a:prstGeom prst="rect">
            <a:avLst/>
          </a:prstGeom>
        </p:spPr>
      </p:pic>
      <p:sp>
        <p:nvSpPr>
          <p:cNvPr id="41" name="Rectangle 40">
            <a:extLst>
              <a:ext uri="{FF2B5EF4-FFF2-40B4-BE49-F238E27FC236}">
                <a16:creationId xmlns:a16="http://schemas.microsoft.com/office/drawing/2014/main" id="{32CB2930-7D46-481F-8F01-FEE71A5DF6E9}"/>
              </a:ext>
            </a:extLst>
          </p:cNvPr>
          <p:cNvSpPr/>
          <p:nvPr/>
        </p:nvSpPr>
        <p:spPr>
          <a:xfrm>
            <a:off x="5105400" y="2994343"/>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pPr>
            <a:r>
              <a:rPr lang="en-US" sz="2400" dirty="0">
                <a:solidFill>
                  <a:schemeClr val="tx1"/>
                </a:solidFill>
              </a:rPr>
              <a:t>Demonstration – Working with PowerShell locally</a:t>
            </a:r>
          </a:p>
        </p:txBody>
      </p:sp>
      <p:pic>
        <p:nvPicPr>
          <p:cNvPr id="53" name="Picture 52" descr="Icon of a cloud">
            <a:extLst>
              <a:ext uri="{FF2B5EF4-FFF2-40B4-BE49-F238E27FC236}">
                <a16:creationId xmlns:a16="http://schemas.microsoft.com/office/drawing/2014/main" id="{9DCAD1FD-46F5-4C59-B3B2-1284F2B27C7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849341" y="4276287"/>
            <a:ext cx="999744" cy="999744"/>
          </a:xfrm>
          <a:prstGeom prst="rect">
            <a:avLst/>
          </a:prstGeom>
        </p:spPr>
      </p:pic>
      <p:sp>
        <p:nvSpPr>
          <p:cNvPr id="43" name="Rectangle 42">
            <a:extLst>
              <a:ext uri="{FF2B5EF4-FFF2-40B4-BE49-F238E27FC236}">
                <a16:creationId xmlns:a16="http://schemas.microsoft.com/office/drawing/2014/main" id="{960D5A00-679E-41CA-9FDE-9B68A4345567}"/>
              </a:ext>
            </a:extLst>
          </p:cNvPr>
          <p:cNvSpPr/>
          <p:nvPr/>
        </p:nvSpPr>
        <p:spPr>
          <a:xfrm>
            <a:off x="5105400" y="4269126"/>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pPr>
            <a:r>
              <a:rPr lang="en-US" sz="2400">
                <a:solidFill>
                  <a:schemeClr val="tx1"/>
                </a:solidFill>
              </a:rPr>
              <a:t>Azure CLI</a:t>
            </a:r>
          </a:p>
        </p:txBody>
      </p:sp>
      <p:pic>
        <p:nvPicPr>
          <p:cNvPr id="52" name="Picture 51" descr="Icon of a screwdriver and a wrench">
            <a:extLst>
              <a:ext uri="{FF2B5EF4-FFF2-40B4-BE49-F238E27FC236}">
                <a16:creationId xmlns:a16="http://schemas.microsoft.com/office/drawing/2014/main" id="{5C25A1E0-03D4-49AA-9982-9CF47059E12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49341" y="5553741"/>
            <a:ext cx="999744" cy="999744"/>
          </a:xfrm>
          <a:prstGeom prst="rect">
            <a:avLst/>
          </a:prstGeom>
        </p:spPr>
      </p:pic>
      <p:sp>
        <p:nvSpPr>
          <p:cNvPr id="45" name="Rectangle 44">
            <a:extLst>
              <a:ext uri="{FF2B5EF4-FFF2-40B4-BE49-F238E27FC236}">
                <a16:creationId xmlns:a16="http://schemas.microsoft.com/office/drawing/2014/main" id="{21ABD38E-F0E5-4304-BE7D-9D014FD457BE}"/>
              </a:ext>
            </a:extLst>
          </p:cNvPr>
          <p:cNvSpPr/>
          <p:nvPr/>
        </p:nvSpPr>
        <p:spPr>
          <a:xfrm>
            <a:off x="5105400" y="5543908"/>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spcBef>
                <a:spcPts val="612"/>
              </a:spcBef>
            </a:pPr>
            <a:r>
              <a:rPr lang="en-US" sz="2400" dirty="0">
                <a:solidFill>
                  <a:schemeClr val="tx1"/>
                </a:solidFill>
              </a:rPr>
              <a:t>Demonstration – Working with Azure CLI locally</a:t>
            </a:r>
          </a:p>
        </p:txBody>
      </p:sp>
    </p:spTree>
    <p:extLst>
      <p:ext uri="{BB962C8B-B14F-4D97-AF65-F5344CB8AC3E}">
        <p14:creationId xmlns:p14="http://schemas.microsoft.com/office/powerpoint/2010/main" val="2218093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PowerShell</a:t>
            </a:r>
          </a:p>
        </p:txBody>
      </p:sp>
      <p:sp>
        <p:nvSpPr>
          <p:cNvPr id="4" name="Rectangle 3">
            <a:extLst>
              <a:ext uri="{FF2B5EF4-FFF2-40B4-BE49-F238E27FC236}">
                <a16:creationId xmlns:a16="http://schemas.microsoft.com/office/drawing/2014/main" id="{AFCA2EA0-8A84-4109-87A4-B758AF7CDD59}"/>
              </a:ext>
            </a:extLst>
          </p:cNvPr>
          <p:cNvSpPr/>
          <p:nvPr/>
        </p:nvSpPr>
        <p:spPr>
          <a:xfrm>
            <a:off x="427038" y="1191532"/>
            <a:ext cx="11582399" cy="2189843"/>
          </a:xfrm>
          <a:prstGeom prst="rect">
            <a:avLst/>
          </a:prstGeom>
          <a:noFill/>
          <a:ln w="19050">
            <a:solidFill>
              <a:schemeClr val="accent1"/>
            </a:solidFill>
          </a:ln>
        </p:spPr>
        <p:txBody>
          <a:bodyPr wrap="square" lIns="182880" tIns="137160" rIns="182880" bIns="137160" anchor="ctr">
            <a:noAutofit/>
          </a:bodyPr>
          <a:lstStyle/>
          <a:p>
            <a:pPr>
              <a:tabLst>
                <a:tab pos="288198" algn="l"/>
              </a:tabLst>
            </a:pPr>
            <a:r>
              <a:rPr lang="en-US" sz="2400">
                <a:latin typeface="Consolas" panose="020B0609020204030204" pitchFamily="49" charset="0"/>
              </a:rPr>
              <a:t>New-</a:t>
            </a:r>
            <a:r>
              <a:rPr lang="en-US" sz="2400" err="1">
                <a:latin typeface="Consolas" panose="020B0609020204030204" pitchFamily="49" charset="0"/>
              </a:rPr>
              <a:t>AzVm</a:t>
            </a:r>
            <a:r>
              <a:rPr lang="en-US" sz="2400">
                <a:latin typeface="Consolas" panose="020B0609020204030204" pitchFamily="49" charset="0"/>
              </a:rPr>
              <a:t> ` </a:t>
            </a:r>
          </a:p>
          <a:p>
            <a:pPr>
              <a:tabLst>
                <a:tab pos="288198" algn="l"/>
              </a:tabLst>
            </a:pPr>
            <a:r>
              <a:rPr lang="en-US" sz="2400">
                <a:latin typeface="Consolas" panose="020B0609020204030204" pitchFamily="49" charset="0"/>
              </a:rPr>
              <a:t>	-</a:t>
            </a:r>
            <a:r>
              <a:rPr lang="en-US" sz="2400" err="1">
                <a:latin typeface="Consolas" panose="020B0609020204030204" pitchFamily="49" charset="0"/>
              </a:rPr>
              <a:t>ResourceGroupName</a:t>
            </a:r>
            <a:r>
              <a:rPr lang="en-US" sz="2400">
                <a:latin typeface="Consolas" panose="020B0609020204030204" pitchFamily="49" charset="0"/>
              </a:rPr>
              <a:t> "</a:t>
            </a:r>
            <a:r>
              <a:rPr lang="en-US" sz="2400" err="1">
                <a:latin typeface="Consolas" panose="020B0609020204030204" pitchFamily="49" charset="0"/>
              </a:rPr>
              <a:t>CrmTestingResourceGroup</a:t>
            </a:r>
            <a:r>
              <a:rPr lang="en-US" sz="2400">
                <a:latin typeface="Consolas" panose="020B0609020204030204" pitchFamily="49" charset="0"/>
              </a:rPr>
              <a:t>" ` </a:t>
            </a:r>
          </a:p>
          <a:p>
            <a:pPr>
              <a:tabLst>
                <a:tab pos="288198" algn="l"/>
              </a:tabLst>
            </a:pPr>
            <a:r>
              <a:rPr lang="en-US" sz="2400">
                <a:latin typeface="Consolas" panose="020B0609020204030204" pitchFamily="49" charset="0"/>
              </a:rPr>
              <a:t>	-Name "</a:t>
            </a:r>
            <a:r>
              <a:rPr lang="en-US" sz="2400" err="1">
                <a:latin typeface="Consolas" panose="020B0609020204030204" pitchFamily="49" charset="0"/>
              </a:rPr>
              <a:t>CrmUnitTests</a:t>
            </a:r>
            <a:r>
              <a:rPr lang="en-US" sz="2400">
                <a:latin typeface="Consolas" panose="020B0609020204030204" pitchFamily="49" charset="0"/>
              </a:rPr>
              <a:t>" ` </a:t>
            </a:r>
          </a:p>
          <a:p>
            <a:pPr>
              <a:tabLst>
                <a:tab pos="288198" algn="l"/>
              </a:tabLst>
            </a:pPr>
            <a:r>
              <a:rPr lang="en-US" sz="2400">
                <a:latin typeface="Consolas" panose="020B0609020204030204" pitchFamily="49" charset="0"/>
              </a:rPr>
              <a:t>	-Image "</a:t>
            </a:r>
            <a:r>
              <a:rPr lang="en-US" sz="2400" err="1">
                <a:latin typeface="Consolas" panose="020B0609020204030204" pitchFamily="49" charset="0"/>
              </a:rPr>
              <a:t>UbuntuLTS</a:t>
            </a:r>
            <a:r>
              <a:rPr lang="en-US" sz="2400">
                <a:latin typeface="Consolas" panose="020B0609020204030204" pitchFamily="49" charset="0"/>
              </a:rPr>
              <a:t>" `</a:t>
            </a:r>
          </a:p>
          <a:p>
            <a:pPr>
              <a:tabLst>
                <a:tab pos="288198" algn="l"/>
              </a:tabLst>
            </a:pPr>
            <a:r>
              <a:rPr lang="en-US" sz="2400">
                <a:latin typeface="Consolas" panose="020B0609020204030204" pitchFamily="49" charset="0"/>
              </a:rPr>
              <a:t>...</a:t>
            </a:r>
          </a:p>
        </p:txBody>
      </p:sp>
      <p:sp>
        <p:nvSpPr>
          <p:cNvPr id="6" name="Freeform: Shape 5">
            <a:extLst>
              <a:ext uri="{FF2B5EF4-FFF2-40B4-BE49-F238E27FC236}">
                <a16:creationId xmlns:a16="http://schemas.microsoft.com/office/drawing/2014/main" id="{01A93F98-35A9-4CC7-88D5-78763E0DB719}"/>
              </a:ext>
            </a:extLst>
          </p:cNvPr>
          <p:cNvSpPr/>
          <p:nvPr/>
        </p:nvSpPr>
        <p:spPr>
          <a:xfrm>
            <a:off x="428027" y="3536823"/>
            <a:ext cx="11570298" cy="2824923"/>
          </a:xfrm>
          <a:custGeom>
            <a:avLst/>
            <a:gdLst>
              <a:gd name="connsiteX0" fmla="*/ 0 w 1982948"/>
              <a:gd name="connsiteY0" fmla="*/ 0 h 991474"/>
              <a:gd name="connsiteX1" fmla="*/ 1982948 w 1982948"/>
              <a:gd name="connsiteY1" fmla="*/ 0 h 991474"/>
              <a:gd name="connsiteX2" fmla="*/ 1982948 w 1982948"/>
              <a:gd name="connsiteY2" fmla="*/ 991474 h 991474"/>
              <a:gd name="connsiteX3" fmla="*/ 0 w 1982948"/>
              <a:gd name="connsiteY3" fmla="*/ 991474 h 991474"/>
              <a:gd name="connsiteX4" fmla="*/ 0 w 1982948"/>
              <a:gd name="connsiteY4" fmla="*/ 0 h 99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2948" h="991474">
                <a:moveTo>
                  <a:pt x="0" y="0"/>
                </a:moveTo>
                <a:lnTo>
                  <a:pt x="1982948" y="0"/>
                </a:lnTo>
                <a:lnTo>
                  <a:pt x="1982948" y="991474"/>
                </a:lnTo>
                <a:lnTo>
                  <a:pt x="0" y="991474"/>
                </a:lnTo>
                <a:lnTo>
                  <a:pt x="0" y="0"/>
                </a:lnTo>
                <a:close/>
              </a:path>
            </a:pathLst>
          </a:custGeom>
          <a:solidFill>
            <a:schemeClr val="bg1">
              <a:lumMod val="95000"/>
            </a:schemeClr>
          </a:solidFill>
        </p:spPr>
        <p:txBody>
          <a:bodyPr lIns="182880" tIns="137160" rIns="182880" bIns="137160" anchor="ctr"/>
          <a:lstStyle/>
          <a:p>
            <a:pPr>
              <a:spcBef>
                <a:spcPts val="1600"/>
              </a:spcBef>
              <a:buSzPct val="90000"/>
            </a:pPr>
            <a:r>
              <a:rPr lang="en-US" sz="2400" dirty="0">
                <a:cs typeface="Segoe UI Semilight"/>
              </a:rPr>
              <a:t>Connect to your Azure subscription and manage resources</a:t>
            </a:r>
          </a:p>
          <a:p>
            <a:pPr>
              <a:spcBef>
                <a:spcPts val="1600"/>
              </a:spcBef>
              <a:buSzPct val="90000"/>
            </a:pPr>
            <a:r>
              <a:rPr lang="en-US" sz="2400" dirty="0">
                <a:cs typeface="Segoe UI Semilight"/>
              </a:rPr>
              <a:t>Adds the Azure-specific commands </a:t>
            </a:r>
          </a:p>
          <a:p>
            <a:pPr>
              <a:spcBef>
                <a:spcPts val="1600"/>
              </a:spcBef>
              <a:buSzPct val="90000"/>
            </a:pPr>
            <a:r>
              <a:rPr lang="en-US" sz="2400" dirty="0">
                <a:cs typeface="Segoe UI Semilight"/>
              </a:rPr>
              <a:t>Available inside a browser via the Azure Cloud Shell</a:t>
            </a:r>
          </a:p>
          <a:p>
            <a:pPr>
              <a:spcBef>
                <a:spcPts val="1600"/>
              </a:spcBef>
              <a:buSzPct val="90000"/>
            </a:pPr>
            <a:r>
              <a:rPr lang="en-US" sz="2400" dirty="0">
                <a:cs typeface="Segoe UI Semilight"/>
              </a:rPr>
              <a:t>Available as a local installation on Linux, macOS, or Windows</a:t>
            </a:r>
          </a:p>
          <a:p>
            <a:pPr>
              <a:spcBef>
                <a:spcPts val="1600"/>
              </a:spcBef>
              <a:buSzPct val="90000"/>
            </a:pPr>
            <a:r>
              <a:rPr lang="en-US" sz="2400" dirty="0">
                <a:cs typeface="Segoe UI Semilight"/>
              </a:rPr>
              <a:t>Has an interactive and a scripting mode</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440754" y="1370103"/>
            <a:ext cx="11568684" cy="3027726"/>
          </a:xfrm>
          <a:prstGeom prst="rect">
            <a:avLst/>
          </a:prstGeom>
          <a:noFill/>
          <a:ln w="19050">
            <a:solidFill>
              <a:schemeClr val="accent1"/>
            </a:solidFill>
          </a:ln>
        </p:spPr>
        <p:txBody>
          <a:bodyPr wrap="square" lIns="137160" tIns="91440" rIns="137160" bIns="91440" anchor="ctr">
            <a:no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err="1">
                <a:latin typeface="Consolas" panose="020B0609020204030204" pitchFamily="49" charset="0"/>
              </a:rPr>
              <a:t>ModuleType</a:t>
            </a:r>
            <a:r>
              <a:rPr lang="en-US" sz="2000" dirty="0">
                <a:latin typeface="Consolas" panose="020B0609020204030204" pitchFamily="49" charset="0"/>
              </a:rPr>
              <a:t> Version    Name </a:t>
            </a:r>
          </a:p>
          <a:p>
            <a:r>
              <a:rPr lang="en-US" sz="2000" dirty="0">
                <a:latin typeface="Consolas" panose="020B0609020204030204" pitchFamily="49" charset="0"/>
              </a:rPr>
              <a:t>---------- -------    ----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Microsoft.PowerShell.Management</a:t>
            </a:r>
            <a:r>
              <a:rPr lang="en-US" sz="2000" dirty="0">
                <a:latin typeface="Consolas" panose="020B0609020204030204" pitchFamily="49" charset="0"/>
              </a:rPr>
              <a:t>     </a:t>
            </a:r>
          </a:p>
          <a:p>
            <a:pPr>
              <a:tabLst>
                <a:tab pos="3142657" algn="l"/>
              </a:tabLst>
            </a:pPr>
            <a:r>
              <a:rPr lang="en-US" sz="2000" dirty="0">
                <a:latin typeface="Consolas" panose="020B0609020204030204" pitchFamily="49" charset="0"/>
              </a:rPr>
              <a:t>Manifest   3.1.0.0    </a:t>
            </a:r>
            <a:r>
              <a:rPr lang="en-US" sz="2000" dirty="0" err="1">
                <a:latin typeface="Consolas" panose="020B0609020204030204" pitchFamily="49" charset="0"/>
              </a:rPr>
              <a:t>Microsoft.PowerShell.Utility</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Binary     1.0.0.1	</a:t>
            </a:r>
            <a:r>
              <a:rPr lang="en-US" sz="2000" dirty="0" err="1">
                <a:latin typeface="Consolas" panose="020B0609020204030204" pitchFamily="49" charset="0"/>
              </a:rPr>
              <a:t>PackageManagement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1.0.0.1	</a:t>
            </a:r>
            <a:r>
              <a:rPr lang="en-US" sz="2000" dirty="0" err="1">
                <a:latin typeface="Consolas" panose="020B0609020204030204" pitchFamily="49" charset="0"/>
              </a:rPr>
              <a:t>PowerShellGet</a:t>
            </a:r>
            <a:endParaRPr lang="en-US" sz="2000" dirty="0">
              <a:latin typeface="Consolas" panose="020B0609020204030204" pitchFamily="49" charset="0"/>
            </a:endParaRPr>
          </a:p>
          <a:p>
            <a:pPr>
              <a:tabLst>
                <a:tab pos="3142657" algn="l"/>
              </a:tabLst>
            </a:pPr>
            <a:r>
              <a:rPr lang="en-US" sz="2000" dirty="0">
                <a:latin typeface="Consolas" panose="020B0609020204030204" pitchFamily="49" charset="0"/>
              </a:rPr>
              <a:t>Script     2.0.0      </a:t>
            </a:r>
            <a:r>
              <a:rPr lang="en-US" sz="2000" dirty="0" err="1">
                <a:latin typeface="Consolas" panose="020B0609020204030204" pitchFamily="49" charset="0"/>
              </a:rPr>
              <a:t>PSReadline</a:t>
            </a:r>
            <a:r>
              <a:rPr lang="en-US" sz="2000" dirty="0">
                <a:latin typeface="Consolas" panose="020B0609020204030204" pitchFamily="49" charset="0"/>
              </a:rPr>
              <a:t>                          </a:t>
            </a:r>
          </a:p>
        </p:txBody>
      </p:sp>
      <p:sp>
        <p:nvSpPr>
          <p:cNvPr id="7" name="Text Placeholder 2">
            <a:extLst>
              <a:ext uri="{FF2B5EF4-FFF2-40B4-BE49-F238E27FC236}">
                <a16:creationId xmlns:a16="http://schemas.microsoft.com/office/drawing/2014/main" id="{9A0BA3A9-0C47-4310-9C17-426AC178E277}"/>
              </a:ext>
            </a:extLst>
          </p:cNvPr>
          <p:cNvSpPr txBox="1">
            <a:spLocks/>
          </p:cNvSpPr>
          <p:nvPr/>
        </p:nvSpPr>
        <p:spPr>
          <a:xfrm>
            <a:off x="440754" y="4553278"/>
            <a:ext cx="11568684" cy="1808468"/>
          </a:xfrm>
          <a:prstGeom prst="rect">
            <a:avLst/>
          </a:prstGeom>
          <a:solidFill>
            <a:schemeClr val="bg1">
              <a:lumMod val="95000"/>
            </a:schemeClr>
          </a:solidFill>
        </p:spPr>
        <p:txBody>
          <a:bodyPr lIns="137160" tIns="91440" rIns="137160" bIns="91440"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000" dirty="0">
                <a:solidFill>
                  <a:schemeClr val="tx1"/>
                </a:solidFill>
                <a:latin typeface="+mn-lt"/>
              </a:rPr>
              <a:t>Cmdlets follow a verb-noun naming convention; shipped in modules</a:t>
            </a:r>
          </a:p>
          <a:p>
            <a:pPr marL="0" indent="0">
              <a:spcBef>
                <a:spcPts val="1200"/>
              </a:spcBef>
              <a:buNone/>
            </a:pPr>
            <a:r>
              <a:rPr lang="en-US" sz="2000" dirty="0">
                <a:solidFill>
                  <a:schemeClr val="tx1"/>
                </a:solidFill>
                <a:latin typeface="+mn-lt"/>
              </a:rPr>
              <a:t>Modules are a DLL file with the code to process each cmdlet</a:t>
            </a:r>
          </a:p>
          <a:p>
            <a:pPr marL="0" indent="0">
              <a:spcBef>
                <a:spcPts val="1200"/>
              </a:spcBef>
              <a:buNone/>
            </a:pPr>
            <a:r>
              <a:rPr lang="en-US" sz="2000" dirty="0">
                <a:solidFill>
                  <a:schemeClr val="tx1"/>
                </a:solidFill>
                <a:latin typeface="+mn-lt"/>
              </a:rPr>
              <a:t>Load cmdlets by loading the module containing them</a:t>
            </a:r>
          </a:p>
          <a:p>
            <a:pPr marL="0" indent="0">
              <a:spcBef>
                <a:spcPts val="1200"/>
              </a:spcBef>
              <a:buNone/>
            </a:pPr>
            <a:r>
              <a:rPr lang="en-US" sz="2000" dirty="0">
                <a:solidFill>
                  <a:schemeClr val="tx1"/>
                </a:solidFill>
                <a:latin typeface="+mn-lt"/>
              </a:rPr>
              <a:t>Use </a:t>
            </a:r>
            <a:r>
              <a:rPr lang="en-US" sz="2000" b="1" dirty="0">
                <a:solidFill>
                  <a:schemeClr val="tx1"/>
                </a:solidFill>
                <a:latin typeface="+mn-lt"/>
              </a:rPr>
              <a:t>Get-Module</a:t>
            </a:r>
            <a:r>
              <a:rPr lang="en-US" sz="2000" dirty="0">
                <a:solidFill>
                  <a:schemeClr val="tx1"/>
                </a:solidFill>
                <a:latin typeface="+mn-lt"/>
              </a:rPr>
              <a:t> to see a list of loaded modules</a:t>
            </a: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pic>
        <p:nvPicPr>
          <p:cNvPr id="46" name="Picture 45" descr="Icon of an arrow pointing down">
            <a:extLst>
              <a:ext uri="{FF2B5EF4-FFF2-40B4-BE49-F238E27FC236}">
                <a16:creationId xmlns:a16="http://schemas.microsoft.com/office/drawing/2014/main" id="{E97CB2B0-70E4-4986-9744-4D2F90DFA4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3440" cy="853440"/>
          </a:xfrm>
          <a:prstGeom prst="rect">
            <a:avLst/>
          </a:prstGeom>
        </p:spPr>
      </p:pic>
      <p:sp>
        <p:nvSpPr>
          <p:cNvPr id="31" name="TextBox 30">
            <a:extLst>
              <a:ext uri="{FF2B5EF4-FFF2-40B4-BE49-F238E27FC236}">
                <a16:creationId xmlns:a16="http://schemas.microsoft.com/office/drawing/2014/main" id="{E38F1634-51D6-4DC1-838E-7FDA51D269D3}"/>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a:t>Install the Az module</a:t>
            </a:r>
          </a:p>
        </p:txBody>
      </p:sp>
      <p:cxnSp>
        <p:nvCxnSpPr>
          <p:cNvPr id="17" name="Straight Connector 16">
            <a:extLst>
              <a:ext uri="{FF2B5EF4-FFF2-40B4-BE49-F238E27FC236}">
                <a16:creationId xmlns:a16="http://schemas.microsoft.com/office/drawing/2014/main" id="{3B86B97F-F193-4D39-A480-FA70082E0341}"/>
              </a:ext>
              <a:ext uri="{C183D7F6-B498-43B3-948B-1728B52AA6E4}">
                <adec:decorative xmlns:adec="http://schemas.microsoft.com/office/drawing/2017/decorative" val="1"/>
              </a:ext>
            </a:extLst>
          </p:cNvPr>
          <p:cNvCxnSpPr>
            <a:cxnSpLocks/>
          </p:cNvCxnSpPr>
          <p:nvPr/>
        </p:nvCxnSpPr>
        <p:spPr>
          <a:xfrm>
            <a:off x="1520217" y="2415207"/>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n arrow pointing down">
            <a:extLst>
              <a:ext uri="{FF2B5EF4-FFF2-40B4-BE49-F238E27FC236}">
                <a16:creationId xmlns:a16="http://schemas.microsoft.com/office/drawing/2014/main" id="{E48A2267-DBBA-4CC1-8426-4765112CB91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8321"/>
            <a:ext cx="853440" cy="853440"/>
          </a:xfrm>
          <a:prstGeom prst="rect">
            <a:avLst/>
          </a:prstGeom>
        </p:spPr>
      </p:pic>
      <p:sp>
        <p:nvSpPr>
          <p:cNvPr id="33" name="TextBox 32">
            <a:extLst>
              <a:ext uri="{FF2B5EF4-FFF2-40B4-BE49-F238E27FC236}">
                <a16:creationId xmlns:a16="http://schemas.microsoft.com/office/drawing/2014/main" id="{4AE1739B-F552-419D-B1A8-62C31B525053}"/>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Install NuGet (if needed)</a:t>
            </a:r>
          </a:p>
        </p:txBody>
      </p:sp>
      <p:cxnSp>
        <p:nvCxnSpPr>
          <p:cNvPr id="19" name="Straight Connector 18">
            <a:extLst>
              <a:ext uri="{FF2B5EF4-FFF2-40B4-BE49-F238E27FC236}">
                <a16:creationId xmlns:a16="http://schemas.microsoft.com/office/drawing/2014/main" id="{E495BC99-4AAE-4EE6-8B49-9D3FE623D85F}"/>
              </a:ext>
              <a:ext uri="{C183D7F6-B498-43B3-948B-1728B52AA6E4}">
                <adec:decorative xmlns:adec="http://schemas.microsoft.com/office/drawing/2017/decorative" val="1"/>
              </a:ext>
            </a:extLst>
          </p:cNvPr>
          <p:cNvCxnSpPr>
            <a:cxnSpLocks/>
          </p:cNvCxnSpPr>
          <p:nvPr/>
        </p:nvCxnSpPr>
        <p:spPr>
          <a:xfrm>
            <a:off x="1520217" y="3451820"/>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heckmark">
            <a:extLst>
              <a:ext uri="{FF2B5EF4-FFF2-40B4-BE49-F238E27FC236}">
                <a16:creationId xmlns:a16="http://schemas.microsoft.com/office/drawing/2014/main" id="{CBA09A4E-177A-44A5-8FBA-0BD2663C13C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934"/>
            <a:ext cx="853440" cy="853440"/>
          </a:xfrm>
          <a:prstGeom prst="rect">
            <a:avLst/>
          </a:prstGeom>
        </p:spPr>
      </p:pic>
      <p:sp>
        <p:nvSpPr>
          <p:cNvPr id="35" name="TextBox 34">
            <a:extLst>
              <a:ext uri="{FF2B5EF4-FFF2-40B4-BE49-F238E27FC236}">
                <a16:creationId xmlns:a16="http://schemas.microsoft.com/office/drawing/2014/main" id="{C2712466-C218-4B5D-B8B4-4E1EEC2E6B68}"/>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Trust the repository</a:t>
            </a:r>
          </a:p>
        </p:txBody>
      </p:sp>
      <p:cxnSp>
        <p:nvCxnSpPr>
          <p:cNvPr id="21" name="Straight Connector 20">
            <a:extLst>
              <a:ext uri="{FF2B5EF4-FFF2-40B4-BE49-F238E27FC236}">
                <a16:creationId xmlns:a16="http://schemas.microsoft.com/office/drawing/2014/main" id="{B796E34E-E224-4C0B-8632-0F3C2DDD3EBC}"/>
              </a:ext>
              <a:ext uri="{C183D7F6-B498-43B3-948B-1728B52AA6E4}">
                <adec:decorative xmlns:adec="http://schemas.microsoft.com/office/drawing/2017/decorative" val="1"/>
              </a:ext>
            </a:extLst>
          </p:cNvPr>
          <p:cNvCxnSpPr>
            <a:cxnSpLocks/>
          </p:cNvCxnSpPr>
          <p:nvPr/>
        </p:nvCxnSpPr>
        <p:spPr>
          <a:xfrm>
            <a:off x="1520217" y="448843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four circles interconnected with one another">
            <a:extLst>
              <a:ext uri="{FF2B5EF4-FFF2-40B4-BE49-F238E27FC236}">
                <a16:creationId xmlns:a16="http://schemas.microsoft.com/office/drawing/2014/main" id="{C19074FC-2B50-4E11-A665-F6EB86F86CD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1547"/>
            <a:ext cx="853440" cy="853440"/>
          </a:xfrm>
          <a:prstGeom prst="rect">
            <a:avLst/>
          </a:prstGeom>
        </p:spPr>
      </p:pic>
      <p:sp>
        <p:nvSpPr>
          <p:cNvPr id="37" name="TextBox 36">
            <a:extLst>
              <a:ext uri="{FF2B5EF4-FFF2-40B4-BE49-F238E27FC236}">
                <a16:creationId xmlns:a16="http://schemas.microsoft.com/office/drawing/2014/main" id="{9E97E909-D831-4A4F-9E35-6446BC05BE9A}"/>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Connect to Azure and view your subscription information</a:t>
            </a:r>
          </a:p>
        </p:txBody>
      </p:sp>
      <p:cxnSp>
        <p:nvCxnSpPr>
          <p:cNvPr id="23" name="Straight Connector 22">
            <a:extLst>
              <a:ext uri="{FF2B5EF4-FFF2-40B4-BE49-F238E27FC236}">
                <a16:creationId xmlns:a16="http://schemas.microsoft.com/office/drawing/2014/main" id="{E61DA2FB-FA9D-4334-A076-92D6D07B6B6C}"/>
              </a:ext>
              <a:ext uri="{C183D7F6-B498-43B3-948B-1728B52AA6E4}">
                <adec:decorative xmlns:adec="http://schemas.microsoft.com/office/drawing/2017/decorative" val="1"/>
              </a:ext>
            </a:extLst>
          </p:cNvPr>
          <p:cNvCxnSpPr>
            <a:cxnSpLocks/>
          </p:cNvCxnSpPr>
          <p:nvPr/>
        </p:nvCxnSpPr>
        <p:spPr>
          <a:xfrm>
            <a:off x="1520217" y="5525046"/>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crewdriver and a wrench">
            <a:extLst>
              <a:ext uri="{FF2B5EF4-FFF2-40B4-BE49-F238E27FC236}">
                <a16:creationId xmlns:a16="http://schemas.microsoft.com/office/drawing/2014/main" id="{6F2FE6C1-B008-447B-BB20-3B28136E66C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8162"/>
            <a:ext cx="853440" cy="853440"/>
          </a:xfrm>
          <a:prstGeom prst="rect">
            <a:avLst/>
          </a:prstGeom>
        </p:spPr>
      </p:pic>
      <p:sp>
        <p:nvSpPr>
          <p:cNvPr id="55" name="TextBox 54">
            <a:extLst>
              <a:ext uri="{FF2B5EF4-FFF2-40B4-BE49-F238E27FC236}">
                <a16:creationId xmlns:a16="http://schemas.microsoft.com/office/drawing/2014/main" id="{5FDF2ED4-B632-4A31-92C9-06DE7BA559ED}"/>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Create resources</a:t>
            </a:r>
          </a:p>
        </p:txBody>
      </p:sp>
    </p:spTree>
    <p:extLst>
      <p:ext uri="{BB962C8B-B14F-4D97-AF65-F5344CB8AC3E}">
        <p14:creationId xmlns:p14="http://schemas.microsoft.com/office/powerpoint/2010/main" val="28949583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CLI</a:t>
            </a:r>
          </a:p>
        </p:txBody>
      </p:sp>
      <p:sp>
        <p:nvSpPr>
          <p:cNvPr id="4" name="Rectangle 3">
            <a:extLst>
              <a:ext uri="{FF2B5EF4-FFF2-40B4-BE49-F238E27FC236}">
                <a16:creationId xmlns:a16="http://schemas.microsoft.com/office/drawing/2014/main" id="{8063CEE5-49B1-4257-98DD-FF1FA9915E3A}"/>
              </a:ext>
            </a:extLst>
          </p:cNvPr>
          <p:cNvSpPr/>
          <p:nvPr/>
        </p:nvSpPr>
        <p:spPr>
          <a:xfrm>
            <a:off x="427038" y="1492957"/>
            <a:ext cx="11582399" cy="843843"/>
          </a:xfrm>
          <a:prstGeom prst="rect">
            <a:avLst/>
          </a:prstGeom>
          <a:noFill/>
          <a:ln w="19050">
            <a:solidFill>
              <a:schemeClr val="accent1"/>
            </a:solidFill>
          </a:ln>
        </p:spPr>
        <p:txBody>
          <a:bodyPr wrap="square" lIns="182880" tIns="137160" rIns="182880" bIns="137160" anchor="ctr">
            <a:noAutofit/>
          </a:bodyPr>
          <a:lstStyle/>
          <a:p>
            <a:pPr algn="ctr">
              <a:tabLst>
                <a:tab pos="288198" algn="l"/>
              </a:tabLst>
            </a:pPr>
            <a:r>
              <a:rPr lang="en-US" sz="2600">
                <a:latin typeface="Consolas" panose="020B0609020204030204" pitchFamily="49" charset="0"/>
              </a:rPr>
              <a:t> </a:t>
            </a:r>
            <a:r>
              <a:rPr lang="en-US" sz="2600" err="1">
                <a:latin typeface="Consolas" panose="020B0609020204030204" pitchFamily="49" charset="0"/>
              </a:rPr>
              <a:t>az</a:t>
            </a:r>
            <a:r>
              <a:rPr lang="en-US" sz="2600">
                <a:latin typeface="Consolas" panose="020B0609020204030204" pitchFamily="49" charset="0"/>
              </a:rPr>
              <a:t> </a:t>
            </a:r>
            <a:r>
              <a:rPr lang="en-US" sz="2600" err="1">
                <a:latin typeface="Consolas" panose="020B0609020204030204" pitchFamily="49" charset="0"/>
              </a:rPr>
              <a:t>vm</a:t>
            </a:r>
            <a:r>
              <a:rPr lang="en-US" sz="2600">
                <a:latin typeface="Consolas" panose="020B0609020204030204" pitchFamily="49" charset="0"/>
              </a:rPr>
              <a:t> restart -g </a:t>
            </a:r>
            <a:r>
              <a:rPr lang="en-US" sz="2600" err="1">
                <a:latin typeface="Consolas" panose="020B0609020204030204" pitchFamily="49" charset="0"/>
              </a:rPr>
              <a:t>MyResourceGroup</a:t>
            </a:r>
            <a:r>
              <a:rPr lang="en-US" sz="2600">
                <a:latin typeface="Consolas" panose="020B0609020204030204" pitchFamily="49" charset="0"/>
              </a:rPr>
              <a:t> -n </a:t>
            </a:r>
            <a:r>
              <a:rPr lang="en-US" sz="2600" err="1">
                <a:latin typeface="Consolas" panose="020B0609020204030204" pitchFamily="49" charset="0"/>
              </a:rPr>
              <a:t>MyVm</a:t>
            </a:r>
            <a:endParaRPr lang="en-US" sz="2600">
              <a:latin typeface="Consolas" panose="020B0609020204030204" pitchFamily="49" charset="0"/>
            </a:endParaRPr>
          </a:p>
        </p:txBody>
      </p:sp>
      <p:sp>
        <p:nvSpPr>
          <p:cNvPr id="5" name="Text Placeholder 1">
            <a:extLst>
              <a:ext uri="{FF2B5EF4-FFF2-40B4-BE49-F238E27FC236}">
                <a16:creationId xmlns:a16="http://schemas.microsoft.com/office/drawing/2014/main" id="{E50E3A4B-F320-4F7E-BE5C-24D6AE452455}"/>
              </a:ext>
            </a:extLst>
          </p:cNvPr>
          <p:cNvSpPr txBox="1">
            <a:spLocks/>
          </p:cNvSpPr>
          <p:nvPr/>
        </p:nvSpPr>
        <p:spPr>
          <a:xfrm>
            <a:off x="415924" y="2492249"/>
            <a:ext cx="11593513" cy="3869497"/>
          </a:xfrm>
          <a:prstGeom prst="rect">
            <a:avLst/>
          </a:prstGeom>
          <a:solidFill>
            <a:schemeClr val="bg1">
              <a:lumMod val="95000"/>
            </a:schemeClr>
          </a:solidFill>
        </p:spPr>
        <p:txBody>
          <a:bodyPr lIns="182880" tIns="137160" rIns="182880" bIns="137160" anchor="ctr"/>
          <a:lstStyle>
            <a:defPPr>
              <a:defRPr lang="en-US"/>
            </a:defPPr>
            <a:lvl1pPr>
              <a:spcBef>
                <a:spcPts val="1600"/>
              </a:spcBef>
              <a:buSzPct val="90000"/>
              <a:defRPr sz="2400">
                <a:solidFill>
                  <a:schemeClr val="bg1"/>
                </a:solidFill>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600" dirty="0">
                <a:solidFill>
                  <a:schemeClr val="tx1"/>
                </a:solidFill>
              </a:rPr>
              <a:t>Cross-platform command-line program</a:t>
            </a:r>
          </a:p>
          <a:p>
            <a:pPr>
              <a:spcBef>
                <a:spcPts val="1800"/>
              </a:spcBef>
            </a:pPr>
            <a:r>
              <a:rPr lang="en-US" sz="2600" dirty="0">
                <a:solidFill>
                  <a:schemeClr val="tx1"/>
                </a:solidFill>
              </a:rPr>
              <a:t>Runs on Linux, macOS, and Windows</a:t>
            </a:r>
          </a:p>
          <a:p>
            <a:pPr>
              <a:spcBef>
                <a:spcPts val="1800"/>
              </a:spcBef>
            </a:pPr>
            <a:r>
              <a:rPr lang="en-US" sz="2600" dirty="0">
                <a:solidFill>
                  <a:schemeClr val="tx1"/>
                </a:solidFill>
              </a:rPr>
              <a:t>Can be used interactively or through scripts</a:t>
            </a:r>
          </a:p>
          <a:p>
            <a:pPr>
              <a:spcBef>
                <a:spcPts val="1800"/>
              </a:spcBef>
            </a:pPr>
            <a:r>
              <a:rPr lang="en-US" sz="2600" dirty="0">
                <a:solidFill>
                  <a:schemeClr val="tx1"/>
                </a:solidFill>
              </a:rPr>
              <a:t>Commands are structured in </a:t>
            </a:r>
            <a:r>
              <a:rPr lang="en-US" sz="2600" i="1" dirty="0">
                <a:solidFill>
                  <a:schemeClr val="tx1"/>
                </a:solidFill>
              </a:rPr>
              <a:t>_groups_</a:t>
            </a:r>
            <a:r>
              <a:rPr lang="en-US" sz="2600" dirty="0">
                <a:solidFill>
                  <a:schemeClr val="tx1"/>
                </a:solidFill>
              </a:rPr>
              <a:t> and </a:t>
            </a:r>
            <a:r>
              <a:rPr lang="en-US" sz="2600" i="1" dirty="0">
                <a:solidFill>
                  <a:schemeClr val="tx1"/>
                </a:solidFill>
              </a:rPr>
              <a:t>_subgroups_</a:t>
            </a:r>
          </a:p>
          <a:p>
            <a:pPr>
              <a:spcBef>
                <a:spcPts val="1800"/>
              </a:spcBef>
            </a:pPr>
            <a:r>
              <a:rPr lang="en-US" sz="2600" dirty="0">
                <a:solidFill>
                  <a:schemeClr val="tx1"/>
                </a:solidFill>
              </a:rPr>
              <a:t>Use </a:t>
            </a:r>
            <a:r>
              <a:rPr lang="en-US" sz="2600" i="1" dirty="0">
                <a:solidFill>
                  <a:schemeClr val="tx1"/>
                </a:solidFill>
              </a:rPr>
              <a:t>find</a:t>
            </a:r>
            <a:r>
              <a:rPr lang="en-US" sz="2600" dirty="0">
                <a:solidFill>
                  <a:schemeClr val="tx1"/>
                </a:solidFill>
              </a:rPr>
              <a:t> to locate commands</a:t>
            </a:r>
          </a:p>
          <a:p>
            <a:pPr>
              <a:spcBef>
                <a:spcPts val="1800"/>
              </a:spcBef>
            </a:pPr>
            <a:r>
              <a:rPr lang="en-US" sz="2600" dirty="0">
                <a:solidFill>
                  <a:schemeClr val="tx1"/>
                </a:solidFill>
              </a:rPr>
              <a:t>Use </a:t>
            </a:r>
            <a:r>
              <a:rPr lang="en-US" sz="2600" i="1" dirty="0">
                <a:solidFill>
                  <a:schemeClr val="tx1"/>
                </a:solidFill>
              </a:rPr>
              <a:t>--help</a:t>
            </a:r>
            <a:r>
              <a:rPr lang="en-US" sz="2600" dirty="0">
                <a:solidFill>
                  <a:schemeClr val="tx1"/>
                </a:solidFill>
              </a:rPr>
              <a:t> for more detailed information</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a:t>Demonstration – Working with the CLI</a:t>
            </a:r>
          </a:p>
        </p:txBody>
      </p:sp>
      <p:pic>
        <p:nvPicPr>
          <p:cNvPr id="14" name="Picture 13" descr="Icon of an arrow pointing down">
            <a:extLst>
              <a:ext uri="{FF2B5EF4-FFF2-40B4-BE49-F238E27FC236}">
                <a16:creationId xmlns:a16="http://schemas.microsoft.com/office/drawing/2014/main" id="{B12FA5DD-3931-4CBE-81C1-93466D5518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471708"/>
            <a:ext cx="854964" cy="853440"/>
          </a:xfrm>
          <a:prstGeom prst="rect">
            <a:avLst/>
          </a:prstGeom>
        </p:spPr>
      </p:pic>
      <p:sp>
        <p:nvSpPr>
          <p:cNvPr id="31" name="TextBox 30">
            <a:extLst>
              <a:ext uri="{FF2B5EF4-FFF2-40B4-BE49-F238E27FC236}">
                <a16:creationId xmlns:a16="http://schemas.microsoft.com/office/drawing/2014/main" id="{10F25653-84F0-43D7-B13E-94580F43EBE9}"/>
              </a:ext>
            </a:extLst>
          </p:cNvPr>
          <p:cNvSpPr txBox="1"/>
          <p:nvPr/>
        </p:nvSpPr>
        <p:spPr>
          <a:xfrm>
            <a:off x="1511300" y="1716893"/>
            <a:ext cx="10498138" cy="338554"/>
          </a:xfrm>
          <a:prstGeom prst="rect">
            <a:avLst/>
          </a:prstGeom>
          <a:noFill/>
        </p:spPr>
        <p:txBody>
          <a:bodyPr wrap="square" lIns="0" tIns="0" rIns="0" bIns="0" rtlCol="0" anchor="ctr">
            <a:spAutoFit/>
          </a:bodyPr>
          <a:lstStyle/>
          <a:p>
            <a:pPr>
              <a:spcBef>
                <a:spcPts val="600"/>
              </a:spcBef>
              <a:spcAft>
                <a:spcPts val="600"/>
              </a:spcAft>
            </a:pPr>
            <a:r>
              <a:rPr lang="en-US" sz="2200"/>
              <a:t>Install the CLI </a:t>
            </a:r>
          </a:p>
        </p:txBody>
      </p:sp>
      <p:cxnSp>
        <p:nvCxnSpPr>
          <p:cNvPr id="15" name="Straight Connector 14">
            <a:extLst>
              <a:ext uri="{FF2B5EF4-FFF2-40B4-BE49-F238E27FC236}">
                <a16:creationId xmlns:a16="http://schemas.microsoft.com/office/drawing/2014/main" id="{8A5412C3-5AF8-4015-8139-102422E23EE7}"/>
              </a:ext>
              <a:ext uri="{C183D7F6-B498-43B3-948B-1728B52AA6E4}">
                <adec:decorative xmlns:adec="http://schemas.microsoft.com/office/drawing/2017/decorative" val="1"/>
              </a:ext>
            </a:extLst>
          </p:cNvPr>
          <p:cNvCxnSpPr>
            <a:cxnSpLocks/>
          </p:cNvCxnSpPr>
          <p:nvPr/>
        </p:nvCxnSpPr>
        <p:spPr>
          <a:xfrm>
            <a:off x="1520217" y="2416795"/>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a:extLst>
              <a:ext uri="{FF2B5EF4-FFF2-40B4-BE49-F238E27FC236}">
                <a16:creationId xmlns:a16="http://schemas.microsoft.com/office/drawing/2014/main" id="{3F67E886-C7A6-4D87-8665-AD86C9F95D4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511497"/>
            <a:ext cx="854964" cy="853440"/>
          </a:xfrm>
          <a:prstGeom prst="rect">
            <a:avLst/>
          </a:prstGeom>
        </p:spPr>
      </p:pic>
      <p:sp>
        <p:nvSpPr>
          <p:cNvPr id="33" name="TextBox 32">
            <a:extLst>
              <a:ext uri="{FF2B5EF4-FFF2-40B4-BE49-F238E27FC236}">
                <a16:creationId xmlns:a16="http://schemas.microsoft.com/office/drawing/2014/main" id="{8A855C22-3F99-4BEB-AD6E-D08BAA867D19}"/>
              </a:ext>
            </a:extLst>
          </p:cNvPr>
          <p:cNvSpPr txBox="1"/>
          <p:nvPr/>
        </p:nvSpPr>
        <p:spPr>
          <a:xfrm>
            <a:off x="1511300" y="2736403"/>
            <a:ext cx="10498138" cy="338554"/>
          </a:xfrm>
          <a:prstGeom prst="rect">
            <a:avLst/>
          </a:prstGeom>
          <a:noFill/>
        </p:spPr>
        <p:txBody>
          <a:bodyPr wrap="square" lIns="0" tIns="0" rIns="0" bIns="0" rtlCol="0" anchor="ctr">
            <a:spAutoFit/>
          </a:bodyPr>
          <a:lstStyle/>
          <a:p>
            <a:pPr>
              <a:spcBef>
                <a:spcPts val="612"/>
              </a:spcBef>
            </a:pPr>
            <a:r>
              <a:rPr lang="en-US" sz="2200"/>
              <a:t>Verify the CLI installation</a:t>
            </a:r>
          </a:p>
        </p:txBody>
      </p:sp>
      <p:cxnSp>
        <p:nvCxnSpPr>
          <p:cNvPr id="17" name="Straight Connector 16">
            <a:extLst>
              <a:ext uri="{FF2B5EF4-FFF2-40B4-BE49-F238E27FC236}">
                <a16:creationId xmlns:a16="http://schemas.microsoft.com/office/drawing/2014/main" id="{4105E535-CDD8-48EB-A4ED-95E5815BD106}"/>
              </a:ext>
              <a:ext uri="{C183D7F6-B498-43B3-948B-1728B52AA6E4}">
                <adec:decorative xmlns:adec="http://schemas.microsoft.com/office/drawing/2017/decorative" val="1"/>
              </a:ext>
            </a:extLst>
          </p:cNvPr>
          <p:cNvCxnSpPr>
            <a:cxnSpLocks/>
          </p:cNvCxnSpPr>
          <p:nvPr/>
        </p:nvCxnSpPr>
        <p:spPr>
          <a:xfrm>
            <a:off x="1520217" y="345658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louds with multiple lines diverging out of it">
            <a:extLst>
              <a:ext uri="{FF2B5EF4-FFF2-40B4-BE49-F238E27FC236}">
                <a16:creationId xmlns:a16="http://schemas.microsoft.com/office/drawing/2014/main" id="{9E38C0E8-CDD3-4734-889B-B58AC7D5729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551286"/>
            <a:ext cx="854964" cy="853440"/>
          </a:xfrm>
          <a:prstGeom prst="rect">
            <a:avLst/>
          </a:prstGeom>
        </p:spPr>
      </p:pic>
      <p:sp>
        <p:nvSpPr>
          <p:cNvPr id="35" name="TextBox 34">
            <a:extLst>
              <a:ext uri="{FF2B5EF4-FFF2-40B4-BE49-F238E27FC236}">
                <a16:creationId xmlns:a16="http://schemas.microsoft.com/office/drawing/2014/main" id="{4E87AD4E-2457-45DB-9075-68DFEF5B2A35}"/>
              </a:ext>
            </a:extLst>
          </p:cNvPr>
          <p:cNvSpPr txBox="1"/>
          <p:nvPr/>
        </p:nvSpPr>
        <p:spPr>
          <a:xfrm>
            <a:off x="1511300" y="3771301"/>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Login to Azure</a:t>
            </a:r>
          </a:p>
        </p:txBody>
      </p:sp>
      <p:cxnSp>
        <p:nvCxnSpPr>
          <p:cNvPr id="19" name="Straight Connector 18">
            <a:extLst>
              <a:ext uri="{FF2B5EF4-FFF2-40B4-BE49-F238E27FC236}">
                <a16:creationId xmlns:a16="http://schemas.microsoft.com/office/drawing/2014/main" id="{EA662A41-38A2-428D-BA13-B2DF6A9A6D9C}"/>
              </a:ext>
              <a:ext uri="{C183D7F6-B498-43B3-948B-1728B52AA6E4}">
                <adec:decorative xmlns:adec="http://schemas.microsoft.com/office/drawing/2017/decorative" val="1"/>
              </a:ext>
            </a:extLst>
          </p:cNvPr>
          <p:cNvCxnSpPr>
            <a:cxnSpLocks/>
          </p:cNvCxnSpPr>
          <p:nvPr/>
        </p:nvCxnSpPr>
        <p:spPr>
          <a:xfrm>
            <a:off x="1520217" y="449637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screwdriver and a wrench">
            <a:extLst>
              <a:ext uri="{FF2B5EF4-FFF2-40B4-BE49-F238E27FC236}">
                <a16:creationId xmlns:a16="http://schemas.microsoft.com/office/drawing/2014/main" id="{42EF105E-0DFF-42FF-A5E2-C31F23204B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591075"/>
            <a:ext cx="854964" cy="853440"/>
          </a:xfrm>
          <a:prstGeom prst="rect">
            <a:avLst/>
          </a:prstGeom>
        </p:spPr>
      </p:pic>
      <p:sp>
        <p:nvSpPr>
          <p:cNvPr id="37" name="TextBox 36">
            <a:extLst>
              <a:ext uri="{FF2B5EF4-FFF2-40B4-BE49-F238E27FC236}">
                <a16:creationId xmlns:a16="http://schemas.microsoft.com/office/drawing/2014/main" id="{6389A74E-5DCB-4B62-BFC8-52D815325247}"/>
              </a:ext>
            </a:extLst>
          </p:cNvPr>
          <p:cNvSpPr txBox="1"/>
          <p:nvPr/>
        </p:nvSpPr>
        <p:spPr>
          <a:xfrm>
            <a:off x="1511300" y="4806199"/>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Create a resource group</a:t>
            </a:r>
          </a:p>
        </p:txBody>
      </p:sp>
      <p:cxnSp>
        <p:nvCxnSpPr>
          <p:cNvPr id="21" name="Straight Connector 20">
            <a:extLst>
              <a:ext uri="{FF2B5EF4-FFF2-40B4-BE49-F238E27FC236}">
                <a16:creationId xmlns:a16="http://schemas.microsoft.com/office/drawing/2014/main" id="{E263E5EE-4902-46E6-98E1-3B6E4242C485}"/>
              </a:ext>
              <a:ext uri="{C183D7F6-B498-43B3-948B-1728B52AA6E4}">
                <adec:decorative xmlns:adec="http://schemas.microsoft.com/office/drawing/2017/decorative" val="1"/>
              </a:ext>
            </a:extLst>
          </p:cNvPr>
          <p:cNvCxnSpPr>
            <a:cxnSpLocks/>
          </p:cNvCxnSpPr>
          <p:nvPr/>
        </p:nvCxnSpPr>
        <p:spPr>
          <a:xfrm>
            <a:off x="1520217" y="553616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magnifying glass">
            <a:extLst>
              <a:ext uri="{FF2B5EF4-FFF2-40B4-BE49-F238E27FC236}">
                <a16:creationId xmlns:a16="http://schemas.microsoft.com/office/drawing/2014/main" id="{62059D52-4007-49DE-9D5A-A701578D3A3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630862"/>
            <a:ext cx="854964" cy="853440"/>
          </a:xfrm>
          <a:prstGeom prst="rect">
            <a:avLst/>
          </a:prstGeom>
        </p:spPr>
      </p:pic>
      <p:sp>
        <p:nvSpPr>
          <p:cNvPr id="55" name="TextBox 54">
            <a:extLst>
              <a:ext uri="{FF2B5EF4-FFF2-40B4-BE49-F238E27FC236}">
                <a16:creationId xmlns:a16="http://schemas.microsoft.com/office/drawing/2014/main" id="{ED37AF38-A430-463C-BA09-BDC025D6DFC3}"/>
              </a:ext>
            </a:extLst>
          </p:cNvPr>
          <p:cNvSpPr txBox="1"/>
          <p:nvPr/>
        </p:nvSpPr>
        <p:spPr>
          <a:xfrm>
            <a:off x="1511300" y="5841096"/>
            <a:ext cx="10498138" cy="338554"/>
          </a:xfrm>
          <a:prstGeom prst="rect">
            <a:avLst/>
          </a:prstGeom>
          <a:noFill/>
        </p:spPr>
        <p:txBody>
          <a:bodyPr wrap="square" lIns="0" tIns="0" rIns="0" bIns="0" rtlCol="0" anchor="ctr">
            <a:spAutoFit/>
          </a:bodyPr>
          <a:lstStyle/>
          <a:p>
            <a:pPr>
              <a:spcBef>
                <a:spcPts val="612"/>
              </a:spcBef>
              <a:spcAft>
                <a:spcPts val="600"/>
              </a:spcAft>
            </a:pPr>
            <a:r>
              <a:rPr lang="en-US" sz="2200"/>
              <a:t>Verify the resource group</a:t>
            </a:r>
          </a:p>
        </p:txBody>
      </p:sp>
    </p:spTree>
    <p:extLst>
      <p:ext uri="{BB962C8B-B14F-4D97-AF65-F5344CB8AC3E}">
        <p14:creationId xmlns:p14="http://schemas.microsoft.com/office/powerpoint/2010/main" val="34989877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04: ARM templates</a:t>
            </a:r>
          </a:p>
        </p:txBody>
      </p:sp>
      <p:pic>
        <p:nvPicPr>
          <p:cNvPr id="7" name="Picture 6" descr="Icon of a webpage layout template">
            <a:extLst>
              <a:ext uri="{FF2B5EF4-FFF2-40B4-BE49-F238E27FC236}">
                <a16:creationId xmlns:a16="http://schemas.microsoft.com/office/drawing/2014/main" id="{D65F89A5-D7D4-4862-AF16-C02A3D3A407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92050" y="2990982"/>
            <a:ext cx="1012548" cy="1012554"/>
          </a:xfrm>
          <a:prstGeom prst="rect">
            <a:avLst/>
          </a:prstGeom>
        </p:spPr>
      </p:pic>
    </p:spTree>
    <p:extLst>
      <p:ext uri="{BB962C8B-B14F-4D97-AF65-F5344CB8AC3E}">
        <p14:creationId xmlns:p14="http://schemas.microsoft.com/office/powerpoint/2010/main" val="20881167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a:xfrm>
            <a:off x="465139" y="3086894"/>
            <a:ext cx="2506662" cy="820738"/>
          </a:xfrm>
        </p:spPr>
        <p:txBody>
          <a:bodyPr/>
          <a:lstStyle/>
          <a:p>
            <a:r>
              <a:rPr lang="en-US" dirty="0"/>
              <a:t>ARM Templates Overview</a:t>
            </a:r>
          </a:p>
        </p:txBody>
      </p:sp>
      <p:sp>
        <p:nvSpPr>
          <p:cNvPr id="3" name="TextBox 2">
            <a:extLst>
              <a:ext uri="{FF2B5EF4-FFF2-40B4-BE49-F238E27FC236}">
                <a16:creationId xmlns:a16="http://schemas.microsoft.com/office/drawing/2014/main" id="{1D66F79A-FC3B-489E-A9A6-42CC1358C0DB}"/>
              </a:ext>
            </a:extLst>
          </p:cNvPr>
          <p:cNvSpPr txBox="1"/>
          <p:nvPr/>
        </p:nvSpPr>
        <p:spPr>
          <a:xfrm>
            <a:off x="4905849" y="646525"/>
            <a:ext cx="2624775" cy="457200"/>
          </a:xfrm>
          <a:prstGeom prst="rect">
            <a:avLst/>
          </a:prstGeom>
          <a:noFill/>
        </p:spPr>
        <p:txBody>
          <a:bodyPr wrap="square" lIns="0" tIns="0" rIns="0" bIns="0" rtlCol="0" anchor="ctr">
            <a:noAutofit/>
          </a:bodyPr>
          <a:lstStyle/>
          <a:p>
            <a:pPr>
              <a:spcAft>
                <a:spcPts val="600"/>
              </a:spcAft>
            </a:pPr>
            <a:r>
              <a:rPr lang="en-US" sz="2000" dirty="0"/>
              <a:t>Template Advantages</a:t>
            </a:r>
          </a:p>
        </p:txBody>
      </p:sp>
      <p:sp>
        <p:nvSpPr>
          <p:cNvPr id="4" name="TextBox 3">
            <a:extLst>
              <a:ext uri="{FF2B5EF4-FFF2-40B4-BE49-F238E27FC236}">
                <a16:creationId xmlns:a16="http://schemas.microsoft.com/office/drawing/2014/main" id="{9DA683A5-EE9D-41B6-9A3D-94B98F0EF338}"/>
              </a:ext>
            </a:extLst>
          </p:cNvPr>
          <p:cNvSpPr txBox="1"/>
          <p:nvPr/>
        </p:nvSpPr>
        <p:spPr>
          <a:xfrm>
            <a:off x="4918587" y="1699946"/>
            <a:ext cx="2624775" cy="457200"/>
          </a:xfrm>
          <a:prstGeom prst="rect">
            <a:avLst/>
          </a:prstGeom>
          <a:noFill/>
        </p:spPr>
        <p:txBody>
          <a:bodyPr wrap="square" lIns="0" tIns="0" rIns="0" bIns="0" rtlCol="0" anchor="ctr">
            <a:noAutofit/>
          </a:bodyPr>
          <a:lstStyle/>
          <a:p>
            <a:pPr>
              <a:spcAft>
                <a:spcPts val="600"/>
              </a:spcAft>
            </a:pPr>
            <a:r>
              <a:rPr lang="en-US" sz="2000" dirty="0"/>
              <a:t>Template Schema</a:t>
            </a:r>
          </a:p>
        </p:txBody>
      </p:sp>
      <p:sp>
        <p:nvSpPr>
          <p:cNvPr id="5" name="TextBox 4">
            <a:extLst>
              <a:ext uri="{FF2B5EF4-FFF2-40B4-BE49-F238E27FC236}">
                <a16:creationId xmlns:a16="http://schemas.microsoft.com/office/drawing/2014/main" id="{3831524B-E8EC-441F-BC02-EFE2F7DF5121}"/>
              </a:ext>
            </a:extLst>
          </p:cNvPr>
          <p:cNvSpPr txBox="1"/>
          <p:nvPr/>
        </p:nvSpPr>
        <p:spPr>
          <a:xfrm>
            <a:off x="4918587" y="2702366"/>
            <a:ext cx="2624775" cy="457200"/>
          </a:xfrm>
          <a:prstGeom prst="rect">
            <a:avLst/>
          </a:prstGeom>
          <a:noFill/>
        </p:spPr>
        <p:txBody>
          <a:bodyPr wrap="square" lIns="0" tIns="0" rIns="0" bIns="0" rtlCol="0" anchor="ctr">
            <a:noAutofit/>
          </a:bodyPr>
          <a:lstStyle/>
          <a:p>
            <a:pPr>
              <a:spcAft>
                <a:spcPts val="600"/>
              </a:spcAft>
            </a:pPr>
            <a:r>
              <a:rPr lang="en-US" sz="2000" dirty="0"/>
              <a:t>Template Parameters</a:t>
            </a:r>
          </a:p>
        </p:txBody>
      </p:sp>
      <p:sp>
        <p:nvSpPr>
          <p:cNvPr id="6" name="TextBox 5">
            <a:extLst>
              <a:ext uri="{FF2B5EF4-FFF2-40B4-BE49-F238E27FC236}">
                <a16:creationId xmlns:a16="http://schemas.microsoft.com/office/drawing/2014/main" id="{1B988BB6-7372-45CB-82F8-AF105FA9EC33}"/>
              </a:ext>
            </a:extLst>
          </p:cNvPr>
          <p:cNvSpPr txBox="1"/>
          <p:nvPr/>
        </p:nvSpPr>
        <p:spPr>
          <a:xfrm>
            <a:off x="4918587" y="3677301"/>
            <a:ext cx="3228371" cy="457200"/>
          </a:xfrm>
          <a:prstGeom prst="rect">
            <a:avLst/>
          </a:prstGeom>
          <a:noFill/>
        </p:spPr>
        <p:txBody>
          <a:bodyPr wrap="square" lIns="0" tIns="0" rIns="0" bIns="0" rtlCol="0" anchor="ctr">
            <a:noAutofit/>
          </a:bodyPr>
          <a:lstStyle/>
          <a:p>
            <a:pPr>
              <a:spcAft>
                <a:spcPts val="600"/>
              </a:spcAft>
            </a:pPr>
            <a:r>
              <a:rPr lang="en-US" sz="2000" dirty="0"/>
              <a:t>QuickStart Templates</a:t>
            </a:r>
          </a:p>
        </p:txBody>
      </p:sp>
      <p:sp>
        <p:nvSpPr>
          <p:cNvPr id="7" name="TextBox 6">
            <a:extLst>
              <a:ext uri="{FF2B5EF4-FFF2-40B4-BE49-F238E27FC236}">
                <a16:creationId xmlns:a16="http://schemas.microsoft.com/office/drawing/2014/main" id="{D720668F-1F58-45A5-8D44-3116EF0BDD90}"/>
              </a:ext>
            </a:extLst>
          </p:cNvPr>
          <p:cNvSpPr txBox="1"/>
          <p:nvPr/>
        </p:nvSpPr>
        <p:spPr>
          <a:xfrm>
            <a:off x="4918586" y="4606152"/>
            <a:ext cx="3228371" cy="615553"/>
          </a:xfrm>
          <a:prstGeom prst="rect">
            <a:avLst/>
          </a:prstGeom>
          <a:noFill/>
        </p:spPr>
        <p:txBody>
          <a:bodyPr wrap="square" lIns="0" tIns="0" rIns="0" bIns="0" rtlCol="0" anchor="ctr">
            <a:noAutofit/>
          </a:bodyPr>
          <a:lstStyle/>
          <a:p>
            <a:pPr>
              <a:spcAft>
                <a:spcPts val="600"/>
              </a:spcAft>
            </a:pPr>
            <a:r>
              <a:rPr lang="en-US" sz="2000" dirty="0"/>
              <a:t>Demonstration – QuickStart Templates</a:t>
            </a:r>
          </a:p>
        </p:txBody>
      </p:sp>
      <p:sp>
        <p:nvSpPr>
          <p:cNvPr id="13" name="TextBox 12">
            <a:extLst>
              <a:ext uri="{FF2B5EF4-FFF2-40B4-BE49-F238E27FC236}">
                <a16:creationId xmlns:a16="http://schemas.microsoft.com/office/drawing/2014/main" id="{C4A68F67-227B-48DD-8B25-865A88614FE5}"/>
              </a:ext>
            </a:extLst>
          </p:cNvPr>
          <p:cNvSpPr txBox="1"/>
          <p:nvPr/>
        </p:nvSpPr>
        <p:spPr>
          <a:xfrm>
            <a:off x="4905849" y="5562195"/>
            <a:ext cx="3228371" cy="615553"/>
          </a:xfrm>
          <a:prstGeom prst="rect">
            <a:avLst/>
          </a:prstGeom>
          <a:noFill/>
        </p:spPr>
        <p:txBody>
          <a:bodyPr wrap="square" lIns="0" tIns="0" rIns="0" bIns="0" rtlCol="0" anchor="ctr">
            <a:noAutofit/>
          </a:bodyPr>
          <a:lstStyle/>
          <a:p>
            <a:pPr>
              <a:spcAft>
                <a:spcPts val="600"/>
              </a:spcAft>
            </a:pPr>
            <a:r>
              <a:rPr lang="en-US" sz="2000" dirty="0"/>
              <a:t>Demonstration – Run Templates with PowerShell</a:t>
            </a:r>
          </a:p>
        </p:txBody>
      </p:sp>
      <p:pic>
        <p:nvPicPr>
          <p:cNvPr id="14" name="Picture 13">
            <a:extLst>
              <a:ext uri="{FF2B5EF4-FFF2-40B4-BE49-F238E27FC236}">
                <a16:creationId xmlns:a16="http://schemas.microsoft.com/office/drawing/2014/main" id="{585B5699-5F36-419F-BB90-F934C07BC2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953349" y="540184"/>
            <a:ext cx="952500" cy="5734557"/>
          </a:xfrm>
          <a:prstGeom prst="rect">
            <a:avLst/>
          </a:prstGeom>
        </p:spPr>
      </p:pic>
      <p:pic>
        <p:nvPicPr>
          <p:cNvPr id="15" name="Picture 14">
            <a:extLst>
              <a:ext uri="{FF2B5EF4-FFF2-40B4-BE49-F238E27FC236}">
                <a16:creationId xmlns:a16="http://schemas.microsoft.com/office/drawing/2014/main" id="{5573531C-60F5-4AA4-864D-6703D718C244}"/>
              </a:ext>
              <a:ext uri="{C183D7F6-B498-43B3-948B-1728B52AA6E4}">
                <adec:decorative xmlns:adec="http://schemas.microsoft.com/office/drawing/2017/decorative" val="1"/>
              </a:ext>
            </a:extLst>
          </p:cNvPr>
          <p:cNvPicPr>
            <a:picLocks noChangeAspect="1"/>
          </p:cNvPicPr>
          <p:nvPr/>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154591" y="722874"/>
            <a:ext cx="412554" cy="412554"/>
          </a:xfrm>
          <a:prstGeom prst="rect">
            <a:avLst/>
          </a:prstGeom>
        </p:spPr>
      </p:pic>
      <p:pic>
        <p:nvPicPr>
          <p:cNvPr id="16" name="Picture 15">
            <a:extLst>
              <a:ext uri="{FF2B5EF4-FFF2-40B4-BE49-F238E27FC236}">
                <a16:creationId xmlns:a16="http://schemas.microsoft.com/office/drawing/2014/main" id="{DCEF51A5-3B0D-4E1E-832C-BD57489321D9}"/>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97422" y="1742833"/>
            <a:ext cx="326892" cy="326892"/>
          </a:xfrm>
          <a:prstGeom prst="rect">
            <a:avLst/>
          </a:prstGeom>
        </p:spPr>
      </p:pic>
      <p:pic>
        <p:nvPicPr>
          <p:cNvPr id="17" name="Picture 16">
            <a:extLst>
              <a:ext uri="{FF2B5EF4-FFF2-40B4-BE49-F238E27FC236}">
                <a16:creationId xmlns:a16="http://schemas.microsoft.com/office/drawing/2014/main" id="{4E4BBE23-D33F-4688-82C9-DECD0BD9DEF8}"/>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244344" y="2790982"/>
            <a:ext cx="279970" cy="279968"/>
          </a:xfrm>
          <a:prstGeom prst="rect">
            <a:avLst/>
          </a:prstGeom>
        </p:spPr>
      </p:pic>
      <p:pic>
        <p:nvPicPr>
          <p:cNvPr id="44" name="Picture 43">
            <a:extLst>
              <a:ext uri="{FF2B5EF4-FFF2-40B4-BE49-F238E27FC236}">
                <a16:creationId xmlns:a16="http://schemas.microsoft.com/office/drawing/2014/main" id="{7BA84F13-83B3-4F25-8316-F1676106246A}"/>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208040" y="3750575"/>
            <a:ext cx="310654" cy="310652"/>
          </a:xfrm>
          <a:prstGeom prst="rect">
            <a:avLst/>
          </a:prstGeom>
        </p:spPr>
      </p:pic>
      <p:pic>
        <p:nvPicPr>
          <p:cNvPr id="46" name="Picture 45">
            <a:extLst>
              <a:ext uri="{FF2B5EF4-FFF2-40B4-BE49-F238E27FC236}">
                <a16:creationId xmlns:a16="http://schemas.microsoft.com/office/drawing/2014/main" id="{A6B077D6-F417-4CAF-AD56-A9494B3F0FD8}"/>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213882" y="4779023"/>
            <a:ext cx="346214" cy="259802"/>
          </a:xfrm>
          <a:prstGeom prst="rect">
            <a:avLst/>
          </a:prstGeom>
        </p:spPr>
      </p:pic>
      <p:pic>
        <p:nvPicPr>
          <p:cNvPr id="48" name="Picture 47">
            <a:extLst>
              <a:ext uri="{FF2B5EF4-FFF2-40B4-BE49-F238E27FC236}">
                <a16:creationId xmlns:a16="http://schemas.microsoft.com/office/drawing/2014/main" id="{15A96470-4871-4B2D-8BA1-58AEE948504A}"/>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207331" y="5647833"/>
            <a:ext cx="270934" cy="333838"/>
          </a:xfrm>
          <a:prstGeom prst="rect">
            <a:avLst/>
          </a:prstGeom>
        </p:spPr>
      </p:pic>
    </p:spTree>
    <p:extLst>
      <p:ext uri="{BB962C8B-B14F-4D97-AF65-F5344CB8AC3E}">
        <p14:creationId xmlns:p14="http://schemas.microsoft.com/office/powerpoint/2010/main" val="26541038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Template Advantages</a:t>
            </a:r>
          </a:p>
        </p:txBody>
      </p:sp>
      <p:sp>
        <p:nvSpPr>
          <p:cNvPr id="19" name="TextBox 1">
            <a:extLst>
              <a:ext uri="{FF2B5EF4-FFF2-40B4-BE49-F238E27FC236}">
                <a16:creationId xmlns:a16="http://schemas.microsoft.com/office/drawing/2014/main" id="{99ED5AB8-634E-4BFB-AB06-E2C83FD66D93}"/>
              </a:ext>
            </a:extLst>
          </p:cNvPr>
          <p:cNvSpPr txBox="1"/>
          <p:nvPr/>
        </p:nvSpPr>
        <p:spPr>
          <a:xfrm>
            <a:off x="427037" y="1463668"/>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Improves consistency</a:t>
            </a:r>
          </a:p>
        </p:txBody>
      </p:sp>
      <p:sp>
        <p:nvSpPr>
          <p:cNvPr id="20" name="TextBox 1">
            <a:extLst>
              <a:ext uri="{FF2B5EF4-FFF2-40B4-BE49-F238E27FC236}">
                <a16:creationId xmlns:a16="http://schemas.microsoft.com/office/drawing/2014/main" id="{188A0A3F-9774-4934-849D-CDB10E766E1E}"/>
              </a:ext>
            </a:extLst>
          </p:cNvPr>
          <p:cNvSpPr txBox="1"/>
          <p:nvPr/>
        </p:nvSpPr>
        <p:spPr>
          <a:xfrm>
            <a:off x="427037" y="2189635"/>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Express complex deployments</a:t>
            </a:r>
          </a:p>
        </p:txBody>
      </p:sp>
      <p:sp>
        <p:nvSpPr>
          <p:cNvPr id="21" name="TextBox 1">
            <a:extLst>
              <a:ext uri="{FF2B5EF4-FFF2-40B4-BE49-F238E27FC236}">
                <a16:creationId xmlns:a16="http://schemas.microsoft.com/office/drawing/2014/main" id="{FEE670CE-95BA-44F6-B8E1-29D2986C0A0F}"/>
              </a:ext>
            </a:extLst>
          </p:cNvPr>
          <p:cNvSpPr txBox="1"/>
          <p:nvPr/>
        </p:nvSpPr>
        <p:spPr>
          <a:xfrm>
            <a:off x="427037" y="2915603"/>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Reduce manual, error prone tasks</a:t>
            </a:r>
          </a:p>
        </p:txBody>
      </p:sp>
      <p:sp>
        <p:nvSpPr>
          <p:cNvPr id="22" name="TextBox 1">
            <a:extLst>
              <a:ext uri="{FF2B5EF4-FFF2-40B4-BE49-F238E27FC236}">
                <a16:creationId xmlns:a16="http://schemas.microsoft.com/office/drawing/2014/main" id="{CA91FA35-7B25-4629-B28A-1C04B429FF61}"/>
              </a:ext>
            </a:extLst>
          </p:cNvPr>
          <p:cNvSpPr txBox="1"/>
          <p:nvPr/>
        </p:nvSpPr>
        <p:spPr>
          <a:xfrm>
            <a:off x="427037" y="3641570"/>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Express requirements through code</a:t>
            </a:r>
          </a:p>
        </p:txBody>
      </p:sp>
      <p:sp>
        <p:nvSpPr>
          <p:cNvPr id="23" name="TextBox 1">
            <a:extLst>
              <a:ext uri="{FF2B5EF4-FFF2-40B4-BE49-F238E27FC236}">
                <a16:creationId xmlns:a16="http://schemas.microsoft.com/office/drawing/2014/main" id="{923E5A5A-AD7F-4862-B6D6-D868B872B4C0}"/>
              </a:ext>
            </a:extLst>
          </p:cNvPr>
          <p:cNvSpPr txBox="1"/>
          <p:nvPr/>
        </p:nvSpPr>
        <p:spPr>
          <a:xfrm>
            <a:off x="427037" y="4367537"/>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Promotes reuse</a:t>
            </a:r>
          </a:p>
        </p:txBody>
      </p:sp>
      <p:sp>
        <p:nvSpPr>
          <p:cNvPr id="24" name="TextBox 1">
            <a:extLst>
              <a:ext uri="{FF2B5EF4-FFF2-40B4-BE49-F238E27FC236}">
                <a16:creationId xmlns:a16="http://schemas.microsoft.com/office/drawing/2014/main" id="{64A5959B-F99A-42AF-AFA5-6C59D7C49278}"/>
              </a:ext>
            </a:extLst>
          </p:cNvPr>
          <p:cNvSpPr txBox="1"/>
          <p:nvPr/>
        </p:nvSpPr>
        <p:spPr>
          <a:xfrm>
            <a:off x="427037" y="5093504"/>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Modular and can be linked</a:t>
            </a:r>
          </a:p>
        </p:txBody>
      </p:sp>
      <p:sp>
        <p:nvSpPr>
          <p:cNvPr id="25" name="TextBox 1">
            <a:extLst>
              <a:ext uri="{FF2B5EF4-FFF2-40B4-BE49-F238E27FC236}">
                <a16:creationId xmlns:a16="http://schemas.microsoft.com/office/drawing/2014/main" id="{07EA3284-7FC0-4F63-BBA7-A12453157CE3}"/>
              </a:ext>
            </a:extLst>
          </p:cNvPr>
          <p:cNvSpPr txBox="1"/>
          <p:nvPr/>
        </p:nvSpPr>
        <p:spPr>
          <a:xfrm>
            <a:off x="427037" y="5819472"/>
            <a:ext cx="7015241" cy="57436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Simplifies orchestration</a:t>
            </a:r>
          </a:p>
        </p:txBody>
      </p:sp>
      <p:sp>
        <p:nvSpPr>
          <p:cNvPr id="16" name="Rectangle 15">
            <a:extLst>
              <a:ext uri="{FF2B5EF4-FFF2-40B4-BE49-F238E27FC236}">
                <a16:creationId xmlns:a16="http://schemas.microsoft.com/office/drawing/2014/main" id="{BEFFE8D7-B4DC-4E44-9C71-8540EAE016EB}"/>
              </a:ext>
              <a:ext uri="{C183D7F6-B498-43B3-948B-1728B52AA6E4}">
                <adec:decorative xmlns:adec="http://schemas.microsoft.com/office/drawing/2017/decorative" val="1"/>
              </a:ext>
            </a:extLst>
          </p:cNvPr>
          <p:cNvSpPr/>
          <p:nvPr/>
        </p:nvSpPr>
        <p:spPr bwMode="auto">
          <a:xfrm>
            <a:off x="7597714" y="1463669"/>
            <a:ext cx="4411724"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cs typeface="Segoe UI" pitchFamily="34" charset="0"/>
            </a:endParaRPr>
          </a:p>
        </p:txBody>
      </p:sp>
      <p:grpSp>
        <p:nvGrpSpPr>
          <p:cNvPr id="5" name="Group 4" descr="An ARM template is shown being deployed in Development, Production, and Quality Assurance">
            <a:extLst>
              <a:ext uri="{FF2B5EF4-FFF2-40B4-BE49-F238E27FC236}">
                <a16:creationId xmlns:a16="http://schemas.microsoft.com/office/drawing/2014/main" id="{17DBA4EE-1510-4FEB-9A72-0F49DC88BBAB}"/>
              </a:ext>
            </a:extLst>
          </p:cNvPr>
          <p:cNvGrpSpPr/>
          <p:nvPr/>
        </p:nvGrpSpPr>
        <p:grpSpPr>
          <a:xfrm>
            <a:off x="7915163" y="1778001"/>
            <a:ext cx="3743438" cy="4193282"/>
            <a:chOff x="409260" y="1193514"/>
            <a:chExt cx="2908098" cy="3772935"/>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193514"/>
              <a:ext cx="1790301" cy="739898"/>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latin typeface="+mj-lt"/>
                  <a:ea typeface="Verdana" panose="020B0604030504040204" pitchFamily="34" charset="0"/>
                  <a:cs typeface="Segoe UI" pitchFamily="34" charset="0"/>
                </a:rPr>
                <a:t>ARM</a:t>
              </a:r>
            </a:p>
            <a:p>
              <a:pPr algn="ctr" defTabSz="951028" fontAlgn="base">
                <a:spcBef>
                  <a:spcPct val="0"/>
                </a:spcBef>
                <a:spcAft>
                  <a:spcPct val="0"/>
                </a:spcAft>
              </a:pPr>
              <a:r>
                <a:rPr lang="en-US" b="1">
                  <a:solidFill>
                    <a:schemeClr val="tx1"/>
                  </a:solidFill>
                  <a:latin typeface="+mj-lt"/>
                  <a:ea typeface="Verdana" panose="020B0604030504040204" pitchFamily="34" charset="0"/>
                  <a:cs typeface="Segoe UI" pitchFamily="34" charset="0"/>
                </a:rPr>
                <a:t>Template</a:t>
              </a:r>
            </a:p>
          </p:txBody>
        </p:sp>
        <p:cxnSp>
          <p:nvCxnSpPr>
            <p:cNvPr id="12" name="Connector: Elbow 11" descr="Arrow pointing right">
              <a:extLst>
                <a:ext uri="{FF2B5EF4-FFF2-40B4-BE49-F238E27FC236}">
                  <a16:creationId xmlns:a16="http://schemas.microsoft.com/office/drawing/2014/main" id="{F1E99D06-8763-496C-887D-A73563BD1E76}"/>
                </a:ext>
              </a:extLst>
            </p:cNvPr>
            <p:cNvCxnSpPr>
              <a:cxnSpLocks/>
              <a:stCxn id="7" idx="2"/>
              <a:endCxn id="8" idx="1"/>
            </p:cNvCxnSpPr>
            <p:nvPr/>
          </p:nvCxnSpPr>
          <p:spPr>
            <a:xfrm rot="16200000" flipH="1">
              <a:off x="1083495" y="2154326"/>
              <a:ext cx="6644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Development</a:t>
              </a:r>
            </a:p>
          </p:txBody>
        </p:sp>
        <p:cxnSp>
          <p:nvCxnSpPr>
            <p:cNvPr id="13" name="Connector: Elbow 12" descr="Arrow pointing right">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0" y="2666151"/>
              <a:ext cx="168812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Production</a:t>
              </a:r>
            </a:p>
          </p:txBody>
        </p:sp>
        <p:cxnSp>
          <p:nvCxnSpPr>
            <p:cNvPr id="14" name="Connector: Elbow 13" descr="Arrow pointing right">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5" y="3177976"/>
              <a:ext cx="2711776" cy="222647"/>
            </a:xfrm>
            <a:prstGeom prst="bentConnector2">
              <a:avLst/>
            </a:prstGeom>
            <a:ln w="19050">
              <a:prstDash val="sysDash"/>
              <a:tailEnd type="triangle" w="lg" len="med"/>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Quality</a:t>
              </a:r>
            </a:p>
            <a:p>
              <a:pPr algn="ctr" defTabSz="951028" fontAlgn="base">
                <a:spcBef>
                  <a:spcPct val="0"/>
                </a:spcBef>
                <a:spcAft>
                  <a:spcPct val="0"/>
                </a:spcAft>
              </a:pPr>
              <a:r>
                <a:rPr lang="en-US">
                  <a:solidFill>
                    <a:schemeClr val="tx1"/>
                  </a:solidFill>
                  <a:ea typeface="Verdana" panose="020B0604030504040204" pitchFamily="34" charset="0"/>
                  <a:cs typeface="Segoe UI" pitchFamily="34" charset="0"/>
                </a:rPr>
                <a:t>Assurance</a:t>
              </a:r>
            </a:p>
          </p:txBody>
        </p: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8" name="TextBox 1">
            <a:extLst>
              <a:ext uri="{FF2B5EF4-FFF2-40B4-BE49-F238E27FC236}">
                <a16:creationId xmlns:a16="http://schemas.microsoft.com/office/drawing/2014/main" id="{A39056A0-0557-4299-8691-1E731DE70B94}"/>
              </a:ext>
            </a:extLst>
          </p:cNvPr>
          <p:cNvSpPr txBox="1"/>
          <p:nvPr/>
        </p:nvSpPr>
        <p:spPr>
          <a:xfrm>
            <a:off x="427038" y="1463668"/>
            <a:ext cx="5629588" cy="105102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Defines all the Resource manager resources in a deployment</a:t>
            </a:r>
          </a:p>
        </p:txBody>
      </p:sp>
      <p:sp>
        <p:nvSpPr>
          <p:cNvPr id="9" name="TextBox 1">
            <a:extLst>
              <a:ext uri="{FF2B5EF4-FFF2-40B4-BE49-F238E27FC236}">
                <a16:creationId xmlns:a16="http://schemas.microsoft.com/office/drawing/2014/main" id="{9B0DA49B-2AB8-482F-A738-5B393399D383}"/>
              </a:ext>
            </a:extLst>
          </p:cNvPr>
          <p:cNvSpPr txBox="1"/>
          <p:nvPr/>
        </p:nvSpPr>
        <p:spPr>
          <a:xfrm>
            <a:off x="427038" y="2673860"/>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Written in JSON</a:t>
            </a:r>
          </a:p>
        </p:txBody>
      </p:sp>
      <p:sp>
        <p:nvSpPr>
          <p:cNvPr id="10" name="TextBox 1">
            <a:extLst>
              <a:ext uri="{FF2B5EF4-FFF2-40B4-BE49-F238E27FC236}">
                <a16:creationId xmlns:a16="http://schemas.microsoft.com/office/drawing/2014/main" id="{2ABCDACA-4AAB-4893-B8DD-D7C22C0C62BD}"/>
              </a:ext>
            </a:extLst>
          </p:cNvPr>
          <p:cNvSpPr txBox="1"/>
          <p:nvPr/>
        </p:nvSpPr>
        <p:spPr>
          <a:xfrm>
            <a:off x="427038" y="3563511"/>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A collection of key-value pairs</a:t>
            </a:r>
          </a:p>
        </p:txBody>
      </p:sp>
      <p:sp>
        <p:nvSpPr>
          <p:cNvPr id="11" name="TextBox 1">
            <a:extLst>
              <a:ext uri="{FF2B5EF4-FFF2-40B4-BE49-F238E27FC236}">
                <a16:creationId xmlns:a16="http://schemas.microsoft.com/office/drawing/2014/main" id="{A4CC9C80-4DD8-4007-BBBB-373F7D706594}"/>
              </a:ext>
            </a:extLst>
          </p:cNvPr>
          <p:cNvSpPr txBox="1"/>
          <p:nvPr/>
        </p:nvSpPr>
        <p:spPr>
          <a:xfrm>
            <a:off x="427038" y="4453162"/>
            <a:ext cx="5629588" cy="730481"/>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Each key is a string</a:t>
            </a:r>
          </a:p>
        </p:txBody>
      </p:sp>
      <p:sp>
        <p:nvSpPr>
          <p:cNvPr id="12" name="TextBox 1">
            <a:extLst>
              <a:ext uri="{FF2B5EF4-FFF2-40B4-BE49-F238E27FC236}">
                <a16:creationId xmlns:a16="http://schemas.microsoft.com/office/drawing/2014/main" id="{5340D256-A76C-4D77-8B8B-48665DD927D2}"/>
              </a:ext>
            </a:extLst>
          </p:cNvPr>
          <p:cNvSpPr txBox="1"/>
          <p:nvPr/>
        </p:nvSpPr>
        <p:spPr>
          <a:xfrm>
            <a:off x="427038" y="5342813"/>
            <a:ext cx="5629588" cy="101893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200"/>
              <a:t>Each values can be a string, number, Boolean expression, list of values, object </a:t>
            </a:r>
          </a:p>
        </p:txBody>
      </p:sp>
      <p:sp>
        <p:nvSpPr>
          <p:cNvPr id="6" name="Rectangle 5">
            <a:extLst>
              <a:ext uri="{FF2B5EF4-FFF2-40B4-BE49-F238E27FC236}">
                <a16:creationId xmlns:a16="http://schemas.microsoft.com/office/drawing/2014/main" id="{9D75F2C2-A09A-4F9F-A94A-7AECE11B9638}"/>
              </a:ext>
              <a:ext uri="{C183D7F6-B498-43B3-948B-1728B52AA6E4}">
                <adec:decorative xmlns:adec="http://schemas.microsoft.com/office/drawing/2017/decorative" val="0"/>
              </a:ext>
            </a:extLst>
          </p:cNvPr>
          <p:cNvSpPr/>
          <p:nvPr/>
        </p:nvSpPr>
        <p:spPr bwMode="auto">
          <a:xfrm>
            <a:off x="6218237" y="1463669"/>
            <a:ext cx="5791201" cy="4898077"/>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274320" rIns="18288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nSpc>
                <a:spcPct val="120000"/>
              </a:lnSpc>
            </a:pPr>
            <a:r>
              <a:rPr lang="en-US" sz="2000">
                <a:solidFill>
                  <a:schemeClr val="tx1"/>
                </a:solidFill>
                <a:latin typeface="Consolas" panose="020B0609020204030204" pitchFamily="49" charset="0"/>
              </a:rPr>
              <a:t>{</a:t>
            </a:r>
          </a:p>
          <a:p>
            <a:pPr>
              <a:lnSpc>
                <a:spcPct val="120000"/>
              </a:lnSpc>
            </a:pPr>
            <a:r>
              <a:rPr lang="en-US" sz="2000">
                <a:solidFill>
                  <a:schemeClr val="tx1"/>
                </a:solidFill>
                <a:latin typeface="Consolas" panose="020B0609020204030204" pitchFamily="49" charset="0"/>
              </a:rPr>
              <a:t>    "$schema": 	"http://schema.management.</a:t>
            </a:r>
          </a:p>
          <a:p>
            <a:pPr>
              <a:lnSpc>
                <a:spcPct val="120000"/>
              </a:lnSpc>
            </a:pPr>
            <a:r>
              <a:rPr lang="en-US" sz="2000">
                <a:solidFill>
                  <a:schemeClr val="tx1"/>
                </a:solidFill>
                <a:latin typeface="Consolas" panose="020B0609020204030204" pitchFamily="49" charset="0"/>
              </a:rPr>
              <a:t>	azure.com/schemas/2019-04-	01/deploymentTemplate.json#",</a:t>
            </a:r>
          </a:p>
          <a:p>
            <a:pPr>
              <a:lnSpc>
                <a:spcPct val="120000"/>
              </a:lnSpc>
            </a:pPr>
            <a:r>
              <a:rPr lang="en-US" sz="2000">
                <a:solidFill>
                  <a:schemeClr val="tx1"/>
                </a:solidFill>
                <a:latin typeface="Consolas" panose="020B0609020204030204" pitchFamily="49" charset="0"/>
              </a:rPr>
              <a:t>    "contentVersion": "",</a:t>
            </a:r>
          </a:p>
          <a:p>
            <a:pPr>
              <a:lnSpc>
                <a:spcPct val="120000"/>
              </a:lnSpc>
            </a:pPr>
            <a:r>
              <a:rPr lang="en-US" sz="2000">
                <a:solidFill>
                  <a:schemeClr val="tx1"/>
                </a:solidFill>
                <a:latin typeface="Consolas" panose="020B0609020204030204" pitchFamily="49" charset="0"/>
              </a:rPr>
              <a:t>    "parameters": {},</a:t>
            </a:r>
          </a:p>
          <a:p>
            <a:pPr>
              <a:lnSpc>
                <a:spcPct val="120000"/>
              </a:lnSpc>
            </a:pPr>
            <a:r>
              <a:rPr lang="en-US" sz="2000">
                <a:solidFill>
                  <a:schemeClr val="tx1"/>
                </a:solidFill>
                <a:latin typeface="Consolas" panose="020B0609020204030204" pitchFamily="49" charset="0"/>
              </a:rPr>
              <a:t>    "variables": {},</a:t>
            </a:r>
          </a:p>
          <a:p>
            <a:pPr>
              <a:lnSpc>
                <a:spcPct val="120000"/>
              </a:lnSpc>
            </a:pPr>
            <a:r>
              <a:rPr lang="en-US" sz="2000">
                <a:solidFill>
                  <a:schemeClr val="tx1"/>
                </a:solidFill>
                <a:latin typeface="Consolas" panose="020B0609020204030204" pitchFamily="49" charset="0"/>
              </a:rPr>
              <a:t>    "functions": [],</a:t>
            </a:r>
          </a:p>
          <a:p>
            <a:pPr>
              <a:lnSpc>
                <a:spcPct val="120000"/>
              </a:lnSpc>
            </a:pPr>
            <a:r>
              <a:rPr lang="en-US" sz="2000">
                <a:solidFill>
                  <a:schemeClr val="tx1"/>
                </a:solidFill>
                <a:latin typeface="Consolas" panose="020B0609020204030204" pitchFamily="49" charset="0"/>
              </a:rPr>
              <a:t>    "resources": [],</a:t>
            </a:r>
          </a:p>
          <a:p>
            <a:pPr>
              <a:lnSpc>
                <a:spcPct val="120000"/>
              </a:lnSpc>
            </a:pPr>
            <a:r>
              <a:rPr lang="en-US" sz="2000">
                <a:solidFill>
                  <a:schemeClr val="tx1"/>
                </a:solidFill>
                <a:latin typeface="Consolas" panose="020B0609020204030204" pitchFamily="49" charset="0"/>
              </a:rPr>
              <a:t>    "outputs": {}</a:t>
            </a:r>
          </a:p>
          <a:p>
            <a:pPr>
              <a:lnSpc>
                <a:spcPct val="120000"/>
              </a:lnSpc>
            </a:pPr>
            <a:r>
              <a:rPr lang="en-US" sz="2000">
                <a:solidFill>
                  <a:schemeClr val="tx1"/>
                </a:solidFill>
                <a:latin typeface="Consolas" panose="020B0609020204030204" pitchFamily="49" charset="0"/>
              </a:rPr>
              <a:t>}</a:t>
            </a:r>
          </a:p>
        </p:txBody>
      </p:sp>
    </p:spTree>
    <p:extLst>
      <p:ext uri="{BB962C8B-B14F-4D97-AF65-F5344CB8AC3E}">
        <p14:creationId xmlns:p14="http://schemas.microsoft.com/office/powerpoint/2010/main" val="45397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Resource Manager</a:t>
            </a:r>
          </a:p>
        </p:txBody>
      </p:sp>
      <p:pic>
        <p:nvPicPr>
          <p:cNvPr id="7" name="Picture 6" descr="Icon of a person">
            <a:extLst>
              <a:ext uri="{FF2B5EF4-FFF2-40B4-BE49-F238E27FC236}">
                <a16:creationId xmlns:a16="http://schemas.microsoft.com/office/drawing/2014/main" id="{EB7AF911-B3AF-49BE-B509-4E9557C2E74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63616" y="2886922"/>
            <a:ext cx="1066384" cy="1253278"/>
          </a:xfrm>
          <a:prstGeom prst="rect">
            <a:avLst/>
          </a:prstGeom>
        </p:spPr>
      </p:pic>
    </p:spTree>
    <p:extLst>
      <p:ext uri="{BB962C8B-B14F-4D97-AF65-F5344CB8AC3E}">
        <p14:creationId xmlns:p14="http://schemas.microsoft.com/office/powerpoint/2010/main" val="342448077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9" name="TextBox 1">
            <a:extLst>
              <a:ext uri="{FF2B5EF4-FFF2-40B4-BE49-F238E27FC236}">
                <a16:creationId xmlns:a16="http://schemas.microsoft.com/office/drawing/2014/main" id="{25BF0B9B-B097-4E8A-8C46-7E428ACAD8C2}"/>
              </a:ext>
            </a:extLst>
          </p:cNvPr>
          <p:cNvSpPr txBox="1"/>
          <p:nvPr/>
        </p:nvSpPr>
        <p:spPr>
          <a:xfrm>
            <a:off x="427038" y="1463668"/>
            <a:ext cx="3636962" cy="1685932"/>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Specify which values are configurable when the template runs</a:t>
            </a:r>
          </a:p>
        </p:txBody>
      </p:sp>
      <p:sp>
        <p:nvSpPr>
          <p:cNvPr id="10" name="TextBox 1">
            <a:extLst>
              <a:ext uri="{FF2B5EF4-FFF2-40B4-BE49-F238E27FC236}">
                <a16:creationId xmlns:a16="http://schemas.microsoft.com/office/drawing/2014/main" id="{01D12586-576E-4A0C-A35C-E0FE6A712C4B}"/>
              </a:ext>
            </a:extLst>
          </p:cNvPr>
          <p:cNvSpPr txBox="1"/>
          <p:nvPr/>
        </p:nvSpPr>
        <p:spPr>
          <a:xfrm>
            <a:off x="427038" y="3302000"/>
            <a:ext cx="3636962" cy="3071054"/>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This example has two parameters: one for a VM’s username (</a:t>
            </a:r>
            <a:r>
              <a:rPr lang="en-US" sz="2400" err="1"/>
              <a:t>adminUsername</a:t>
            </a:r>
            <a:r>
              <a:rPr lang="en-US" sz="2400"/>
              <a:t>), and one for its password (</a:t>
            </a:r>
            <a:r>
              <a:rPr lang="en-US" sz="2400" err="1"/>
              <a:t>adminPassword</a:t>
            </a:r>
            <a:r>
              <a:rPr lang="en-US" sz="2400"/>
              <a:t>)</a:t>
            </a:r>
          </a:p>
        </p:txBody>
      </p:sp>
      <p:sp>
        <p:nvSpPr>
          <p:cNvPr id="6" name="Rectangle 5">
            <a:extLst>
              <a:ext uri="{FF2B5EF4-FFF2-40B4-BE49-F238E27FC236}">
                <a16:creationId xmlns:a16="http://schemas.microsoft.com/office/drawing/2014/main" id="{5DCECF3E-9A0A-4CE7-A06B-453DABFA6DBF}"/>
              </a:ext>
              <a:ext uri="{C183D7F6-B498-43B3-948B-1728B52AA6E4}">
                <adec:decorative xmlns:adec="http://schemas.microsoft.com/office/drawing/2017/decorative" val="0"/>
              </a:ext>
            </a:extLst>
          </p:cNvPr>
          <p:cNvSpPr/>
          <p:nvPr/>
        </p:nvSpPr>
        <p:spPr bwMode="auto">
          <a:xfrm>
            <a:off x="4219448" y="1463669"/>
            <a:ext cx="7789990" cy="4930168"/>
          </a:xfrm>
          <a:prstGeom prst="rect">
            <a:avLst/>
          </a:prstGeom>
          <a:solidFill>
            <a:schemeClr val="bg1"/>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0" tIns="320040" rIns="365760"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r>
              <a:rPr lang="en-US" sz="2000">
                <a:solidFill>
                  <a:schemeClr val="tx1"/>
                </a:solidFill>
                <a:latin typeface="Consolas" panose="020B0609020204030204" pitchFamily="49" charset="0"/>
              </a:rPr>
              <a:t>"parameters": {</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adminUsername</a:t>
            </a:r>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"type": "string",</a:t>
            </a:r>
          </a:p>
          <a:p>
            <a:r>
              <a:rPr lang="en-US" sz="2000">
                <a:solidFill>
                  <a:schemeClr val="tx1"/>
                </a:solidFill>
                <a:latin typeface="Consolas" panose="020B0609020204030204" pitchFamily="49" charset="0"/>
              </a:rPr>
              <a:t>    "metadata": {</a:t>
            </a:r>
          </a:p>
          <a:p>
            <a:r>
              <a:rPr lang="en-US" sz="2000">
                <a:solidFill>
                  <a:schemeClr val="tx1"/>
                </a:solidFill>
                <a:latin typeface="Consolas"/>
              </a:rPr>
              <a:t>      "description": "Username for the VM."</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adminPassword</a:t>
            </a:r>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"type": "</a:t>
            </a:r>
            <a:r>
              <a:rPr lang="en-US" sz="2000" err="1">
                <a:solidFill>
                  <a:schemeClr val="tx1"/>
                </a:solidFill>
                <a:latin typeface="Consolas" panose="020B0609020204030204" pitchFamily="49" charset="0"/>
              </a:rPr>
              <a:t>securestring</a:t>
            </a:r>
            <a:r>
              <a:rPr lang="en-US" sz="2000">
                <a:solidFill>
                  <a:schemeClr val="tx1"/>
                </a:solidFill>
                <a:latin typeface="Consolas" panose="020B0609020204030204" pitchFamily="49" charset="0"/>
              </a:rPr>
              <a:t>",</a:t>
            </a:r>
          </a:p>
          <a:p>
            <a:r>
              <a:rPr lang="en-US" sz="2000">
                <a:solidFill>
                  <a:schemeClr val="tx1"/>
                </a:solidFill>
                <a:latin typeface="Consolas" panose="020B0609020204030204" pitchFamily="49" charset="0"/>
              </a:rPr>
              <a:t>    "metadata": {</a:t>
            </a:r>
          </a:p>
          <a:p>
            <a:r>
              <a:rPr lang="en-US" sz="2000">
                <a:solidFill>
                  <a:schemeClr val="tx1"/>
                </a:solidFill>
                <a:latin typeface="Consolas"/>
              </a:rPr>
              <a:t>      "description": "Password for the VM."</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  }</a:t>
            </a:r>
          </a:p>
          <a:p>
            <a:r>
              <a:rPr lang="en-US" sz="2000">
                <a:solidFill>
                  <a:schemeClr val="tx1"/>
                </a:solidFill>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9" name="TextBox 1">
            <a:extLst>
              <a:ext uri="{FF2B5EF4-FFF2-40B4-BE49-F238E27FC236}">
                <a16:creationId xmlns:a16="http://schemas.microsoft.com/office/drawing/2014/main" id="{0EAF4BE6-957B-448A-AADF-1D0F9A97E2AA}"/>
              </a:ext>
            </a:extLst>
          </p:cNvPr>
          <p:cNvSpPr txBox="1"/>
          <p:nvPr/>
        </p:nvSpPr>
        <p:spPr>
          <a:xfrm>
            <a:off x="427038" y="1463668"/>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Resource Manager templates provided by the Azure community</a:t>
            </a:r>
          </a:p>
        </p:txBody>
      </p:sp>
      <p:sp>
        <p:nvSpPr>
          <p:cNvPr id="10" name="TextBox 1">
            <a:extLst>
              <a:ext uri="{FF2B5EF4-FFF2-40B4-BE49-F238E27FC236}">
                <a16:creationId xmlns:a16="http://schemas.microsoft.com/office/drawing/2014/main" id="{E5FF261B-978E-44FF-9D47-3DAAE4B7CD4A}"/>
              </a:ext>
            </a:extLst>
          </p:cNvPr>
          <p:cNvSpPr txBox="1"/>
          <p:nvPr/>
        </p:nvSpPr>
        <p:spPr>
          <a:xfrm>
            <a:off x="427038" y="3821151"/>
            <a:ext cx="5629588" cy="2204628"/>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400"/>
              <a:t>Provides everything you need to deploy your solution or  serves as a starting point for your template</a:t>
            </a:r>
          </a:p>
        </p:txBody>
      </p:sp>
      <p:sp>
        <p:nvSpPr>
          <p:cNvPr id="7" name="Rectangle 6">
            <a:extLst>
              <a:ext uri="{FF2B5EF4-FFF2-40B4-BE49-F238E27FC236}">
                <a16:creationId xmlns:a16="http://schemas.microsoft.com/office/drawing/2014/main" id="{F18E0CA1-51E5-4A2F-A904-7436AB652683}"/>
              </a:ext>
              <a:ext uri="{C183D7F6-B498-43B3-948B-1728B52AA6E4}">
                <adec:decorative xmlns:adec="http://schemas.microsoft.com/office/drawing/2017/decorative" val="1"/>
              </a:ext>
            </a:extLst>
          </p:cNvPr>
          <p:cNvSpPr/>
          <p:nvPr/>
        </p:nvSpPr>
        <p:spPr bwMode="auto">
          <a:xfrm>
            <a:off x="6218236" y="1463669"/>
            <a:ext cx="5791201" cy="4562112"/>
          </a:xfrm>
          <a:prstGeom prst="rect">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of the QuickStart templates page. A template to create a storage account is shown">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6428690" y="1707100"/>
            <a:ext cx="5359180" cy="4075250"/>
          </a:xfrm>
          <a:prstGeom prst="rect">
            <a:avLst/>
          </a:prstGeom>
          <a:ln>
            <a:noFill/>
          </a:ln>
        </p:spPr>
      </p:pic>
      <p:sp>
        <p:nvSpPr>
          <p:cNvPr id="5" name="Rectangle 4">
            <a:extLst>
              <a:ext uri="{FF2B5EF4-FFF2-40B4-BE49-F238E27FC236}">
                <a16:creationId xmlns:a16="http://schemas.microsoft.com/office/drawing/2014/main" id="{EF6C3EAF-75AA-473F-9284-F0FD553BBFD9}"/>
              </a:ext>
            </a:extLst>
          </p:cNvPr>
          <p:cNvSpPr/>
          <p:nvPr/>
        </p:nvSpPr>
        <p:spPr>
          <a:xfrm>
            <a:off x="427038" y="6191878"/>
            <a:ext cx="5112425" cy="246221"/>
          </a:xfrm>
          <a:prstGeom prst="rect">
            <a:avLst/>
          </a:prstGeom>
        </p:spPr>
        <p:txBody>
          <a:bodyPr wrap="none" lIns="0" tIns="0" rIns="0" bIns="0">
            <a:spAutoFit/>
          </a:bodyPr>
          <a:lstStyle/>
          <a:p>
            <a:r>
              <a:rPr lang="en-US" sz="1600">
                <a:hlinkClick r:id="rId4"/>
              </a:rPr>
              <a:t>https://azure.microsoft.com/en-us/resources/templates/</a:t>
            </a:r>
            <a:r>
              <a:rPr lang="en-US" sz="1600"/>
              <a:t>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pic>
        <p:nvPicPr>
          <p:cNvPr id="9" name="Picture 8">
            <a:extLst>
              <a:ext uri="{FF2B5EF4-FFF2-40B4-BE49-F238E27FC236}">
                <a16:creationId xmlns:a16="http://schemas.microsoft.com/office/drawing/2014/main" id="{401AC22C-01F9-4D65-99B2-B4C369623F9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7" y="1801813"/>
            <a:ext cx="12428220" cy="2119884"/>
          </a:xfrm>
          <a:prstGeom prst="rect">
            <a:avLst/>
          </a:prstGeom>
        </p:spPr>
      </p:pic>
      <p:sp>
        <p:nvSpPr>
          <p:cNvPr id="10" name="Oval 9">
            <a:extLst>
              <a:ext uri="{FF2B5EF4-FFF2-40B4-BE49-F238E27FC236}">
                <a16:creationId xmlns:a16="http://schemas.microsoft.com/office/drawing/2014/main" id="{FF813058-DB4F-4E94-928B-E40E3C7AD6B4}"/>
              </a:ext>
              <a:ext uri="{C183D7F6-B498-43B3-948B-1728B52AA6E4}">
                <adec:decorative xmlns:adec="http://schemas.microsoft.com/office/drawing/2017/decorative" val="0"/>
              </a:ext>
            </a:extLst>
          </p:cNvPr>
          <p:cNvSpPr/>
          <p:nvPr/>
        </p:nvSpPr>
        <p:spPr bwMode="auto">
          <a:xfrm>
            <a:off x="1940850"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defRPr/>
            </a:pPr>
            <a:r>
              <a:rPr lang="en-US" sz="2800">
                <a:solidFill>
                  <a:schemeClr val="tx1"/>
                </a:solidFill>
                <a:latin typeface="Segoe UI Semibold"/>
              </a:rPr>
              <a:t>Explore the</a:t>
            </a:r>
            <a:br>
              <a:rPr lang="en-US" sz="2800">
                <a:solidFill>
                  <a:schemeClr val="tx1"/>
                </a:solidFill>
                <a:latin typeface="Segoe UI Semibold"/>
              </a:rPr>
            </a:br>
            <a:r>
              <a:rPr lang="en-US" sz="2800">
                <a:solidFill>
                  <a:schemeClr val="tx1"/>
                </a:solidFill>
                <a:latin typeface="Segoe UI Semibold"/>
              </a:rPr>
              <a:t>QuickStart</a:t>
            </a:r>
            <a:br>
              <a:rPr lang="en-US" sz="2800">
                <a:solidFill>
                  <a:schemeClr val="tx1"/>
                </a:solidFill>
                <a:latin typeface="Segoe UI Semibold"/>
              </a:rPr>
            </a:br>
            <a:r>
              <a:rPr lang="en-US" sz="2800">
                <a:solidFill>
                  <a:schemeClr val="tx1"/>
                </a:solidFill>
                <a:latin typeface="Segoe UI Semibold"/>
              </a:rPr>
              <a:t>gallery</a:t>
            </a:r>
          </a:p>
        </p:txBody>
      </p:sp>
      <p:sp>
        <p:nvSpPr>
          <p:cNvPr id="12" name="Oval 11">
            <a:extLst>
              <a:ext uri="{FF2B5EF4-FFF2-40B4-BE49-F238E27FC236}">
                <a16:creationId xmlns:a16="http://schemas.microsoft.com/office/drawing/2014/main" id="{97F256AF-ACEC-4A75-BC46-B2E47ACE5EFB}"/>
              </a:ext>
              <a:ext uri="{C183D7F6-B498-43B3-948B-1728B52AA6E4}">
                <adec:decorative xmlns:adec="http://schemas.microsoft.com/office/drawing/2017/decorative" val="0"/>
              </a:ext>
            </a:extLst>
          </p:cNvPr>
          <p:cNvSpPr/>
          <p:nvPr/>
        </p:nvSpPr>
        <p:spPr bwMode="auto">
          <a:xfrm>
            <a:off x="7027065" y="2101393"/>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defRPr/>
            </a:pPr>
            <a:r>
              <a:rPr lang="en-US" sz="2800">
                <a:solidFill>
                  <a:schemeClr val="tx1"/>
                </a:solidFill>
                <a:latin typeface="Segoe UI Semibold"/>
              </a:rPr>
              <a:t>Explore</a:t>
            </a:r>
            <a:br>
              <a:rPr lang="en-US" sz="2800">
                <a:solidFill>
                  <a:schemeClr val="tx1"/>
                </a:solidFill>
                <a:latin typeface="Segoe UI Semibold"/>
              </a:rPr>
            </a:br>
            <a:r>
              <a:rPr lang="en-US" sz="2800">
                <a:solidFill>
                  <a:schemeClr val="tx1"/>
                </a:solidFill>
                <a:latin typeface="Segoe UI Semibold"/>
              </a:rPr>
              <a:t>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pic>
        <p:nvPicPr>
          <p:cNvPr id="7" name="Picture 6" descr="Icon of 5 circles connected by a line">
            <a:extLst>
              <a:ext uri="{FF2B5EF4-FFF2-40B4-BE49-F238E27FC236}">
                <a16:creationId xmlns:a16="http://schemas.microsoft.com/office/drawing/2014/main" id="{F87AB56D-D932-4BA9-9E38-63F16931A13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1801" y="1521993"/>
            <a:ext cx="1056132" cy="1054608"/>
          </a:xfrm>
          <a:prstGeom prst="rect">
            <a:avLst/>
          </a:prstGeom>
        </p:spPr>
      </p:pic>
      <p:sp>
        <p:nvSpPr>
          <p:cNvPr id="36" name="Rectangle 35">
            <a:extLst>
              <a:ext uri="{FF2B5EF4-FFF2-40B4-BE49-F238E27FC236}">
                <a16:creationId xmlns:a16="http://schemas.microsoft.com/office/drawing/2014/main" id="{136C632F-1DB8-4EAB-AB3D-A088953F9869}"/>
              </a:ext>
            </a:extLst>
          </p:cNvPr>
          <p:cNvSpPr/>
          <p:nvPr/>
        </p:nvSpPr>
        <p:spPr bwMode="auto">
          <a:xfrm>
            <a:off x="1811337" y="1522238"/>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Connect to your subscription</a:t>
            </a:r>
          </a:p>
        </p:txBody>
      </p:sp>
      <p:cxnSp>
        <p:nvCxnSpPr>
          <p:cNvPr id="13" name="Straight Connector 12">
            <a:extLst>
              <a:ext uri="{FF2B5EF4-FFF2-40B4-BE49-F238E27FC236}">
                <a16:creationId xmlns:a16="http://schemas.microsoft.com/office/drawing/2014/main" id="{2E2A41FB-CB23-4BD3-9945-0213B6CA76FA}"/>
              </a:ext>
              <a:ext uri="{C183D7F6-B498-43B3-948B-1728B52AA6E4}">
                <adec:decorative xmlns:adec="http://schemas.microsoft.com/office/drawing/2017/decorative" val="1"/>
              </a:ext>
            </a:extLst>
          </p:cNvPr>
          <p:cNvCxnSpPr>
            <a:cxnSpLocks/>
          </p:cNvCxnSpPr>
          <p:nvPr/>
        </p:nvCxnSpPr>
        <p:spPr>
          <a:xfrm>
            <a:off x="1799617" y="2680876"/>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6303D34B-CF9D-412A-93DC-6E1E9251DA5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801" y="2785659"/>
            <a:ext cx="1056132" cy="1056132"/>
          </a:xfrm>
          <a:prstGeom prst="rect">
            <a:avLst/>
          </a:prstGeom>
        </p:spPr>
      </p:pic>
      <p:sp>
        <p:nvSpPr>
          <p:cNvPr id="44" name="Rectangle 43">
            <a:extLst>
              <a:ext uri="{FF2B5EF4-FFF2-40B4-BE49-F238E27FC236}">
                <a16:creationId xmlns:a16="http://schemas.microsoft.com/office/drawing/2014/main" id="{5A785D11-F598-4903-93C5-231ED85CF121}"/>
              </a:ext>
            </a:extLst>
          </p:cNvPr>
          <p:cNvSpPr/>
          <p:nvPr/>
        </p:nvSpPr>
        <p:spPr bwMode="auto">
          <a:xfrm>
            <a:off x="1811337" y="2790414"/>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Create the resource group</a:t>
            </a:r>
          </a:p>
        </p:txBody>
      </p:sp>
      <p:pic>
        <p:nvPicPr>
          <p:cNvPr id="9" name="Picture 8" descr="Icon of arrow pointing upwards">
            <a:extLst>
              <a:ext uri="{FF2B5EF4-FFF2-40B4-BE49-F238E27FC236}">
                <a16:creationId xmlns:a16="http://schemas.microsoft.com/office/drawing/2014/main" id="{14747D07-0190-4312-B329-C4E6D76CC51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1801" y="4049325"/>
            <a:ext cx="1056132" cy="1056132"/>
          </a:xfrm>
          <a:prstGeom prst="rect">
            <a:avLst/>
          </a:prstGeom>
        </p:spPr>
      </p:pic>
      <p:cxnSp>
        <p:nvCxnSpPr>
          <p:cNvPr id="18" name="Straight Connector 17">
            <a:extLst>
              <a:ext uri="{FF2B5EF4-FFF2-40B4-BE49-F238E27FC236}">
                <a16:creationId xmlns:a16="http://schemas.microsoft.com/office/drawing/2014/main" id="{8F24EDD8-4FF2-4CD0-8763-057E286B8835}"/>
              </a:ext>
              <a:ext uri="{C183D7F6-B498-43B3-948B-1728B52AA6E4}">
                <adec:decorative xmlns:adec="http://schemas.microsoft.com/office/drawing/2017/decorative" val="1"/>
              </a:ext>
            </a:extLst>
          </p:cNvPr>
          <p:cNvCxnSpPr>
            <a:cxnSpLocks/>
          </p:cNvCxnSpPr>
          <p:nvPr/>
        </p:nvCxnSpPr>
        <p:spPr>
          <a:xfrm>
            <a:off x="1799617" y="3944542"/>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372AA575-2169-47CD-9F8F-69BD77B7AAC8}"/>
              </a:ext>
            </a:extLst>
          </p:cNvPr>
          <p:cNvSpPr/>
          <p:nvPr/>
        </p:nvSpPr>
        <p:spPr bwMode="auto">
          <a:xfrm>
            <a:off x="1811337" y="405859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12"/>
              </a:spcBef>
            </a:pPr>
            <a:r>
              <a:rPr lang="en-US" sz="2400">
                <a:solidFill>
                  <a:schemeClr val="tx1"/>
                </a:solidFill>
              </a:rPr>
              <a:t>Deploy the template into the resource group</a:t>
            </a:r>
          </a:p>
        </p:txBody>
      </p:sp>
      <p:pic>
        <p:nvPicPr>
          <p:cNvPr id="10" name="Picture 9" descr="Icon of a webpage layout template">
            <a:extLst>
              <a:ext uri="{FF2B5EF4-FFF2-40B4-BE49-F238E27FC236}">
                <a16:creationId xmlns:a16="http://schemas.microsoft.com/office/drawing/2014/main" id="{CC25ED89-1FFE-4DFD-8EEB-B0A76CC4EDF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1801" y="5312989"/>
            <a:ext cx="1056132" cy="1056132"/>
          </a:xfrm>
          <a:prstGeom prst="rect">
            <a:avLst/>
          </a:prstGeom>
        </p:spPr>
      </p:pic>
      <p:cxnSp>
        <p:nvCxnSpPr>
          <p:cNvPr id="19" name="Straight Connector 18">
            <a:extLst>
              <a:ext uri="{FF2B5EF4-FFF2-40B4-BE49-F238E27FC236}">
                <a16:creationId xmlns:a16="http://schemas.microsoft.com/office/drawing/2014/main" id="{BF58A6BA-10E8-4043-B8A3-49EFC0684B0B}"/>
              </a:ext>
              <a:ext uri="{C183D7F6-B498-43B3-948B-1728B52AA6E4}">
                <adec:decorative xmlns:adec="http://schemas.microsoft.com/office/drawing/2017/decorative" val="1"/>
              </a:ext>
            </a:extLst>
          </p:cNvPr>
          <p:cNvCxnSpPr>
            <a:cxnSpLocks/>
          </p:cNvCxnSpPr>
          <p:nvPr/>
        </p:nvCxnSpPr>
        <p:spPr>
          <a:xfrm>
            <a:off x="1799617" y="5208208"/>
            <a:ext cx="102145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BC230958-9C95-4833-8A64-1480D89CC97F}"/>
              </a:ext>
            </a:extLst>
          </p:cNvPr>
          <p:cNvSpPr/>
          <p:nvPr/>
        </p:nvSpPr>
        <p:spPr bwMode="auto">
          <a:xfrm>
            <a:off x="1811337" y="5326765"/>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05: Module 03 Lab and Review</a:t>
            </a:r>
          </a:p>
        </p:txBody>
      </p:sp>
      <p:pic>
        <p:nvPicPr>
          <p:cNvPr id="6" name="Picture 5"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06243" y="2802098"/>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03a – Manage Azure resources with the Azure portal</a:t>
            </a:r>
          </a:p>
        </p:txBody>
      </p:sp>
      <p:sp>
        <p:nvSpPr>
          <p:cNvPr id="15" name="Text Placeholder 2">
            <a:extLst>
              <a:ext uri="{FF2B5EF4-FFF2-40B4-BE49-F238E27FC236}">
                <a16:creationId xmlns:a16="http://schemas.microsoft.com/office/drawing/2014/main" id="{8FCFD271-A7B0-4276-80B8-5C0B7B3EDB50}"/>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p:txBody>
      </p:sp>
      <p:sp>
        <p:nvSpPr>
          <p:cNvPr id="16" name="Text Placeholder 2">
            <a:extLst>
              <a:ext uri="{FF2B5EF4-FFF2-40B4-BE49-F238E27FC236}">
                <a16:creationId xmlns:a16="http://schemas.microsoft.com/office/drawing/2014/main" id="{734DCA34-5CAB-4F81-BF42-2E7860E6FDE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9" name="Rectangle 18">
            <a:extLst>
              <a:ext uri="{FF2B5EF4-FFF2-40B4-BE49-F238E27FC236}">
                <a16:creationId xmlns:a16="http://schemas.microsoft.com/office/drawing/2014/main" id="{EF3951CE-D622-4539-BA3E-257509E66962}"/>
              </a:ext>
            </a:extLst>
          </p:cNvPr>
          <p:cNvSpPr/>
          <p:nvPr/>
        </p:nvSpPr>
        <p:spPr bwMode="auto">
          <a:xfrm>
            <a:off x="427038"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resource groups</a:t>
            </a:r>
            <a:br>
              <a:rPr lang="en-US" sz="2000" dirty="0">
                <a:solidFill>
                  <a:schemeClr val="tx1"/>
                </a:solidFill>
                <a:cs typeface="Segoe UI Semilight"/>
              </a:rPr>
            </a:br>
            <a:r>
              <a:rPr lang="en-US" sz="2000" dirty="0">
                <a:solidFill>
                  <a:schemeClr val="tx1"/>
                </a:solidFill>
                <a:cs typeface="Segoe UI Semilight"/>
              </a:rPr>
              <a:t>and deploy resources to resource groups</a:t>
            </a:r>
          </a:p>
        </p:txBody>
      </p:sp>
      <p:sp>
        <p:nvSpPr>
          <p:cNvPr id="21" name="Rectangle 20">
            <a:extLst>
              <a:ext uri="{FF2B5EF4-FFF2-40B4-BE49-F238E27FC236}">
                <a16:creationId xmlns:a16="http://schemas.microsoft.com/office/drawing/2014/main" id="{4076545C-7C29-48C2-B464-E5343B335EF9}"/>
              </a:ext>
            </a:extLst>
          </p:cNvPr>
          <p:cNvSpPr/>
          <p:nvPr/>
        </p:nvSpPr>
        <p:spPr bwMode="auto">
          <a:xfrm>
            <a:off x="4334267"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Move resources between resource groups</a:t>
            </a:r>
          </a:p>
        </p:txBody>
      </p:sp>
      <p:sp>
        <p:nvSpPr>
          <p:cNvPr id="22" name="Rectangle 21">
            <a:extLst>
              <a:ext uri="{FF2B5EF4-FFF2-40B4-BE49-F238E27FC236}">
                <a16:creationId xmlns:a16="http://schemas.microsoft.com/office/drawing/2014/main" id="{B362BC40-4EB1-42E3-966E-3E4D1B5922DA}"/>
              </a:ext>
            </a:extLst>
          </p:cNvPr>
          <p:cNvSpPr/>
          <p:nvPr/>
        </p:nvSpPr>
        <p:spPr bwMode="auto">
          <a:xfrm>
            <a:off x="8241495"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Implement and test</a:t>
            </a:r>
            <a:br>
              <a:rPr lang="en-US" sz="2000" dirty="0">
                <a:solidFill>
                  <a:schemeClr val="tx1"/>
                </a:solidFill>
                <a:cs typeface="Segoe UI Semilight"/>
              </a:rPr>
            </a:br>
            <a:r>
              <a:rPr lang="en-US" sz="2000" dirty="0">
                <a:solidFill>
                  <a:schemeClr val="tx1"/>
                </a:solidFill>
                <a:cs typeface="Segoe UI Semilight"/>
              </a:rPr>
              <a:t>resource locks</a:t>
            </a:r>
          </a:p>
        </p:txBody>
      </p:sp>
      <p:sp>
        <p:nvSpPr>
          <p:cNvPr id="3" name="Text Placeholder 2">
            <a:extLst>
              <a:ext uri="{FF2B5EF4-FFF2-40B4-BE49-F238E27FC236}">
                <a16:creationId xmlns:a16="http://schemas.microsoft.com/office/drawing/2014/main" id="{A019BEF8-7C88-4176-98E6-4FAFAF6675C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33C588A-4CD1-4662-B1EB-0552DA01D53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03a – Architecture diagram</a:t>
            </a:r>
          </a:p>
        </p:txBody>
      </p:sp>
      <p:sp>
        <p:nvSpPr>
          <p:cNvPr id="8" name="Rectangle 7">
            <a:extLst>
              <a:ext uri="{FF2B5EF4-FFF2-40B4-BE49-F238E27FC236}">
                <a16:creationId xmlns:a16="http://schemas.microsoft.com/office/drawing/2014/main" id="{73A0CF67-6E4C-4434-B293-AD14765AE0A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descr="Architecture diagram of the detailed lab steps. ">
            <a:extLst>
              <a:ext uri="{FF2B5EF4-FFF2-40B4-BE49-F238E27FC236}">
                <a16:creationId xmlns:a16="http://schemas.microsoft.com/office/drawing/2014/main" id="{BF390BE1-CBD5-4F4B-8828-81D248D0FA4D}"/>
              </a:ext>
            </a:extLst>
          </p:cNvPr>
          <p:cNvGrpSpPr/>
          <p:nvPr/>
        </p:nvGrpSpPr>
        <p:grpSpPr>
          <a:xfrm>
            <a:off x="2830695" y="1493115"/>
            <a:ext cx="6104988" cy="4641172"/>
            <a:chOff x="2440170" y="1652730"/>
            <a:chExt cx="6104988" cy="4641172"/>
          </a:xfrm>
        </p:grpSpPr>
        <p:sp>
          <p:nvSpPr>
            <p:cNvPr id="10" name="Rectangle 9">
              <a:extLst>
                <a:ext uri="{FF2B5EF4-FFF2-40B4-BE49-F238E27FC236}">
                  <a16:creationId xmlns:a16="http://schemas.microsoft.com/office/drawing/2014/main" id="{73F002ED-B607-493C-8B4D-AAFBE7BDF55D}"/>
                </a:ext>
              </a:extLst>
            </p:cNvPr>
            <p:cNvSpPr/>
            <p:nvPr/>
          </p:nvSpPr>
          <p:spPr bwMode="auto">
            <a:xfrm>
              <a:off x="2522739" y="4169888"/>
              <a:ext cx="557420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6E7B3B9-17F1-4294-BB23-807E034AAFF7}"/>
                </a:ext>
              </a:extLst>
            </p:cNvPr>
            <p:cNvSpPr/>
            <p:nvPr/>
          </p:nvSpPr>
          <p:spPr bwMode="auto">
            <a:xfrm>
              <a:off x="5023732" y="1652730"/>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B2B4B03-FB0B-4460-ABB4-32A1C7C65AF4}"/>
                </a:ext>
              </a:extLst>
            </p:cNvPr>
            <p:cNvSpPr/>
            <p:nvPr/>
          </p:nvSpPr>
          <p:spPr bwMode="auto">
            <a:xfrm>
              <a:off x="2440170" y="1671045"/>
              <a:ext cx="250364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5FE601A3-589F-4194-A531-3D58C432B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9073" y="2229672"/>
              <a:ext cx="376369" cy="376369"/>
            </a:xfrm>
            <a:prstGeom prst="rect">
              <a:avLst/>
            </a:prstGeom>
          </p:spPr>
        </p:pic>
        <p:pic>
          <p:nvPicPr>
            <p:cNvPr id="18" name="Graphic 17">
              <a:extLst>
                <a:ext uri="{FF2B5EF4-FFF2-40B4-BE49-F238E27FC236}">
                  <a16:creationId xmlns:a16="http://schemas.microsoft.com/office/drawing/2014/main" id="{C4DC0BCE-B108-4C2C-B169-C2D0C630F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122" y="2777234"/>
              <a:ext cx="376370" cy="376370"/>
            </a:xfrm>
            <a:prstGeom prst="rect">
              <a:avLst/>
            </a:prstGeom>
          </p:spPr>
        </p:pic>
        <p:sp>
          <p:nvSpPr>
            <p:cNvPr id="20" name="TextBox 19">
              <a:extLst>
                <a:ext uri="{FF2B5EF4-FFF2-40B4-BE49-F238E27FC236}">
                  <a16:creationId xmlns:a16="http://schemas.microsoft.com/office/drawing/2014/main" id="{19994399-C167-409B-8CD9-F1514F30BAD6}"/>
                </a:ext>
              </a:extLst>
            </p:cNvPr>
            <p:cNvSpPr txBox="1"/>
            <p:nvPr/>
          </p:nvSpPr>
          <p:spPr>
            <a:xfrm>
              <a:off x="3155441" y="2282080"/>
              <a:ext cx="1297732" cy="271554"/>
            </a:xfrm>
            <a:prstGeom prst="rect">
              <a:avLst/>
            </a:prstGeom>
            <a:noFill/>
          </p:spPr>
          <p:txBody>
            <a:bodyPr wrap="square">
              <a:spAutoFit/>
            </a:bodyPr>
            <a:lstStyle/>
            <a:p>
              <a:r>
                <a:rPr lang="fr-FR" sz="1176" b="1" dirty="0"/>
                <a:t>az104-03a-rg1</a:t>
              </a:r>
            </a:p>
          </p:txBody>
        </p:sp>
        <p:sp>
          <p:nvSpPr>
            <p:cNvPr id="22" name="Rectangle 21">
              <a:extLst>
                <a:ext uri="{FF2B5EF4-FFF2-40B4-BE49-F238E27FC236}">
                  <a16:creationId xmlns:a16="http://schemas.microsoft.com/office/drawing/2014/main" id="{D9529829-D86C-4B22-A2EC-D1D76DC71A7D}"/>
                </a:ext>
              </a:extLst>
            </p:cNvPr>
            <p:cNvSpPr/>
            <p:nvPr/>
          </p:nvSpPr>
          <p:spPr bwMode="auto">
            <a:xfrm>
              <a:off x="2687125" y="265844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4" name="TextBox 23">
              <a:extLst>
                <a:ext uri="{FF2B5EF4-FFF2-40B4-BE49-F238E27FC236}">
                  <a16:creationId xmlns:a16="http://schemas.microsoft.com/office/drawing/2014/main" id="{BE6157B2-4AC0-4A8A-87FC-EAFB71D9CC71}"/>
                </a:ext>
              </a:extLst>
            </p:cNvPr>
            <p:cNvSpPr txBox="1"/>
            <p:nvPr/>
          </p:nvSpPr>
          <p:spPr>
            <a:xfrm>
              <a:off x="3102651" y="3153831"/>
              <a:ext cx="1578425" cy="271554"/>
            </a:xfrm>
            <a:prstGeom prst="rect">
              <a:avLst/>
            </a:prstGeom>
            <a:noFill/>
          </p:spPr>
          <p:txBody>
            <a:bodyPr wrap="square">
              <a:spAutoFit/>
            </a:bodyPr>
            <a:lstStyle/>
            <a:p>
              <a:r>
                <a:rPr lang="fr-FR" sz="1176" b="1" dirty="0"/>
                <a:t>az104-03a-disk1</a:t>
              </a:r>
            </a:p>
          </p:txBody>
        </p:sp>
        <p:pic>
          <p:nvPicPr>
            <p:cNvPr id="26" name="Graphic 25">
              <a:extLst>
                <a:ext uri="{FF2B5EF4-FFF2-40B4-BE49-F238E27FC236}">
                  <a16:creationId xmlns:a16="http://schemas.microsoft.com/office/drawing/2014/main" id="{A192904A-1B07-4381-B265-BC0BB6B13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956" y="2177265"/>
              <a:ext cx="376369" cy="376369"/>
            </a:xfrm>
            <a:prstGeom prst="rect">
              <a:avLst/>
            </a:prstGeom>
          </p:spPr>
        </p:pic>
        <p:pic>
          <p:nvPicPr>
            <p:cNvPr id="28" name="Graphic 27">
              <a:extLst>
                <a:ext uri="{FF2B5EF4-FFF2-40B4-BE49-F238E27FC236}">
                  <a16:creationId xmlns:a16="http://schemas.microsoft.com/office/drawing/2014/main" id="{6AD2D826-8DFA-4D71-9C2B-9E0884BF8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1006" y="2724827"/>
              <a:ext cx="376370" cy="376370"/>
            </a:xfrm>
            <a:prstGeom prst="rect">
              <a:avLst/>
            </a:prstGeom>
          </p:spPr>
        </p:pic>
        <p:sp>
          <p:nvSpPr>
            <p:cNvPr id="30" name="TextBox 29">
              <a:extLst>
                <a:ext uri="{FF2B5EF4-FFF2-40B4-BE49-F238E27FC236}">
                  <a16:creationId xmlns:a16="http://schemas.microsoft.com/office/drawing/2014/main" id="{53E8790C-1456-4FAA-876B-843F942DA2A6}"/>
                </a:ext>
              </a:extLst>
            </p:cNvPr>
            <p:cNvSpPr txBox="1"/>
            <p:nvPr/>
          </p:nvSpPr>
          <p:spPr>
            <a:xfrm>
              <a:off x="6690325" y="2229672"/>
              <a:ext cx="1297732" cy="271554"/>
            </a:xfrm>
            <a:prstGeom prst="rect">
              <a:avLst/>
            </a:prstGeom>
            <a:noFill/>
          </p:spPr>
          <p:txBody>
            <a:bodyPr wrap="square">
              <a:spAutoFit/>
            </a:bodyPr>
            <a:lstStyle/>
            <a:p>
              <a:r>
                <a:rPr lang="fr-FR" sz="1176" b="1" dirty="0"/>
                <a:t>az104-03a-rg2</a:t>
              </a:r>
            </a:p>
          </p:txBody>
        </p:sp>
        <p:sp>
          <p:nvSpPr>
            <p:cNvPr id="32" name="Rectangle 31">
              <a:extLst>
                <a:ext uri="{FF2B5EF4-FFF2-40B4-BE49-F238E27FC236}">
                  <a16:creationId xmlns:a16="http://schemas.microsoft.com/office/drawing/2014/main" id="{B97D7767-2DFA-409B-9EA9-115DE8D48595}"/>
                </a:ext>
              </a:extLst>
            </p:cNvPr>
            <p:cNvSpPr/>
            <p:nvPr/>
          </p:nvSpPr>
          <p:spPr bwMode="auto">
            <a:xfrm>
              <a:off x="6313955" y="2606041"/>
              <a:ext cx="2147814"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FE762DCF-ABBA-4E33-89EA-783714F935F0}"/>
                </a:ext>
              </a:extLst>
            </p:cNvPr>
            <p:cNvSpPr txBox="1"/>
            <p:nvPr/>
          </p:nvSpPr>
          <p:spPr>
            <a:xfrm>
              <a:off x="6637535" y="3101424"/>
              <a:ext cx="1578425" cy="271554"/>
            </a:xfrm>
            <a:prstGeom prst="rect">
              <a:avLst/>
            </a:prstGeom>
            <a:noFill/>
          </p:spPr>
          <p:txBody>
            <a:bodyPr wrap="square">
              <a:spAutoFit/>
            </a:bodyPr>
            <a:lstStyle/>
            <a:p>
              <a:r>
                <a:rPr lang="fr-FR" sz="1176" b="1" dirty="0"/>
                <a:t>az104-03a-disk1</a:t>
              </a:r>
            </a:p>
          </p:txBody>
        </p:sp>
        <p:cxnSp>
          <p:nvCxnSpPr>
            <p:cNvPr id="36" name="Straight Arrow Connector 35">
              <a:extLst>
                <a:ext uri="{FF2B5EF4-FFF2-40B4-BE49-F238E27FC236}">
                  <a16:creationId xmlns:a16="http://schemas.microsoft.com/office/drawing/2014/main" id="{B3958C9B-8BDE-49F6-B537-65949FD99F81}"/>
                </a:ext>
              </a:extLst>
            </p:cNvPr>
            <p:cNvCxnSpPr>
              <a:cxnSpLocks/>
            </p:cNvCxnSpPr>
            <p:nvPr/>
          </p:nvCxnSpPr>
          <p:spPr>
            <a:xfrm>
              <a:off x="4045241" y="2991439"/>
              <a:ext cx="28842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0601A19-A41B-4DB1-89F2-BE7781D3680F}"/>
                </a:ext>
              </a:extLst>
            </p:cNvPr>
            <p:cNvSpPr txBox="1"/>
            <p:nvPr/>
          </p:nvSpPr>
          <p:spPr>
            <a:xfrm>
              <a:off x="5023732" y="2743815"/>
              <a:ext cx="1366283" cy="271554"/>
            </a:xfrm>
            <a:prstGeom prst="rect">
              <a:avLst/>
            </a:prstGeom>
            <a:noFill/>
          </p:spPr>
          <p:txBody>
            <a:bodyPr wrap="square">
              <a:spAutoFit/>
            </a:bodyPr>
            <a:lstStyle/>
            <a:p>
              <a:r>
                <a:rPr lang="fr-FR" sz="1176" b="1" dirty="0"/>
                <a:t>Move </a:t>
              </a:r>
              <a:r>
                <a:rPr lang="fr-FR" sz="1176" b="1" dirty="0" err="1"/>
                <a:t>resource</a:t>
              </a:r>
              <a:r>
                <a:rPr lang="fr-FR" sz="1176" b="1" dirty="0"/>
                <a:t> </a:t>
              </a:r>
            </a:p>
          </p:txBody>
        </p:sp>
        <p:pic>
          <p:nvPicPr>
            <p:cNvPr id="40" name="Graphic 39">
              <a:extLst>
                <a:ext uri="{FF2B5EF4-FFF2-40B4-BE49-F238E27FC236}">
                  <a16:creationId xmlns:a16="http://schemas.microsoft.com/office/drawing/2014/main" id="{7D2F0244-FA43-4D55-BB6D-4CE97F43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649" y="4667082"/>
              <a:ext cx="376369" cy="376369"/>
            </a:xfrm>
            <a:prstGeom prst="rect">
              <a:avLst/>
            </a:prstGeom>
          </p:spPr>
        </p:pic>
        <p:pic>
          <p:nvPicPr>
            <p:cNvPr id="42" name="Graphic 41">
              <a:extLst>
                <a:ext uri="{FF2B5EF4-FFF2-40B4-BE49-F238E27FC236}">
                  <a16:creationId xmlns:a16="http://schemas.microsoft.com/office/drawing/2014/main" id="{7257F93D-DFF4-4854-9746-497F5FF46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5698" y="5214644"/>
              <a:ext cx="376370" cy="376370"/>
            </a:xfrm>
            <a:prstGeom prst="rect">
              <a:avLst/>
            </a:prstGeom>
          </p:spPr>
        </p:pic>
        <p:sp>
          <p:nvSpPr>
            <p:cNvPr id="44" name="TextBox 43">
              <a:extLst>
                <a:ext uri="{FF2B5EF4-FFF2-40B4-BE49-F238E27FC236}">
                  <a16:creationId xmlns:a16="http://schemas.microsoft.com/office/drawing/2014/main" id="{56BA5DA0-8B9A-45DA-85C4-B0BB7F499FA3}"/>
                </a:ext>
              </a:extLst>
            </p:cNvPr>
            <p:cNvSpPr txBox="1"/>
            <p:nvPr/>
          </p:nvSpPr>
          <p:spPr>
            <a:xfrm>
              <a:off x="3145017" y="4719489"/>
              <a:ext cx="1297732" cy="271554"/>
            </a:xfrm>
            <a:prstGeom prst="rect">
              <a:avLst/>
            </a:prstGeom>
            <a:noFill/>
          </p:spPr>
          <p:txBody>
            <a:bodyPr wrap="square">
              <a:spAutoFit/>
            </a:bodyPr>
            <a:lstStyle/>
            <a:p>
              <a:r>
                <a:rPr lang="fr-FR" sz="1176" b="1" dirty="0"/>
                <a:t>az104-03a-rg3</a:t>
              </a:r>
            </a:p>
          </p:txBody>
        </p:sp>
        <p:sp>
          <p:nvSpPr>
            <p:cNvPr id="46" name="Rectangle 45">
              <a:extLst>
                <a:ext uri="{FF2B5EF4-FFF2-40B4-BE49-F238E27FC236}">
                  <a16:creationId xmlns:a16="http://schemas.microsoft.com/office/drawing/2014/main" id="{41A392FE-C564-49ED-996A-2C847E6978C0}"/>
                </a:ext>
              </a:extLst>
            </p:cNvPr>
            <p:cNvSpPr/>
            <p:nvPr/>
          </p:nvSpPr>
          <p:spPr bwMode="auto">
            <a:xfrm>
              <a:off x="2676701" y="509585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CFA5B777-6B5D-41DC-ADD5-472F87CC79D2}"/>
                </a:ext>
              </a:extLst>
            </p:cNvPr>
            <p:cNvSpPr txBox="1"/>
            <p:nvPr/>
          </p:nvSpPr>
          <p:spPr>
            <a:xfrm>
              <a:off x="3092227" y="5591241"/>
              <a:ext cx="1578425" cy="271554"/>
            </a:xfrm>
            <a:prstGeom prst="rect">
              <a:avLst/>
            </a:prstGeom>
            <a:noFill/>
          </p:spPr>
          <p:txBody>
            <a:bodyPr wrap="square">
              <a:spAutoFit/>
            </a:bodyPr>
            <a:lstStyle/>
            <a:p>
              <a:r>
                <a:rPr lang="fr-FR" sz="1176" b="1" dirty="0"/>
                <a:t>az104-03a-disk2</a:t>
              </a:r>
            </a:p>
          </p:txBody>
        </p:sp>
        <p:pic>
          <p:nvPicPr>
            <p:cNvPr id="50" name="Picture 49">
              <a:extLst>
                <a:ext uri="{FF2B5EF4-FFF2-40B4-BE49-F238E27FC236}">
                  <a16:creationId xmlns:a16="http://schemas.microsoft.com/office/drawing/2014/main" id="{B6FC0266-2696-48AC-83D0-41C7F0580797}"/>
                </a:ext>
              </a:extLst>
            </p:cNvPr>
            <p:cNvPicPr>
              <a:picLocks noChangeAspect="1"/>
            </p:cNvPicPr>
            <p:nvPr/>
          </p:nvPicPr>
          <p:blipFill>
            <a:blip r:embed="rId6"/>
            <a:stretch>
              <a:fillRect/>
            </a:stretch>
          </p:blipFill>
          <p:spPr>
            <a:xfrm>
              <a:off x="6029227" y="4667082"/>
              <a:ext cx="260577" cy="323961"/>
            </a:xfrm>
            <a:prstGeom prst="rect">
              <a:avLst/>
            </a:prstGeom>
          </p:spPr>
        </p:pic>
        <p:sp>
          <p:nvSpPr>
            <p:cNvPr id="52" name="TextBox 51">
              <a:extLst>
                <a:ext uri="{FF2B5EF4-FFF2-40B4-BE49-F238E27FC236}">
                  <a16:creationId xmlns:a16="http://schemas.microsoft.com/office/drawing/2014/main" id="{CCF566DD-9DBC-4D68-9044-D409EABA83A4}"/>
                </a:ext>
              </a:extLst>
            </p:cNvPr>
            <p:cNvSpPr txBox="1"/>
            <p:nvPr/>
          </p:nvSpPr>
          <p:spPr>
            <a:xfrm>
              <a:off x="6289805" y="4709124"/>
              <a:ext cx="1935318" cy="452590"/>
            </a:xfrm>
            <a:prstGeom prst="rect">
              <a:avLst/>
            </a:prstGeom>
            <a:noFill/>
          </p:spPr>
          <p:txBody>
            <a:bodyPr wrap="square">
              <a:spAutoFit/>
            </a:bodyPr>
            <a:lstStyle/>
            <a:p>
              <a:r>
                <a:rPr lang="fr-FR" sz="1176" b="1" dirty="0"/>
                <a:t>az104-03a-delete-lock</a:t>
              </a:r>
            </a:p>
            <a:p>
              <a:r>
                <a:rPr lang="fr-FR" sz="1176" b="1" dirty="0"/>
                <a:t>Type: </a:t>
              </a:r>
              <a:r>
                <a:rPr lang="fr-FR" sz="1176" dirty="0" err="1"/>
                <a:t>Delete</a:t>
              </a:r>
              <a:endParaRPr lang="fr-FR" sz="1176" dirty="0"/>
            </a:p>
          </p:txBody>
        </p:sp>
        <p:cxnSp>
          <p:nvCxnSpPr>
            <p:cNvPr id="54" name="Straight Arrow Connector 53">
              <a:extLst>
                <a:ext uri="{FF2B5EF4-FFF2-40B4-BE49-F238E27FC236}">
                  <a16:creationId xmlns:a16="http://schemas.microsoft.com/office/drawing/2014/main" id="{28717AE4-8B0C-41D9-9F2C-8593C3D6E8AA}"/>
                </a:ext>
              </a:extLst>
            </p:cNvPr>
            <p:cNvCxnSpPr>
              <a:cxnSpLocks/>
            </p:cNvCxnSpPr>
            <p:nvPr/>
          </p:nvCxnSpPr>
          <p:spPr>
            <a:xfrm flipH="1">
              <a:off x="4442750" y="4855265"/>
              <a:ext cx="14548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F42C56-1313-4659-8676-F5504FA95F0C}"/>
                </a:ext>
              </a:extLst>
            </p:cNvPr>
            <p:cNvSpPr txBox="1"/>
            <p:nvPr/>
          </p:nvSpPr>
          <p:spPr>
            <a:xfrm>
              <a:off x="2594132" y="1741146"/>
              <a:ext cx="1297732"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57">
              <a:extLst>
                <a:ext uri="{FF2B5EF4-FFF2-40B4-BE49-F238E27FC236}">
                  <a16:creationId xmlns:a16="http://schemas.microsoft.com/office/drawing/2014/main" id="{64383C77-BD63-49AB-A8DD-ED840E7ED666}"/>
                </a:ext>
              </a:extLst>
            </p:cNvPr>
            <p:cNvSpPr txBox="1"/>
            <p:nvPr/>
          </p:nvSpPr>
          <p:spPr>
            <a:xfrm>
              <a:off x="5177694" y="1722831"/>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60" name="TextBox 59">
              <a:extLst>
                <a:ext uri="{FF2B5EF4-FFF2-40B4-BE49-F238E27FC236}">
                  <a16:creationId xmlns:a16="http://schemas.microsoft.com/office/drawing/2014/main" id="{09B02C0E-5CE5-4091-ABCF-13FCE97ED08F}"/>
                </a:ext>
              </a:extLst>
            </p:cNvPr>
            <p:cNvSpPr txBox="1"/>
            <p:nvPr/>
          </p:nvSpPr>
          <p:spPr>
            <a:xfrm>
              <a:off x="2676702" y="4239989"/>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grpSp>
    </p:spTree>
    <p:extLst>
      <p:ext uri="{BB962C8B-B14F-4D97-AF65-F5344CB8AC3E}">
        <p14:creationId xmlns:p14="http://schemas.microsoft.com/office/powerpoint/2010/main" val="392024859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03b – Manage Azure resources with templates</a:t>
            </a:r>
          </a:p>
        </p:txBody>
      </p:sp>
      <p:sp>
        <p:nvSpPr>
          <p:cNvPr id="13" name="Text Placeholder 2">
            <a:extLst>
              <a:ext uri="{FF2B5EF4-FFF2-40B4-BE49-F238E27FC236}">
                <a16:creationId xmlns:a16="http://schemas.microsoft.com/office/drawing/2014/main" id="{B523FF43-6FFD-4200-AA92-21AD69A2C20E}"/>
              </a:ext>
            </a:extLst>
          </p:cNvPr>
          <p:cNvSpPr txBox="1">
            <a:spLocks/>
          </p:cNvSpPr>
          <p:nvPr/>
        </p:nvSpPr>
        <p:spPr>
          <a:xfrm>
            <a:off x="427038" y="1537495"/>
            <a:ext cx="11582400" cy="129266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p:txBody>
      </p:sp>
      <p:sp>
        <p:nvSpPr>
          <p:cNvPr id="16" name="Text Placeholder 2">
            <a:extLst>
              <a:ext uri="{FF2B5EF4-FFF2-40B4-BE49-F238E27FC236}">
                <a16:creationId xmlns:a16="http://schemas.microsoft.com/office/drawing/2014/main" id="{4CC1036D-E6C0-4027-9505-32D3C1479268}"/>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5" name="Rectangle 24">
            <a:extLst>
              <a:ext uri="{FF2B5EF4-FFF2-40B4-BE49-F238E27FC236}">
                <a16:creationId xmlns:a16="http://schemas.microsoft.com/office/drawing/2014/main" id="{847364E2-1D44-4F91-9B22-EFB1D3A6B773}"/>
              </a:ext>
            </a:extLst>
          </p:cNvPr>
          <p:cNvSpPr/>
          <p:nvPr/>
        </p:nvSpPr>
        <p:spPr bwMode="auto">
          <a:xfrm>
            <a:off x="427038"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Review an ARM template</a:t>
            </a:r>
            <a:br>
              <a:rPr lang="en-US" sz="2000" dirty="0">
                <a:solidFill>
                  <a:schemeClr val="tx1"/>
                </a:solidFill>
                <a:cs typeface="Segoe UI Semilight"/>
              </a:rPr>
            </a:br>
            <a:r>
              <a:rPr lang="en-US" sz="2000" dirty="0">
                <a:solidFill>
                  <a:schemeClr val="tx1"/>
                </a:solidFill>
                <a:cs typeface="Segoe UI Semilight"/>
              </a:rPr>
              <a:t>for deployment of an Azure managed disk</a:t>
            </a:r>
          </a:p>
        </p:txBody>
      </p:sp>
      <p:sp>
        <p:nvSpPr>
          <p:cNvPr id="26" name="Rectangle 25">
            <a:extLst>
              <a:ext uri="{FF2B5EF4-FFF2-40B4-BE49-F238E27FC236}">
                <a16:creationId xmlns:a16="http://schemas.microsoft.com/office/drawing/2014/main" id="{A19AC064-EB6B-4717-925C-9A1C445009C2}"/>
              </a:ext>
            </a:extLst>
          </p:cNvPr>
          <p:cNvSpPr/>
          <p:nvPr/>
        </p:nvSpPr>
        <p:spPr bwMode="auto">
          <a:xfrm>
            <a:off x="4334267"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an Azure managed disk by using an ARM template</a:t>
            </a:r>
          </a:p>
        </p:txBody>
      </p:sp>
      <p:sp>
        <p:nvSpPr>
          <p:cNvPr id="27" name="Rectangle 26">
            <a:extLst>
              <a:ext uri="{FF2B5EF4-FFF2-40B4-BE49-F238E27FC236}">
                <a16:creationId xmlns:a16="http://schemas.microsoft.com/office/drawing/2014/main" id="{5EC36B3E-9282-40F3-B788-A78480F42B40}"/>
              </a:ext>
            </a:extLst>
          </p:cNvPr>
          <p:cNvSpPr/>
          <p:nvPr/>
        </p:nvSpPr>
        <p:spPr bwMode="auto">
          <a:xfrm>
            <a:off x="8241495"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Review the ARM template-based deployment of the managed disk</a:t>
            </a:r>
          </a:p>
        </p:txBody>
      </p:sp>
      <p:sp>
        <p:nvSpPr>
          <p:cNvPr id="3" name="Text Placeholder 2">
            <a:extLst>
              <a:ext uri="{FF2B5EF4-FFF2-40B4-BE49-F238E27FC236}">
                <a16:creationId xmlns:a16="http://schemas.microsoft.com/office/drawing/2014/main" id="{679DD51B-7278-49F9-9796-F1B3C6A2B84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A70DD89-658C-4783-8151-0ED3A968775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3277659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03b – Architecture diagram</a:t>
            </a:r>
          </a:p>
        </p:txBody>
      </p:sp>
      <p:grpSp>
        <p:nvGrpSpPr>
          <p:cNvPr id="9" name="Group 8" descr="Architecture diagram of the detailed lab steps. ">
            <a:extLst>
              <a:ext uri="{FF2B5EF4-FFF2-40B4-BE49-F238E27FC236}">
                <a16:creationId xmlns:a16="http://schemas.microsoft.com/office/drawing/2014/main" id="{24848A19-218B-4EFF-9A33-1203888518AF}"/>
              </a:ext>
            </a:extLst>
          </p:cNvPr>
          <p:cNvGrpSpPr/>
          <p:nvPr/>
        </p:nvGrpSpPr>
        <p:grpSpPr>
          <a:xfrm>
            <a:off x="1072803" y="2423625"/>
            <a:ext cx="10020475" cy="2147274"/>
            <a:chOff x="649470" y="2196534"/>
            <a:chExt cx="10020475" cy="2147274"/>
          </a:xfrm>
        </p:grpSpPr>
        <p:sp>
          <p:nvSpPr>
            <p:cNvPr id="10" name="Rectangle 9">
              <a:extLst>
                <a:ext uri="{FF2B5EF4-FFF2-40B4-BE49-F238E27FC236}">
                  <a16:creationId xmlns:a16="http://schemas.microsoft.com/office/drawing/2014/main" id="{1257D073-5B4E-4361-B21F-D6C079510D17}"/>
                </a:ext>
              </a:extLst>
            </p:cNvPr>
            <p:cNvSpPr/>
            <p:nvPr/>
          </p:nvSpPr>
          <p:spPr bwMode="auto">
            <a:xfrm>
              <a:off x="4899066" y="2219794"/>
              <a:ext cx="5770879"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787A12D-9A7C-4EB0-99DF-675427C30D80}"/>
                </a:ext>
              </a:extLst>
            </p:cNvPr>
            <p:cNvSpPr/>
            <p:nvPr/>
          </p:nvSpPr>
          <p:spPr bwMode="auto">
            <a:xfrm>
              <a:off x="649470" y="2196534"/>
              <a:ext cx="416890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16C02489-66AD-494E-B7FD-32998DC2E0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8373" y="2755161"/>
              <a:ext cx="376369" cy="376369"/>
            </a:xfrm>
            <a:prstGeom prst="rect">
              <a:avLst/>
            </a:prstGeom>
          </p:spPr>
        </p:pic>
        <p:pic>
          <p:nvPicPr>
            <p:cNvPr id="13" name="Graphic 12">
              <a:extLst>
                <a:ext uri="{FF2B5EF4-FFF2-40B4-BE49-F238E27FC236}">
                  <a16:creationId xmlns:a16="http://schemas.microsoft.com/office/drawing/2014/main" id="{D0B89A5F-9DB6-4814-A7F2-1AFA6DDC38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22" y="3302723"/>
              <a:ext cx="376370" cy="376370"/>
            </a:xfrm>
            <a:prstGeom prst="rect">
              <a:avLst/>
            </a:prstGeom>
          </p:spPr>
        </p:pic>
        <p:sp>
          <p:nvSpPr>
            <p:cNvPr id="14" name="TextBox 13">
              <a:extLst>
                <a:ext uri="{FF2B5EF4-FFF2-40B4-BE49-F238E27FC236}">
                  <a16:creationId xmlns:a16="http://schemas.microsoft.com/office/drawing/2014/main" id="{1C8364DB-888B-4CD3-B2D0-DD9D25C5F0B9}"/>
                </a:ext>
              </a:extLst>
            </p:cNvPr>
            <p:cNvSpPr txBox="1"/>
            <p:nvPr/>
          </p:nvSpPr>
          <p:spPr>
            <a:xfrm>
              <a:off x="1364741" y="2807568"/>
              <a:ext cx="1297732" cy="271554"/>
            </a:xfrm>
            <a:prstGeom prst="rect">
              <a:avLst/>
            </a:prstGeom>
            <a:noFill/>
          </p:spPr>
          <p:txBody>
            <a:bodyPr wrap="square">
              <a:spAutoFit/>
            </a:bodyPr>
            <a:lstStyle/>
            <a:p>
              <a:pPr defTabSz="914367"/>
              <a:r>
                <a:rPr lang="fr-FR" sz="1176" b="1" dirty="0">
                  <a:solidFill>
                    <a:srgbClr val="000000"/>
                  </a:solidFill>
                  <a:latin typeface="Segoe UI"/>
                </a:rPr>
                <a:t>az104-03a-rg1</a:t>
              </a:r>
            </a:p>
          </p:txBody>
        </p:sp>
        <p:sp>
          <p:nvSpPr>
            <p:cNvPr id="15" name="Rectangle 14">
              <a:extLst>
                <a:ext uri="{FF2B5EF4-FFF2-40B4-BE49-F238E27FC236}">
                  <a16:creationId xmlns:a16="http://schemas.microsoft.com/office/drawing/2014/main" id="{A9EC3846-EBA3-422C-9C4F-02BD976994EE}"/>
                </a:ext>
              </a:extLst>
            </p:cNvPr>
            <p:cNvSpPr/>
            <p:nvPr/>
          </p:nvSpPr>
          <p:spPr bwMode="auto">
            <a:xfrm>
              <a:off x="896425" y="3183937"/>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6" name="TextBox 15">
              <a:extLst>
                <a:ext uri="{FF2B5EF4-FFF2-40B4-BE49-F238E27FC236}">
                  <a16:creationId xmlns:a16="http://schemas.microsoft.com/office/drawing/2014/main" id="{71EBFAD2-C68C-4DD8-8930-D4ACCB62F2D7}"/>
                </a:ext>
              </a:extLst>
            </p:cNvPr>
            <p:cNvSpPr txBox="1"/>
            <p:nvPr/>
          </p:nvSpPr>
          <p:spPr>
            <a:xfrm>
              <a:off x="1311951" y="3679320"/>
              <a:ext cx="1578425" cy="271554"/>
            </a:xfrm>
            <a:prstGeom prst="rect">
              <a:avLst/>
            </a:prstGeom>
            <a:noFill/>
          </p:spPr>
          <p:txBody>
            <a:bodyPr wrap="square">
              <a:spAutoFit/>
            </a:bodyPr>
            <a:lstStyle/>
            <a:p>
              <a:pPr defTabSz="914367"/>
              <a:r>
                <a:rPr lang="fr-FR" sz="1176" b="1" dirty="0">
                  <a:solidFill>
                    <a:srgbClr val="000000"/>
                  </a:solidFill>
                  <a:latin typeface="Segoe UI"/>
                </a:rPr>
                <a:t>az104-03a-disk1</a:t>
              </a:r>
            </a:p>
          </p:txBody>
        </p:sp>
        <p:sp>
          <p:nvSpPr>
            <p:cNvPr id="17" name="TextBox 16">
              <a:extLst>
                <a:ext uri="{FF2B5EF4-FFF2-40B4-BE49-F238E27FC236}">
                  <a16:creationId xmlns:a16="http://schemas.microsoft.com/office/drawing/2014/main" id="{CDEBDA3B-C561-444F-8793-28B919D003D2}"/>
                </a:ext>
              </a:extLst>
            </p:cNvPr>
            <p:cNvSpPr txBox="1"/>
            <p:nvPr/>
          </p:nvSpPr>
          <p:spPr>
            <a:xfrm>
              <a:off x="803432" y="226663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a:t>
              </a:r>
            </a:p>
          </p:txBody>
        </p:sp>
        <p:cxnSp>
          <p:nvCxnSpPr>
            <p:cNvPr id="18" name="Straight Arrow Connector 17">
              <a:extLst>
                <a:ext uri="{FF2B5EF4-FFF2-40B4-BE49-F238E27FC236}">
                  <a16:creationId xmlns:a16="http://schemas.microsoft.com/office/drawing/2014/main" id="{3414CD6E-66E2-4423-8E2E-CBA581A4A89E}"/>
                </a:ext>
              </a:extLst>
            </p:cNvPr>
            <p:cNvCxnSpPr/>
            <p:nvPr/>
          </p:nvCxnSpPr>
          <p:spPr>
            <a:xfrm>
              <a:off x="2662473" y="2965117"/>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9509450-5939-40B0-9C23-6B5056ACFE66}"/>
                </a:ext>
              </a:extLst>
            </p:cNvPr>
            <p:cNvSpPr txBox="1"/>
            <p:nvPr/>
          </p:nvSpPr>
          <p:spPr>
            <a:xfrm>
              <a:off x="3960205" y="2802056"/>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err="1">
                <a:solidFill>
                  <a:srgbClr val="0070C0"/>
                </a:solidFill>
                <a:latin typeface="Segoe UI"/>
              </a:endParaRPr>
            </a:p>
          </p:txBody>
        </p:sp>
        <p:sp>
          <p:nvSpPr>
            <p:cNvPr id="20" name="TextBox 19">
              <a:extLst>
                <a:ext uri="{FF2B5EF4-FFF2-40B4-BE49-F238E27FC236}">
                  <a16:creationId xmlns:a16="http://schemas.microsoft.com/office/drawing/2014/main" id="{BD0E67FB-8038-42B7-A604-0FD67454E987}"/>
                </a:ext>
              </a:extLst>
            </p:cNvPr>
            <p:cNvSpPr txBox="1"/>
            <p:nvPr/>
          </p:nvSpPr>
          <p:spPr>
            <a:xfrm>
              <a:off x="3960205" y="3501929"/>
              <a:ext cx="1297732" cy="271554"/>
            </a:xfrm>
            <a:prstGeom prst="rect">
              <a:avLst/>
            </a:prstGeom>
            <a:noFill/>
          </p:spPr>
          <p:txBody>
            <a:bodyPr wrap="square">
              <a:spAutoFit/>
            </a:bodyPr>
            <a:lstStyle/>
            <a:p>
              <a:pPr defTabSz="914367"/>
              <a:r>
                <a:rPr lang="fr-FR" sz="1176" b="1" dirty="0">
                  <a:solidFill>
                    <a:srgbClr val="000000"/>
                  </a:solidFill>
                  <a:latin typeface="Segoe UI"/>
                </a:rPr>
                <a:t>Template</a:t>
              </a:r>
            </a:p>
          </p:txBody>
        </p:sp>
        <p:sp>
          <p:nvSpPr>
            <p:cNvPr id="21" name="TextBox 20">
              <a:extLst>
                <a:ext uri="{FF2B5EF4-FFF2-40B4-BE49-F238E27FC236}">
                  <a16:creationId xmlns:a16="http://schemas.microsoft.com/office/drawing/2014/main" id="{1A5072CD-307C-44C1-A687-A1D034444370}"/>
                </a:ext>
              </a:extLst>
            </p:cNvPr>
            <p:cNvSpPr txBox="1"/>
            <p:nvPr/>
          </p:nvSpPr>
          <p:spPr>
            <a:xfrm>
              <a:off x="6219312" y="2784700"/>
              <a:ext cx="994157"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dirty="0">
                  <a:solidFill>
                    <a:srgbClr val="0070C0"/>
                  </a:solidFill>
                  <a:latin typeface="Segoe UI"/>
                </a:rPr>
                <a:t>JSON</a:t>
              </a:r>
              <a:endParaRPr lang="fr-FR" sz="1372" dirty="0" err="1">
                <a:solidFill>
                  <a:srgbClr val="0070C0"/>
                </a:solidFill>
                <a:latin typeface="Segoe UI"/>
              </a:endParaRPr>
            </a:p>
          </p:txBody>
        </p:sp>
        <p:sp>
          <p:nvSpPr>
            <p:cNvPr id="22" name="TextBox 21">
              <a:extLst>
                <a:ext uri="{FF2B5EF4-FFF2-40B4-BE49-F238E27FC236}">
                  <a16:creationId xmlns:a16="http://schemas.microsoft.com/office/drawing/2014/main" id="{8DE2F63C-77B3-43C2-82C1-61D57AAF2AF8}"/>
                </a:ext>
              </a:extLst>
            </p:cNvPr>
            <p:cNvSpPr txBox="1"/>
            <p:nvPr/>
          </p:nvSpPr>
          <p:spPr>
            <a:xfrm>
              <a:off x="6067525" y="3484573"/>
              <a:ext cx="1297732" cy="271554"/>
            </a:xfrm>
            <a:prstGeom prst="rect">
              <a:avLst/>
            </a:prstGeom>
            <a:noFill/>
          </p:spPr>
          <p:txBody>
            <a:bodyPr wrap="square">
              <a:spAutoFit/>
            </a:bodyPr>
            <a:lstStyle/>
            <a:p>
              <a:pPr defTabSz="914367"/>
              <a:r>
                <a:rPr lang="fr-FR" sz="1176" b="1" dirty="0">
                  <a:solidFill>
                    <a:srgbClr val="000000"/>
                  </a:solidFill>
                  <a:latin typeface="Segoe UI"/>
                </a:rPr>
                <a:t>New Template</a:t>
              </a:r>
            </a:p>
          </p:txBody>
        </p:sp>
        <p:cxnSp>
          <p:nvCxnSpPr>
            <p:cNvPr id="23" name="Straight Arrow Connector 22">
              <a:extLst>
                <a:ext uri="{FF2B5EF4-FFF2-40B4-BE49-F238E27FC236}">
                  <a16:creationId xmlns:a16="http://schemas.microsoft.com/office/drawing/2014/main" id="{1983402F-51E8-408D-B900-9CC15243418E}"/>
                </a:ext>
              </a:extLst>
            </p:cNvPr>
            <p:cNvCxnSpPr>
              <a:cxnSpLocks/>
            </p:cNvCxnSpPr>
            <p:nvPr/>
          </p:nvCxnSpPr>
          <p:spPr>
            <a:xfrm>
              <a:off x="4818373"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A907B0-0973-4669-AE42-D9B94B78894C}"/>
                </a:ext>
              </a:extLst>
            </p:cNvPr>
            <p:cNvSpPr txBox="1"/>
            <p:nvPr/>
          </p:nvSpPr>
          <p:spPr>
            <a:xfrm>
              <a:off x="4842258" y="2677179"/>
              <a:ext cx="1489160" cy="271554"/>
            </a:xfrm>
            <a:prstGeom prst="rect">
              <a:avLst/>
            </a:prstGeom>
            <a:noFill/>
          </p:spPr>
          <p:txBody>
            <a:bodyPr wrap="square">
              <a:spAutoFit/>
            </a:bodyPr>
            <a:lstStyle/>
            <a:p>
              <a:pPr defTabSz="914367"/>
              <a:r>
                <a:rPr lang="fr-FR" sz="1176" b="1" dirty="0">
                  <a:solidFill>
                    <a:srgbClr val="000000"/>
                  </a:solidFill>
                  <a:latin typeface="Segoe UI"/>
                </a:rPr>
                <a:t>Edit Template</a:t>
              </a:r>
            </a:p>
          </p:txBody>
        </p:sp>
        <p:sp>
          <p:nvSpPr>
            <p:cNvPr id="25" name="TextBox 24">
              <a:extLst>
                <a:ext uri="{FF2B5EF4-FFF2-40B4-BE49-F238E27FC236}">
                  <a16:creationId xmlns:a16="http://schemas.microsoft.com/office/drawing/2014/main" id="{19688981-547E-470F-AEAA-3C99613A1371}"/>
                </a:ext>
              </a:extLst>
            </p:cNvPr>
            <p:cNvSpPr txBox="1"/>
            <p:nvPr/>
          </p:nvSpPr>
          <p:spPr>
            <a:xfrm>
              <a:off x="5074068" y="228989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26" name="Graphic 25">
              <a:extLst>
                <a:ext uri="{FF2B5EF4-FFF2-40B4-BE49-F238E27FC236}">
                  <a16:creationId xmlns:a16="http://schemas.microsoft.com/office/drawing/2014/main" id="{0876DADA-8308-4F6C-B75A-573A454D8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942" y="2733127"/>
              <a:ext cx="376369" cy="376369"/>
            </a:xfrm>
            <a:prstGeom prst="rect">
              <a:avLst/>
            </a:prstGeom>
          </p:spPr>
        </p:pic>
        <p:pic>
          <p:nvPicPr>
            <p:cNvPr id="27" name="Graphic 26">
              <a:extLst>
                <a:ext uri="{FF2B5EF4-FFF2-40B4-BE49-F238E27FC236}">
                  <a16:creationId xmlns:a16="http://schemas.microsoft.com/office/drawing/2014/main" id="{90DB03CA-C7DE-4555-8BD6-BFDD950AE1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90991" y="3280688"/>
              <a:ext cx="376370" cy="376370"/>
            </a:xfrm>
            <a:prstGeom prst="rect">
              <a:avLst/>
            </a:prstGeom>
          </p:spPr>
        </p:pic>
        <p:sp>
          <p:nvSpPr>
            <p:cNvPr id="28" name="TextBox 27">
              <a:extLst>
                <a:ext uri="{FF2B5EF4-FFF2-40B4-BE49-F238E27FC236}">
                  <a16:creationId xmlns:a16="http://schemas.microsoft.com/office/drawing/2014/main" id="{8B562283-C959-43FA-A651-3036EFE6C205}"/>
                </a:ext>
              </a:extLst>
            </p:cNvPr>
            <p:cNvSpPr txBox="1"/>
            <p:nvPr/>
          </p:nvSpPr>
          <p:spPr>
            <a:xfrm>
              <a:off x="8730310" y="2785534"/>
              <a:ext cx="1297732" cy="271554"/>
            </a:xfrm>
            <a:prstGeom prst="rect">
              <a:avLst/>
            </a:prstGeom>
            <a:noFill/>
          </p:spPr>
          <p:txBody>
            <a:bodyPr wrap="square">
              <a:spAutoFit/>
            </a:bodyPr>
            <a:lstStyle/>
            <a:p>
              <a:pPr defTabSz="914367"/>
              <a:r>
                <a:rPr lang="fr-FR" sz="1176" b="1" dirty="0">
                  <a:solidFill>
                    <a:srgbClr val="000000"/>
                  </a:solidFill>
                  <a:latin typeface="Segoe UI"/>
                </a:rPr>
                <a:t>az104-03b-rg1</a:t>
              </a:r>
            </a:p>
          </p:txBody>
        </p:sp>
        <p:sp>
          <p:nvSpPr>
            <p:cNvPr id="29" name="Rectangle 28">
              <a:extLst>
                <a:ext uri="{FF2B5EF4-FFF2-40B4-BE49-F238E27FC236}">
                  <a16:creationId xmlns:a16="http://schemas.microsoft.com/office/drawing/2014/main" id="{56BB13B8-634F-4C03-9FA7-ED9AE84E6ADE}"/>
                </a:ext>
              </a:extLst>
            </p:cNvPr>
            <p:cNvSpPr/>
            <p:nvPr/>
          </p:nvSpPr>
          <p:spPr bwMode="auto">
            <a:xfrm>
              <a:off x="8261994" y="316190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0" name="TextBox 29">
              <a:extLst>
                <a:ext uri="{FF2B5EF4-FFF2-40B4-BE49-F238E27FC236}">
                  <a16:creationId xmlns:a16="http://schemas.microsoft.com/office/drawing/2014/main" id="{5FA5B6FD-EA02-472E-ACAD-B3628F61F714}"/>
                </a:ext>
              </a:extLst>
            </p:cNvPr>
            <p:cNvSpPr txBox="1"/>
            <p:nvPr/>
          </p:nvSpPr>
          <p:spPr>
            <a:xfrm>
              <a:off x="8677520" y="3657286"/>
              <a:ext cx="1578425" cy="271554"/>
            </a:xfrm>
            <a:prstGeom prst="rect">
              <a:avLst/>
            </a:prstGeom>
            <a:noFill/>
          </p:spPr>
          <p:txBody>
            <a:bodyPr wrap="square">
              <a:spAutoFit/>
            </a:bodyPr>
            <a:lstStyle/>
            <a:p>
              <a:pPr defTabSz="914367"/>
              <a:r>
                <a:rPr lang="fr-FR" sz="1176" b="1" dirty="0">
                  <a:solidFill>
                    <a:srgbClr val="000000"/>
                  </a:solidFill>
                  <a:latin typeface="Segoe UI"/>
                </a:rPr>
                <a:t>az104-03b-disk1</a:t>
              </a:r>
            </a:p>
          </p:txBody>
        </p:sp>
        <p:cxnSp>
          <p:nvCxnSpPr>
            <p:cNvPr id="31" name="Straight Arrow Connector 30">
              <a:extLst>
                <a:ext uri="{FF2B5EF4-FFF2-40B4-BE49-F238E27FC236}">
                  <a16:creationId xmlns:a16="http://schemas.microsoft.com/office/drawing/2014/main" id="{CE8E69C4-197C-441A-9B59-306E59D0EA56}"/>
                </a:ext>
              </a:extLst>
            </p:cNvPr>
            <p:cNvCxnSpPr/>
            <p:nvPr/>
          </p:nvCxnSpPr>
          <p:spPr>
            <a:xfrm>
              <a:off x="6984367" y="2985963"/>
              <a:ext cx="12776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9DD209-A56C-4B32-876F-B720739F58C7}"/>
                </a:ext>
              </a:extLst>
            </p:cNvPr>
            <p:cNvSpPr txBox="1"/>
            <p:nvPr/>
          </p:nvSpPr>
          <p:spPr>
            <a:xfrm>
              <a:off x="7175197" y="2688698"/>
              <a:ext cx="1489160" cy="271554"/>
            </a:xfrm>
            <a:prstGeom prst="rect">
              <a:avLst/>
            </a:prstGeom>
            <a:noFill/>
          </p:spPr>
          <p:txBody>
            <a:bodyPr wrap="square">
              <a:spAutoFit/>
            </a:bodyPr>
            <a:lstStyle/>
            <a:p>
              <a:pPr defTabSz="914367"/>
              <a:r>
                <a:rPr lang="fr-FR" sz="1176" b="1" dirty="0" err="1">
                  <a:solidFill>
                    <a:srgbClr val="000000"/>
                  </a:solidFill>
                  <a:latin typeface="Segoe UI"/>
                </a:rPr>
                <a:t>Deploy</a:t>
              </a:r>
              <a:endParaRPr lang="fr-FR" sz="1176" b="1" dirty="0">
                <a:solidFill>
                  <a:srgbClr val="000000"/>
                </a:solidFill>
                <a:latin typeface="Segoe UI"/>
              </a:endParaRPr>
            </a:p>
          </p:txBody>
        </p:sp>
        <p:pic>
          <p:nvPicPr>
            <p:cNvPr id="33" name="Graphic 32" descr="Paper">
              <a:extLst>
                <a:ext uri="{FF2B5EF4-FFF2-40B4-BE49-F238E27FC236}">
                  <a16:creationId xmlns:a16="http://schemas.microsoft.com/office/drawing/2014/main" id="{A5F593E0-355E-4907-BB23-6882C538B650}"/>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93544" y="2561448"/>
              <a:ext cx="896425" cy="896425"/>
            </a:xfrm>
            <a:prstGeom prst="rect">
              <a:avLst/>
            </a:prstGeom>
          </p:spPr>
        </p:pic>
        <p:pic>
          <p:nvPicPr>
            <p:cNvPr id="34" name="Graphic 33" descr="Paper">
              <a:extLst>
                <a:ext uri="{FF2B5EF4-FFF2-40B4-BE49-F238E27FC236}">
                  <a16:creationId xmlns:a16="http://schemas.microsoft.com/office/drawing/2014/main" id="{5C290129-0EFF-4034-AB14-068860B900D5}"/>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1043" y="2571384"/>
              <a:ext cx="896425" cy="896425"/>
            </a:xfrm>
            <a:prstGeom prst="rect">
              <a:avLst/>
            </a:prstGeom>
          </p:spPr>
        </p:pic>
      </p:grpSp>
      <p:sp>
        <p:nvSpPr>
          <p:cNvPr id="36" name="Rectangle 35">
            <a:extLst>
              <a:ext uri="{FF2B5EF4-FFF2-40B4-BE49-F238E27FC236}">
                <a16:creationId xmlns:a16="http://schemas.microsoft.com/office/drawing/2014/main" id="{DBF774EC-D693-47B4-945D-4D6EE334E33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68451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03c – Manage Azure resources with PowerShell (optional)</a:t>
            </a:r>
          </a:p>
        </p:txBody>
      </p:sp>
      <p:sp>
        <p:nvSpPr>
          <p:cNvPr id="13" name="Text Placeholder 2">
            <a:extLst>
              <a:ext uri="{FF2B5EF4-FFF2-40B4-BE49-F238E27FC236}">
                <a16:creationId xmlns:a16="http://schemas.microsoft.com/office/drawing/2014/main" id="{F3F48AEF-E212-433F-8B5D-79A9E3E6B87E}"/>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p:txBody>
      </p:sp>
      <p:sp>
        <p:nvSpPr>
          <p:cNvPr id="16" name="Text Placeholder 2">
            <a:extLst>
              <a:ext uri="{FF2B5EF4-FFF2-40B4-BE49-F238E27FC236}">
                <a16:creationId xmlns:a16="http://schemas.microsoft.com/office/drawing/2014/main" id="{F72300B1-756A-45FE-A503-82B1144D3FB9}"/>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B7854F82-8874-4A3E-AB1E-D3805D4333E3}"/>
              </a:ext>
            </a:extLst>
          </p:cNvPr>
          <p:cNvSpPr/>
          <p:nvPr/>
        </p:nvSpPr>
        <p:spPr bwMode="auto">
          <a:xfrm>
            <a:off x="427038"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PowerShell session in Azure Cloud Shell</a:t>
            </a:r>
          </a:p>
        </p:txBody>
      </p:sp>
      <p:sp>
        <p:nvSpPr>
          <p:cNvPr id="23" name="Rectangle 22">
            <a:extLst>
              <a:ext uri="{FF2B5EF4-FFF2-40B4-BE49-F238E27FC236}">
                <a16:creationId xmlns:a16="http://schemas.microsoft.com/office/drawing/2014/main" id="{9CBAA487-55D1-45F1-8A32-AC702BA1FCAA}"/>
              </a:ext>
            </a:extLst>
          </p:cNvPr>
          <p:cNvSpPr/>
          <p:nvPr/>
        </p:nvSpPr>
        <p:spPr bwMode="auto">
          <a:xfrm>
            <a:off x="4334267"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 and an Azure managed disk with Azure PowerShell</a:t>
            </a:r>
          </a:p>
        </p:txBody>
      </p:sp>
      <p:sp>
        <p:nvSpPr>
          <p:cNvPr id="24" name="Rectangle 23">
            <a:extLst>
              <a:ext uri="{FF2B5EF4-FFF2-40B4-BE49-F238E27FC236}">
                <a16:creationId xmlns:a16="http://schemas.microsoft.com/office/drawing/2014/main" id="{DECBE062-F6AB-4051-9A73-560A962D36CB}"/>
              </a:ext>
            </a:extLst>
          </p:cNvPr>
          <p:cNvSpPr/>
          <p:nvPr/>
        </p:nvSpPr>
        <p:spPr bwMode="auto">
          <a:xfrm>
            <a:off x="8241495"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PowerShell</a:t>
            </a:r>
          </a:p>
        </p:txBody>
      </p:sp>
      <p:sp>
        <p:nvSpPr>
          <p:cNvPr id="3" name="Text Placeholder 2">
            <a:extLst>
              <a:ext uri="{FF2B5EF4-FFF2-40B4-BE49-F238E27FC236}">
                <a16:creationId xmlns:a16="http://schemas.microsoft.com/office/drawing/2014/main" id="{572B05B7-9D44-42FC-BC93-37C5DCEF0D5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60FFA84-DE90-49BC-91B7-ADD4B5FB787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5346850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D2828804-3C60-4C1B-B7D4-722B0B042F6A}"/>
              </a:ext>
            </a:extLst>
          </p:cNvPr>
          <p:cNvSpPr>
            <a:spLocks noGrp="1"/>
          </p:cNvSpPr>
          <p:nvPr>
            <p:ph type="title"/>
          </p:nvPr>
        </p:nvSpPr>
        <p:spPr>
          <a:xfrm>
            <a:off x="465139" y="2881710"/>
            <a:ext cx="2506662" cy="1231106"/>
          </a:xfrm>
        </p:spPr>
        <p:txBody>
          <a:bodyPr/>
          <a:lstStyle/>
          <a:p>
            <a:r>
              <a:rPr lang="en-US" dirty="0"/>
              <a:t>Resource Manager Overview</a:t>
            </a:r>
          </a:p>
        </p:txBody>
      </p:sp>
      <p:pic>
        <p:nvPicPr>
          <p:cNvPr id="10" name="Picture 9" descr="Icon of a person">
            <a:extLst>
              <a:ext uri="{FF2B5EF4-FFF2-40B4-BE49-F238E27FC236}">
                <a16:creationId xmlns:a16="http://schemas.microsoft.com/office/drawing/2014/main" id="{A9D810B4-5642-4CF9-B78B-5B08BFD932E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9061" y="433612"/>
            <a:ext cx="696468" cy="694944"/>
          </a:xfrm>
          <a:prstGeom prst="rect">
            <a:avLst/>
          </a:prstGeom>
        </p:spPr>
      </p:pic>
      <p:sp>
        <p:nvSpPr>
          <p:cNvPr id="32" name="Rectangle 31">
            <a:extLst>
              <a:ext uri="{FF2B5EF4-FFF2-40B4-BE49-F238E27FC236}">
                <a16:creationId xmlns:a16="http://schemas.microsoft.com/office/drawing/2014/main" id="{C2C4B7BF-CE77-426B-94AB-C681CBF36E12}"/>
              </a:ext>
            </a:extLst>
          </p:cNvPr>
          <p:cNvSpPr/>
          <p:nvPr/>
        </p:nvSpPr>
        <p:spPr bwMode="auto">
          <a:xfrm>
            <a:off x="5219700" y="44926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Resource Manager</a:t>
            </a:r>
          </a:p>
        </p:txBody>
      </p:sp>
      <p:pic>
        <p:nvPicPr>
          <p:cNvPr id="11" name="Picture 10" descr="Icon of a gear inside a circle">
            <a:extLst>
              <a:ext uri="{FF2B5EF4-FFF2-40B4-BE49-F238E27FC236}">
                <a16:creationId xmlns:a16="http://schemas.microsoft.com/office/drawing/2014/main" id="{A51E9D4C-C082-4207-81E4-722A6EF5A87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69061" y="1209582"/>
            <a:ext cx="696468" cy="694944"/>
          </a:xfrm>
          <a:prstGeom prst="rect">
            <a:avLst/>
          </a:prstGeom>
        </p:spPr>
      </p:pic>
      <p:sp>
        <p:nvSpPr>
          <p:cNvPr id="34" name="Rectangle 33">
            <a:extLst>
              <a:ext uri="{FF2B5EF4-FFF2-40B4-BE49-F238E27FC236}">
                <a16:creationId xmlns:a16="http://schemas.microsoft.com/office/drawing/2014/main" id="{22E241FA-60B4-4512-86CB-7B3AEB3FAE6D}"/>
              </a:ext>
            </a:extLst>
          </p:cNvPr>
          <p:cNvSpPr/>
          <p:nvPr/>
        </p:nvSpPr>
        <p:spPr bwMode="auto">
          <a:xfrm>
            <a:off x="5219700" y="1223784"/>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a:solidFill>
                  <a:schemeClr val="tx1"/>
                </a:solidFill>
              </a:rPr>
              <a:t>Terminology</a:t>
            </a:r>
          </a:p>
        </p:txBody>
      </p:sp>
      <p:pic>
        <p:nvPicPr>
          <p:cNvPr id="12" name="Picture 11" descr="Icon of two people">
            <a:extLst>
              <a:ext uri="{FF2B5EF4-FFF2-40B4-BE49-F238E27FC236}">
                <a16:creationId xmlns:a16="http://schemas.microsoft.com/office/drawing/2014/main" id="{52AEE1A0-96F1-4EDC-BAE0-0384FC1FA00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69061" y="1985552"/>
            <a:ext cx="696468" cy="694944"/>
          </a:xfrm>
          <a:prstGeom prst="rect">
            <a:avLst/>
          </a:prstGeom>
        </p:spPr>
      </p:pic>
      <p:sp>
        <p:nvSpPr>
          <p:cNvPr id="36" name="Rectangle 35">
            <a:extLst>
              <a:ext uri="{FF2B5EF4-FFF2-40B4-BE49-F238E27FC236}">
                <a16:creationId xmlns:a16="http://schemas.microsoft.com/office/drawing/2014/main" id="{6D460B34-772C-4636-9446-B5FE1D055211}"/>
              </a:ext>
            </a:extLst>
          </p:cNvPr>
          <p:cNvSpPr/>
          <p:nvPr/>
        </p:nvSpPr>
        <p:spPr bwMode="auto">
          <a:xfrm>
            <a:off x="5219700" y="1998305"/>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Resource Group Deployments</a:t>
            </a:r>
          </a:p>
        </p:txBody>
      </p:sp>
      <p:pic>
        <p:nvPicPr>
          <p:cNvPr id="13" name="Picture 12" descr="Icon of a person sitting in a desk">
            <a:extLst>
              <a:ext uri="{FF2B5EF4-FFF2-40B4-BE49-F238E27FC236}">
                <a16:creationId xmlns:a16="http://schemas.microsoft.com/office/drawing/2014/main" id="{6B51DB7E-D381-4156-BA22-507A775E49A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169061" y="2761522"/>
            <a:ext cx="696468" cy="696468"/>
          </a:xfrm>
          <a:prstGeom prst="rect">
            <a:avLst/>
          </a:prstGeom>
        </p:spPr>
      </p:pic>
      <p:sp>
        <p:nvSpPr>
          <p:cNvPr id="38" name="Rectangle 37">
            <a:extLst>
              <a:ext uri="{FF2B5EF4-FFF2-40B4-BE49-F238E27FC236}">
                <a16:creationId xmlns:a16="http://schemas.microsoft.com/office/drawing/2014/main" id="{C13BA0AF-6D0B-4A26-B9D9-7E43AE7E74F2}"/>
              </a:ext>
            </a:extLst>
          </p:cNvPr>
          <p:cNvSpPr/>
          <p:nvPr/>
        </p:nvSpPr>
        <p:spPr bwMode="auto">
          <a:xfrm>
            <a:off x="5219700" y="277282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Resource Manager Locks</a:t>
            </a:r>
          </a:p>
        </p:txBody>
      </p:sp>
      <p:pic>
        <p:nvPicPr>
          <p:cNvPr id="14" name="Picture 13" descr="Icon of a column chart">
            <a:extLst>
              <a:ext uri="{FF2B5EF4-FFF2-40B4-BE49-F238E27FC236}">
                <a16:creationId xmlns:a16="http://schemas.microsoft.com/office/drawing/2014/main" id="{60A6F4C5-2B23-4C5D-8D25-A278978248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169061" y="3537492"/>
            <a:ext cx="696468" cy="696468"/>
          </a:xfrm>
          <a:prstGeom prst="rect">
            <a:avLst/>
          </a:prstGeom>
        </p:spPr>
      </p:pic>
      <p:sp>
        <p:nvSpPr>
          <p:cNvPr id="40" name="Rectangle 39">
            <a:extLst>
              <a:ext uri="{FF2B5EF4-FFF2-40B4-BE49-F238E27FC236}">
                <a16:creationId xmlns:a16="http://schemas.microsoft.com/office/drawing/2014/main" id="{2376C7F9-BDB5-4240-8995-62608354E45A}"/>
              </a:ext>
            </a:extLst>
          </p:cNvPr>
          <p:cNvSpPr/>
          <p:nvPr/>
        </p:nvSpPr>
        <p:spPr bwMode="auto">
          <a:xfrm>
            <a:off x="5219700" y="3547347"/>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Moving Resources</a:t>
            </a:r>
          </a:p>
        </p:txBody>
      </p:sp>
      <p:pic>
        <p:nvPicPr>
          <p:cNvPr id="15" name="Picture 14" descr="Icon of a gear and a arrow going across it">
            <a:extLst>
              <a:ext uri="{FF2B5EF4-FFF2-40B4-BE49-F238E27FC236}">
                <a16:creationId xmlns:a16="http://schemas.microsoft.com/office/drawing/2014/main" id="{347E29E2-1F3A-4ACB-8E4F-9A284D52A5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169061" y="4313462"/>
            <a:ext cx="696468" cy="696468"/>
          </a:xfrm>
          <a:prstGeom prst="rect">
            <a:avLst/>
          </a:prstGeom>
        </p:spPr>
      </p:pic>
      <p:sp>
        <p:nvSpPr>
          <p:cNvPr id="42" name="Rectangle 41">
            <a:extLst>
              <a:ext uri="{FF2B5EF4-FFF2-40B4-BE49-F238E27FC236}">
                <a16:creationId xmlns:a16="http://schemas.microsoft.com/office/drawing/2014/main" id="{32900286-FF2D-4137-85E5-A63DC2BA89C4}"/>
              </a:ext>
            </a:extLst>
          </p:cNvPr>
          <p:cNvSpPr/>
          <p:nvPr/>
        </p:nvSpPr>
        <p:spPr bwMode="auto">
          <a:xfrm>
            <a:off x="5219700" y="432186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Removing Resources and Resource Groups</a:t>
            </a:r>
          </a:p>
        </p:txBody>
      </p:sp>
      <p:pic>
        <p:nvPicPr>
          <p:cNvPr id="16" name="Picture 15" descr="Icon of gears">
            <a:extLst>
              <a:ext uri="{FF2B5EF4-FFF2-40B4-BE49-F238E27FC236}">
                <a16:creationId xmlns:a16="http://schemas.microsoft.com/office/drawing/2014/main" id="{4C9D4886-419E-4B24-8BC5-49514085679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69061" y="5089432"/>
            <a:ext cx="696468" cy="694944"/>
          </a:xfrm>
          <a:prstGeom prst="rect">
            <a:avLst/>
          </a:prstGeom>
        </p:spPr>
      </p:pic>
      <p:sp>
        <p:nvSpPr>
          <p:cNvPr id="44" name="Rectangle 43">
            <a:extLst>
              <a:ext uri="{FF2B5EF4-FFF2-40B4-BE49-F238E27FC236}">
                <a16:creationId xmlns:a16="http://schemas.microsoft.com/office/drawing/2014/main" id="{6B5B5A2C-EA9E-4F93-8AC3-1CA8E13D79B5}"/>
              </a:ext>
            </a:extLst>
          </p:cNvPr>
          <p:cNvSpPr/>
          <p:nvPr/>
        </p:nvSpPr>
        <p:spPr bwMode="auto">
          <a:xfrm>
            <a:off x="5219700" y="509638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Resource Limits</a:t>
            </a:r>
          </a:p>
        </p:txBody>
      </p:sp>
      <p:pic>
        <p:nvPicPr>
          <p:cNvPr id="17" name="Picture 16" descr="Icon of a monitor screen on a stand">
            <a:extLst>
              <a:ext uri="{FF2B5EF4-FFF2-40B4-BE49-F238E27FC236}">
                <a16:creationId xmlns:a16="http://schemas.microsoft.com/office/drawing/2014/main" id="{CA40E97F-91C6-49CC-888D-5BB0C9ACCC7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69061" y="5865399"/>
            <a:ext cx="696468" cy="694944"/>
          </a:xfrm>
          <a:prstGeom prst="rect">
            <a:avLst/>
          </a:prstGeom>
        </p:spPr>
      </p:pic>
      <p:sp>
        <p:nvSpPr>
          <p:cNvPr id="46" name="Rectangle 45">
            <a:extLst>
              <a:ext uri="{FF2B5EF4-FFF2-40B4-BE49-F238E27FC236}">
                <a16:creationId xmlns:a16="http://schemas.microsoft.com/office/drawing/2014/main" id="{BE44818D-2E08-4527-9D58-7B321ACCF4D2}"/>
              </a:ext>
            </a:extLst>
          </p:cNvPr>
          <p:cNvSpPr/>
          <p:nvPr/>
        </p:nvSpPr>
        <p:spPr bwMode="auto">
          <a:xfrm>
            <a:off x="5219700" y="587091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Demonstration – Resource Groups</a:t>
            </a:r>
          </a:p>
        </p:txBody>
      </p:sp>
    </p:spTree>
    <p:extLst>
      <p:ext uri="{BB962C8B-B14F-4D97-AF65-F5344CB8AC3E}">
        <p14:creationId xmlns:p14="http://schemas.microsoft.com/office/powerpoint/2010/main" val="171181084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03c – Architecture diagram</a:t>
            </a:r>
          </a:p>
        </p:txBody>
      </p:sp>
      <p:sp>
        <p:nvSpPr>
          <p:cNvPr id="3" name="Rectangle 2">
            <a:extLst>
              <a:ext uri="{FF2B5EF4-FFF2-40B4-BE49-F238E27FC236}">
                <a16:creationId xmlns:a16="http://schemas.microsoft.com/office/drawing/2014/main" id="{C903FC99-843D-4F5F-8C72-4B6C341B4A44}"/>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Architecture diagram of the detailed lab steps. ">
            <a:extLst>
              <a:ext uri="{FF2B5EF4-FFF2-40B4-BE49-F238E27FC236}">
                <a16:creationId xmlns:a16="http://schemas.microsoft.com/office/drawing/2014/main" id="{127F2EF8-532E-4C6B-93E6-86D94BF7838F}"/>
              </a:ext>
            </a:extLst>
          </p:cNvPr>
          <p:cNvGrpSpPr/>
          <p:nvPr/>
        </p:nvGrpSpPr>
        <p:grpSpPr>
          <a:xfrm>
            <a:off x="3996912" y="2544592"/>
            <a:ext cx="3521426" cy="2124014"/>
            <a:chOff x="3787362" y="2115967"/>
            <a:chExt cx="3521426" cy="2124014"/>
          </a:xfrm>
        </p:grpSpPr>
        <p:sp>
          <p:nvSpPr>
            <p:cNvPr id="8" name="Rectangle 7">
              <a:extLst>
                <a:ext uri="{FF2B5EF4-FFF2-40B4-BE49-F238E27FC236}">
                  <a16:creationId xmlns:a16="http://schemas.microsoft.com/office/drawing/2014/main" id="{30690CD1-57EE-42E9-8309-C4E82519322A}"/>
                </a:ext>
              </a:extLst>
            </p:cNvPr>
            <p:cNvSpPr/>
            <p:nvPr/>
          </p:nvSpPr>
          <p:spPr bwMode="auto">
            <a:xfrm>
              <a:off x="3787362" y="2115967"/>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0E506008-07DD-4881-B87B-FE486C0ADA20}"/>
                </a:ext>
              </a:extLst>
            </p:cNvPr>
            <p:cNvSpPr txBox="1"/>
            <p:nvPr/>
          </p:nvSpPr>
          <p:spPr>
            <a:xfrm>
              <a:off x="3787363" y="2161014"/>
              <a:ext cx="1825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10" name="Graphic 9">
              <a:extLst>
                <a:ext uri="{FF2B5EF4-FFF2-40B4-BE49-F238E27FC236}">
                  <a16:creationId xmlns:a16="http://schemas.microsoft.com/office/drawing/2014/main" id="{6C8867F1-697C-4009-84B2-23759380B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1026" y="2505069"/>
              <a:ext cx="376369" cy="376369"/>
            </a:xfrm>
            <a:prstGeom prst="rect">
              <a:avLst/>
            </a:prstGeom>
          </p:spPr>
        </p:pic>
        <p:pic>
          <p:nvPicPr>
            <p:cNvPr id="11" name="Graphic 10">
              <a:extLst>
                <a:ext uri="{FF2B5EF4-FFF2-40B4-BE49-F238E27FC236}">
                  <a16:creationId xmlns:a16="http://schemas.microsoft.com/office/drawing/2014/main" id="{458B5B69-C7E4-4845-826E-5F22F9AB50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48076" y="3052630"/>
              <a:ext cx="376370" cy="376370"/>
            </a:xfrm>
            <a:prstGeom prst="rect">
              <a:avLst/>
            </a:prstGeom>
          </p:spPr>
        </p:pic>
        <p:sp>
          <p:nvSpPr>
            <p:cNvPr id="12" name="TextBox 11">
              <a:extLst>
                <a:ext uri="{FF2B5EF4-FFF2-40B4-BE49-F238E27FC236}">
                  <a16:creationId xmlns:a16="http://schemas.microsoft.com/office/drawing/2014/main" id="{39FA5C5D-F947-41A5-A4EA-B21BC018C6DB}"/>
                </a:ext>
              </a:extLst>
            </p:cNvPr>
            <p:cNvSpPr txBox="1"/>
            <p:nvPr/>
          </p:nvSpPr>
          <p:spPr>
            <a:xfrm>
              <a:off x="5087395" y="2557476"/>
              <a:ext cx="1297732" cy="271554"/>
            </a:xfrm>
            <a:prstGeom prst="rect">
              <a:avLst/>
            </a:prstGeom>
            <a:noFill/>
          </p:spPr>
          <p:txBody>
            <a:bodyPr wrap="square">
              <a:spAutoFit/>
            </a:bodyPr>
            <a:lstStyle/>
            <a:p>
              <a:pPr defTabSz="914367"/>
              <a:r>
                <a:rPr lang="fr-FR" sz="1176" b="1" dirty="0">
                  <a:solidFill>
                    <a:srgbClr val="000000"/>
                  </a:solidFill>
                  <a:latin typeface="Segoe UI"/>
                </a:rPr>
                <a:t>az104-03c-rg1</a:t>
              </a:r>
            </a:p>
          </p:txBody>
        </p:sp>
        <p:sp>
          <p:nvSpPr>
            <p:cNvPr id="13" name="Rectangle 12">
              <a:extLst>
                <a:ext uri="{FF2B5EF4-FFF2-40B4-BE49-F238E27FC236}">
                  <a16:creationId xmlns:a16="http://schemas.microsoft.com/office/drawing/2014/main" id="{5B91599A-740D-4734-AEE1-DEA8A5EC58A3}"/>
                </a:ext>
              </a:extLst>
            </p:cNvPr>
            <p:cNvSpPr/>
            <p:nvPr/>
          </p:nvSpPr>
          <p:spPr bwMode="auto">
            <a:xfrm>
              <a:off x="4619078" y="2933845"/>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4" name="TextBox 13">
              <a:extLst>
                <a:ext uri="{FF2B5EF4-FFF2-40B4-BE49-F238E27FC236}">
                  <a16:creationId xmlns:a16="http://schemas.microsoft.com/office/drawing/2014/main" id="{D7FB9810-C3FE-48C0-9379-3D4168602486}"/>
                </a:ext>
              </a:extLst>
            </p:cNvPr>
            <p:cNvSpPr txBox="1"/>
            <p:nvPr/>
          </p:nvSpPr>
          <p:spPr>
            <a:xfrm>
              <a:off x="5034604" y="3429228"/>
              <a:ext cx="1578425" cy="271554"/>
            </a:xfrm>
            <a:prstGeom prst="rect">
              <a:avLst/>
            </a:prstGeom>
            <a:noFill/>
          </p:spPr>
          <p:txBody>
            <a:bodyPr wrap="square">
              <a:spAutoFit/>
            </a:bodyPr>
            <a:lstStyle/>
            <a:p>
              <a:pPr defTabSz="914367"/>
              <a:r>
                <a:rPr lang="fr-FR" sz="1176" b="1" dirty="0">
                  <a:solidFill>
                    <a:srgbClr val="000000"/>
                  </a:solidFill>
                  <a:latin typeface="Segoe UI"/>
                </a:rPr>
                <a:t>az104-03c-disk1</a:t>
              </a:r>
            </a:p>
          </p:txBody>
        </p:sp>
      </p:grpSp>
    </p:spTree>
    <p:extLst>
      <p:ext uri="{BB962C8B-B14F-4D97-AF65-F5344CB8AC3E}">
        <p14:creationId xmlns:p14="http://schemas.microsoft.com/office/powerpoint/2010/main" val="201535585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03d – Manage Azure resources with the Azure CLI (optional)</a:t>
            </a:r>
          </a:p>
        </p:txBody>
      </p:sp>
      <p:sp>
        <p:nvSpPr>
          <p:cNvPr id="13" name="Text Placeholder 2">
            <a:extLst>
              <a:ext uri="{FF2B5EF4-FFF2-40B4-BE49-F238E27FC236}">
                <a16:creationId xmlns:a16="http://schemas.microsoft.com/office/drawing/2014/main" id="{165DB789-31AD-41A3-9D85-7FA836083CF4}"/>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p:txBody>
      </p:sp>
      <p:sp>
        <p:nvSpPr>
          <p:cNvPr id="16" name="Text Placeholder 2">
            <a:extLst>
              <a:ext uri="{FF2B5EF4-FFF2-40B4-BE49-F238E27FC236}">
                <a16:creationId xmlns:a16="http://schemas.microsoft.com/office/drawing/2014/main" id="{3B6ABC31-6117-43FC-BA57-9E953991F76A}"/>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0" name="Rectangle 19">
            <a:extLst>
              <a:ext uri="{FF2B5EF4-FFF2-40B4-BE49-F238E27FC236}">
                <a16:creationId xmlns:a16="http://schemas.microsoft.com/office/drawing/2014/main" id="{0BA91D87-2BD9-4E59-A7F2-76F5A4980C88}"/>
              </a:ext>
            </a:extLst>
          </p:cNvPr>
          <p:cNvSpPr/>
          <p:nvPr/>
        </p:nvSpPr>
        <p:spPr bwMode="auto">
          <a:xfrm>
            <a:off x="427038"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1:</a:t>
            </a:r>
            <a:br>
              <a:rPr lang="en-US" sz="2000" dirty="0">
                <a:solidFill>
                  <a:schemeClr val="tx1"/>
                </a:solidFill>
                <a:cs typeface="Segoe UI Semilight"/>
              </a:rPr>
            </a:br>
            <a:r>
              <a:rPr lang="en-US" sz="2000" dirty="0">
                <a:solidFill>
                  <a:schemeClr val="tx1"/>
                </a:solidFill>
                <a:cs typeface="Segoe UI Semilight"/>
              </a:rPr>
              <a:t>Start a Bash session in Azure Cloud Shell</a:t>
            </a:r>
          </a:p>
        </p:txBody>
      </p:sp>
      <p:sp>
        <p:nvSpPr>
          <p:cNvPr id="23" name="Rectangle 22">
            <a:extLst>
              <a:ext uri="{FF2B5EF4-FFF2-40B4-BE49-F238E27FC236}">
                <a16:creationId xmlns:a16="http://schemas.microsoft.com/office/drawing/2014/main" id="{F5AEB3FC-DB0D-4B23-90C6-55A5702CFB51}"/>
              </a:ext>
            </a:extLst>
          </p:cNvPr>
          <p:cNvSpPr/>
          <p:nvPr/>
        </p:nvSpPr>
        <p:spPr bwMode="auto">
          <a:xfrm>
            <a:off x="4334267"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2:</a:t>
            </a:r>
            <a:br>
              <a:rPr lang="en-US" sz="2200" dirty="0">
                <a:solidFill>
                  <a:schemeClr val="tx1"/>
                </a:solidFill>
                <a:latin typeface="Segoe UI Semibold"/>
                <a:cs typeface="Segoe UI Semilight"/>
              </a:rPr>
            </a:br>
            <a:r>
              <a:rPr lang="en-US" sz="2000" dirty="0">
                <a:solidFill>
                  <a:schemeClr val="tx1"/>
                </a:solidFill>
                <a:cs typeface="Segoe UI Semilight"/>
              </a:rPr>
              <a:t>Create a resource group</a:t>
            </a:r>
            <a:br>
              <a:rPr lang="en-US" sz="2000" dirty="0">
                <a:solidFill>
                  <a:schemeClr val="tx1"/>
                </a:solidFill>
                <a:cs typeface="Segoe UI Semilight"/>
              </a:rPr>
            </a:br>
            <a:r>
              <a:rPr lang="en-US" sz="2000" dirty="0">
                <a:solidFill>
                  <a:schemeClr val="tx1"/>
                </a:solidFill>
                <a:cs typeface="Segoe UI Semilight"/>
              </a:rPr>
              <a:t>and a managed disk by</a:t>
            </a:r>
            <a:br>
              <a:rPr lang="en-US" sz="2000" dirty="0">
                <a:solidFill>
                  <a:schemeClr val="tx1"/>
                </a:solidFill>
                <a:cs typeface="Segoe UI Semilight"/>
              </a:rPr>
            </a:br>
            <a:r>
              <a:rPr lang="en-US" sz="2000" dirty="0">
                <a:solidFill>
                  <a:schemeClr val="tx1"/>
                </a:solidFill>
                <a:cs typeface="Segoe UI Semilight"/>
              </a:rPr>
              <a:t>using Azure CLI</a:t>
            </a:r>
          </a:p>
        </p:txBody>
      </p:sp>
      <p:sp>
        <p:nvSpPr>
          <p:cNvPr id="24" name="Rectangle 23">
            <a:extLst>
              <a:ext uri="{FF2B5EF4-FFF2-40B4-BE49-F238E27FC236}">
                <a16:creationId xmlns:a16="http://schemas.microsoft.com/office/drawing/2014/main" id="{CD372C23-45FB-4361-B404-CE2125F48097}"/>
              </a:ext>
            </a:extLst>
          </p:cNvPr>
          <p:cNvSpPr/>
          <p:nvPr/>
        </p:nvSpPr>
        <p:spPr bwMode="auto">
          <a:xfrm>
            <a:off x="8241495" y="3898901"/>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buSzPct val="90000"/>
            </a:pPr>
            <a:r>
              <a:rPr lang="en-US" sz="2200" dirty="0">
                <a:solidFill>
                  <a:schemeClr val="tx2">
                    <a:lumMod val="50000"/>
                  </a:schemeClr>
                </a:solidFill>
                <a:latin typeface="Segoe UI Semibold"/>
                <a:cs typeface="Segoe UI Semilight"/>
              </a:rPr>
              <a:t>Task 3:</a:t>
            </a:r>
            <a:br>
              <a:rPr lang="en-US" sz="2200" dirty="0">
                <a:solidFill>
                  <a:schemeClr val="tx1"/>
                </a:solidFill>
                <a:latin typeface="Segoe UI Semibold"/>
                <a:cs typeface="Segoe UI Semilight"/>
              </a:rPr>
            </a:br>
            <a:r>
              <a:rPr lang="en-US" sz="2000" dirty="0">
                <a:solidFill>
                  <a:schemeClr val="tx1"/>
                </a:solidFill>
                <a:cs typeface="Segoe UI Semilight"/>
              </a:rPr>
              <a:t>Configure the managed disk by using Azure CLI</a:t>
            </a:r>
          </a:p>
        </p:txBody>
      </p:sp>
      <p:sp>
        <p:nvSpPr>
          <p:cNvPr id="3" name="Text Placeholder 2">
            <a:extLst>
              <a:ext uri="{FF2B5EF4-FFF2-40B4-BE49-F238E27FC236}">
                <a16:creationId xmlns:a16="http://schemas.microsoft.com/office/drawing/2014/main" id="{7813C320-C428-4549-8765-F46097949354}"/>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6C8FE4A1-4372-49C9-9C50-4B4FB19B47D1}"/>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67484097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03d – Architecture diagram</a:t>
            </a:r>
          </a:p>
        </p:txBody>
      </p:sp>
      <p:sp>
        <p:nvSpPr>
          <p:cNvPr id="3" name="Rectangle 2">
            <a:extLst>
              <a:ext uri="{FF2B5EF4-FFF2-40B4-BE49-F238E27FC236}">
                <a16:creationId xmlns:a16="http://schemas.microsoft.com/office/drawing/2014/main" id="{FEACAFF6-03DF-4B26-A080-C882904B2FA3}"/>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descr="Architecture diagram of the detailed lab steps. ">
            <a:extLst>
              <a:ext uri="{FF2B5EF4-FFF2-40B4-BE49-F238E27FC236}">
                <a16:creationId xmlns:a16="http://schemas.microsoft.com/office/drawing/2014/main" id="{A76F3BD7-4F87-4A39-8ABE-F6B302442CEE}"/>
              </a:ext>
            </a:extLst>
          </p:cNvPr>
          <p:cNvSpPr/>
          <p:nvPr/>
        </p:nvSpPr>
        <p:spPr bwMode="auto">
          <a:xfrm>
            <a:off x="4063587" y="2435255"/>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descr="Architecture diagram of the detailed lab steps. ">
            <a:extLst>
              <a:ext uri="{FF2B5EF4-FFF2-40B4-BE49-F238E27FC236}">
                <a16:creationId xmlns:a16="http://schemas.microsoft.com/office/drawing/2014/main" id="{E49237FB-965C-4714-BFFA-5467B4C85EC7}"/>
              </a:ext>
            </a:extLst>
          </p:cNvPr>
          <p:cNvSpPr txBox="1"/>
          <p:nvPr/>
        </p:nvSpPr>
        <p:spPr>
          <a:xfrm>
            <a:off x="4063588" y="2480302"/>
            <a:ext cx="1825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12" name="Graphic 11" descr="Architecture diagram of the detailed lab steps. ">
            <a:extLst>
              <a:ext uri="{FF2B5EF4-FFF2-40B4-BE49-F238E27FC236}">
                <a16:creationId xmlns:a16="http://schemas.microsoft.com/office/drawing/2014/main" id="{558B0151-76A1-4A9E-B9C9-9A3706F9B9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7251" y="2824357"/>
            <a:ext cx="376369" cy="376369"/>
          </a:xfrm>
          <a:prstGeom prst="rect">
            <a:avLst/>
          </a:prstGeom>
        </p:spPr>
      </p:pic>
      <p:pic>
        <p:nvPicPr>
          <p:cNvPr id="14" name="Graphic 13" descr="Architecture diagram of the detailed lab steps. ">
            <a:extLst>
              <a:ext uri="{FF2B5EF4-FFF2-40B4-BE49-F238E27FC236}">
                <a16:creationId xmlns:a16="http://schemas.microsoft.com/office/drawing/2014/main" id="{D1528FF9-7817-41D5-A936-E01A0F2C97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4301" y="3371918"/>
            <a:ext cx="376370" cy="376370"/>
          </a:xfrm>
          <a:prstGeom prst="rect">
            <a:avLst/>
          </a:prstGeom>
        </p:spPr>
      </p:pic>
      <p:sp>
        <p:nvSpPr>
          <p:cNvPr id="16" name="TextBox 15" descr="Architecture diagram of the detailed lab steps. ">
            <a:extLst>
              <a:ext uri="{FF2B5EF4-FFF2-40B4-BE49-F238E27FC236}">
                <a16:creationId xmlns:a16="http://schemas.microsoft.com/office/drawing/2014/main" id="{1EDC5358-C043-4EA8-9B24-214F9E05CE9E}"/>
              </a:ext>
            </a:extLst>
          </p:cNvPr>
          <p:cNvSpPr txBox="1"/>
          <p:nvPr/>
        </p:nvSpPr>
        <p:spPr>
          <a:xfrm>
            <a:off x="5363620" y="2876764"/>
            <a:ext cx="1297732" cy="271554"/>
          </a:xfrm>
          <a:prstGeom prst="rect">
            <a:avLst/>
          </a:prstGeom>
          <a:noFill/>
        </p:spPr>
        <p:txBody>
          <a:bodyPr wrap="square">
            <a:spAutoFit/>
          </a:bodyPr>
          <a:lstStyle/>
          <a:p>
            <a:pPr defTabSz="914367"/>
            <a:r>
              <a:rPr lang="fr-FR" sz="1176" b="1" dirty="0">
                <a:solidFill>
                  <a:srgbClr val="000000"/>
                </a:solidFill>
                <a:latin typeface="Segoe UI"/>
              </a:rPr>
              <a:t>az104-03d-rg1</a:t>
            </a:r>
          </a:p>
        </p:txBody>
      </p:sp>
      <p:sp>
        <p:nvSpPr>
          <p:cNvPr id="18" name="Rectangle 17" descr="Architecture diagram of the detailed lab steps. ">
            <a:extLst>
              <a:ext uri="{FF2B5EF4-FFF2-40B4-BE49-F238E27FC236}">
                <a16:creationId xmlns:a16="http://schemas.microsoft.com/office/drawing/2014/main" id="{1CAA09B2-807B-4DC4-B2B9-A64BC9945323}"/>
              </a:ext>
            </a:extLst>
          </p:cNvPr>
          <p:cNvSpPr/>
          <p:nvPr/>
        </p:nvSpPr>
        <p:spPr bwMode="auto">
          <a:xfrm>
            <a:off x="4895303" y="3253133"/>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descr="Architecture diagram of the detailed lab steps. ">
            <a:extLst>
              <a:ext uri="{FF2B5EF4-FFF2-40B4-BE49-F238E27FC236}">
                <a16:creationId xmlns:a16="http://schemas.microsoft.com/office/drawing/2014/main" id="{5A35EB5A-1154-4378-AE44-1D0109D0A197}"/>
              </a:ext>
            </a:extLst>
          </p:cNvPr>
          <p:cNvSpPr txBox="1"/>
          <p:nvPr/>
        </p:nvSpPr>
        <p:spPr>
          <a:xfrm>
            <a:off x="5310829" y="3748516"/>
            <a:ext cx="1578425" cy="271554"/>
          </a:xfrm>
          <a:prstGeom prst="rect">
            <a:avLst/>
          </a:prstGeom>
          <a:noFill/>
        </p:spPr>
        <p:txBody>
          <a:bodyPr wrap="square">
            <a:spAutoFit/>
          </a:bodyPr>
          <a:lstStyle/>
          <a:p>
            <a:pPr defTabSz="914367"/>
            <a:r>
              <a:rPr lang="fr-FR" sz="1176" b="1" dirty="0">
                <a:solidFill>
                  <a:srgbClr val="000000"/>
                </a:solidFill>
                <a:latin typeface="Segoe UI"/>
              </a:rPr>
              <a:t>az104-03d-disk1</a:t>
            </a:r>
          </a:p>
        </p:txBody>
      </p:sp>
    </p:spTree>
    <p:extLst>
      <p:ext uri="{BB962C8B-B14F-4D97-AF65-F5344CB8AC3E}">
        <p14:creationId xmlns:p14="http://schemas.microsoft.com/office/powerpoint/2010/main" val="57654478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18" name="Rectangle 17">
            <a:extLst>
              <a:ext uri="{FF2B5EF4-FFF2-40B4-BE49-F238E27FC236}">
                <a16:creationId xmlns:a16="http://schemas.microsoft.com/office/drawing/2014/main" id="{1B76FA35-9DAE-4E8C-B7D4-DDB8E3FAB1CC}"/>
              </a:ext>
            </a:extLst>
          </p:cNvPr>
          <p:cNvSpPr/>
          <p:nvPr/>
        </p:nvSpPr>
        <p:spPr bwMode="auto">
          <a:xfrm>
            <a:off x="427039" y="1561783"/>
            <a:ext cx="4297362"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Module Review Questions</a:t>
            </a:r>
          </a:p>
        </p:txBody>
      </p:sp>
      <p:sp>
        <p:nvSpPr>
          <p:cNvPr id="19" name="Rectangle 18">
            <a:extLst>
              <a:ext uri="{FF2B5EF4-FFF2-40B4-BE49-F238E27FC236}">
                <a16:creationId xmlns:a16="http://schemas.microsoft.com/office/drawing/2014/main" id="{B809EBB3-E2ED-4315-8770-BB6D970116FC}"/>
              </a:ext>
            </a:extLst>
          </p:cNvPr>
          <p:cNvSpPr/>
          <p:nvPr/>
        </p:nvSpPr>
        <p:spPr bwMode="auto">
          <a:xfrm>
            <a:off x="4876800" y="1561783"/>
            <a:ext cx="7132638" cy="640080"/>
          </a:xfrm>
          <a:prstGeom prst="rect">
            <a:avLst/>
          </a:pr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594659B7-6543-4216-BCFA-5E6142C6747D}"/>
              </a:ext>
            </a:extLst>
          </p:cNvPr>
          <p:cNvSpPr/>
          <p:nvPr/>
        </p:nvSpPr>
        <p:spPr>
          <a:xfrm>
            <a:off x="4877294" y="226429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a:solidFill>
                  <a:schemeClr val="tx1"/>
                </a:solidFill>
              </a:rPr>
              <a:t>Core Cloud Services – Manage services with the Azure portal</a:t>
            </a:r>
          </a:p>
        </p:txBody>
      </p:sp>
      <p:cxnSp>
        <p:nvCxnSpPr>
          <p:cNvPr id="21" name="Straight Connector 20">
            <a:extLst>
              <a:ext uri="{FF2B5EF4-FFF2-40B4-BE49-F238E27FC236}">
                <a16:creationId xmlns:a16="http://schemas.microsoft.com/office/drawing/2014/main" id="{93E5F85F-B84B-4610-8829-80B9B97DA0A4}"/>
              </a:ext>
              <a:ext uri="{C183D7F6-B498-43B3-948B-1728B52AA6E4}">
                <adec:decorative xmlns:adec="http://schemas.microsoft.com/office/drawing/2017/decorative" val="1"/>
              </a:ext>
            </a:extLst>
          </p:cNvPr>
          <p:cNvCxnSpPr>
            <a:cxnSpLocks/>
          </p:cNvCxnSpPr>
          <p:nvPr/>
        </p:nvCxnSpPr>
        <p:spPr>
          <a:xfrm>
            <a:off x="4877294" y="287536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D21274-E20F-4EB7-B798-D064F9FC16FF}"/>
              </a:ext>
            </a:extLst>
          </p:cNvPr>
          <p:cNvSpPr/>
          <p:nvPr/>
        </p:nvSpPr>
        <p:spPr>
          <a:xfrm>
            <a:off x="4877294" y="293779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a:solidFill>
                  <a:schemeClr val="tx1"/>
                </a:solidFill>
              </a:rPr>
              <a:t>Control and organize Azure resources with Azure Resource Manager</a:t>
            </a:r>
          </a:p>
        </p:txBody>
      </p:sp>
      <p:cxnSp>
        <p:nvCxnSpPr>
          <p:cNvPr id="23" name="Straight Connector 22">
            <a:extLst>
              <a:ext uri="{FF2B5EF4-FFF2-40B4-BE49-F238E27FC236}">
                <a16:creationId xmlns:a16="http://schemas.microsoft.com/office/drawing/2014/main" id="{B31CE05C-4091-493A-B8A0-4B14EC5EC842}"/>
              </a:ext>
              <a:ext uri="{C183D7F6-B498-43B3-948B-1728B52AA6E4}">
                <adec:decorative xmlns:adec="http://schemas.microsoft.com/office/drawing/2017/decorative" val="1"/>
              </a:ext>
            </a:extLst>
          </p:cNvPr>
          <p:cNvCxnSpPr>
            <a:cxnSpLocks/>
          </p:cNvCxnSpPr>
          <p:nvPr/>
        </p:nvCxnSpPr>
        <p:spPr>
          <a:xfrm>
            <a:off x="4877294" y="354885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4B5EDE0-FAD7-455E-86D0-EBCCE9AC7677}"/>
              </a:ext>
            </a:extLst>
          </p:cNvPr>
          <p:cNvSpPr/>
          <p:nvPr/>
        </p:nvSpPr>
        <p:spPr>
          <a:xfrm>
            <a:off x="4877294" y="3611288"/>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a:solidFill>
                  <a:schemeClr val="tx1"/>
                </a:solidFill>
              </a:rPr>
              <a:t>Build Azure Resource Manager templates</a:t>
            </a:r>
          </a:p>
        </p:txBody>
      </p:sp>
      <p:cxnSp>
        <p:nvCxnSpPr>
          <p:cNvPr id="25" name="Straight Connector 24">
            <a:extLst>
              <a:ext uri="{FF2B5EF4-FFF2-40B4-BE49-F238E27FC236}">
                <a16:creationId xmlns:a16="http://schemas.microsoft.com/office/drawing/2014/main" id="{B0ECDFFA-E1FA-4E14-9986-286162B10CED}"/>
              </a:ext>
              <a:ext uri="{C183D7F6-B498-43B3-948B-1728B52AA6E4}">
                <adec:decorative xmlns:adec="http://schemas.microsoft.com/office/drawing/2017/decorative" val="1"/>
              </a:ext>
            </a:extLst>
          </p:cNvPr>
          <p:cNvCxnSpPr>
            <a:cxnSpLocks/>
          </p:cNvCxnSpPr>
          <p:nvPr/>
        </p:nvCxnSpPr>
        <p:spPr>
          <a:xfrm>
            <a:off x="4877294" y="4222357"/>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7789F6F-A9CE-4928-BF6A-922138AC1FED}"/>
              </a:ext>
            </a:extLst>
          </p:cNvPr>
          <p:cNvSpPr/>
          <p:nvPr/>
        </p:nvSpPr>
        <p:spPr>
          <a:xfrm>
            <a:off x="4877294" y="4284786"/>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a:solidFill>
                  <a:schemeClr val="tx1"/>
                </a:solidFill>
              </a:rPr>
              <a:t>Automate Azure tasks using scripts with PowerShell</a:t>
            </a:r>
          </a:p>
        </p:txBody>
      </p:sp>
      <p:cxnSp>
        <p:nvCxnSpPr>
          <p:cNvPr id="27" name="Straight Connector 26">
            <a:extLst>
              <a:ext uri="{FF2B5EF4-FFF2-40B4-BE49-F238E27FC236}">
                <a16:creationId xmlns:a16="http://schemas.microsoft.com/office/drawing/2014/main" id="{BBE25E21-606E-4DB5-A37B-E44A0ED52B2D}"/>
              </a:ext>
              <a:ext uri="{C183D7F6-B498-43B3-948B-1728B52AA6E4}">
                <adec:decorative xmlns:adec="http://schemas.microsoft.com/office/drawing/2017/decorative" val="1"/>
              </a:ext>
            </a:extLst>
          </p:cNvPr>
          <p:cNvCxnSpPr>
            <a:cxnSpLocks/>
          </p:cNvCxnSpPr>
          <p:nvPr/>
        </p:nvCxnSpPr>
        <p:spPr>
          <a:xfrm>
            <a:off x="4877294" y="4895855"/>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9EE9A33-263E-4477-9121-B63EF2727783}"/>
              </a:ext>
            </a:extLst>
          </p:cNvPr>
          <p:cNvSpPr/>
          <p:nvPr/>
        </p:nvSpPr>
        <p:spPr>
          <a:xfrm>
            <a:off x="4877294" y="495828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buSzPct val="100000"/>
              <a:tabLst>
                <a:tab pos="349724" algn="l"/>
                <a:tab pos="582873" algn="l"/>
              </a:tabLst>
            </a:pPr>
            <a:r>
              <a:rPr lang="en-US">
                <a:solidFill>
                  <a:schemeClr val="tx1"/>
                </a:solidFill>
              </a:rPr>
              <a:t>Manage virtual machines with the Azure CLI</a:t>
            </a:r>
          </a:p>
        </p:txBody>
      </p:sp>
      <p:pic>
        <p:nvPicPr>
          <p:cNvPr id="3" name="Picture 2">
            <a:extLst>
              <a:ext uri="{FF2B5EF4-FFF2-40B4-BE49-F238E27FC236}">
                <a16:creationId xmlns:a16="http://schemas.microsoft.com/office/drawing/2014/main" id="{EB194B0C-9628-44DF-BD6F-EA71522B57B4}"/>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41597" y="2784577"/>
            <a:ext cx="1494645" cy="2173707"/>
          </a:xfrm>
          <a:prstGeom prst="rect">
            <a:avLst/>
          </a:prstGeom>
        </p:spPr>
      </p:pic>
    </p:spTree>
    <p:extLst>
      <p:ext uri="{BB962C8B-B14F-4D97-AF65-F5344CB8AC3E}">
        <p14:creationId xmlns:p14="http://schemas.microsoft.com/office/powerpoint/2010/main" val="22167677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6BBDF4-CC37-4359-BF13-F0C26354B15B}"/>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836149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5" name="TextBox 1">
            <a:extLst>
              <a:ext uri="{FF2B5EF4-FFF2-40B4-BE49-F238E27FC236}">
                <a16:creationId xmlns:a16="http://schemas.microsoft.com/office/drawing/2014/main" id="{BFEB36CB-76C0-4CFB-B6C6-12BCC00FC0A9}"/>
              </a:ext>
            </a:extLst>
          </p:cNvPr>
          <p:cNvSpPr txBox="1"/>
          <p:nvPr/>
        </p:nvSpPr>
        <p:spPr>
          <a:xfrm>
            <a:off x="427037" y="1463668"/>
            <a:ext cx="5632093" cy="68580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a consistent management layer</a:t>
            </a:r>
          </a:p>
        </p:txBody>
      </p:sp>
      <p:sp>
        <p:nvSpPr>
          <p:cNvPr id="9" name="TextBox 1">
            <a:extLst>
              <a:ext uri="{FF2B5EF4-FFF2-40B4-BE49-F238E27FC236}">
                <a16:creationId xmlns:a16="http://schemas.microsoft.com/office/drawing/2014/main" id="{58B8175D-ED57-40EE-B612-E4362E901094}"/>
              </a:ext>
            </a:extLst>
          </p:cNvPr>
          <p:cNvSpPr txBox="1"/>
          <p:nvPr/>
        </p:nvSpPr>
        <p:spPr>
          <a:xfrm>
            <a:off x="427037" y="2300835"/>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Enables you to work with the resources in your solution as a group</a:t>
            </a:r>
          </a:p>
        </p:txBody>
      </p:sp>
      <p:sp>
        <p:nvSpPr>
          <p:cNvPr id="10" name="TextBox 1">
            <a:extLst>
              <a:ext uri="{FF2B5EF4-FFF2-40B4-BE49-F238E27FC236}">
                <a16:creationId xmlns:a16="http://schemas.microsoft.com/office/drawing/2014/main" id="{524489C5-10E2-4186-BEC6-B952B712FD8B}"/>
              </a:ext>
            </a:extLst>
          </p:cNvPr>
          <p:cNvSpPr txBox="1"/>
          <p:nvPr/>
        </p:nvSpPr>
        <p:spPr>
          <a:xfrm>
            <a:off x="427037" y="3361927"/>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 update, or delete in a single, coordinated operation</a:t>
            </a:r>
          </a:p>
        </p:txBody>
      </p:sp>
      <p:sp>
        <p:nvSpPr>
          <p:cNvPr id="11" name="TextBox 1">
            <a:extLst>
              <a:ext uri="{FF2B5EF4-FFF2-40B4-BE49-F238E27FC236}">
                <a16:creationId xmlns:a16="http://schemas.microsoft.com/office/drawing/2014/main" id="{42549C1A-B439-4798-8583-0FA5831212F9}"/>
              </a:ext>
            </a:extLst>
          </p:cNvPr>
          <p:cNvSpPr txBox="1"/>
          <p:nvPr/>
        </p:nvSpPr>
        <p:spPr>
          <a:xfrm>
            <a:off x="427037" y="4423019"/>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security, auditing, and</a:t>
            </a:r>
            <a:br>
              <a:rPr lang="en-US" sz="2000"/>
            </a:br>
            <a:r>
              <a:rPr lang="en-US" sz="2000"/>
              <a:t>tagging features</a:t>
            </a:r>
          </a:p>
        </p:txBody>
      </p:sp>
      <p:sp>
        <p:nvSpPr>
          <p:cNvPr id="12" name="TextBox 1">
            <a:extLst>
              <a:ext uri="{FF2B5EF4-FFF2-40B4-BE49-F238E27FC236}">
                <a16:creationId xmlns:a16="http://schemas.microsoft.com/office/drawing/2014/main" id="{C19A5929-92B6-4569-A11F-8962B4F66202}"/>
              </a:ext>
            </a:extLst>
          </p:cNvPr>
          <p:cNvSpPr txBox="1"/>
          <p:nvPr/>
        </p:nvSpPr>
        <p:spPr>
          <a:xfrm>
            <a:off x="427037" y="5484111"/>
            <a:ext cx="5632093" cy="87763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Choose the tools and APIs that work</a:t>
            </a:r>
            <a:br>
              <a:rPr lang="en-US" sz="2000"/>
            </a:br>
            <a:r>
              <a:rPr lang="en-US" sz="2000"/>
              <a:t>best for you</a:t>
            </a:r>
          </a:p>
        </p:txBody>
      </p:sp>
      <p:sp>
        <p:nvSpPr>
          <p:cNvPr id="6" name="Rectangle 5">
            <a:extLst>
              <a:ext uri="{FF2B5EF4-FFF2-40B4-BE49-F238E27FC236}">
                <a16:creationId xmlns:a16="http://schemas.microsoft.com/office/drawing/2014/main" id="{682D4FB2-62C5-4058-8404-A6D746525401}"/>
              </a:ext>
              <a:ext uri="{C183D7F6-B498-43B3-948B-1728B52AA6E4}">
                <adec:decorative xmlns:adec="http://schemas.microsoft.com/office/drawing/2017/decorative" val="1"/>
              </a:ext>
            </a:extLst>
          </p:cNvPr>
          <p:cNvSpPr/>
          <p:nvPr/>
        </p:nvSpPr>
        <p:spPr bwMode="auto">
          <a:xfrm>
            <a:off x="6218238" y="1463669"/>
            <a:ext cx="5791200"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3" descr="The Azure Resource Manager in the middle. Inputs are the portal, Azure PowerShell, Azure CLI, and REST clients. Outputs ae Data stores, Web apps, Virtual machines, and Service management">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450394" y="2485025"/>
            <a:ext cx="5326887" cy="288745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a:t>Terminology</a:t>
            </a:r>
          </a:p>
        </p:txBody>
      </p:sp>
      <p:pic>
        <p:nvPicPr>
          <p:cNvPr id="12" name="Picture 11" descr="Icon of books stacked together">
            <a:extLst>
              <a:ext uri="{FF2B5EF4-FFF2-40B4-BE49-F238E27FC236}">
                <a16:creationId xmlns:a16="http://schemas.microsoft.com/office/drawing/2014/main" id="{D1D8DA75-7166-42B5-8FD7-76FA417047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71708"/>
            <a:ext cx="851916" cy="851916"/>
          </a:xfrm>
          <a:prstGeom prst="rect">
            <a:avLst/>
          </a:prstGeom>
        </p:spPr>
      </p:pic>
      <p:sp>
        <p:nvSpPr>
          <p:cNvPr id="20" name="TextBox 19">
            <a:extLst>
              <a:ext uri="{FF2B5EF4-FFF2-40B4-BE49-F238E27FC236}">
                <a16:creationId xmlns:a16="http://schemas.microsoft.com/office/drawing/2014/main" id="{3D2D3E24-9AB8-4CC1-BACD-D24724141BAE}"/>
              </a:ext>
            </a:extLst>
          </p:cNvPr>
          <p:cNvSpPr txBox="1"/>
          <p:nvPr/>
        </p:nvSpPr>
        <p:spPr>
          <a:xfrm>
            <a:off x="1511300" y="1732281"/>
            <a:ext cx="10498138" cy="307777"/>
          </a:xfrm>
          <a:prstGeom prst="rect">
            <a:avLst/>
          </a:prstGeom>
          <a:noFill/>
        </p:spPr>
        <p:txBody>
          <a:bodyPr wrap="square" lIns="0" tIns="0" rIns="0" bIns="0" rtlCol="0" anchor="ctr">
            <a:spAutoFit/>
          </a:bodyPr>
          <a:lstStyle/>
          <a:p>
            <a:pPr>
              <a:spcBef>
                <a:spcPts val="600"/>
              </a:spcBef>
              <a:spcAft>
                <a:spcPts val="600"/>
              </a:spcAft>
            </a:pPr>
            <a:r>
              <a:rPr lang="en-US" sz="2000"/>
              <a:t>A </a:t>
            </a:r>
            <a:r>
              <a:rPr lang="en-US" sz="2000">
                <a:latin typeface="+mj-lt"/>
              </a:rPr>
              <a:t>resource</a:t>
            </a:r>
            <a:r>
              <a:rPr lang="en-US" sz="2000"/>
              <a:t> is simply a single service instance in Azure</a:t>
            </a:r>
          </a:p>
        </p:txBody>
      </p:sp>
      <p:cxnSp>
        <p:nvCxnSpPr>
          <p:cNvPr id="21" name="Straight Connector 20">
            <a:extLst>
              <a:ext uri="{FF2B5EF4-FFF2-40B4-BE49-F238E27FC236}">
                <a16:creationId xmlns:a16="http://schemas.microsoft.com/office/drawing/2014/main" id="{FAB8C3D6-F1EA-4F89-B27B-3A0348FB753A}"/>
              </a:ext>
              <a:ext uri="{C183D7F6-B498-43B3-948B-1728B52AA6E4}">
                <adec:decorative xmlns:adec="http://schemas.microsoft.com/office/drawing/2017/decorative" val="1"/>
              </a:ext>
            </a:extLst>
          </p:cNvPr>
          <p:cNvCxnSpPr>
            <a:cxnSpLocks/>
          </p:cNvCxnSpPr>
          <p:nvPr/>
        </p:nvCxnSpPr>
        <p:spPr>
          <a:xfrm>
            <a:off x="1520217" y="241498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AE28454B-76B2-4444-92DF-C5C0C54A11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7869"/>
            <a:ext cx="851916" cy="851916"/>
          </a:xfrm>
          <a:prstGeom prst="rect">
            <a:avLst/>
          </a:prstGeom>
        </p:spPr>
      </p:pic>
      <p:sp>
        <p:nvSpPr>
          <p:cNvPr id="22" name="TextBox 21">
            <a:extLst>
              <a:ext uri="{FF2B5EF4-FFF2-40B4-BE49-F238E27FC236}">
                <a16:creationId xmlns:a16="http://schemas.microsoft.com/office/drawing/2014/main" id="{05A11FCB-FD8D-4E69-84F7-7BF12C885F4E}"/>
              </a:ext>
            </a:extLst>
          </p:cNvPr>
          <p:cNvSpPr txBox="1"/>
          <p:nvPr/>
        </p:nvSpPr>
        <p:spPr>
          <a:xfrm>
            <a:off x="1511300" y="2751791"/>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group </a:t>
            </a:r>
            <a:r>
              <a:rPr lang="en-US" sz="2000"/>
              <a:t>is a logical grouping of resources</a:t>
            </a:r>
          </a:p>
        </p:txBody>
      </p:sp>
      <p:cxnSp>
        <p:nvCxnSpPr>
          <p:cNvPr id="23" name="Straight Connector 22">
            <a:extLst>
              <a:ext uri="{FF2B5EF4-FFF2-40B4-BE49-F238E27FC236}">
                <a16:creationId xmlns:a16="http://schemas.microsoft.com/office/drawing/2014/main" id="{AEEE2681-65E7-4053-93B5-68E699715634}"/>
              </a:ext>
              <a:ext uri="{C183D7F6-B498-43B3-948B-1728B52AA6E4}">
                <adec:decorative xmlns:adec="http://schemas.microsoft.com/office/drawing/2017/decorative" val="1"/>
              </a:ext>
            </a:extLst>
          </p:cNvPr>
          <p:cNvCxnSpPr>
            <a:cxnSpLocks/>
          </p:cNvCxnSpPr>
          <p:nvPr/>
        </p:nvCxnSpPr>
        <p:spPr>
          <a:xfrm>
            <a:off x="1520217" y="345114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erson">
            <a:extLst>
              <a:ext uri="{FF2B5EF4-FFF2-40B4-BE49-F238E27FC236}">
                <a16:creationId xmlns:a16="http://schemas.microsoft.com/office/drawing/2014/main" id="{B0AABEDF-5A1C-4CA0-8DBF-9454221EAF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030"/>
            <a:ext cx="851916" cy="851916"/>
          </a:xfrm>
          <a:prstGeom prst="rect">
            <a:avLst/>
          </a:prstGeom>
        </p:spPr>
      </p:pic>
      <p:sp>
        <p:nvSpPr>
          <p:cNvPr id="24" name="TextBox 23">
            <a:extLst>
              <a:ext uri="{FF2B5EF4-FFF2-40B4-BE49-F238E27FC236}">
                <a16:creationId xmlns:a16="http://schemas.microsoft.com/office/drawing/2014/main" id="{44D3E384-92C1-4399-BFF2-8D9FE5B54A54}"/>
              </a:ext>
            </a:extLst>
          </p:cNvPr>
          <p:cNvSpPr txBox="1"/>
          <p:nvPr/>
        </p:nvSpPr>
        <p:spPr>
          <a:xfrm>
            <a:off x="1511300" y="3661446"/>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An </a:t>
            </a:r>
            <a:r>
              <a:rPr lang="en-US" sz="2000">
                <a:latin typeface="+mj-lt"/>
              </a:rPr>
              <a:t>Azure Resource Manager template </a:t>
            </a:r>
            <a:r>
              <a:rPr lang="en-US" sz="2000"/>
              <a:t>is a JSON file that allows you to declaratively describe a set of resources </a:t>
            </a:r>
          </a:p>
        </p:txBody>
      </p:sp>
      <p:cxnSp>
        <p:nvCxnSpPr>
          <p:cNvPr id="25" name="Straight Connector 24">
            <a:extLst>
              <a:ext uri="{FF2B5EF4-FFF2-40B4-BE49-F238E27FC236}">
                <a16:creationId xmlns:a16="http://schemas.microsoft.com/office/drawing/2014/main" id="{96CA20F4-2AC9-419E-AB48-B3E7F943BF27}"/>
              </a:ext>
              <a:ext uri="{C183D7F6-B498-43B3-948B-1728B52AA6E4}">
                <adec:decorative xmlns:adec="http://schemas.microsoft.com/office/drawing/2017/decorative" val="1"/>
              </a:ext>
            </a:extLst>
          </p:cNvPr>
          <p:cNvCxnSpPr>
            <a:cxnSpLocks/>
          </p:cNvCxnSpPr>
          <p:nvPr/>
        </p:nvCxnSpPr>
        <p:spPr>
          <a:xfrm>
            <a:off x="1520217" y="448730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document">
            <a:extLst>
              <a:ext uri="{FF2B5EF4-FFF2-40B4-BE49-F238E27FC236}">
                <a16:creationId xmlns:a16="http://schemas.microsoft.com/office/drawing/2014/main" id="{21350CBE-0B59-4AEF-A63A-A633A4974F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0191"/>
            <a:ext cx="851916" cy="851916"/>
          </a:xfrm>
          <a:prstGeom prst="rect">
            <a:avLst/>
          </a:prstGeom>
        </p:spPr>
      </p:pic>
      <p:sp>
        <p:nvSpPr>
          <p:cNvPr id="31" name="TextBox 30">
            <a:extLst>
              <a:ext uri="{FF2B5EF4-FFF2-40B4-BE49-F238E27FC236}">
                <a16:creationId xmlns:a16="http://schemas.microsoft.com/office/drawing/2014/main" id="{CEBF18B8-74DD-4510-9E2E-26FAFE491351}"/>
              </a:ext>
            </a:extLst>
          </p:cNvPr>
          <p:cNvSpPr txBox="1"/>
          <p:nvPr/>
        </p:nvSpPr>
        <p:spPr>
          <a:xfrm>
            <a:off x="1511300" y="4851495"/>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declarative syntax </a:t>
            </a:r>
            <a:r>
              <a:rPr lang="en-US" sz="2000"/>
              <a:t>is what a template uses to state what you intend to create</a:t>
            </a:r>
          </a:p>
        </p:txBody>
      </p:sp>
      <p:cxnSp>
        <p:nvCxnSpPr>
          <p:cNvPr id="26" name="Straight Connector 25">
            <a:extLst>
              <a:ext uri="{FF2B5EF4-FFF2-40B4-BE49-F238E27FC236}">
                <a16:creationId xmlns:a16="http://schemas.microsoft.com/office/drawing/2014/main" id="{C804A1D2-DB27-4408-BED4-EBB272C3CF2E}"/>
              </a:ext>
              <a:ext uri="{C183D7F6-B498-43B3-948B-1728B52AA6E4}">
                <adec:decorative xmlns:adec="http://schemas.microsoft.com/office/drawing/2017/decorative" val="1"/>
              </a:ext>
            </a:extLst>
          </p:cNvPr>
          <p:cNvCxnSpPr>
            <a:cxnSpLocks/>
          </p:cNvCxnSpPr>
          <p:nvPr/>
        </p:nvCxnSpPr>
        <p:spPr>
          <a:xfrm>
            <a:off x="1520217" y="552346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person sitting in a desk">
            <a:extLst>
              <a:ext uri="{FF2B5EF4-FFF2-40B4-BE49-F238E27FC236}">
                <a16:creationId xmlns:a16="http://schemas.microsoft.com/office/drawing/2014/main" id="{301D2F12-769D-48BB-A940-AF8CBEF7790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6348"/>
            <a:ext cx="851916" cy="851916"/>
          </a:xfrm>
          <a:prstGeom prst="rect">
            <a:avLst/>
          </a:prstGeom>
        </p:spPr>
      </p:pic>
      <p:sp>
        <p:nvSpPr>
          <p:cNvPr id="33" name="TextBox 32">
            <a:extLst>
              <a:ext uri="{FF2B5EF4-FFF2-40B4-BE49-F238E27FC236}">
                <a16:creationId xmlns:a16="http://schemas.microsoft.com/office/drawing/2014/main" id="{41262BE2-30AD-4BCA-8E49-4E19B7BC267A}"/>
              </a:ext>
            </a:extLst>
          </p:cNvPr>
          <p:cNvSpPr txBox="1"/>
          <p:nvPr/>
        </p:nvSpPr>
        <p:spPr>
          <a:xfrm>
            <a:off x="1511300" y="5733764"/>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provider </a:t>
            </a:r>
            <a:r>
              <a:rPr lang="en-US" sz="2000"/>
              <a:t>is service that supplies the resources you can deploy and manage through Resource Manager</a:t>
            </a:r>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Resources can only exist in one</a:t>
            </a:r>
            <a:br>
              <a:rPr lang="en-US" sz="2000"/>
            </a:br>
            <a:r>
              <a:rPr lang="en-US" sz="2000"/>
              <a:t>resource group</a:t>
            </a:r>
          </a:p>
        </p:txBody>
      </p:sp>
      <p:sp>
        <p:nvSpPr>
          <p:cNvPr id="45" name="TextBox 1">
            <a:extLst>
              <a:ext uri="{FF2B5EF4-FFF2-40B4-BE49-F238E27FC236}">
                <a16:creationId xmlns:a16="http://schemas.microsoft.com/office/drawing/2014/main" id="{44A43FDA-7F6E-4FB2-8926-980F65240916}"/>
              </a:ext>
            </a:extLst>
          </p:cNvPr>
          <p:cNvSpPr txBox="1"/>
          <p:nvPr/>
        </p:nvSpPr>
        <p:spPr>
          <a:xfrm>
            <a:off x="427038" y="2449925"/>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cannot be renamed</a:t>
            </a:r>
          </a:p>
        </p:txBody>
      </p:sp>
      <p:sp>
        <p:nvSpPr>
          <p:cNvPr id="46" name="TextBox 1">
            <a:extLst>
              <a:ext uri="{FF2B5EF4-FFF2-40B4-BE49-F238E27FC236}">
                <a16:creationId xmlns:a16="http://schemas.microsoft.com/office/drawing/2014/main" id="{5045EEE3-BFED-440E-98A7-0E553AE26C5A}"/>
              </a:ext>
            </a:extLst>
          </p:cNvPr>
          <p:cNvSpPr txBox="1"/>
          <p:nvPr/>
        </p:nvSpPr>
        <p:spPr>
          <a:xfrm>
            <a:off x="427038" y="319293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 have resources of many different types (services)</a:t>
            </a:r>
          </a:p>
        </p:txBody>
      </p:sp>
      <p:sp>
        <p:nvSpPr>
          <p:cNvPr id="47" name="TextBox 1">
            <a:extLst>
              <a:ext uri="{FF2B5EF4-FFF2-40B4-BE49-F238E27FC236}">
                <a16:creationId xmlns:a16="http://schemas.microsoft.com/office/drawing/2014/main" id="{316802C9-A104-485C-8F09-4EFCE49D6B6A}"/>
              </a:ext>
            </a:extLst>
          </p:cNvPr>
          <p:cNvSpPr txBox="1"/>
          <p:nvPr/>
        </p:nvSpPr>
        <p:spPr>
          <a:xfrm>
            <a:off x="427038" y="417919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Groups can have resources from many</a:t>
            </a:r>
            <a:br>
              <a:rPr lang="en-US" sz="2000"/>
            </a:br>
            <a:r>
              <a:rPr lang="en-US" sz="2000"/>
              <a:t>different regions</a:t>
            </a:r>
          </a:p>
        </p:txBody>
      </p:sp>
      <p:sp>
        <p:nvSpPr>
          <p:cNvPr id="48" name="TextBox 1">
            <a:extLst>
              <a:ext uri="{FF2B5EF4-FFF2-40B4-BE49-F238E27FC236}">
                <a16:creationId xmlns:a16="http://schemas.microsoft.com/office/drawing/2014/main" id="{954A4978-6F1F-4CB9-80DE-18790617D26C}"/>
              </a:ext>
            </a:extLst>
          </p:cNvPr>
          <p:cNvSpPr txBox="1"/>
          <p:nvPr/>
        </p:nvSpPr>
        <p:spPr>
          <a:xfrm>
            <a:off x="427038" y="5165456"/>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Deployments are incremental</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descr="One resource group is shown with web, database, virtual machine, and storage resources">
            <a:extLst>
              <a:ext uri="{FF2B5EF4-FFF2-40B4-BE49-F238E27FC236}">
                <a16:creationId xmlns:a16="http://schemas.microsoft.com/office/drawing/2014/main" id="{26A1806B-FA89-47D0-B7CA-C78CD14CCAB1}"/>
              </a:ext>
            </a:extLst>
          </p:cNvPr>
          <p:cNvGrpSpPr/>
          <p:nvPr/>
        </p:nvGrpSpPr>
        <p:grpSpPr>
          <a:xfrm>
            <a:off x="6608855" y="1622389"/>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a:solidFill>
                    <a:srgbClr val="000000"/>
                  </a:solidFill>
                </a:rPr>
                <a:t>Resources grouped </a:t>
              </a:r>
              <a:br>
                <a:rPr lang="en-US" sz="1400">
                  <a:solidFill>
                    <a:srgbClr val="000000"/>
                  </a:solidFill>
                </a:rPr>
              </a:br>
              <a:r>
                <a:rPr lang="en-US" sz="140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533884"/>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9011664" y="3303624"/>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descr="Three separate resource groups are shown. One for web and databases. One for virtual machines. One for storage">
            <a:extLst>
              <a:ext uri="{FF2B5EF4-FFF2-40B4-BE49-F238E27FC236}">
                <a16:creationId xmlns:a16="http://schemas.microsoft.com/office/drawing/2014/main" id="{12043F35-9EE8-4940-A114-3107E413DDB8}"/>
              </a:ext>
            </a:extLst>
          </p:cNvPr>
          <p:cNvGrpSpPr/>
          <p:nvPr/>
        </p:nvGrpSpPr>
        <p:grpSpPr>
          <a:xfrm>
            <a:off x="6608855" y="3853367"/>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Resource Manager Locks</a:t>
            </a:r>
          </a:p>
        </p:txBody>
      </p:sp>
      <p:sp>
        <p:nvSpPr>
          <p:cNvPr id="8" name="TextBox 1">
            <a:extLst>
              <a:ext uri="{FF2B5EF4-FFF2-40B4-BE49-F238E27FC236}">
                <a16:creationId xmlns:a16="http://schemas.microsoft.com/office/drawing/2014/main" id="{80E672FA-7255-498A-90EA-F69EB1A96278}"/>
              </a:ext>
            </a:extLst>
          </p:cNvPr>
          <p:cNvSpPr txBox="1"/>
          <p:nvPr/>
        </p:nvSpPr>
        <p:spPr>
          <a:xfrm>
            <a:off x="427037" y="1463667"/>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Associate the lock with a subscription,</a:t>
            </a:r>
            <a:br>
              <a:rPr lang="en-US" sz="2000"/>
            </a:br>
            <a:r>
              <a:rPr lang="en-US" sz="2000"/>
              <a:t>resource group, or resource</a:t>
            </a:r>
          </a:p>
        </p:txBody>
      </p:sp>
      <p:sp>
        <p:nvSpPr>
          <p:cNvPr id="9" name="TextBox 1">
            <a:extLst>
              <a:ext uri="{FF2B5EF4-FFF2-40B4-BE49-F238E27FC236}">
                <a16:creationId xmlns:a16="http://schemas.microsoft.com/office/drawing/2014/main" id="{8F64EDBE-D3E4-404D-A7A9-E517318B9554}"/>
              </a:ext>
            </a:extLst>
          </p:cNvPr>
          <p:cNvSpPr txBox="1"/>
          <p:nvPr/>
        </p:nvSpPr>
        <p:spPr>
          <a:xfrm>
            <a:off x="427037" y="2592862"/>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Locks are inherited by child resources</a:t>
            </a:r>
          </a:p>
        </p:txBody>
      </p:sp>
      <p:sp>
        <p:nvSpPr>
          <p:cNvPr id="10" name="TextBox 1">
            <a:extLst>
              <a:ext uri="{FF2B5EF4-FFF2-40B4-BE49-F238E27FC236}">
                <a16:creationId xmlns:a16="http://schemas.microsoft.com/office/drawing/2014/main" id="{C02948E0-DA31-4C59-986D-D6E21377467F}"/>
              </a:ext>
            </a:extLst>
          </p:cNvPr>
          <p:cNvSpPr txBox="1"/>
          <p:nvPr/>
        </p:nvSpPr>
        <p:spPr>
          <a:xfrm>
            <a:off x="427037" y="3722058"/>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Read-Only locks prevent any changes</a:t>
            </a:r>
            <a:br>
              <a:rPr lang="en-US" sz="2000"/>
            </a:br>
            <a:r>
              <a:rPr lang="en-US" sz="2000"/>
              <a:t>to the resource</a:t>
            </a:r>
          </a:p>
        </p:txBody>
      </p:sp>
      <p:sp>
        <p:nvSpPr>
          <p:cNvPr id="11" name="TextBox 1">
            <a:extLst>
              <a:ext uri="{FF2B5EF4-FFF2-40B4-BE49-F238E27FC236}">
                <a16:creationId xmlns:a16="http://schemas.microsoft.com/office/drawing/2014/main" id="{B4A2B618-8799-4655-ABFA-ADFA5487FB5F}"/>
              </a:ext>
            </a:extLst>
          </p:cNvPr>
          <p:cNvSpPr txBox="1"/>
          <p:nvPr/>
        </p:nvSpPr>
        <p:spPr>
          <a:xfrm>
            <a:off x="427038" y="4851253"/>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Delete locks prevent deletion</a:t>
            </a:r>
          </a:p>
        </p:txBody>
      </p:sp>
      <p:sp>
        <p:nvSpPr>
          <p:cNvPr id="14" name="Rectangle 13">
            <a:extLst>
              <a:ext uri="{FF2B5EF4-FFF2-40B4-BE49-F238E27FC236}">
                <a16:creationId xmlns:a16="http://schemas.microsoft.com/office/drawing/2014/main" id="{B8526515-A252-4A6E-80BB-1B6450834C63}"/>
              </a:ext>
              <a:ext uri="{C183D7F6-B498-43B3-948B-1728B52AA6E4}">
                <adec:decorative xmlns:adec="http://schemas.microsoft.com/office/drawing/2017/decorative" val="1"/>
              </a:ext>
            </a:extLst>
          </p:cNvPr>
          <p:cNvSpPr/>
          <p:nvPr/>
        </p:nvSpPr>
        <p:spPr bwMode="auto">
          <a:xfrm>
            <a:off x="6218237" y="1463671"/>
            <a:ext cx="5791201"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00033" y="1952672"/>
            <a:ext cx="5416494" cy="3309383"/>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Moving Resources</a:t>
            </a:r>
          </a:p>
        </p:txBody>
      </p:sp>
      <p:sp>
        <p:nvSpPr>
          <p:cNvPr id="6" name="Rectangle 5">
            <a:extLst>
              <a:ext uri="{FF2B5EF4-FFF2-40B4-BE49-F238E27FC236}">
                <a16:creationId xmlns:a16="http://schemas.microsoft.com/office/drawing/2014/main" id="{0FF49510-E343-4A73-812F-BF37148F24CD}"/>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11" name="Picture 10"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A3E1E58A-CA95-43A8-95A4-DF1EA2F653D8}"/>
              </a:ext>
            </a:extLst>
          </p:cNvPr>
          <p:cNvPicPr/>
          <p:nvPr/>
        </p:nvPicPr>
        <p:blipFill>
          <a:blip r:embed="rId3">
            <a:extLst>
              <a:ext uri="{28A0092B-C50C-407E-A947-70E740481C1C}">
                <a14:useLocalDpi xmlns:a14="http://schemas.microsoft.com/office/drawing/2010/main"/>
              </a:ext>
            </a:extLst>
          </a:blip>
          <a:stretch>
            <a:fillRect/>
          </a:stretch>
        </p:blipFill>
        <p:spPr bwMode="auto">
          <a:xfrm>
            <a:off x="616351" y="1910827"/>
            <a:ext cx="8469070" cy="2760115"/>
          </a:xfrm>
          <a:prstGeom prst="rect">
            <a:avLst/>
          </a:prstGeom>
        </p:spPr>
      </p:pic>
      <p:pic>
        <p:nvPicPr>
          <p:cNvPr id="4" name="Picture 3" descr="Screenshot of the Move menu. Two choices are shown: Move to another resource group and Move to another subscription">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9354667" y="2598372"/>
            <a:ext cx="2512655" cy="1385025"/>
          </a:xfrm>
          <a:prstGeom prst="rect">
            <a:avLst/>
          </a:prstGeom>
          <a:ln>
            <a:noFill/>
          </a:ln>
        </p:spPr>
      </p:pic>
      <p:sp>
        <p:nvSpPr>
          <p:cNvPr id="8" name="Rectangle 7">
            <a:extLst>
              <a:ext uri="{FF2B5EF4-FFF2-40B4-BE49-F238E27FC236}">
                <a16:creationId xmlns:a16="http://schemas.microsoft.com/office/drawing/2014/main" id="{65AD47C4-074E-485C-849C-077BAA25B571}"/>
              </a:ext>
            </a:extLst>
          </p:cNvPr>
          <p:cNvSpPr/>
          <p:nvPr/>
        </p:nvSpPr>
        <p:spPr>
          <a:xfrm>
            <a:off x="427036" y="5270501"/>
            <a:ext cx="5707881"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When moving resources, both the source group and the target group are locked</a:t>
            </a:r>
            <a:br>
              <a:rPr lang="en-US" sz="2000" dirty="0">
                <a:solidFill>
                  <a:schemeClr val="tx1"/>
                </a:solidFill>
              </a:rPr>
            </a:br>
            <a:r>
              <a:rPr lang="en-US" sz="2000" dirty="0">
                <a:solidFill>
                  <a:schemeClr val="tx1"/>
                </a:solidFill>
              </a:rPr>
              <a:t>during the operation</a:t>
            </a:r>
          </a:p>
        </p:txBody>
      </p:sp>
      <p:sp>
        <p:nvSpPr>
          <p:cNvPr id="9" name="Rectangle 8">
            <a:extLst>
              <a:ext uri="{FF2B5EF4-FFF2-40B4-BE49-F238E27FC236}">
                <a16:creationId xmlns:a16="http://schemas.microsoft.com/office/drawing/2014/main" id="{74F348F3-EEFD-4F94-A23A-827369C2A258}"/>
              </a:ext>
            </a:extLst>
          </p:cNvPr>
          <p:cNvSpPr/>
          <p:nvPr/>
        </p:nvSpPr>
        <p:spPr>
          <a:xfrm>
            <a:off x="6280061" y="5270501"/>
            <a:ext cx="5729376" cy="10912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115887" algn="ctr">
              <a:spcBef>
                <a:spcPts val="1200"/>
              </a:spcBef>
            </a:pPr>
            <a:r>
              <a:rPr lang="en-US" sz="2000" dirty="0">
                <a:solidFill>
                  <a:schemeClr val="tx1"/>
                </a:solidFill>
              </a:rPr>
              <a:t>Services that cannot be moved: Azure AD Domain Services, ExpressRoute, and Site Recovery. Other restrictions apply</a:t>
            </a:r>
          </a:p>
        </p:txBody>
      </p:sp>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3146</Words>
  <Application>Microsoft Office PowerPoint</Application>
  <PresentationFormat>Custom</PresentationFormat>
  <Paragraphs>405</Paragraphs>
  <Slides>44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Consolas</vt:lpstr>
      <vt:lpstr>Segoe UI</vt:lpstr>
      <vt:lpstr>Segoe UI Light</vt:lpstr>
      <vt:lpstr>Segoe UI Semibold</vt:lpstr>
      <vt:lpstr>Wingdings</vt:lpstr>
      <vt:lpstr>Azure 1</vt:lpstr>
      <vt:lpstr>AZ-104T00A Module 03: Azure Administration</vt:lpstr>
      <vt:lpstr>Module Overview</vt:lpstr>
      <vt:lpstr>Lesson 01: Resource Manager</vt:lpstr>
      <vt:lpstr>Resource Manager Overview</vt:lpstr>
      <vt:lpstr>Resource Manager</vt:lpstr>
      <vt:lpstr>Terminology</vt:lpstr>
      <vt:lpstr>Resource Groups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QuickStart Templates</vt:lpstr>
      <vt:lpstr>Demonstration – QuickStart Templates</vt:lpstr>
      <vt:lpstr>Demonstration – Run Templates with PowerShell</vt:lpstr>
      <vt:lpstr>Lesson 05: Module 03 Lab and Review</vt:lpstr>
      <vt:lpstr>Lab 03a – Manage Azure resources with the Azure portal</vt:lpstr>
      <vt:lpstr>Lab 03a – Architecture diagram</vt:lpstr>
      <vt:lpstr>Lab 03b – Manage Azure resources with templates</vt:lpstr>
      <vt:lpstr>Lab 03b – Architecture diagram</vt:lpstr>
      <vt:lpstr>Lab 03c – Manage Azure resources with PowerShell (optional)</vt:lpstr>
      <vt:lpstr>Lab 03c – Architecture diagram</vt:lpstr>
      <vt:lpstr>Lab 03d – Manage Azure resources with the Azure CLI (optional)</vt:lpstr>
      <vt:lpstr>Lab 03d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2020-08-04T15:02:29Z</dcterms:created>
  <dcterms:modified xsi:type="dcterms:W3CDTF">2020-12-14T17:51:02Z</dcterms:modified>
</cp:coreProperties>
</file>