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4"/>
  </p:notesMasterIdLst>
  <p:handoutMasterIdLst>
    <p:handoutMasterId r:id="rId45"/>
  </p:handout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2408" r:id="rId23"/>
    <p:sldId id="2537" r:id="rId24"/>
    <p:sldId id="2544" r:id="rId25"/>
    <p:sldId id="2538" r:id="rId26"/>
    <p:sldId id="2541" r:id="rId27"/>
    <p:sldId id="2539" r:id="rId28"/>
    <p:sldId id="2004" r:id="rId29"/>
    <p:sldId id="2395" r:id="rId30"/>
    <p:sldId id="2535" r:id="rId31"/>
    <p:sldId id="2536" r:id="rId32"/>
    <p:sldId id="2370" r:id="rId33"/>
    <p:sldId id="2375" r:id="rId34"/>
    <p:sldId id="2405" r:id="rId35"/>
    <p:sldId id="2406" r:id="rId36"/>
    <p:sldId id="2378" r:id="rId37"/>
    <p:sldId id="2407" r:id="rId38"/>
    <p:sldId id="2007" r:id="rId39"/>
    <p:sldId id="1907" r:id="rId40"/>
    <p:sldId id="2543" r:id="rId41"/>
    <p:sldId id="2241" r:id="rId42"/>
    <p:sldId id="2545"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7079" autoAdjust="0"/>
  </p:normalViewPr>
  <p:slideViewPr>
    <p:cSldViewPr snapToGrid="0">
      <p:cViewPr varScale="1">
        <p:scale>
          <a:sx n="88" d="100"/>
          <a:sy n="88" d="100"/>
        </p:scale>
        <p:origin x="324" y="76"/>
      </p:cViewPr>
      <p:guideLst/>
    </p:cSldViewPr>
  </p:slideViewPr>
  <p:notesTextViewPr>
    <p:cViewPr>
      <p:scale>
        <a:sx n="1" d="1"/>
        <a:sy n="1" d="1"/>
      </p:scale>
      <p:origin x="0" y="0"/>
    </p:cViewPr>
  </p:notesTextViewPr>
  <p:notesViewPr>
    <p:cSldViewPr snapToGrid="0">
      <p:cViewPr>
        <p:scale>
          <a:sx n="1" d="2"/>
          <a:sy n="1" d="2"/>
        </p:scale>
        <p:origin x="4548" y="14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9:52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9:52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9:52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cs typeface="Calibri"/>
              </a:rPr>
              <a:t>Create, change, or delete IP addresses - </a:t>
            </a:r>
            <a:r>
              <a:rPr lang="en-US"/>
              <a:t>https://docs.microsoft.com/en-us/azure/virtual-network/virtual-network-public-ip-address</a:t>
            </a:r>
            <a:endParaRPr lang="en-US">
              <a:cs typeface="Calibri" panose="020F0502020204030204"/>
            </a:endParaRPr>
          </a:p>
          <a:p>
            <a:pPr marL="228600" lvl="1">
              <a:spcBef>
                <a:spcPct val="20000"/>
              </a:spcBef>
            </a:pPr>
            <a:endParaRPr lang="en-US"/>
          </a:p>
          <a:p>
            <a:endParaRPr lang="en-US">
              <a:cs typeface="Calibri"/>
            </a:endParaRP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https://docs.microsoft.com/en-us/azure/virtual-network/public-ip-addresses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https://docs.microsoft.com/en-us/azure/virtual-network/private-ip-addresses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r>
              <a:rPr lang="en-US" dirty="0"/>
              <a:t>Secure access to virtual networks</a:t>
            </a:r>
          </a:p>
          <a:p>
            <a:pPr marL="171450" indent="-171450">
              <a:buFont typeface="Arial" panose="020B0604020202020204" pitchFamily="34" charset="0"/>
              <a:buChar char="•"/>
            </a:pPr>
            <a:r>
              <a:rPr lang="en-US" dirty="0"/>
              <a:t>Create security rules</a:t>
            </a:r>
          </a:p>
          <a:p>
            <a:pPr marL="171450" indent="-171450">
              <a:buFont typeface="Arial" panose="020B0604020202020204" pitchFamily="34" charset="0"/>
              <a:buChar char="•"/>
            </a:pPr>
            <a:r>
              <a:rPr lang="en-US" dirty="0"/>
              <a:t>Associate an NSG to a subnet or network interface</a:t>
            </a:r>
          </a:p>
          <a:p>
            <a:pPr marL="171450" indent="-171450">
              <a:buFont typeface="Arial" panose="020B0604020202020204" pitchFamily="34" charset="0"/>
              <a:buChar char="•"/>
            </a:pPr>
            <a:r>
              <a:rPr lang="en-US" dirty="0"/>
              <a:t>Evaluate effective security rules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https://docs.microsoft.com/en-us/azure/virtual-network/security-overview#network-security-groups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change, or delete a network security group -https://docs.microsoft.com/</a:t>
            </a:r>
            <a:r>
              <a:rPr lang="en-US" dirty="0" err="1"/>
              <a:t>en</a:t>
            </a:r>
            <a:r>
              <a:rPr lang="en-US" dirty="0"/>
              <a:t>-us/azure/virtual-network/manage-network-security-group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Filter network traffic with a network security group using the Azure portal - https://docs.microsoft.com/en-us/azure/virtual-network/tutorial-filter-network-traffic</a:t>
            </a:r>
          </a:p>
          <a:p>
            <a:endParaRPr lang="en-US" dirty="0"/>
          </a:p>
          <a:p>
            <a:r>
              <a:rPr lang="en-US" dirty="0"/>
              <a:t>Secure and isolate access to Azure resources by using network security groups and service endpoints - https://docs.microsoft.com/learn/modules/secure-and-isolate-with-nsg-and-service-endpoints/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43319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206235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and manage virtual networking (30-35%)</a:t>
            </a:r>
          </a:p>
          <a:p>
            <a:r>
              <a:rPr lang="en-US" dirty="0"/>
              <a:t>Secure access to virtual networks</a:t>
            </a:r>
          </a:p>
          <a:p>
            <a:pPr marL="171450" indent="-171450">
              <a:buFont typeface="Arial" panose="020B0604020202020204" pitchFamily="34" charset="0"/>
              <a:buChar char="•"/>
            </a:pPr>
            <a:r>
              <a:rPr lang="en-US" dirty="0"/>
              <a:t>Deploy and configure Azure 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a:p>
        </p:txBody>
      </p:sp>
    </p:spTree>
    <p:extLst>
      <p:ext uri="{BB962C8B-B14F-4D97-AF65-F5344CB8AC3E}">
        <p14:creationId xmlns:p14="http://schemas.microsoft.com/office/powerpoint/2010/main" val="2344708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Firewall documentation - https://docs.microsoft.com/en-us/azure/firewall/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a:p>
        </p:txBody>
      </p:sp>
    </p:spTree>
    <p:extLst>
      <p:ext uri="{BB962C8B-B14F-4D97-AF65-F5344CB8AC3E}">
        <p14:creationId xmlns:p14="http://schemas.microsoft.com/office/powerpoint/2010/main" val="366354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Hub-spoke network topology in Azure - https://docs.microsoft.com/en-us/azure/architecture/reference-architectures/hybrid-networking/hub-spoke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99826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name resolution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Configure Azure DNS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Configure custom DNS settings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Configure a private or public DNS zone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1841579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https://docs.microsoft.com/en-us/azure/dns/dns-overview</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586678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https://docs.microsoft.com/en-us/azure/dns/dns-getstarted-portal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956636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https://docs.microsoft.com/en-us/azure/dns/dns-zones-records#dns-zones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317683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03797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virtual networking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Configure private and public IP addresses, network routes, network interface, subnets, and virtual network</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https://docs.microsoft.com/en-us/azure/dns/private-dns-getstarted-portal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267000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645195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a:p>
        </p:txBody>
      </p:sp>
    </p:spTree>
    <p:extLst>
      <p:ext uri="{BB962C8B-B14F-4D97-AF65-F5344CB8AC3E}">
        <p14:creationId xmlns:p14="http://schemas.microsoft.com/office/powerpoint/2010/main" val="1369546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Implement Virtual Networking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networking documentation - https://docs.microsoft.com/en-us/azure/networking/</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https://docs.microsoft.com/en-us/azure/virtual-network/virtual-networks-overview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 </a:t>
            </a:r>
            <a:r>
              <a:rPr lang="en-US" b="1" i="0" dirty="0">
                <a:solidFill>
                  <a:srgbClr val="000000"/>
                </a:solidFill>
                <a:effectLst/>
                <a:latin typeface="Segoe UI VSS (Regular)"/>
              </a:rPr>
              <a:t> </a:t>
            </a:r>
            <a:r>
              <a:rPr lang="en-US" b="0" i="0" dirty="0">
                <a:solidFill>
                  <a:srgbClr val="000000"/>
                </a:solidFill>
                <a:effectLst/>
                <a:latin typeface="Segoe UI VSS (Regular)"/>
              </a:rPr>
              <a:t>Azure reserves 5 IP addresses within each subnet.</a:t>
            </a:r>
          </a:p>
          <a:p>
            <a:pPr algn="l"/>
            <a:endParaRPr lang="en-US" b="0" i="0" dirty="0">
              <a:solidFill>
                <a:srgbClr val="000000"/>
              </a:solidFill>
              <a:effectLst/>
              <a:latin typeface="Segoe UI VSS (Regular)"/>
            </a:endParaRPr>
          </a:p>
          <a:p>
            <a:pPr algn="l">
              <a:buFont typeface="Arial" panose="020B0604020202020204" pitchFamily="34" charset="0"/>
              <a:buChar char="•"/>
            </a:pPr>
            <a:r>
              <a:rPr lang="en-US" b="0" i="0" dirty="0">
                <a:solidFill>
                  <a:srgbClr val="000000"/>
                </a:solidFill>
                <a:effectLst/>
                <a:latin typeface="Segoe UI VSS (Regular)"/>
              </a:rPr>
              <a:t> x.x.x.0: Network address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x.x.x.1: Reserved by Azure for the default gateway</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000000"/>
                </a:solidFill>
                <a:effectLst/>
                <a:latin typeface="Segoe UI VSS (Regular)"/>
              </a:rPr>
              <a:t> x.x.x.2, x.x.x.3: Reserved by Azure to map the Azure DNS IPs to the VNet space</a:t>
            </a:r>
          </a:p>
          <a:p>
            <a:pPr algn="l">
              <a:buFont typeface="Arial" panose="020B0604020202020204" pitchFamily="34" charset="0"/>
              <a:buChar char="•"/>
            </a:pPr>
            <a:r>
              <a:rPr lang="en-US" b="0" i="0" dirty="0">
                <a:solidFill>
                  <a:srgbClr val="000000"/>
                </a:solidFill>
                <a:effectLst/>
                <a:latin typeface="Segoe UI VSS (Regular)"/>
              </a:rPr>
              <a:t> x.x.x.255: Network broadcast address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Create a virtual network using the Azure portal - https://docs.microsoft.com/en-us/azure/virtual-network/quick-create-portal</a:t>
            </a:r>
          </a:p>
          <a:p>
            <a:endParaRPr lang="en-US" dirty="0"/>
          </a:p>
          <a:p>
            <a:r>
              <a:rPr lang="en-US" dirty="0"/>
              <a:t>✔️ Always plan to use an address space that is not already in use in your organization, either on-premises or in other </a:t>
            </a:r>
            <a:r>
              <a:rPr lang="en-US" dirty="0" err="1"/>
              <a:t>VNets</a:t>
            </a:r>
            <a:r>
              <a:rPr lang="en-US" dirty="0"/>
              <a:t>.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and manage virtual networking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Configure private and public IP addresses, network routes, network interface, subnets, and virtual network</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7" name="Picture 6" descr="Microsoft Azure logo">
            <a:extLst>
              <a:ext uri="{FF2B5EF4-FFF2-40B4-BE49-F238E27FC236}">
                <a16:creationId xmlns:a16="http://schemas.microsoft.com/office/drawing/2014/main" id="{F9719241-8A95-43C5-A911-A3EA2389924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A65DB1B7-8292-4B17-B174-FD1E04A5CC7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F958AD9B-5936-43D4-8B50-A6AB8CD83DAE}"/>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378BC8B2-8B14-472D-8B55-166A192D6D3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4854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6B80B430-BACC-4E23-9C6B-F7FB683CD9B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92653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6" r:id="rId1"/>
    <p:sldLayoutId id="2147484562" r:id="rId2"/>
    <p:sldLayoutId id="2147484618" r:id="rId3"/>
    <p:sldLayoutId id="2147484619"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image" Target="../media/image43.emf"/></Relationships>
</file>

<file path=ppt/slides/_rels/slide2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48.emf"/><Relationship Id="rId4" Type="http://schemas.openxmlformats.org/officeDocument/2006/relationships/image" Target="../media/image47.emf"/></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3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svg"/><Relationship Id="rId3" Type="http://schemas.openxmlformats.org/officeDocument/2006/relationships/image" Target="../media/image77.svg"/><Relationship Id="rId7" Type="http://schemas.openxmlformats.org/officeDocument/2006/relationships/image" Target="../media/image81.sv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svg"/><Relationship Id="rId5" Type="http://schemas.openxmlformats.org/officeDocument/2006/relationships/image" Target="../media/image79.svg"/><Relationship Id="rId15" Type="http://schemas.openxmlformats.org/officeDocument/2006/relationships/image" Target="../media/image89.sv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svg"/><Relationship Id="rId14" Type="http://schemas.openxmlformats.org/officeDocument/2006/relationships/image" Target="../media/image88.png"/></Relationships>
</file>

<file path=ppt/slides/_rels/slide41.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a:solidFill>
                  <a:schemeClr val="tx1"/>
                </a:solidFill>
              </a:rPr>
              <a:t>AZ-104T00A Module 04:</a:t>
            </a:r>
            <a:br>
              <a:rPr lang="en-US" spc="0">
                <a:solidFill>
                  <a:schemeClr val="tx1"/>
                </a:solidFill>
              </a:rPr>
            </a:br>
            <a:r>
              <a:rPr lang="en-US" spc="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cs typeface="Segoe UI"/>
              </a:rPr>
              <a:t>Lesson 02: IP Addressing</a:t>
            </a:r>
          </a:p>
        </p:txBody>
      </p:sp>
      <p:pic>
        <p:nvPicPr>
          <p:cNvPr id="5" name="Picture 4" descr="Icon of lines going to different circles">
            <a:extLst>
              <a:ext uri="{FF2B5EF4-FFF2-40B4-BE49-F238E27FC236}">
                <a16:creationId xmlns:a16="http://schemas.microsoft.com/office/drawing/2014/main" id="{092EA751-EF3F-4E64-A8EE-67A47A95105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10102" y="2744102"/>
            <a:ext cx="1535798" cy="1535798"/>
          </a:xfrm>
          <a:prstGeom prst="rect">
            <a:avLst/>
          </a:prstGeom>
        </p:spPr>
      </p:pic>
    </p:spTree>
    <p:extLst>
      <p:ext uri="{BB962C8B-B14F-4D97-AF65-F5344CB8AC3E}">
        <p14:creationId xmlns:p14="http://schemas.microsoft.com/office/powerpoint/2010/main" val="102134841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3086894"/>
            <a:ext cx="2506662" cy="820738"/>
          </a:xfrm>
        </p:spPr>
        <p:txBody>
          <a:bodyPr/>
          <a:lstStyle/>
          <a:p>
            <a:r>
              <a:rPr lang="en-US" dirty="0"/>
              <a:t>IP Addressing Overview</a:t>
            </a:r>
          </a:p>
        </p:txBody>
      </p:sp>
      <p:pic>
        <p:nvPicPr>
          <p:cNvPr id="10" name="Picture 9" descr="Icon of an arrow pointing upwards">
            <a:extLst>
              <a:ext uri="{FF2B5EF4-FFF2-40B4-BE49-F238E27FC236}">
                <a16:creationId xmlns:a16="http://schemas.microsoft.com/office/drawing/2014/main" id="{C5DA1DFA-561B-4F46-BE81-524C905595DE}"/>
              </a:ext>
            </a:extLst>
          </p:cNvPr>
          <p:cNvPicPr>
            <a:picLocks noChangeAspect="1"/>
          </p:cNvPicPr>
          <p:nvPr/>
        </p:nvPicPr>
        <p:blipFill>
          <a:blip r:embed="rId3"/>
          <a:stretch>
            <a:fillRect/>
          </a:stretch>
        </p:blipFill>
        <p:spPr>
          <a:xfrm>
            <a:off x="4155323" y="1069975"/>
            <a:ext cx="1046988" cy="1045464"/>
          </a:xfrm>
          <a:prstGeom prst="rect">
            <a:avLst/>
          </a:prstGeom>
        </p:spPr>
      </p:pic>
      <p:sp>
        <p:nvSpPr>
          <p:cNvPr id="31" name="Rectangle 30">
            <a:extLst>
              <a:ext uri="{FF2B5EF4-FFF2-40B4-BE49-F238E27FC236}">
                <a16:creationId xmlns:a16="http://schemas.microsoft.com/office/drawing/2014/main" id="{220FC894-7FCC-4F81-B8EF-CB6F62D46743}"/>
              </a:ext>
            </a:extLst>
          </p:cNvPr>
          <p:cNvSpPr/>
          <p:nvPr/>
        </p:nvSpPr>
        <p:spPr bwMode="auto">
          <a:xfrm>
            <a:off x="5545137" y="1073791"/>
            <a:ext cx="64643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a:solidFill>
                  <a:schemeClr val="tx1"/>
                </a:solidFill>
              </a:rPr>
              <a:t>IP Addressing</a:t>
            </a:r>
          </a:p>
        </p:txBody>
      </p:sp>
      <p:pic>
        <p:nvPicPr>
          <p:cNvPr id="9" name="Picture 8" descr="Icon of 2 gears">
            <a:extLst>
              <a:ext uri="{FF2B5EF4-FFF2-40B4-BE49-F238E27FC236}">
                <a16:creationId xmlns:a16="http://schemas.microsoft.com/office/drawing/2014/main" id="{3B2219D6-9469-4574-9AF8-550979408FA2}"/>
              </a:ext>
            </a:extLst>
          </p:cNvPr>
          <p:cNvPicPr>
            <a:picLocks noChangeAspect="1"/>
          </p:cNvPicPr>
          <p:nvPr/>
        </p:nvPicPr>
        <p:blipFill>
          <a:blip r:embed="rId4"/>
          <a:stretch>
            <a:fillRect/>
          </a:stretch>
        </p:blipFill>
        <p:spPr>
          <a:xfrm>
            <a:off x="4155323" y="2336262"/>
            <a:ext cx="1046988" cy="1045464"/>
          </a:xfrm>
          <a:prstGeom prst="rect">
            <a:avLst/>
          </a:prstGeom>
        </p:spPr>
      </p:pic>
      <p:sp>
        <p:nvSpPr>
          <p:cNvPr id="33" name="Rectangle 32">
            <a:extLst>
              <a:ext uri="{FF2B5EF4-FFF2-40B4-BE49-F238E27FC236}">
                <a16:creationId xmlns:a16="http://schemas.microsoft.com/office/drawing/2014/main" id="{D39496EC-014B-4AF2-9BC3-784FD1C02DA5}"/>
              </a:ext>
            </a:extLst>
          </p:cNvPr>
          <p:cNvSpPr/>
          <p:nvPr/>
        </p:nvSpPr>
        <p:spPr bwMode="auto">
          <a:xfrm>
            <a:off x="5545137" y="2341967"/>
            <a:ext cx="64643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Creating IP Addresses</a:t>
            </a:r>
          </a:p>
        </p:txBody>
      </p:sp>
      <p:pic>
        <p:nvPicPr>
          <p:cNvPr id="8" name="Picture 7" descr="Icon of 4 arrows going in different directions">
            <a:extLst>
              <a:ext uri="{FF2B5EF4-FFF2-40B4-BE49-F238E27FC236}">
                <a16:creationId xmlns:a16="http://schemas.microsoft.com/office/drawing/2014/main" id="{D2F092D1-A13F-4DD0-A0F7-8E4E1CE9E729}"/>
              </a:ext>
            </a:extLst>
          </p:cNvPr>
          <p:cNvPicPr>
            <a:picLocks noChangeAspect="1"/>
          </p:cNvPicPr>
          <p:nvPr/>
        </p:nvPicPr>
        <p:blipFill>
          <a:blip r:embed="rId5"/>
          <a:stretch>
            <a:fillRect/>
          </a:stretch>
        </p:blipFill>
        <p:spPr>
          <a:xfrm>
            <a:off x="4155323" y="3602549"/>
            <a:ext cx="1046988" cy="1045464"/>
          </a:xfrm>
          <a:prstGeom prst="rect">
            <a:avLst/>
          </a:prstGeom>
        </p:spPr>
      </p:pic>
      <p:sp>
        <p:nvSpPr>
          <p:cNvPr id="35" name="Rectangle 34">
            <a:extLst>
              <a:ext uri="{FF2B5EF4-FFF2-40B4-BE49-F238E27FC236}">
                <a16:creationId xmlns:a16="http://schemas.microsoft.com/office/drawing/2014/main" id="{C65D41EE-4749-4153-A367-A6D4D66F6EF7}"/>
              </a:ext>
            </a:extLst>
          </p:cNvPr>
          <p:cNvSpPr/>
          <p:nvPr/>
        </p:nvSpPr>
        <p:spPr bwMode="auto">
          <a:xfrm>
            <a:off x="5545137" y="3610143"/>
            <a:ext cx="64643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Public IP Addresses</a:t>
            </a:r>
          </a:p>
        </p:txBody>
      </p:sp>
      <p:pic>
        <p:nvPicPr>
          <p:cNvPr id="7" name="Picture 6" descr="Icon of a person">
            <a:extLst>
              <a:ext uri="{FF2B5EF4-FFF2-40B4-BE49-F238E27FC236}">
                <a16:creationId xmlns:a16="http://schemas.microsoft.com/office/drawing/2014/main" id="{46EC325C-E0FB-4934-9AD6-236B7227B661}"/>
              </a:ext>
            </a:extLst>
          </p:cNvPr>
          <p:cNvPicPr>
            <a:picLocks noChangeAspect="1"/>
          </p:cNvPicPr>
          <p:nvPr/>
        </p:nvPicPr>
        <p:blipFill>
          <a:blip r:embed="rId6"/>
          <a:stretch>
            <a:fillRect/>
          </a:stretch>
        </p:blipFill>
        <p:spPr>
          <a:xfrm>
            <a:off x="4155323" y="4868837"/>
            <a:ext cx="1046988" cy="1045464"/>
          </a:xfrm>
          <a:prstGeom prst="rect">
            <a:avLst/>
          </a:prstGeom>
        </p:spPr>
      </p:pic>
      <p:sp>
        <p:nvSpPr>
          <p:cNvPr id="37" name="Rectangle 36">
            <a:extLst>
              <a:ext uri="{FF2B5EF4-FFF2-40B4-BE49-F238E27FC236}">
                <a16:creationId xmlns:a16="http://schemas.microsoft.com/office/drawing/2014/main" id="{53803AF1-03DB-4E0C-B599-62865548EB95}"/>
              </a:ext>
            </a:extLst>
          </p:cNvPr>
          <p:cNvSpPr/>
          <p:nvPr/>
        </p:nvSpPr>
        <p:spPr bwMode="auto">
          <a:xfrm>
            <a:off x="5545137" y="4878318"/>
            <a:ext cx="64643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022350">
              <a:spcBef>
                <a:spcPct val="0"/>
              </a:spcBef>
              <a:spcAft>
                <a:spcPct val="35000"/>
              </a:spcAft>
            </a:pPr>
            <a:r>
              <a:rPr lang="en-US" sz="2400" dirty="0">
                <a:solidFill>
                  <a:schemeClr val="tx1"/>
                </a:solidFill>
              </a:rPr>
              <a:t>Private IP Addresses</a:t>
            </a:r>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IP Addressing</a:t>
            </a:r>
          </a:p>
        </p:txBody>
      </p:sp>
      <p:sp>
        <p:nvSpPr>
          <p:cNvPr id="7" name="Rectangle 6">
            <a:extLst>
              <a:ext uri="{FF2B5EF4-FFF2-40B4-BE49-F238E27FC236}">
                <a16:creationId xmlns:a16="http://schemas.microsoft.com/office/drawing/2014/main" id="{00864868-18D6-4157-8E60-BD554FEDFF72}"/>
              </a:ext>
              <a:ext uri="{C183D7F6-B498-43B3-948B-1728B52AA6E4}">
                <adec:decorative xmlns:adec="http://schemas.microsoft.com/office/drawing/2017/decorative" val="1"/>
              </a:ext>
            </a:extLst>
          </p:cNvPr>
          <p:cNvSpPr/>
          <p:nvPr/>
        </p:nvSpPr>
        <p:spPr bwMode="auto">
          <a:xfrm>
            <a:off x="427038" y="1248509"/>
            <a:ext cx="11582400" cy="305093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0" name="Picture 19"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13667A3D-3796-43B3-B538-B9274BF9541D}"/>
              </a:ext>
            </a:extLst>
          </p:cNvPr>
          <p:cNvPicPr>
            <a:picLocks noChangeAspect="1"/>
          </p:cNvPicPr>
          <p:nvPr/>
        </p:nvPicPr>
        <p:blipFill>
          <a:blip r:embed="rId3"/>
          <a:stretch>
            <a:fillRect/>
          </a:stretch>
        </p:blipFill>
        <p:spPr>
          <a:xfrm>
            <a:off x="578949" y="1833471"/>
            <a:ext cx="11278578" cy="2042337"/>
          </a:xfrm>
          <a:prstGeom prst="rect">
            <a:avLst/>
          </a:prstGeom>
        </p:spPr>
      </p:pic>
      <p:sp>
        <p:nvSpPr>
          <p:cNvPr id="8" name="Rectangle 7">
            <a:extLst>
              <a:ext uri="{FF2B5EF4-FFF2-40B4-BE49-F238E27FC236}">
                <a16:creationId xmlns:a16="http://schemas.microsoft.com/office/drawing/2014/main" id="{13BA1415-396C-42D8-A9F9-1C449E74C8F7}"/>
              </a:ext>
            </a:extLst>
          </p:cNvPr>
          <p:cNvSpPr/>
          <p:nvPr/>
        </p:nvSpPr>
        <p:spPr>
          <a:xfrm>
            <a:off x="427037"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Private IP addresses </a:t>
            </a:r>
            <a:r>
              <a:rPr lang="en-US" sz="2200" dirty="0">
                <a:solidFill>
                  <a:schemeClr val="tx1"/>
                </a:solidFill>
              </a:rPr>
              <a:t>- used within an</a:t>
            </a:r>
            <a:br>
              <a:rPr lang="en-US" sz="2200" dirty="0">
                <a:solidFill>
                  <a:schemeClr val="tx1"/>
                </a:solidFill>
              </a:rPr>
            </a:br>
            <a:r>
              <a:rPr lang="en-US" sz="2200" dirty="0">
                <a:solidFill>
                  <a:schemeClr val="tx1"/>
                </a:solidFill>
              </a:rPr>
              <a:t>Azure virtual network (VNet), and your</a:t>
            </a:r>
            <a:br>
              <a:rPr lang="en-US" sz="2200" dirty="0">
                <a:solidFill>
                  <a:schemeClr val="tx1"/>
                </a:solidFill>
              </a:rPr>
            </a:br>
            <a:r>
              <a:rPr lang="en-US" sz="22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295456" y="4460770"/>
            <a:ext cx="5713981" cy="1900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b="1" dirty="0">
                <a:solidFill>
                  <a:schemeClr val="tx2">
                    <a:lumMod val="50000"/>
                  </a:schemeClr>
                </a:solidFill>
                <a:latin typeface="+mj-lt"/>
              </a:rPr>
              <a:t>Public IP addresses </a:t>
            </a:r>
            <a:r>
              <a:rPr lang="en-US" sz="2200" dirty="0">
                <a:solidFill>
                  <a:schemeClr val="tx1"/>
                </a:solidFill>
              </a:rPr>
              <a:t>- used for communication with the Internet, including Azure public-facing services</a:t>
            </a:r>
          </a:p>
        </p:txBody>
      </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a:cs typeface="Segoe UI"/>
              </a:rPr>
              <a:t>Creating Public IP Addresses</a:t>
            </a:r>
          </a:p>
        </p:txBody>
      </p:sp>
      <p:sp>
        <p:nvSpPr>
          <p:cNvPr id="5" name="Rectangle 4">
            <a:extLst>
              <a:ext uri="{FF2B5EF4-FFF2-40B4-BE49-F238E27FC236}">
                <a16:creationId xmlns:a16="http://schemas.microsoft.com/office/drawing/2014/main" id="{B9242DA4-5145-4B62-AABD-206F9B5F2BBF}"/>
              </a:ext>
            </a:extLst>
          </p:cNvPr>
          <p:cNvSpPr/>
          <p:nvPr/>
        </p:nvSpPr>
        <p:spPr>
          <a:xfrm>
            <a:off x="427036" y="1192213"/>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ea typeface="+mn-lt"/>
                <a:cs typeface="+mn-lt"/>
              </a:rPr>
              <a:t>Available in IPv4 or IPv6 or both</a:t>
            </a:r>
          </a:p>
        </p:txBody>
      </p:sp>
      <p:sp>
        <p:nvSpPr>
          <p:cNvPr id="9" name="Rectangle 8">
            <a:extLst>
              <a:ext uri="{FF2B5EF4-FFF2-40B4-BE49-F238E27FC236}">
                <a16:creationId xmlns:a16="http://schemas.microsoft.com/office/drawing/2014/main" id="{03F5FE44-5611-4304-B74B-4114F1920D46}"/>
              </a:ext>
            </a:extLst>
          </p:cNvPr>
          <p:cNvSpPr/>
          <p:nvPr/>
        </p:nvSpPr>
        <p:spPr>
          <a:xfrm>
            <a:off x="427036" y="2299708"/>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cs typeface="Segoe UI Semilight"/>
              </a:rPr>
              <a:t>Basic vs Standard SKU  </a:t>
            </a:r>
          </a:p>
        </p:txBody>
      </p:sp>
      <p:sp>
        <p:nvSpPr>
          <p:cNvPr id="14" name="Rectangle 13">
            <a:extLst>
              <a:ext uri="{FF2B5EF4-FFF2-40B4-BE49-F238E27FC236}">
                <a16:creationId xmlns:a16="http://schemas.microsoft.com/office/drawing/2014/main" id="{0483A8CF-CAA0-49F6-B0B3-704BAC5FBA68}"/>
              </a:ext>
            </a:extLst>
          </p:cNvPr>
          <p:cNvSpPr/>
          <p:nvPr/>
        </p:nvSpPr>
        <p:spPr>
          <a:xfrm>
            <a:off x="427036" y="3407203"/>
            <a:ext cx="7358898" cy="163839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ea typeface="+mn-lt"/>
                <a:cs typeface="+mn-lt"/>
              </a:rPr>
              <a:t>Available in Dynamic, Static or both </a:t>
            </a:r>
            <a:br>
              <a:rPr lang="en-US" sz="2400">
                <a:solidFill>
                  <a:schemeClr val="tx1"/>
                </a:solidFill>
                <a:latin typeface="+mj-lt"/>
                <a:ea typeface="+mn-lt"/>
                <a:cs typeface="+mn-lt"/>
              </a:rPr>
            </a:br>
            <a:r>
              <a:rPr lang="en-US" sz="2400">
                <a:solidFill>
                  <a:schemeClr val="tx1"/>
                </a:solidFill>
                <a:latin typeface="+mj-lt"/>
                <a:ea typeface="+mn-lt"/>
                <a:cs typeface="+mn-lt"/>
              </a:rPr>
              <a:t>(depending on SKU):</a:t>
            </a:r>
            <a:endParaRPr lang="en-US" sz="2400">
              <a:solidFill>
                <a:schemeClr val="tx1"/>
              </a:solidFill>
              <a:latin typeface="+mj-lt"/>
              <a:ea typeface="+mn-lt"/>
              <a:cs typeface="Segoe UI Semilight"/>
            </a:endParaRPr>
          </a:p>
          <a:p>
            <a:pPr marL="0" lvl="1">
              <a:spcBef>
                <a:spcPts val="600"/>
              </a:spcBef>
              <a:spcAft>
                <a:spcPts val="600"/>
              </a:spcAft>
            </a:pPr>
            <a:r>
              <a:rPr lang="en-US" sz="2200">
                <a:solidFill>
                  <a:schemeClr val="tx1"/>
                </a:solidFill>
                <a:cs typeface="Segoe UI Semilight"/>
              </a:rPr>
              <a:t>Zone redundant</a:t>
            </a:r>
          </a:p>
          <a:p>
            <a:pPr marL="0" lvl="1">
              <a:spcBef>
                <a:spcPts val="600"/>
              </a:spcBef>
              <a:spcAft>
                <a:spcPts val="600"/>
              </a:spcAft>
            </a:pPr>
            <a:r>
              <a:rPr lang="en-US" sz="2200">
                <a:solidFill>
                  <a:schemeClr val="tx1"/>
                </a:solidFill>
              </a:rPr>
              <a:t>Not mixable or immutable</a:t>
            </a:r>
          </a:p>
        </p:txBody>
      </p:sp>
      <p:sp>
        <p:nvSpPr>
          <p:cNvPr id="15" name="Rectangle 14">
            <a:extLst>
              <a:ext uri="{FF2B5EF4-FFF2-40B4-BE49-F238E27FC236}">
                <a16:creationId xmlns:a16="http://schemas.microsoft.com/office/drawing/2014/main" id="{EA0560FC-57E5-4F42-9F1A-33CD4FDED8A2}"/>
              </a:ext>
            </a:extLst>
          </p:cNvPr>
          <p:cNvSpPr/>
          <p:nvPr/>
        </p:nvSpPr>
        <p:spPr>
          <a:xfrm>
            <a:off x="427036" y="5419958"/>
            <a:ext cx="7358898" cy="7647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0" bIns="91440" numCol="1" spcCol="1270" anchor="ctr" anchorCtr="0">
            <a:noAutofit/>
          </a:bodyPr>
          <a:lstStyle/>
          <a:p>
            <a:r>
              <a:rPr lang="en-US" sz="2400">
                <a:solidFill>
                  <a:schemeClr val="tx1"/>
                </a:solidFill>
                <a:latin typeface="+mj-lt"/>
                <a:cs typeface="Segoe UI Semilight"/>
              </a:rPr>
              <a:t>Range of contiguous addresses available as a prefix</a:t>
            </a:r>
          </a:p>
        </p:txBody>
      </p:sp>
      <p:sp>
        <p:nvSpPr>
          <p:cNvPr id="6" name="Rectangle 5">
            <a:extLst>
              <a:ext uri="{FF2B5EF4-FFF2-40B4-BE49-F238E27FC236}">
                <a16:creationId xmlns:a16="http://schemas.microsoft.com/office/drawing/2014/main" id="{A01390ED-4A1F-482E-BED1-8BA8D3BC317F}"/>
              </a:ext>
              <a:ext uri="{C183D7F6-B498-43B3-948B-1728B52AA6E4}">
                <adec:decorative xmlns:adec="http://schemas.microsoft.com/office/drawing/2017/decorative" val="1"/>
              </a:ext>
            </a:extLst>
          </p:cNvPr>
          <p:cNvSpPr/>
          <p:nvPr/>
        </p:nvSpPr>
        <p:spPr bwMode="auto">
          <a:xfrm>
            <a:off x="7941701" y="1192213"/>
            <a:ext cx="406773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7" descr="Screenshot of the create public IP address">
            <a:extLst>
              <a:ext uri="{FF2B5EF4-FFF2-40B4-BE49-F238E27FC236}">
                <a16:creationId xmlns:a16="http://schemas.microsoft.com/office/drawing/2014/main" id="{1962ED69-FE7E-4C93-8C87-B4DAFD7DBA7C}"/>
              </a:ext>
            </a:extLst>
          </p:cNvPr>
          <p:cNvPicPr>
            <a:picLocks noChangeAspect="1"/>
          </p:cNvPicPr>
          <p:nvPr/>
        </p:nvPicPr>
        <p:blipFill>
          <a:blip r:embed="rId3"/>
          <a:stretch>
            <a:fillRect/>
          </a:stretch>
        </p:blipFill>
        <p:spPr>
          <a:xfrm>
            <a:off x="8097469" y="1495725"/>
            <a:ext cx="3756201" cy="4746025"/>
          </a:xfrm>
          <a:prstGeom prst="rect">
            <a:avLst/>
          </a:prstGeom>
          <a:ln>
            <a:no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2982906665"/>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a:solidFill>
                            <a:schemeClr val="bg1"/>
                          </a:solidFill>
                          <a:effectLst/>
                          <a:latin typeface="+mj-lt"/>
                        </a:rPr>
                        <a:t>Public IP addresses</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IP address association</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Dynamic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nSpc>
                          <a:spcPct val="115000"/>
                        </a:lnSpc>
                      </a:pPr>
                      <a:r>
                        <a:rPr lang="en-US" sz="2200">
                          <a:solidFill>
                            <a:schemeClr val="bg1"/>
                          </a:solidFill>
                          <a:effectLst/>
                          <a:latin typeface="+mj-lt"/>
                        </a:rPr>
                        <a:t>Static</a:t>
                      </a:r>
                      <a:endParaRPr lang="en-US" sz="2200" b="0">
                        <a:solidFill>
                          <a:schemeClr val="bg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a:effectLst/>
                          <a:latin typeface="+mj-lt"/>
                        </a:rPr>
                        <a:t>Virtual Machine</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NIC</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a:effectLst/>
                          <a:latin typeface="+mj-lt"/>
                        </a:rPr>
                        <a:t>Load Balancer</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Front-end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a:effectLst/>
                          <a:latin typeface="+mj-lt"/>
                        </a:rPr>
                        <a:t>VPN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a:effectLst/>
                        </a:rPr>
                        <a:t>Gateway IP configuration</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a:effectLst/>
                          <a:latin typeface="+mj-lt"/>
                        </a:rPr>
                        <a:t>Application Gateway</a:t>
                      </a:r>
                      <a:endParaRPr lang="en-US" sz="2200" b="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a:effectLst/>
                        </a:rPr>
                        <a:t>Yes</a:t>
                      </a:r>
                      <a:endParaRPr lang="en-US" sz="2200" b="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27038" y="6215536"/>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1143383327"/>
              </p:ext>
            </p:extLst>
          </p:nvPr>
        </p:nvGraphicFramePr>
        <p:xfrm>
          <a:off x="427038" y="130651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a:solidFill>
                            <a:schemeClr val="bg1"/>
                          </a:solidFill>
                          <a:effectLst/>
                          <a:latin typeface="+mj-lt"/>
                        </a:rPr>
                        <a:t>Private IP Addresses</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IP address association</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Dynamic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lnSpc>
                          <a:spcPct val="115000"/>
                        </a:lnSpc>
                      </a:pPr>
                      <a:r>
                        <a:rPr lang="en-US" sz="2200" kern="1200">
                          <a:solidFill>
                            <a:schemeClr val="bg1"/>
                          </a:solidFill>
                          <a:effectLst/>
                          <a:latin typeface="+mj-lt"/>
                        </a:rPr>
                        <a:t>Static</a:t>
                      </a:r>
                      <a:endParaRPr lang="en-US" sz="2200" b="0" kern="1200">
                        <a:solidFill>
                          <a:schemeClr val="bg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a:effectLst/>
                          <a:latin typeface="+mj-lt"/>
                        </a:rPr>
                        <a:t>Virtual Machine</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NIC</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a:effectLst/>
                          <a:latin typeface="+mj-lt"/>
                        </a:rPr>
                        <a:t>Internal Load Balancer</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a:effectLst/>
                          <a:latin typeface="+mj-lt"/>
                        </a:rPr>
                        <a:t>Application Gateway</a:t>
                      </a:r>
                      <a:endParaRPr lang="en-US" sz="2200" b="0" kern="120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a:effectLst/>
                        </a:rPr>
                        <a:t>Front-end configuration</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a:effectLst/>
                        </a:rPr>
                        <a:t>Yes</a:t>
                      </a:r>
                      <a:endParaRPr lang="en-US" sz="2200" b="0" kern="120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14834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6446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cs typeface="Segoe UI"/>
              </a:rPr>
              <a:t>Lesson 03: Network Security Groups</a:t>
            </a:r>
          </a:p>
        </p:txBody>
      </p:sp>
      <p:pic>
        <p:nvPicPr>
          <p:cNvPr id="3" name="Picture 2" descr="Icon of 3 interlap arc">
            <a:extLst>
              <a:ext uri="{FF2B5EF4-FFF2-40B4-BE49-F238E27FC236}">
                <a16:creationId xmlns:a16="http://schemas.microsoft.com/office/drawing/2014/main" id="{65AB4EDA-FC4E-43D6-84B4-1CC600551095}"/>
              </a:ext>
            </a:extLst>
          </p:cNvPr>
          <p:cNvPicPr>
            <a:picLocks noChangeAspect="1"/>
          </p:cNvPicPr>
          <p:nvPr/>
        </p:nvPicPr>
        <p:blipFill>
          <a:blip r:embed="rId2"/>
          <a:stretch>
            <a:fillRect/>
          </a:stretch>
        </p:blipFill>
        <p:spPr>
          <a:xfrm>
            <a:off x="10288646" y="2936874"/>
            <a:ext cx="1254126" cy="1254126"/>
          </a:xfrm>
          <a:prstGeom prst="rect">
            <a:avLst/>
          </a:prstGeom>
        </p:spPr>
      </p:pic>
    </p:spTree>
    <p:extLst>
      <p:ext uri="{BB962C8B-B14F-4D97-AF65-F5344CB8AC3E}">
        <p14:creationId xmlns:p14="http://schemas.microsoft.com/office/powerpoint/2010/main" val="17892389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Network Security Groups Overview</a:t>
            </a:r>
          </a:p>
        </p:txBody>
      </p:sp>
      <p:pic>
        <p:nvPicPr>
          <p:cNvPr id="15" name="Picture 14" descr="Icon of two people">
            <a:extLst>
              <a:ext uri="{FF2B5EF4-FFF2-40B4-BE49-F238E27FC236}">
                <a16:creationId xmlns:a16="http://schemas.microsoft.com/office/drawing/2014/main" id="{80B7D0C2-B49A-4553-9633-2BB67A2038ED}"/>
              </a:ext>
            </a:extLst>
          </p:cNvPr>
          <p:cNvPicPr>
            <a:picLocks noChangeAspect="1"/>
          </p:cNvPicPr>
          <p:nvPr/>
        </p:nvPicPr>
        <p:blipFill>
          <a:blip r:embed="rId3"/>
          <a:stretch>
            <a:fillRect/>
          </a:stretch>
        </p:blipFill>
        <p:spPr>
          <a:xfrm>
            <a:off x="3834947" y="416487"/>
            <a:ext cx="983796" cy="983796"/>
          </a:xfrm>
          <a:prstGeom prst="rect">
            <a:avLst/>
          </a:prstGeom>
        </p:spPr>
      </p:pic>
      <p:sp>
        <p:nvSpPr>
          <p:cNvPr id="4" name="Rectangle 3">
            <a:extLst>
              <a:ext uri="{FF2B5EF4-FFF2-40B4-BE49-F238E27FC236}">
                <a16:creationId xmlns:a16="http://schemas.microsoft.com/office/drawing/2014/main" id="{02E3D4CF-6F7F-4ECB-80C3-219912F3C803}"/>
              </a:ext>
            </a:extLst>
          </p:cNvPr>
          <p:cNvSpPr/>
          <p:nvPr/>
        </p:nvSpPr>
        <p:spPr>
          <a:xfrm>
            <a:off x="5156200" y="525971"/>
            <a:ext cx="6856345"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Network Security Groups (NSG)</a:t>
            </a:r>
          </a:p>
        </p:txBody>
      </p:sp>
      <p:pic>
        <p:nvPicPr>
          <p:cNvPr id="75" name="Picture 74" descr="Icon of a document">
            <a:extLst>
              <a:ext uri="{FF2B5EF4-FFF2-40B4-BE49-F238E27FC236}">
                <a16:creationId xmlns:a16="http://schemas.microsoft.com/office/drawing/2014/main" id="{FDD3B291-DCA8-4418-90D5-D1797217A021}"/>
              </a:ext>
            </a:extLst>
          </p:cNvPr>
          <p:cNvPicPr>
            <a:picLocks noChangeAspect="1"/>
          </p:cNvPicPr>
          <p:nvPr/>
        </p:nvPicPr>
        <p:blipFill>
          <a:blip r:embed="rId4"/>
          <a:stretch>
            <a:fillRect/>
          </a:stretch>
        </p:blipFill>
        <p:spPr>
          <a:xfrm>
            <a:off x="3834947" y="1451647"/>
            <a:ext cx="983796" cy="983796"/>
          </a:xfrm>
          <a:prstGeom prst="rect">
            <a:avLst/>
          </a:prstGeom>
        </p:spPr>
      </p:pic>
      <p:sp>
        <p:nvSpPr>
          <p:cNvPr id="5" name="Rectangle 4">
            <a:extLst>
              <a:ext uri="{FF2B5EF4-FFF2-40B4-BE49-F238E27FC236}">
                <a16:creationId xmlns:a16="http://schemas.microsoft.com/office/drawing/2014/main" id="{DA34F16C-91DC-4DC8-BF41-034631A6D798}"/>
              </a:ext>
            </a:extLst>
          </p:cNvPr>
          <p:cNvSpPr/>
          <p:nvPr/>
        </p:nvSpPr>
        <p:spPr>
          <a:xfrm>
            <a:off x="5156132" y="1561131"/>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NSG Rules</a:t>
            </a:r>
          </a:p>
        </p:txBody>
      </p:sp>
      <p:pic>
        <p:nvPicPr>
          <p:cNvPr id="76" name="Picture 75" descr="Icon two arrows in a circular motion">
            <a:extLst>
              <a:ext uri="{FF2B5EF4-FFF2-40B4-BE49-F238E27FC236}">
                <a16:creationId xmlns:a16="http://schemas.microsoft.com/office/drawing/2014/main" id="{742F70A9-76AE-4100-8D14-E4A87E9AC5AD}"/>
              </a:ext>
            </a:extLst>
          </p:cNvPr>
          <p:cNvPicPr>
            <a:picLocks noChangeAspect="1"/>
          </p:cNvPicPr>
          <p:nvPr/>
        </p:nvPicPr>
        <p:blipFill>
          <a:blip r:embed="rId5"/>
          <a:stretch>
            <a:fillRect/>
          </a:stretch>
        </p:blipFill>
        <p:spPr>
          <a:xfrm>
            <a:off x="3834947" y="2486807"/>
            <a:ext cx="983796" cy="983796"/>
          </a:xfrm>
          <a:prstGeom prst="rect">
            <a:avLst/>
          </a:prstGeom>
        </p:spPr>
      </p:pic>
      <p:sp>
        <p:nvSpPr>
          <p:cNvPr id="6" name="Rectangle 5">
            <a:extLst>
              <a:ext uri="{FF2B5EF4-FFF2-40B4-BE49-F238E27FC236}">
                <a16:creationId xmlns:a16="http://schemas.microsoft.com/office/drawing/2014/main" id="{3B3AE16D-C81D-42B5-85CF-3017BD7CC37D}"/>
              </a:ext>
            </a:extLst>
          </p:cNvPr>
          <p:cNvSpPr/>
          <p:nvPr/>
        </p:nvSpPr>
        <p:spPr>
          <a:xfrm>
            <a:off x="5156132" y="2596291"/>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NSG Effective Rules</a:t>
            </a:r>
          </a:p>
        </p:txBody>
      </p:sp>
      <p:pic>
        <p:nvPicPr>
          <p:cNvPr id="77" name="Picture 76" descr="Icon of a circles in different sizes">
            <a:extLst>
              <a:ext uri="{FF2B5EF4-FFF2-40B4-BE49-F238E27FC236}">
                <a16:creationId xmlns:a16="http://schemas.microsoft.com/office/drawing/2014/main" id="{FD2C627B-FC33-4715-8A1F-0EC5ED9BF129}"/>
              </a:ext>
            </a:extLst>
          </p:cNvPr>
          <p:cNvPicPr>
            <a:picLocks noChangeAspect="1"/>
          </p:cNvPicPr>
          <p:nvPr/>
        </p:nvPicPr>
        <p:blipFill>
          <a:blip r:embed="rId6"/>
          <a:stretch>
            <a:fillRect/>
          </a:stretch>
        </p:blipFill>
        <p:spPr>
          <a:xfrm>
            <a:off x="3834947" y="3521967"/>
            <a:ext cx="983796" cy="983796"/>
          </a:xfrm>
          <a:prstGeom prst="rect">
            <a:avLst/>
          </a:prstGeom>
        </p:spPr>
      </p:pic>
      <p:sp>
        <p:nvSpPr>
          <p:cNvPr id="7" name="Rectangle 6">
            <a:extLst>
              <a:ext uri="{FF2B5EF4-FFF2-40B4-BE49-F238E27FC236}">
                <a16:creationId xmlns:a16="http://schemas.microsoft.com/office/drawing/2014/main" id="{460A29D1-59B1-4020-A684-6692B2B301E7}"/>
              </a:ext>
            </a:extLst>
          </p:cNvPr>
          <p:cNvSpPr/>
          <p:nvPr/>
        </p:nvSpPr>
        <p:spPr>
          <a:xfrm>
            <a:off x="5156132" y="3631451"/>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Creating NSG Rules</a:t>
            </a:r>
          </a:p>
        </p:txBody>
      </p:sp>
      <p:pic>
        <p:nvPicPr>
          <p:cNvPr id="79" name="Picture 78" descr="Icon of a webpage">
            <a:extLst>
              <a:ext uri="{FF2B5EF4-FFF2-40B4-BE49-F238E27FC236}">
                <a16:creationId xmlns:a16="http://schemas.microsoft.com/office/drawing/2014/main" id="{E2050EFD-04FB-4228-987B-92091D429AB4}"/>
              </a:ext>
            </a:extLst>
          </p:cNvPr>
          <p:cNvPicPr>
            <a:picLocks noChangeAspect="1"/>
          </p:cNvPicPr>
          <p:nvPr/>
        </p:nvPicPr>
        <p:blipFill>
          <a:blip r:embed="rId7"/>
          <a:stretch>
            <a:fillRect/>
          </a:stretch>
        </p:blipFill>
        <p:spPr>
          <a:xfrm>
            <a:off x="3818014" y="4657563"/>
            <a:ext cx="983796" cy="983796"/>
          </a:xfrm>
          <a:prstGeom prst="rect">
            <a:avLst/>
          </a:prstGeom>
        </p:spPr>
      </p:pic>
      <p:sp>
        <p:nvSpPr>
          <p:cNvPr id="9" name="Rectangle 8">
            <a:extLst>
              <a:ext uri="{FF2B5EF4-FFF2-40B4-BE49-F238E27FC236}">
                <a16:creationId xmlns:a16="http://schemas.microsoft.com/office/drawing/2014/main" id="{1855463D-B3C7-4F9E-8B61-F4AC455FCEB3}"/>
              </a:ext>
            </a:extLst>
          </p:cNvPr>
          <p:cNvSpPr/>
          <p:nvPr/>
        </p:nvSpPr>
        <p:spPr>
          <a:xfrm>
            <a:off x="5139199" y="4733181"/>
            <a:ext cx="68533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Network Security Groups</a:t>
            </a:r>
          </a:p>
        </p:txBody>
      </p:sp>
      <p:sp>
        <p:nvSpPr>
          <p:cNvPr id="5" name="Rectangle 4">
            <a:extLst>
              <a:ext uri="{FF2B5EF4-FFF2-40B4-BE49-F238E27FC236}">
                <a16:creationId xmlns:a16="http://schemas.microsoft.com/office/drawing/2014/main" id="{47119705-F607-45C2-AE29-3D7F92C0EF5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3" descr="Screenshot of the network security group overview blade. One subnet and one custom security rule are shown.">
            <a:extLst>
              <a:ext uri="{FF2B5EF4-FFF2-40B4-BE49-F238E27FC236}">
                <a16:creationId xmlns:a16="http://schemas.microsoft.com/office/drawing/2014/main" id="{0B3F2393-AC17-4B81-B046-9BE53495409B}"/>
              </a:ext>
            </a:extLst>
          </p:cNvPr>
          <p:cNvPicPr>
            <a:picLocks noChangeAspect="1"/>
          </p:cNvPicPr>
          <p:nvPr/>
        </p:nvPicPr>
        <p:blipFill>
          <a:blip r:embed="rId3"/>
          <a:stretch>
            <a:fillRect/>
          </a:stretch>
        </p:blipFill>
        <p:spPr>
          <a:xfrm>
            <a:off x="625308" y="1612040"/>
            <a:ext cx="11185861" cy="2485198"/>
          </a:xfrm>
          <a:prstGeom prst="rect">
            <a:avLst/>
          </a:prstGeom>
          <a:ln>
            <a:noFill/>
          </a:ln>
        </p:spPr>
      </p:pic>
      <p:sp>
        <p:nvSpPr>
          <p:cNvPr id="6" name="Rectangle 5">
            <a:extLst>
              <a:ext uri="{FF2B5EF4-FFF2-40B4-BE49-F238E27FC236}">
                <a16:creationId xmlns:a16="http://schemas.microsoft.com/office/drawing/2014/main" id="{F5A0D721-822E-4869-80A9-C0BD7205C4AE}"/>
              </a:ext>
            </a:extLst>
          </p:cNvPr>
          <p:cNvSpPr/>
          <p:nvPr/>
        </p:nvSpPr>
        <p:spPr>
          <a:xfrm>
            <a:off x="427036"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5" y="4665338"/>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4" y="4673601"/>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3" y="4643846"/>
            <a:ext cx="2830816"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5" name="Rectangle 4">
            <a:extLst>
              <a:ext uri="{FF2B5EF4-FFF2-40B4-BE49-F238E27FC236}">
                <a16:creationId xmlns:a16="http://schemas.microsoft.com/office/drawing/2014/main" id="{0F50981E-3A8E-43B1-A708-D76C52368BCB}"/>
              </a:ext>
              <a:ext uri="{C183D7F6-B498-43B3-948B-1728B52AA6E4}">
                <adec:decorative xmlns:adec="http://schemas.microsoft.com/office/drawing/2017/decorative" val="1"/>
              </a:ext>
            </a:extLst>
          </p:cNvPr>
          <p:cNvSpPr/>
          <p:nvPr/>
        </p:nvSpPr>
        <p:spPr bwMode="auto">
          <a:xfrm>
            <a:off x="427038" y="1192212"/>
            <a:ext cx="11582400" cy="332485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6" name="Picture 3" descr="Screenshot of the inbound and outbound NSG rules page">
            <a:extLst>
              <a:ext uri="{FF2B5EF4-FFF2-40B4-BE49-F238E27FC236}">
                <a16:creationId xmlns:a16="http://schemas.microsoft.com/office/drawing/2014/main" id="{1AF15E94-89BD-483F-9F0E-AAB63D062E58}"/>
              </a:ext>
            </a:extLst>
          </p:cNvPr>
          <p:cNvPicPr>
            <a:picLocks noChangeAspect="1"/>
          </p:cNvPicPr>
          <p:nvPr/>
        </p:nvPicPr>
        <p:blipFill>
          <a:blip r:embed="rId3"/>
          <a:stretch>
            <a:fillRect/>
          </a:stretch>
        </p:blipFill>
        <p:spPr>
          <a:xfrm>
            <a:off x="1624511" y="1299203"/>
            <a:ext cx="9187454" cy="3110872"/>
          </a:xfrm>
          <a:prstGeom prst="rect">
            <a:avLst/>
          </a:prstGeom>
          <a:ln>
            <a:noFill/>
          </a:ln>
        </p:spPr>
      </p:pic>
      <p:sp>
        <p:nvSpPr>
          <p:cNvPr id="13" name="Rectangle 12">
            <a:extLst>
              <a:ext uri="{FF2B5EF4-FFF2-40B4-BE49-F238E27FC236}">
                <a16:creationId xmlns:a16="http://schemas.microsoft.com/office/drawing/2014/main" id="{2A3603C3-7082-4BB7-A358-918DDD80E7FE}"/>
              </a:ext>
            </a:extLst>
          </p:cNvPr>
          <p:cNvSpPr/>
          <p:nvPr/>
        </p:nvSpPr>
        <p:spPr>
          <a:xfrm>
            <a:off x="427037" y="4673601"/>
            <a:ext cx="5715000"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400" dirty="0">
                <a:solidFill>
                  <a:schemeClr val="tx1"/>
                </a:solidFill>
              </a:rPr>
              <a:t>Security rules in NSGs enable you</a:t>
            </a:r>
            <a:br>
              <a:rPr lang="en-US" sz="2400" dirty="0">
                <a:solidFill>
                  <a:schemeClr val="tx1"/>
                </a:solidFill>
              </a:rPr>
            </a:br>
            <a:r>
              <a:rPr lang="en-US" sz="2400" dirty="0">
                <a:solidFill>
                  <a:schemeClr val="tx1"/>
                </a:solidFill>
              </a:rPr>
              <a:t>to filter network traffic that can flow</a:t>
            </a:r>
            <a:br>
              <a:rPr lang="en-US" sz="2400" dirty="0">
                <a:solidFill>
                  <a:schemeClr val="tx1"/>
                </a:solidFill>
              </a:rPr>
            </a:br>
            <a:r>
              <a:rPr lang="en-US" sz="2400" dirty="0">
                <a:solidFill>
                  <a:schemeClr val="tx1"/>
                </a:solidFill>
              </a:rPr>
              <a:t>in and out of virtual network subnets and network interfaces</a:t>
            </a:r>
          </a:p>
        </p:txBody>
      </p:sp>
      <p:sp>
        <p:nvSpPr>
          <p:cNvPr id="14" name="Rectangle 13">
            <a:extLst>
              <a:ext uri="{FF2B5EF4-FFF2-40B4-BE49-F238E27FC236}">
                <a16:creationId xmlns:a16="http://schemas.microsoft.com/office/drawing/2014/main" id="{8EB88D31-6547-42D5-9903-02A447B49D70}"/>
              </a:ext>
            </a:extLst>
          </p:cNvPr>
          <p:cNvSpPr/>
          <p:nvPr/>
        </p:nvSpPr>
        <p:spPr>
          <a:xfrm>
            <a:off x="6294438" y="4673601"/>
            <a:ext cx="5715000" cy="16881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400">
                <a:solidFill>
                  <a:schemeClr val="tx1"/>
                </a:solidFill>
              </a:rPr>
              <a:t>There are default security rules.</a:t>
            </a:r>
            <a:br>
              <a:rPr lang="en-US" sz="2400">
                <a:solidFill>
                  <a:schemeClr val="tx1"/>
                </a:solidFill>
              </a:rPr>
            </a:br>
            <a:r>
              <a:rPr lang="en-US" sz="2400">
                <a:solidFill>
                  <a:schemeClr val="tx1"/>
                </a:solidFill>
              </a:rPr>
              <a:t>You cannot delete the default rules,</a:t>
            </a:r>
            <a:br>
              <a:rPr lang="en-US" sz="2400">
                <a:solidFill>
                  <a:schemeClr val="tx1"/>
                </a:solidFill>
              </a:rPr>
            </a:br>
            <a:r>
              <a:rPr lang="en-US" sz="2400">
                <a:solidFill>
                  <a:schemeClr val="tx1"/>
                </a:solidFill>
              </a:rPr>
              <a:t>but you can add other rules with</a:t>
            </a:r>
            <a:br>
              <a:rPr lang="en-US" sz="2400">
                <a:solidFill>
                  <a:schemeClr val="tx1"/>
                </a:solidFill>
              </a:rPr>
            </a:br>
            <a:r>
              <a:rPr lang="en-US" sz="2400">
                <a:solidFill>
                  <a:schemeClr val="tx1"/>
                </a:solidFill>
              </a:rPr>
              <a:t>a higher priority</a:t>
            </a:r>
          </a:p>
        </p:txBody>
      </p:sp>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46">
            <a:extLst>
              <a:ext uri="{FF2B5EF4-FFF2-40B4-BE49-F238E27FC236}">
                <a16:creationId xmlns:a16="http://schemas.microsoft.com/office/drawing/2014/main" id="{79924C5C-6784-449B-BF58-FD0857F331D5}"/>
              </a:ext>
            </a:extLst>
          </p:cNvPr>
          <p:cNvSpPr>
            <a:spLocks noGrp="1"/>
          </p:cNvSpPr>
          <p:nvPr>
            <p:ph type="title"/>
          </p:nvPr>
        </p:nvSpPr>
        <p:spPr/>
        <p:txBody>
          <a:bodyPr/>
          <a:lstStyle/>
          <a:p>
            <a:r>
              <a:rPr lang="en-US" dirty="0"/>
              <a:t>Module Overview</a:t>
            </a:r>
            <a:endParaRPr lang="en-IN" dirty="0"/>
          </a:p>
        </p:txBody>
      </p:sp>
      <p:pic>
        <p:nvPicPr>
          <p:cNvPr id="13" name="Picture 12" descr="Icon of multiples circles converging to a single circle in the middle">
            <a:extLst>
              <a:ext uri="{FF2B5EF4-FFF2-40B4-BE49-F238E27FC236}">
                <a16:creationId xmlns:a16="http://schemas.microsoft.com/office/drawing/2014/main" id="{96F34F02-84EE-49B0-92D6-A44ADE80A539}"/>
              </a:ext>
            </a:extLst>
          </p:cNvPr>
          <p:cNvPicPr>
            <a:picLocks noChangeAspect="1"/>
          </p:cNvPicPr>
          <p:nvPr/>
        </p:nvPicPr>
        <p:blipFill>
          <a:blip r:embed="rId3"/>
          <a:stretch>
            <a:fillRect/>
          </a:stretch>
        </p:blipFill>
        <p:spPr>
          <a:xfrm>
            <a:off x="444500" y="1179030"/>
            <a:ext cx="797052" cy="797052"/>
          </a:xfrm>
          <a:prstGeom prst="rect">
            <a:avLst/>
          </a:prstGeom>
        </p:spPr>
      </p:pic>
      <p:sp>
        <p:nvSpPr>
          <p:cNvPr id="61" name="Rectangle 60">
            <a:extLst>
              <a:ext uri="{FF2B5EF4-FFF2-40B4-BE49-F238E27FC236}">
                <a16:creationId xmlns:a16="http://schemas.microsoft.com/office/drawing/2014/main" id="{B89C5FB4-1D85-45E3-8D4A-7DB36147B975}"/>
              </a:ext>
            </a:extLst>
          </p:cNvPr>
          <p:cNvSpPr/>
          <p:nvPr/>
        </p:nvSpPr>
        <p:spPr>
          <a:xfrm>
            <a:off x="14605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a:solidFill>
                  <a:schemeClr val="tx1"/>
                </a:solidFill>
              </a:rPr>
              <a:t>Lesson 01: Virtual Networks</a:t>
            </a:r>
            <a:endParaRPr lang="en-IN" sz="2300" kern="1200">
              <a:solidFill>
                <a:schemeClr val="tx1"/>
              </a:solidFill>
            </a:endParaRPr>
          </a:p>
        </p:txBody>
      </p:sp>
      <p:cxnSp>
        <p:nvCxnSpPr>
          <p:cNvPr id="19" name="Straight Connector 18">
            <a:extLst>
              <a:ext uri="{FF2B5EF4-FFF2-40B4-BE49-F238E27FC236}">
                <a16:creationId xmlns:a16="http://schemas.microsoft.com/office/drawing/2014/main" id="{A231D3A9-DB37-4ACF-B0E8-7128F3281DCE}"/>
              </a:ext>
              <a:ext uri="{C183D7F6-B498-43B3-948B-1728B52AA6E4}">
                <adec:decorative xmlns:adec="http://schemas.microsoft.com/office/drawing/2017/decorative" val="1"/>
              </a:ext>
            </a:extLst>
          </p:cNvPr>
          <p:cNvCxnSpPr>
            <a:cxnSpLocks/>
          </p:cNvCxnSpPr>
          <p:nvPr/>
        </p:nvCxnSpPr>
        <p:spPr>
          <a:xfrm>
            <a:off x="1444625" y="2027549"/>
            <a:ext cx="10547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lines going to different circles">
            <a:extLst>
              <a:ext uri="{FF2B5EF4-FFF2-40B4-BE49-F238E27FC236}">
                <a16:creationId xmlns:a16="http://schemas.microsoft.com/office/drawing/2014/main" id="{E6E93164-9F9E-49FB-985C-365852FA7BAC}"/>
              </a:ext>
            </a:extLst>
          </p:cNvPr>
          <p:cNvPicPr>
            <a:picLocks noChangeAspect="1"/>
          </p:cNvPicPr>
          <p:nvPr/>
        </p:nvPicPr>
        <p:blipFill>
          <a:blip r:embed="rId4"/>
          <a:stretch>
            <a:fillRect/>
          </a:stretch>
        </p:blipFill>
        <p:spPr>
          <a:xfrm>
            <a:off x="444500" y="2099876"/>
            <a:ext cx="797052" cy="797052"/>
          </a:xfrm>
          <a:prstGeom prst="rect">
            <a:avLst/>
          </a:prstGeom>
        </p:spPr>
      </p:pic>
      <p:sp>
        <p:nvSpPr>
          <p:cNvPr id="67" name="Rectangle 66">
            <a:extLst>
              <a:ext uri="{FF2B5EF4-FFF2-40B4-BE49-F238E27FC236}">
                <a16:creationId xmlns:a16="http://schemas.microsoft.com/office/drawing/2014/main" id="{D822491B-1B54-4F51-ABDC-5A3C633FCF6F}"/>
              </a:ext>
            </a:extLst>
          </p:cNvPr>
          <p:cNvSpPr/>
          <p:nvPr/>
        </p:nvSpPr>
        <p:spPr>
          <a:xfrm>
            <a:off x="14604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Lesson 02: IP Addressing </a:t>
            </a:r>
            <a:endParaRPr lang="en-IN" sz="2300" kern="1200" dirty="0">
              <a:solidFill>
                <a:schemeClr val="tx1"/>
              </a:solidFill>
            </a:endParaRPr>
          </a:p>
        </p:txBody>
      </p:sp>
      <p:cxnSp>
        <p:nvCxnSpPr>
          <p:cNvPr id="36" name="Straight Connector 35">
            <a:extLst>
              <a:ext uri="{FF2B5EF4-FFF2-40B4-BE49-F238E27FC236}">
                <a16:creationId xmlns:a16="http://schemas.microsoft.com/office/drawing/2014/main" id="{63919E88-05E6-44F1-B7D5-4AA2DCDBD7C7}"/>
              </a:ext>
              <a:ext uri="{C183D7F6-B498-43B3-948B-1728B52AA6E4}">
                <adec:decorative xmlns:adec="http://schemas.microsoft.com/office/drawing/2017/decorative" val="1"/>
              </a:ext>
            </a:extLst>
          </p:cNvPr>
          <p:cNvCxnSpPr>
            <a:cxnSpLocks/>
          </p:cNvCxnSpPr>
          <p:nvPr/>
        </p:nvCxnSpPr>
        <p:spPr>
          <a:xfrm>
            <a:off x="1444625" y="2954337"/>
            <a:ext cx="10547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3 interlap arc">
            <a:extLst>
              <a:ext uri="{FF2B5EF4-FFF2-40B4-BE49-F238E27FC236}">
                <a16:creationId xmlns:a16="http://schemas.microsoft.com/office/drawing/2014/main" id="{F0B16785-12AC-4030-B5BC-726EC99C1FEE}"/>
              </a:ext>
            </a:extLst>
          </p:cNvPr>
          <p:cNvPicPr>
            <a:picLocks noChangeAspect="1"/>
          </p:cNvPicPr>
          <p:nvPr/>
        </p:nvPicPr>
        <p:blipFill>
          <a:blip r:embed="rId5"/>
          <a:stretch>
            <a:fillRect/>
          </a:stretch>
        </p:blipFill>
        <p:spPr>
          <a:xfrm>
            <a:off x="444500" y="3020722"/>
            <a:ext cx="797052" cy="797052"/>
          </a:xfrm>
          <a:prstGeom prst="rect">
            <a:avLst/>
          </a:prstGeom>
        </p:spPr>
      </p:pic>
      <p:sp>
        <p:nvSpPr>
          <p:cNvPr id="73" name="Rectangle 72">
            <a:extLst>
              <a:ext uri="{FF2B5EF4-FFF2-40B4-BE49-F238E27FC236}">
                <a16:creationId xmlns:a16="http://schemas.microsoft.com/office/drawing/2014/main" id="{73CF0739-36DF-47F7-AE84-CEFE285A6140}"/>
              </a:ext>
            </a:extLst>
          </p:cNvPr>
          <p:cNvSpPr/>
          <p:nvPr/>
        </p:nvSpPr>
        <p:spPr>
          <a:xfrm>
            <a:off x="1460500"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a:solidFill>
                  <a:schemeClr val="tx1"/>
                </a:solidFill>
              </a:rPr>
              <a:t>Lesson 03: Network Security Groups</a:t>
            </a:r>
            <a:endParaRPr lang="en-IN" sz="2300" kern="1200">
              <a:solidFill>
                <a:schemeClr val="tx1"/>
              </a:solidFill>
            </a:endParaRPr>
          </a:p>
        </p:txBody>
      </p:sp>
      <p:cxnSp>
        <p:nvCxnSpPr>
          <p:cNvPr id="37" name="Straight Connector 36">
            <a:extLst>
              <a:ext uri="{FF2B5EF4-FFF2-40B4-BE49-F238E27FC236}">
                <a16:creationId xmlns:a16="http://schemas.microsoft.com/office/drawing/2014/main" id="{4E54E1BF-4B59-41B3-8AB5-507995FFC541}"/>
              </a:ext>
              <a:ext uri="{C183D7F6-B498-43B3-948B-1728B52AA6E4}">
                <adec:decorative xmlns:adec="http://schemas.microsoft.com/office/drawing/2017/decorative" val="1"/>
              </a:ext>
            </a:extLst>
          </p:cNvPr>
          <p:cNvCxnSpPr>
            <a:cxnSpLocks/>
          </p:cNvCxnSpPr>
          <p:nvPr/>
        </p:nvCxnSpPr>
        <p:spPr>
          <a:xfrm>
            <a:off x="1444625" y="3868737"/>
            <a:ext cx="10547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ecurity lock">
            <a:extLst>
              <a:ext uri="{FF2B5EF4-FFF2-40B4-BE49-F238E27FC236}">
                <a16:creationId xmlns:a16="http://schemas.microsoft.com/office/drawing/2014/main" id="{F1DC3001-897D-4DBC-98FB-3CC747165752}"/>
              </a:ext>
            </a:extLst>
          </p:cNvPr>
          <p:cNvPicPr>
            <a:picLocks noChangeAspect="1"/>
          </p:cNvPicPr>
          <p:nvPr/>
        </p:nvPicPr>
        <p:blipFill>
          <a:blip r:embed="rId6"/>
          <a:stretch>
            <a:fillRect/>
          </a:stretch>
        </p:blipFill>
        <p:spPr>
          <a:xfrm>
            <a:off x="444500" y="3941568"/>
            <a:ext cx="797052" cy="798576"/>
          </a:xfrm>
          <a:prstGeom prst="rect">
            <a:avLst/>
          </a:prstGeom>
        </p:spPr>
      </p:pic>
      <p:sp>
        <p:nvSpPr>
          <p:cNvPr id="79" name="Rectangle 78">
            <a:extLst>
              <a:ext uri="{FF2B5EF4-FFF2-40B4-BE49-F238E27FC236}">
                <a16:creationId xmlns:a16="http://schemas.microsoft.com/office/drawing/2014/main" id="{96FB6F64-8E07-4DB2-A58E-48363E6CBA49}"/>
              </a:ext>
            </a:extLst>
          </p:cNvPr>
          <p:cNvSpPr/>
          <p:nvPr/>
        </p:nvSpPr>
        <p:spPr>
          <a:xfrm>
            <a:off x="1460500"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a:solidFill>
                  <a:schemeClr val="tx1"/>
                </a:solidFill>
              </a:rPr>
              <a:t>Lesson 04: Azure Firewall</a:t>
            </a:r>
            <a:endParaRPr lang="en-IN" sz="2300" kern="1200">
              <a:solidFill>
                <a:schemeClr val="tx1"/>
              </a:solidFill>
            </a:endParaRPr>
          </a:p>
        </p:txBody>
      </p:sp>
      <p:cxnSp>
        <p:nvCxnSpPr>
          <p:cNvPr id="38" name="Straight Connector 37">
            <a:extLst>
              <a:ext uri="{FF2B5EF4-FFF2-40B4-BE49-F238E27FC236}">
                <a16:creationId xmlns:a16="http://schemas.microsoft.com/office/drawing/2014/main" id="{83AA725C-4D72-490D-A7CF-4390B12A6556}"/>
              </a:ext>
              <a:ext uri="{C183D7F6-B498-43B3-948B-1728B52AA6E4}">
                <adec:decorative xmlns:adec="http://schemas.microsoft.com/office/drawing/2017/decorative" val="1"/>
              </a:ext>
            </a:extLst>
          </p:cNvPr>
          <p:cNvCxnSpPr>
            <a:cxnSpLocks/>
          </p:cNvCxnSpPr>
          <p:nvPr/>
        </p:nvCxnSpPr>
        <p:spPr>
          <a:xfrm>
            <a:off x="1444625" y="4783137"/>
            <a:ext cx="10547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a:extLst>
              <a:ext uri="{FF2B5EF4-FFF2-40B4-BE49-F238E27FC236}">
                <a16:creationId xmlns:a16="http://schemas.microsoft.com/office/drawing/2014/main" id="{BC769C5D-AED3-4439-8362-49DA869CFA4A}"/>
              </a:ext>
            </a:extLst>
          </p:cNvPr>
          <p:cNvPicPr>
            <a:picLocks noChangeAspect="1"/>
          </p:cNvPicPr>
          <p:nvPr/>
        </p:nvPicPr>
        <p:blipFill>
          <a:blip r:embed="rId7"/>
          <a:stretch>
            <a:fillRect/>
          </a:stretch>
        </p:blipFill>
        <p:spPr>
          <a:xfrm>
            <a:off x="444500" y="4862414"/>
            <a:ext cx="797052" cy="797052"/>
          </a:xfrm>
          <a:prstGeom prst="rect">
            <a:avLst/>
          </a:prstGeom>
        </p:spPr>
      </p:pic>
      <p:sp>
        <p:nvSpPr>
          <p:cNvPr id="85" name="Rectangle 84">
            <a:extLst>
              <a:ext uri="{FF2B5EF4-FFF2-40B4-BE49-F238E27FC236}">
                <a16:creationId xmlns:a16="http://schemas.microsoft.com/office/drawing/2014/main" id="{DFAD04E8-9410-4926-810B-F6508282E16F}"/>
              </a:ext>
            </a:extLst>
          </p:cNvPr>
          <p:cNvSpPr/>
          <p:nvPr/>
        </p:nvSpPr>
        <p:spPr>
          <a:xfrm>
            <a:off x="1460500"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a:solidFill>
                  <a:schemeClr val="tx1"/>
                </a:solidFill>
              </a:rPr>
              <a:t>Lesson 05: Azure DNS</a:t>
            </a:r>
            <a:endParaRPr lang="en-IN" sz="2300" kern="1200">
              <a:solidFill>
                <a:schemeClr val="tx1"/>
              </a:solidFill>
            </a:endParaRPr>
          </a:p>
        </p:txBody>
      </p:sp>
      <p:cxnSp>
        <p:nvCxnSpPr>
          <p:cNvPr id="39" name="Straight Connector 38">
            <a:extLst>
              <a:ext uri="{FF2B5EF4-FFF2-40B4-BE49-F238E27FC236}">
                <a16:creationId xmlns:a16="http://schemas.microsoft.com/office/drawing/2014/main" id="{07C7F331-A0DE-4A32-A96D-8F70FECB5EBD}"/>
              </a:ext>
              <a:ext uri="{C183D7F6-B498-43B3-948B-1728B52AA6E4}">
                <adec:decorative xmlns:adec="http://schemas.microsoft.com/office/drawing/2017/decorative" val="1"/>
              </a:ext>
            </a:extLst>
          </p:cNvPr>
          <p:cNvCxnSpPr>
            <a:cxnSpLocks/>
          </p:cNvCxnSpPr>
          <p:nvPr/>
        </p:nvCxnSpPr>
        <p:spPr>
          <a:xfrm>
            <a:off x="1444625" y="5697537"/>
            <a:ext cx="10547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lab flask">
            <a:extLst>
              <a:ext uri="{FF2B5EF4-FFF2-40B4-BE49-F238E27FC236}">
                <a16:creationId xmlns:a16="http://schemas.microsoft.com/office/drawing/2014/main" id="{FD1FB890-F487-46B5-BE9B-14DAECDF7D34}"/>
              </a:ext>
            </a:extLst>
          </p:cNvPr>
          <p:cNvPicPr>
            <a:picLocks noChangeAspect="1"/>
          </p:cNvPicPr>
          <p:nvPr/>
        </p:nvPicPr>
        <p:blipFill>
          <a:blip r:embed="rId8"/>
          <a:stretch>
            <a:fillRect/>
          </a:stretch>
        </p:blipFill>
        <p:spPr>
          <a:xfrm>
            <a:off x="444500" y="5783262"/>
            <a:ext cx="797052" cy="797052"/>
          </a:xfrm>
          <a:prstGeom prst="rect">
            <a:avLst/>
          </a:prstGeom>
        </p:spPr>
      </p:pic>
      <p:sp>
        <p:nvSpPr>
          <p:cNvPr id="91" name="Rectangle 90">
            <a:extLst>
              <a:ext uri="{FF2B5EF4-FFF2-40B4-BE49-F238E27FC236}">
                <a16:creationId xmlns:a16="http://schemas.microsoft.com/office/drawing/2014/main" id="{01898E45-1B0B-47FB-8D9C-2E9A7449616E}"/>
              </a:ext>
            </a:extLst>
          </p:cNvPr>
          <p:cNvSpPr/>
          <p:nvPr/>
        </p:nvSpPr>
        <p:spPr>
          <a:xfrm>
            <a:off x="1460500"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l" defTabSz="1022350">
              <a:spcBef>
                <a:spcPct val="0"/>
              </a:spcBef>
              <a:spcAft>
                <a:spcPct val="35000"/>
              </a:spcAft>
              <a:buNone/>
            </a:pPr>
            <a:r>
              <a:rPr lang="en-US" sz="2300" kern="1200" dirty="0">
                <a:solidFill>
                  <a:schemeClr val="tx1"/>
                </a:solidFill>
              </a:rPr>
              <a:t>Lesson 06: Module 04 Lab and Review</a:t>
            </a:r>
            <a:endParaRPr lang="en-IN" sz="2300" kern="1200" dirty="0">
              <a:solidFill>
                <a:schemeClr val="tx1"/>
              </a:solidFill>
            </a:endParaRPr>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435830" y="1263995"/>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NSGs are evaluated independently for the</a:t>
            </a:r>
            <a:br>
              <a:rPr lang="en-US" sz="2400">
                <a:solidFill>
                  <a:schemeClr val="tx1"/>
                </a:solidFill>
                <a:cs typeface="Segoe UI Semilight"/>
              </a:rPr>
            </a:br>
            <a:r>
              <a:rPr lang="en-US" sz="240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435828" y="3034916"/>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cs typeface="Segoe UI Semilight"/>
              </a:rPr>
              <a:t>An “allow” rule must exist</a:t>
            </a:r>
            <a:br>
              <a:rPr lang="en-US" sz="2400">
                <a:solidFill>
                  <a:schemeClr val="tx1"/>
                </a:solidFill>
                <a:cs typeface="Segoe UI Semilight"/>
              </a:rPr>
            </a:br>
            <a:r>
              <a:rPr lang="en-US" sz="2400">
                <a:solidFill>
                  <a:schemeClr val="tx1"/>
                </a:solidFill>
                <a:cs typeface="Segoe UI Semilight"/>
              </a:rPr>
              <a:t>at both levels for traffic to</a:t>
            </a:r>
            <a:br>
              <a:rPr lang="en-US" sz="2400">
                <a:solidFill>
                  <a:schemeClr val="tx1"/>
                </a:solidFill>
                <a:cs typeface="Segoe UI Semilight"/>
              </a:rPr>
            </a:br>
            <a:r>
              <a:rPr lang="en-US" sz="240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435829" y="4820803"/>
            <a:ext cx="4475163" cy="15022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sp>
        <p:nvSpPr>
          <p:cNvPr id="8" name="Rectangle 7">
            <a:extLst>
              <a:ext uri="{FF2B5EF4-FFF2-40B4-BE49-F238E27FC236}">
                <a16:creationId xmlns:a16="http://schemas.microsoft.com/office/drawing/2014/main" id="{9BFDF54F-5CC5-4D4A-898D-ED2AFDF4D50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Creating NSG rules</a:t>
            </a:r>
          </a:p>
        </p:txBody>
      </p:sp>
      <p:sp>
        <p:nvSpPr>
          <p:cNvPr id="5" name="Rectangle 4">
            <a:extLst>
              <a:ext uri="{FF2B5EF4-FFF2-40B4-BE49-F238E27FC236}">
                <a16:creationId xmlns:a16="http://schemas.microsoft.com/office/drawing/2014/main" id="{649CF10E-F859-4E7B-81D5-2229F6F205B7}"/>
              </a:ext>
            </a:extLst>
          </p:cNvPr>
          <p:cNvSpPr/>
          <p:nvPr/>
        </p:nvSpPr>
        <p:spPr>
          <a:xfrm>
            <a:off x="427037" y="128595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Select from a large variety of services </a:t>
            </a:r>
          </a:p>
        </p:txBody>
      </p:sp>
      <p:sp>
        <p:nvSpPr>
          <p:cNvPr id="9" name="Rectangle 8">
            <a:extLst>
              <a:ext uri="{FF2B5EF4-FFF2-40B4-BE49-F238E27FC236}">
                <a16:creationId xmlns:a16="http://schemas.microsoft.com/office/drawing/2014/main" id="{D974E248-5E4C-4A3E-BBEF-A6B27DD507CB}"/>
              </a:ext>
            </a:extLst>
          </p:cNvPr>
          <p:cNvSpPr/>
          <p:nvPr/>
        </p:nvSpPr>
        <p:spPr>
          <a:xfrm>
            <a:off x="427037" y="256853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a:solidFill>
                  <a:schemeClr val="tx1"/>
                </a:solidFill>
                <a:latin typeface="+mj-lt"/>
              </a:rPr>
              <a:t>Service</a:t>
            </a:r>
            <a:r>
              <a:rPr lang="en-US" sz="2400">
                <a:solidFill>
                  <a:schemeClr val="tx1"/>
                </a:solidFill>
                <a:latin typeface="+mj-lt"/>
              </a:rPr>
              <a:t> – </a:t>
            </a:r>
            <a:r>
              <a:rPr lang="en-US" sz="2400">
                <a:solidFill>
                  <a:schemeClr val="tx1"/>
                </a:solidFill>
              </a:rPr>
              <a:t>The destination protocol and port range for this rule</a:t>
            </a:r>
          </a:p>
        </p:txBody>
      </p:sp>
      <p:sp>
        <p:nvSpPr>
          <p:cNvPr id="10" name="Rectangle 9">
            <a:extLst>
              <a:ext uri="{FF2B5EF4-FFF2-40B4-BE49-F238E27FC236}">
                <a16:creationId xmlns:a16="http://schemas.microsoft.com/office/drawing/2014/main" id="{C5F2F7F3-F16D-4E8E-A69F-33B4D7D188D2}"/>
              </a:ext>
            </a:extLst>
          </p:cNvPr>
          <p:cNvSpPr/>
          <p:nvPr/>
        </p:nvSpPr>
        <p:spPr>
          <a:xfrm>
            <a:off x="410719" y="3851117"/>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a:solidFill>
                  <a:schemeClr val="tx1"/>
                </a:solidFill>
                <a:latin typeface="+mj-lt"/>
              </a:rPr>
              <a:t>Port ranges </a:t>
            </a:r>
            <a:r>
              <a:rPr lang="en-US" sz="2400">
                <a:solidFill>
                  <a:schemeClr val="tx1"/>
                </a:solidFill>
                <a:latin typeface="+mj-lt"/>
              </a:rPr>
              <a:t>–</a:t>
            </a:r>
            <a:r>
              <a:rPr lang="en-US" sz="2400">
                <a:solidFill>
                  <a:schemeClr val="tx1"/>
                </a:solidFill>
              </a:rPr>
              <a:t> Single port or multiple ports</a:t>
            </a:r>
          </a:p>
        </p:txBody>
      </p:sp>
      <p:sp>
        <p:nvSpPr>
          <p:cNvPr id="11" name="Rectangle 10">
            <a:extLst>
              <a:ext uri="{FF2B5EF4-FFF2-40B4-BE49-F238E27FC236}">
                <a16:creationId xmlns:a16="http://schemas.microsoft.com/office/drawing/2014/main" id="{602D810D-0503-4CFF-A099-64CB0EF0B7FE}"/>
              </a:ext>
            </a:extLst>
          </p:cNvPr>
          <p:cNvSpPr/>
          <p:nvPr/>
        </p:nvSpPr>
        <p:spPr>
          <a:xfrm>
            <a:off x="410719" y="5219560"/>
            <a:ext cx="7358357"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b="1">
                <a:solidFill>
                  <a:schemeClr val="tx1"/>
                </a:solidFill>
                <a:latin typeface="+mj-lt"/>
              </a:rPr>
              <a:t>Priority</a:t>
            </a:r>
            <a:r>
              <a:rPr lang="en-US" sz="2400">
                <a:solidFill>
                  <a:schemeClr val="tx1"/>
                </a:solidFill>
                <a:latin typeface="+mj-lt"/>
              </a:rPr>
              <a:t> – </a:t>
            </a:r>
            <a:r>
              <a:rPr lang="en-US" sz="2400">
                <a:solidFill>
                  <a:schemeClr val="tx1"/>
                </a:solidFill>
              </a:rPr>
              <a:t>The lower the number, the higher</a:t>
            </a:r>
            <a:br>
              <a:rPr lang="en-US" sz="2400">
                <a:solidFill>
                  <a:schemeClr val="tx1"/>
                </a:solidFill>
              </a:rPr>
            </a:br>
            <a:r>
              <a:rPr lang="en-US" sz="2400">
                <a:solidFill>
                  <a:schemeClr val="tx1"/>
                </a:solidFill>
              </a:rPr>
              <a:t>the priority</a:t>
            </a:r>
          </a:p>
        </p:txBody>
      </p:sp>
      <p:sp>
        <p:nvSpPr>
          <p:cNvPr id="6" name="Rectangle 5">
            <a:extLst>
              <a:ext uri="{FF2B5EF4-FFF2-40B4-BE49-F238E27FC236}">
                <a16:creationId xmlns:a16="http://schemas.microsoft.com/office/drawing/2014/main" id="{9EE8D063-FA87-4134-A645-2C01468DBAF1}"/>
              </a:ext>
              <a:ext uri="{C183D7F6-B498-43B3-948B-1728B52AA6E4}">
                <adec:decorative xmlns:adec="http://schemas.microsoft.com/office/drawing/2017/decorative" val="1"/>
              </a:ext>
            </a:extLst>
          </p:cNvPr>
          <p:cNvSpPr/>
          <p:nvPr/>
        </p:nvSpPr>
        <p:spPr bwMode="auto">
          <a:xfrm>
            <a:off x="7940842" y="1192213"/>
            <a:ext cx="40685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7" descr="Screenshot of the Add an Inbound security rule page">
            <a:extLst>
              <a:ext uri="{FF2B5EF4-FFF2-40B4-BE49-F238E27FC236}">
                <a16:creationId xmlns:a16="http://schemas.microsoft.com/office/drawing/2014/main" id="{14822A57-69C0-4060-8C62-7C032F424119}"/>
              </a:ext>
            </a:extLst>
          </p:cNvPr>
          <p:cNvPicPr>
            <a:picLocks noChangeAspect="1"/>
          </p:cNvPicPr>
          <p:nvPr/>
        </p:nvPicPr>
        <p:blipFill rotWithShape="1">
          <a:blip r:embed="rId3"/>
          <a:srcRect l="1741" t="1042" r="3505" b="1582"/>
          <a:stretch/>
        </p:blipFill>
        <p:spPr>
          <a:xfrm>
            <a:off x="8123722" y="1343024"/>
            <a:ext cx="3713949" cy="4917099"/>
          </a:xfrm>
          <a:prstGeom prst="rect">
            <a:avLst/>
          </a:prstGeom>
          <a:ln>
            <a:solidFill>
              <a:schemeClr val="accent1"/>
            </a:solidFill>
          </a:ln>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pic>
        <p:nvPicPr>
          <p:cNvPr id="50" name="Picture 49" descr="Icon of a calendar">
            <a:extLst>
              <a:ext uri="{FF2B5EF4-FFF2-40B4-BE49-F238E27FC236}">
                <a16:creationId xmlns:a16="http://schemas.microsoft.com/office/drawing/2014/main" id="{A59C0E80-4CA9-4DDE-A93B-8AE660CFC10A}"/>
              </a:ext>
            </a:extLst>
          </p:cNvPr>
          <p:cNvPicPr>
            <a:picLocks noChangeAspect="1"/>
          </p:cNvPicPr>
          <p:nvPr/>
        </p:nvPicPr>
        <p:blipFill>
          <a:blip r:embed="rId3"/>
          <a:stretch>
            <a:fillRect/>
          </a:stretch>
        </p:blipFill>
        <p:spPr>
          <a:xfrm>
            <a:off x="412524" y="1669143"/>
            <a:ext cx="1165860" cy="1165860"/>
          </a:xfrm>
          <a:prstGeom prst="rect">
            <a:avLst/>
          </a:prstGeom>
        </p:spPr>
      </p:pic>
      <p:sp>
        <p:nvSpPr>
          <p:cNvPr id="5" name="Rectangle 4">
            <a:extLst>
              <a:ext uri="{FF2B5EF4-FFF2-40B4-BE49-F238E27FC236}">
                <a16:creationId xmlns:a16="http://schemas.microsoft.com/office/drawing/2014/main" id="{62BB01EB-CE0D-4BBB-A5E6-7266BD85D142}"/>
              </a:ext>
            </a:extLst>
          </p:cNvPr>
          <p:cNvSpPr/>
          <p:nvPr/>
        </p:nvSpPr>
        <p:spPr>
          <a:xfrm>
            <a:off x="1990724" y="166914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Access the NSGs blade</a:t>
            </a:r>
          </a:p>
        </p:txBody>
      </p:sp>
      <p:cxnSp>
        <p:nvCxnSpPr>
          <p:cNvPr id="13" name="Straight Connector 12">
            <a:extLst>
              <a:ext uri="{FF2B5EF4-FFF2-40B4-BE49-F238E27FC236}">
                <a16:creationId xmlns:a16="http://schemas.microsoft.com/office/drawing/2014/main" id="{85479C3C-B60B-4856-A989-FB4C38E41AEF}"/>
              </a:ext>
              <a:ext uri="{C183D7F6-B498-43B3-948B-1728B52AA6E4}">
                <adec:decorative xmlns:adec="http://schemas.microsoft.com/office/drawing/2017/decorative" val="1"/>
              </a:ext>
            </a:extLst>
          </p:cNvPr>
          <p:cNvCxnSpPr>
            <a:cxnSpLocks/>
          </p:cNvCxnSpPr>
          <p:nvPr/>
        </p:nvCxnSpPr>
        <p:spPr>
          <a:xfrm>
            <a:off x="1990725" y="3018149"/>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lus sign">
            <a:extLst>
              <a:ext uri="{FF2B5EF4-FFF2-40B4-BE49-F238E27FC236}">
                <a16:creationId xmlns:a16="http://schemas.microsoft.com/office/drawing/2014/main" id="{4945C829-FB63-44B0-96F8-4C6EE7FEB4F9}"/>
              </a:ext>
            </a:extLst>
          </p:cNvPr>
          <p:cNvPicPr>
            <a:picLocks noChangeAspect="1"/>
          </p:cNvPicPr>
          <p:nvPr/>
        </p:nvPicPr>
        <p:blipFill>
          <a:blip r:embed="rId4"/>
          <a:stretch>
            <a:fillRect/>
          </a:stretch>
        </p:blipFill>
        <p:spPr>
          <a:xfrm>
            <a:off x="412524" y="3252702"/>
            <a:ext cx="1165860" cy="1165860"/>
          </a:xfrm>
          <a:prstGeom prst="rect">
            <a:avLst/>
          </a:prstGeom>
        </p:spPr>
      </p:pic>
      <p:sp>
        <p:nvSpPr>
          <p:cNvPr id="6" name="Rectangle 5">
            <a:extLst>
              <a:ext uri="{FF2B5EF4-FFF2-40B4-BE49-F238E27FC236}">
                <a16:creationId xmlns:a16="http://schemas.microsoft.com/office/drawing/2014/main" id="{EC656FA9-4111-4E45-BB4D-F07593D77CDD}"/>
              </a:ext>
            </a:extLst>
          </p:cNvPr>
          <p:cNvSpPr/>
          <p:nvPr/>
        </p:nvSpPr>
        <p:spPr>
          <a:xfrm>
            <a:off x="1990724" y="326266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Add a new NSG</a:t>
            </a:r>
          </a:p>
        </p:txBody>
      </p:sp>
      <p:cxnSp>
        <p:nvCxnSpPr>
          <p:cNvPr id="14" name="Straight Connector 13">
            <a:extLst>
              <a:ext uri="{FF2B5EF4-FFF2-40B4-BE49-F238E27FC236}">
                <a16:creationId xmlns:a16="http://schemas.microsoft.com/office/drawing/2014/main" id="{1883C629-5536-4642-BACD-4F5EA6C1CDD4}"/>
              </a:ext>
              <a:ext uri="{C183D7F6-B498-43B3-948B-1728B52AA6E4}">
                <adec:decorative xmlns:adec="http://schemas.microsoft.com/office/drawing/2017/decorative" val="1"/>
              </a:ext>
            </a:extLst>
          </p:cNvPr>
          <p:cNvCxnSpPr>
            <a:cxnSpLocks/>
          </p:cNvCxnSpPr>
          <p:nvPr/>
        </p:nvCxnSpPr>
        <p:spPr>
          <a:xfrm>
            <a:off x="1990725" y="4627562"/>
            <a:ext cx="1001871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small circles forming a big circle center">
            <a:extLst>
              <a:ext uri="{FF2B5EF4-FFF2-40B4-BE49-F238E27FC236}">
                <a16:creationId xmlns:a16="http://schemas.microsoft.com/office/drawing/2014/main" id="{93ECB633-7B87-4FD8-8FDB-54923EA8C112}"/>
              </a:ext>
            </a:extLst>
          </p:cNvPr>
          <p:cNvPicPr>
            <a:picLocks noChangeAspect="1"/>
          </p:cNvPicPr>
          <p:nvPr/>
        </p:nvPicPr>
        <p:blipFill>
          <a:blip r:embed="rId5"/>
          <a:stretch>
            <a:fillRect/>
          </a:stretch>
        </p:blipFill>
        <p:spPr>
          <a:xfrm>
            <a:off x="412524" y="4836261"/>
            <a:ext cx="1165860" cy="1165860"/>
          </a:xfrm>
          <a:prstGeom prst="rect">
            <a:avLst/>
          </a:prstGeom>
        </p:spPr>
      </p:pic>
      <p:sp>
        <p:nvSpPr>
          <p:cNvPr id="7" name="Rectangle 6">
            <a:extLst>
              <a:ext uri="{FF2B5EF4-FFF2-40B4-BE49-F238E27FC236}">
                <a16:creationId xmlns:a16="http://schemas.microsoft.com/office/drawing/2014/main" id="{DC615207-619C-47C8-8B45-312D51FAC867}"/>
              </a:ext>
            </a:extLst>
          </p:cNvPr>
          <p:cNvSpPr/>
          <p:nvPr/>
        </p:nvSpPr>
        <p:spPr>
          <a:xfrm>
            <a:off x="1990724" y="4856183"/>
            <a:ext cx="10018713"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cs typeface="Segoe UI"/>
              </a:rPr>
              <a:t>Lesson 04: Azure Firewall</a:t>
            </a:r>
          </a:p>
        </p:txBody>
      </p:sp>
      <p:pic>
        <p:nvPicPr>
          <p:cNvPr id="3" name="Picture 2" descr="Icon of a security lock">
            <a:extLst>
              <a:ext uri="{FF2B5EF4-FFF2-40B4-BE49-F238E27FC236}">
                <a16:creationId xmlns:a16="http://schemas.microsoft.com/office/drawing/2014/main" id="{E91BD6C8-CAFE-4931-B01F-ADF0EB66A59A}"/>
              </a:ext>
            </a:extLst>
          </p:cNvPr>
          <p:cNvPicPr>
            <a:picLocks noChangeAspect="1"/>
          </p:cNvPicPr>
          <p:nvPr/>
        </p:nvPicPr>
        <p:blipFill rotWithShape="1">
          <a:blip r:embed="rId3"/>
          <a:srcRect b="20657"/>
          <a:stretch/>
        </p:blipFill>
        <p:spPr>
          <a:xfrm>
            <a:off x="10349216" y="2820660"/>
            <a:ext cx="1061734" cy="1421140"/>
          </a:xfrm>
          <a:prstGeom prst="rect">
            <a:avLst/>
          </a:prstGeom>
        </p:spPr>
      </p:pic>
    </p:spTree>
    <p:extLst>
      <p:ext uri="{BB962C8B-B14F-4D97-AF65-F5344CB8AC3E}">
        <p14:creationId xmlns:p14="http://schemas.microsoft.com/office/powerpoint/2010/main" val="36740806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3086894"/>
            <a:ext cx="2506662" cy="820738"/>
          </a:xfrm>
        </p:spPr>
        <p:txBody>
          <a:bodyPr/>
          <a:lstStyle/>
          <a:p>
            <a:r>
              <a:rPr lang="en-US" dirty="0"/>
              <a:t>Azure Firewall Overview</a:t>
            </a:r>
          </a:p>
        </p:txBody>
      </p:sp>
      <p:pic>
        <p:nvPicPr>
          <p:cNvPr id="22" name="Picture 21" descr="Icon of a linear chart in a laptop screen">
            <a:extLst>
              <a:ext uri="{FF2B5EF4-FFF2-40B4-BE49-F238E27FC236}">
                <a16:creationId xmlns:a16="http://schemas.microsoft.com/office/drawing/2014/main" id="{DF0786C4-6D42-4505-A48B-F8CA0FB0D5E9}"/>
              </a:ext>
            </a:extLst>
          </p:cNvPr>
          <p:cNvPicPr>
            <a:picLocks noChangeAspect="1"/>
          </p:cNvPicPr>
          <p:nvPr/>
        </p:nvPicPr>
        <p:blipFill>
          <a:blip r:embed="rId3"/>
          <a:stretch>
            <a:fillRect/>
          </a:stretch>
        </p:blipFill>
        <p:spPr>
          <a:xfrm>
            <a:off x="4160838" y="1331658"/>
            <a:ext cx="1136904" cy="1136904"/>
          </a:xfrm>
          <a:prstGeom prst="rect">
            <a:avLst/>
          </a:prstGeom>
        </p:spPr>
      </p:pic>
      <p:sp>
        <p:nvSpPr>
          <p:cNvPr id="4" name="Rectangle 3">
            <a:extLst>
              <a:ext uri="{FF2B5EF4-FFF2-40B4-BE49-F238E27FC236}">
                <a16:creationId xmlns:a16="http://schemas.microsoft.com/office/drawing/2014/main" id="{B099C8C4-0334-4225-878E-06FCEDA4D7B2}"/>
              </a:ext>
            </a:extLst>
          </p:cNvPr>
          <p:cNvSpPr/>
          <p:nvPr/>
        </p:nvSpPr>
        <p:spPr>
          <a:xfrm>
            <a:off x="5664201" y="1331658"/>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Azure Firewall</a:t>
            </a:r>
          </a:p>
        </p:txBody>
      </p:sp>
      <p:pic>
        <p:nvPicPr>
          <p:cNvPr id="21" name="Picture 20" descr="Icon of a 3 interlap arcs">
            <a:extLst>
              <a:ext uri="{FF2B5EF4-FFF2-40B4-BE49-F238E27FC236}">
                <a16:creationId xmlns:a16="http://schemas.microsoft.com/office/drawing/2014/main" id="{A59A6BEE-1097-48B8-862B-F1E9DCFB7F7F}"/>
              </a:ext>
            </a:extLst>
          </p:cNvPr>
          <p:cNvPicPr>
            <a:picLocks noChangeAspect="1"/>
          </p:cNvPicPr>
          <p:nvPr/>
        </p:nvPicPr>
        <p:blipFill>
          <a:blip r:embed="rId4"/>
          <a:stretch>
            <a:fillRect/>
          </a:stretch>
        </p:blipFill>
        <p:spPr>
          <a:xfrm>
            <a:off x="4160838" y="2933572"/>
            <a:ext cx="1136904" cy="1136904"/>
          </a:xfrm>
          <a:prstGeom prst="rect">
            <a:avLst/>
          </a:prstGeom>
        </p:spPr>
      </p:pic>
      <p:sp>
        <p:nvSpPr>
          <p:cNvPr id="5" name="Rectangle 4">
            <a:extLst>
              <a:ext uri="{FF2B5EF4-FFF2-40B4-BE49-F238E27FC236}">
                <a16:creationId xmlns:a16="http://schemas.microsoft.com/office/drawing/2014/main" id="{CA0602FD-12F8-4426-A8CD-B233D1BEA4F2}"/>
              </a:ext>
            </a:extLst>
          </p:cNvPr>
          <p:cNvSpPr/>
          <p:nvPr/>
        </p:nvSpPr>
        <p:spPr>
          <a:xfrm>
            <a:off x="5664201" y="2925178"/>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a:solidFill>
                  <a:schemeClr val="tx1"/>
                </a:solidFill>
              </a:rPr>
              <a:t>Implementing Firewalls</a:t>
            </a:r>
          </a:p>
        </p:txBody>
      </p:sp>
      <p:pic>
        <p:nvPicPr>
          <p:cNvPr id="20" name="Picture 19" descr="Icon of 4 boxes connected by a line">
            <a:extLst>
              <a:ext uri="{FF2B5EF4-FFF2-40B4-BE49-F238E27FC236}">
                <a16:creationId xmlns:a16="http://schemas.microsoft.com/office/drawing/2014/main" id="{87C85F95-BF39-484A-B7FA-368DC8DA7A37}"/>
              </a:ext>
            </a:extLst>
          </p:cNvPr>
          <p:cNvPicPr>
            <a:picLocks noChangeAspect="1"/>
          </p:cNvPicPr>
          <p:nvPr/>
        </p:nvPicPr>
        <p:blipFill>
          <a:blip r:embed="rId5"/>
          <a:stretch>
            <a:fillRect/>
          </a:stretch>
        </p:blipFill>
        <p:spPr>
          <a:xfrm>
            <a:off x="4160838" y="4535487"/>
            <a:ext cx="1136904" cy="1136904"/>
          </a:xfrm>
          <a:prstGeom prst="rect">
            <a:avLst/>
          </a:prstGeom>
        </p:spPr>
      </p:pic>
      <p:sp>
        <p:nvSpPr>
          <p:cNvPr id="6" name="Rectangle 5">
            <a:extLst>
              <a:ext uri="{FF2B5EF4-FFF2-40B4-BE49-F238E27FC236}">
                <a16:creationId xmlns:a16="http://schemas.microsoft.com/office/drawing/2014/main" id="{A6982591-4642-4531-B78C-9D3120CCBE61}"/>
              </a:ext>
            </a:extLst>
          </p:cNvPr>
          <p:cNvSpPr/>
          <p:nvPr/>
        </p:nvSpPr>
        <p:spPr>
          <a:xfrm>
            <a:off x="5664201" y="4518698"/>
            <a:ext cx="634523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rPr>
              <a:t>Firewall Rules</a:t>
            </a:r>
          </a:p>
        </p:txBody>
      </p:sp>
    </p:spTree>
    <p:extLst>
      <p:ext uri="{BB962C8B-B14F-4D97-AF65-F5344CB8AC3E}">
        <p14:creationId xmlns:p14="http://schemas.microsoft.com/office/powerpoint/2010/main" val="40851188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a:t>Azure Firewall</a:t>
            </a:r>
          </a:p>
        </p:txBody>
      </p:sp>
      <p:sp>
        <p:nvSpPr>
          <p:cNvPr id="5" name="Rectangle 4">
            <a:extLst>
              <a:ext uri="{FF2B5EF4-FFF2-40B4-BE49-F238E27FC236}">
                <a16:creationId xmlns:a16="http://schemas.microsoft.com/office/drawing/2014/main" id="{F92477FF-A0AF-470C-8BA0-354EC1813339}"/>
              </a:ext>
            </a:extLst>
          </p:cNvPr>
          <p:cNvSpPr/>
          <p:nvPr/>
        </p:nvSpPr>
        <p:spPr>
          <a:xfrm>
            <a:off x="427037" y="1236174"/>
            <a:ext cx="5780215" cy="4579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Stateful firewall as a service</a:t>
            </a:r>
          </a:p>
        </p:txBody>
      </p:sp>
      <p:sp>
        <p:nvSpPr>
          <p:cNvPr id="7" name="Rectangle 6">
            <a:extLst>
              <a:ext uri="{FF2B5EF4-FFF2-40B4-BE49-F238E27FC236}">
                <a16:creationId xmlns:a16="http://schemas.microsoft.com/office/drawing/2014/main" id="{E27F5F05-0B0B-441B-A57A-61D4CDCD4B95}"/>
              </a:ext>
            </a:extLst>
          </p:cNvPr>
          <p:cNvSpPr/>
          <p:nvPr/>
        </p:nvSpPr>
        <p:spPr>
          <a:xfrm>
            <a:off x="427037" y="1907464"/>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Built-in high availability with unrestricted cloud scalability</a:t>
            </a:r>
          </a:p>
        </p:txBody>
      </p:sp>
      <p:sp>
        <p:nvSpPr>
          <p:cNvPr id="8" name="Rectangle 7">
            <a:extLst>
              <a:ext uri="{FF2B5EF4-FFF2-40B4-BE49-F238E27FC236}">
                <a16:creationId xmlns:a16="http://schemas.microsoft.com/office/drawing/2014/main" id="{ED8A30DC-5B17-45D3-BE47-B1DB6CA1A042}"/>
              </a:ext>
            </a:extLst>
          </p:cNvPr>
          <p:cNvSpPr/>
          <p:nvPr/>
        </p:nvSpPr>
        <p:spPr>
          <a:xfrm>
            <a:off x="427037" y="2860105"/>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Create, enforce, and log application and network connectivity policies</a:t>
            </a:r>
          </a:p>
        </p:txBody>
      </p:sp>
      <p:sp>
        <p:nvSpPr>
          <p:cNvPr id="9" name="Rectangle 8">
            <a:extLst>
              <a:ext uri="{FF2B5EF4-FFF2-40B4-BE49-F238E27FC236}">
                <a16:creationId xmlns:a16="http://schemas.microsoft.com/office/drawing/2014/main" id="{2D0A33A8-6B0D-4D43-9138-45D6795B8AEB}"/>
              </a:ext>
            </a:extLst>
          </p:cNvPr>
          <p:cNvSpPr/>
          <p:nvPr/>
        </p:nvSpPr>
        <p:spPr>
          <a:xfrm>
            <a:off x="427035" y="3860066"/>
            <a:ext cx="5780215" cy="4443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Threat intelligence-based filtering</a:t>
            </a:r>
          </a:p>
        </p:txBody>
      </p:sp>
      <p:sp>
        <p:nvSpPr>
          <p:cNvPr id="10" name="Rectangle 9">
            <a:extLst>
              <a:ext uri="{FF2B5EF4-FFF2-40B4-BE49-F238E27FC236}">
                <a16:creationId xmlns:a16="http://schemas.microsoft.com/office/drawing/2014/main" id="{81C1142A-2B5A-473F-9B34-24D5EA6EC410}"/>
              </a:ext>
            </a:extLst>
          </p:cNvPr>
          <p:cNvSpPr/>
          <p:nvPr/>
        </p:nvSpPr>
        <p:spPr>
          <a:xfrm>
            <a:off x="427037" y="4551563"/>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Fully integrated with Azure Monitor for logging and analytics</a:t>
            </a:r>
          </a:p>
        </p:txBody>
      </p:sp>
      <p:sp>
        <p:nvSpPr>
          <p:cNvPr id="11" name="Rectangle 10">
            <a:extLst>
              <a:ext uri="{FF2B5EF4-FFF2-40B4-BE49-F238E27FC236}">
                <a16:creationId xmlns:a16="http://schemas.microsoft.com/office/drawing/2014/main" id="{98EA9014-32B7-4BC8-A703-0390850379EE}"/>
              </a:ext>
            </a:extLst>
          </p:cNvPr>
          <p:cNvSpPr/>
          <p:nvPr/>
        </p:nvSpPr>
        <p:spPr>
          <a:xfrm>
            <a:off x="427036" y="5525510"/>
            <a:ext cx="5780215" cy="6867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Support for hybrid connectivity through deployment behind VPN and ExpressRoute Gateways</a:t>
            </a:r>
          </a:p>
        </p:txBody>
      </p:sp>
      <p:sp>
        <p:nvSpPr>
          <p:cNvPr id="6" name="Rectangle 5">
            <a:extLst>
              <a:ext uri="{FF2B5EF4-FFF2-40B4-BE49-F238E27FC236}">
                <a16:creationId xmlns:a16="http://schemas.microsoft.com/office/drawing/2014/main" id="{C3E2415B-3C39-4095-B66F-AAE06248DAA2}"/>
              </a:ext>
              <a:ext uri="{C183D7F6-B498-43B3-948B-1728B52AA6E4}">
                <adec:decorative xmlns:adec="http://schemas.microsoft.com/office/drawing/2017/decorative" val="1"/>
              </a:ext>
            </a:extLst>
          </p:cNvPr>
          <p:cNvSpPr/>
          <p:nvPr/>
        </p:nvSpPr>
        <p:spPr bwMode="auto">
          <a:xfrm>
            <a:off x="6362700" y="1192213"/>
            <a:ext cx="56467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VNets are using an Azure Firewall and Threat Intelligence to deny or allow traffic">
            <a:extLst>
              <a:ext uri="{FF2B5EF4-FFF2-40B4-BE49-F238E27FC236}">
                <a16:creationId xmlns:a16="http://schemas.microsoft.com/office/drawing/2014/main" id="{F76259CF-6519-4A58-A2A0-E3B346AC2B31}"/>
              </a:ext>
            </a:extLst>
          </p:cNvPr>
          <p:cNvPicPr>
            <a:picLocks noChangeAspect="1"/>
          </p:cNvPicPr>
          <p:nvPr/>
        </p:nvPicPr>
        <p:blipFill>
          <a:blip r:embed="rId3"/>
          <a:stretch>
            <a:fillRect/>
          </a:stretch>
        </p:blipFill>
        <p:spPr>
          <a:xfrm>
            <a:off x="6508749" y="2107215"/>
            <a:ext cx="5354638" cy="3523044"/>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p:txBody>
          <a:bodyPr/>
          <a:lstStyle/>
          <a:p>
            <a:r>
              <a:rPr lang="en-US"/>
              <a:t>Implementing Firewalls</a:t>
            </a:r>
          </a:p>
        </p:txBody>
      </p:sp>
      <p:sp>
        <p:nvSpPr>
          <p:cNvPr id="9" name="Rectangle 8">
            <a:extLst>
              <a:ext uri="{FF2B5EF4-FFF2-40B4-BE49-F238E27FC236}">
                <a16:creationId xmlns:a16="http://schemas.microsoft.com/office/drawing/2014/main" id="{39FD55CA-F157-4619-9C25-3FFA28FD8D6E}"/>
              </a:ext>
              <a:ext uri="{C183D7F6-B498-43B3-948B-1728B52AA6E4}">
                <adec:decorative xmlns:adec="http://schemas.microsoft.com/office/drawing/2017/decorative" val="1"/>
              </a:ext>
            </a:extLst>
          </p:cNvPr>
          <p:cNvSpPr/>
          <p:nvPr/>
        </p:nvSpPr>
        <p:spPr bwMode="auto">
          <a:xfrm>
            <a:off x="427038" y="1192213"/>
            <a:ext cx="11582400" cy="36531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BF8C227-E4E2-4445-A9AF-7C8EC0933E52}"/>
              </a:ext>
            </a:extLst>
          </p:cNvPr>
          <p:cNvSpPr/>
          <p:nvPr/>
        </p:nvSpPr>
        <p:spPr>
          <a:xfrm>
            <a:off x="699600" y="5098283"/>
            <a:ext cx="3480581" cy="83301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 Hub-Spoke network topology is recommended</a:t>
            </a:r>
          </a:p>
        </p:txBody>
      </p:sp>
      <p:sp>
        <p:nvSpPr>
          <p:cNvPr id="12" name="Rectangle 11">
            <a:extLst>
              <a:ext uri="{FF2B5EF4-FFF2-40B4-BE49-F238E27FC236}">
                <a16:creationId xmlns:a16="http://schemas.microsoft.com/office/drawing/2014/main" id="{37D6B01C-0E1A-431E-ABBF-2C2668E74CF6}"/>
              </a:ext>
            </a:extLst>
          </p:cNvPr>
          <p:cNvSpPr/>
          <p:nvPr/>
        </p:nvSpPr>
        <p:spPr>
          <a:xfrm>
            <a:off x="4470327" y="5098282"/>
            <a:ext cx="3480581" cy="83301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Shared services are placed in the hub virtual network</a:t>
            </a:r>
          </a:p>
        </p:txBody>
      </p:sp>
      <p:sp>
        <p:nvSpPr>
          <p:cNvPr id="13" name="Rectangle 12">
            <a:extLst>
              <a:ext uri="{FF2B5EF4-FFF2-40B4-BE49-F238E27FC236}">
                <a16:creationId xmlns:a16="http://schemas.microsoft.com/office/drawing/2014/main" id="{C28CC056-FD60-4626-8428-503313FDB51E}"/>
              </a:ext>
            </a:extLst>
          </p:cNvPr>
          <p:cNvSpPr/>
          <p:nvPr/>
        </p:nvSpPr>
        <p:spPr>
          <a:xfrm>
            <a:off x="8241054" y="5098282"/>
            <a:ext cx="3480581" cy="83301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Each environment is deployed to a spoke to maintain isolation</a:t>
            </a:r>
          </a:p>
        </p:txBody>
      </p:sp>
      <p:pic>
        <p:nvPicPr>
          <p:cNvPr id="4" name="Picture 3" descr="Diagram of an on-premises network using a hub virtual network (with Firewall) to access spoke virtual networks. VNet peering is used between the hub and spokes. ">
            <a:extLst>
              <a:ext uri="{FF2B5EF4-FFF2-40B4-BE49-F238E27FC236}">
                <a16:creationId xmlns:a16="http://schemas.microsoft.com/office/drawing/2014/main" id="{25D3A462-0BEC-42B8-8C39-FF5D32B37638}"/>
              </a:ext>
            </a:extLst>
          </p:cNvPr>
          <p:cNvPicPr>
            <a:picLocks noChangeAspect="1"/>
          </p:cNvPicPr>
          <p:nvPr/>
        </p:nvPicPr>
        <p:blipFill>
          <a:blip r:embed="rId3"/>
          <a:stretch>
            <a:fillRect/>
          </a:stretch>
        </p:blipFill>
        <p:spPr>
          <a:xfrm>
            <a:off x="960070" y="1250903"/>
            <a:ext cx="9581906" cy="3594446"/>
          </a:xfrm>
          <a:prstGeom prst="rect">
            <a:avLst/>
          </a:prstGeom>
        </p:spPr>
      </p:pic>
    </p:spTree>
    <p:extLst>
      <p:ext uri="{BB962C8B-B14F-4D97-AF65-F5344CB8AC3E}">
        <p14:creationId xmlns:p14="http://schemas.microsoft.com/office/powerpoint/2010/main" val="1899161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a:t>Firewall Rules</a:t>
            </a:r>
          </a:p>
        </p:txBody>
      </p:sp>
      <p:sp>
        <p:nvSpPr>
          <p:cNvPr id="5" name="Rectangle 4">
            <a:extLst>
              <a:ext uri="{FF2B5EF4-FFF2-40B4-BE49-F238E27FC236}">
                <a16:creationId xmlns:a16="http://schemas.microsoft.com/office/drawing/2014/main" id="{CB31D96E-1CDE-4C56-84B3-60AEE8C04CDB}"/>
              </a:ext>
              <a:ext uri="{C183D7F6-B498-43B3-948B-1728B52AA6E4}">
                <adec:decorative xmlns:adec="http://schemas.microsoft.com/office/drawing/2017/decorative" val="1"/>
              </a:ext>
            </a:extLst>
          </p:cNvPr>
          <p:cNvSpPr/>
          <p:nvPr/>
        </p:nvSpPr>
        <p:spPr bwMode="auto">
          <a:xfrm>
            <a:off x="427038" y="1192212"/>
            <a:ext cx="11582400" cy="293405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3" name="Picture 12" descr="Screenshot of the Azure Firewall Rules blade with three tabs: NAT rule collection, Network rule collection, and Application rule collection ">
            <a:extLst>
              <a:ext uri="{FF2B5EF4-FFF2-40B4-BE49-F238E27FC236}">
                <a16:creationId xmlns:a16="http://schemas.microsoft.com/office/drawing/2014/main" id="{514EEF9A-93AA-4E81-B3C4-7D4697CAFB8D}"/>
              </a:ext>
            </a:extLst>
          </p:cNvPr>
          <p:cNvPicPr>
            <a:picLocks noChangeAspect="1"/>
          </p:cNvPicPr>
          <p:nvPr/>
        </p:nvPicPr>
        <p:blipFill>
          <a:blip r:embed="rId2"/>
          <a:stretch>
            <a:fillRect/>
          </a:stretch>
        </p:blipFill>
        <p:spPr>
          <a:xfrm>
            <a:off x="636896" y="1875551"/>
            <a:ext cx="11162685" cy="1567375"/>
          </a:xfrm>
          <a:prstGeom prst="rect">
            <a:avLst/>
          </a:prstGeom>
          <a:ln>
            <a:noFill/>
          </a:ln>
        </p:spPr>
      </p:pic>
      <p:sp>
        <p:nvSpPr>
          <p:cNvPr id="6" name="Rectangle 5">
            <a:extLst>
              <a:ext uri="{FF2B5EF4-FFF2-40B4-BE49-F238E27FC236}">
                <a16:creationId xmlns:a16="http://schemas.microsoft.com/office/drawing/2014/main" id="{297F82D0-A319-4B22-8E15-125D6E771613}"/>
              </a:ext>
            </a:extLst>
          </p:cNvPr>
          <p:cNvSpPr/>
          <p:nvPr/>
        </p:nvSpPr>
        <p:spPr>
          <a:xfrm>
            <a:off x="465138" y="4281713"/>
            <a:ext cx="3753661" cy="20800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lnSpc>
                <a:spcPct val="110000"/>
              </a:lnSpc>
            </a:pPr>
            <a:r>
              <a:rPr lang="en-US" sz="2000" b="1">
                <a:solidFill>
                  <a:schemeClr val="tx1"/>
                </a:solidFill>
                <a:latin typeface="+mj-lt"/>
              </a:rPr>
              <a:t>NAT rules</a:t>
            </a:r>
            <a:r>
              <a:rPr lang="en-US" sz="2000">
                <a:solidFill>
                  <a:schemeClr val="tx1"/>
                </a:solidFill>
                <a:latin typeface="+mj-lt"/>
              </a:rPr>
              <a:t>. </a:t>
            </a:r>
            <a:r>
              <a:rPr lang="en-US" sz="2000">
                <a:solidFill>
                  <a:schemeClr val="tx1"/>
                </a:solidFill>
              </a:rPr>
              <a:t>Configure DNAT rules to allow incoming connections</a:t>
            </a:r>
          </a:p>
        </p:txBody>
      </p:sp>
      <p:sp>
        <p:nvSpPr>
          <p:cNvPr id="7" name="Rectangle 6">
            <a:extLst>
              <a:ext uri="{FF2B5EF4-FFF2-40B4-BE49-F238E27FC236}">
                <a16:creationId xmlns:a16="http://schemas.microsoft.com/office/drawing/2014/main" id="{9DE21242-5198-4F1E-93DB-8321CD2FD207}"/>
              </a:ext>
            </a:extLst>
          </p:cNvPr>
          <p:cNvSpPr/>
          <p:nvPr/>
        </p:nvSpPr>
        <p:spPr>
          <a:xfrm>
            <a:off x="4379507" y="4281713"/>
            <a:ext cx="3753661" cy="20800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lnSpc>
                <a:spcPct val="110000"/>
              </a:lnSpc>
            </a:pPr>
            <a:r>
              <a:rPr lang="en-US" sz="2000" b="1">
                <a:solidFill>
                  <a:schemeClr val="tx1"/>
                </a:solidFill>
                <a:latin typeface="+mj-lt"/>
              </a:rPr>
              <a:t>Network rules</a:t>
            </a:r>
            <a:r>
              <a:rPr lang="en-US" sz="2000">
                <a:solidFill>
                  <a:schemeClr val="tx1"/>
                </a:solidFill>
                <a:latin typeface="+mj-lt"/>
              </a:rPr>
              <a:t>. </a:t>
            </a:r>
            <a:r>
              <a:rPr lang="en-US" sz="2000">
                <a:solidFill>
                  <a:schemeClr val="tx1"/>
                </a:solidFill>
              </a:rPr>
              <a:t>Configure rules that contain source addresses, protocols, destination ports, and destination addresses</a:t>
            </a:r>
          </a:p>
        </p:txBody>
      </p:sp>
      <p:sp>
        <p:nvSpPr>
          <p:cNvPr id="8" name="Rectangle 7">
            <a:extLst>
              <a:ext uri="{FF2B5EF4-FFF2-40B4-BE49-F238E27FC236}">
                <a16:creationId xmlns:a16="http://schemas.microsoft.com/office/drawing/2014/main" id="{CE2CD1C5-E33C-4CB6-9450-1F8203A4AE47}"/>
              </a:ext>
            </a:extLst>
          </p:cNvPr>
          <p:cNvSpPr/>
          <p:nvPr/>
        </p:nvSpPr>
        <p:spPr>
          <a:xfrm>
            <a:off x="8293877" y="4281713"/>
            <a:ext cx="3753661" cy="208003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lnSpc>
                <a:spcPct val="110000"/>
              </a:lnSpc>
            </a:pPr>
            <a:r>
              <a:rPr lang="en-US" sz="2000" b="1" dirty="0">
                <a:solidFill>
                  <a:schemeClr val="tx1"/>
                </a:solidFill>
                <a:latin typeface="+mj-lt"/>
              </a:rPr>
              <a:t>Application rules</a:t>
            </a:r>
            <a:r>
              <a:rPr lang="en-US" sz="2000" dirty="0">
                <a:solidFill>
                  <a:schemeClr val="tx1"/>
                </a:solidFill>
                <a:latin typeface="+mj-lt"/>
              </a:rPr>
              <a:t>. </a:t>
            </a:r>
            <a:r>
              <a:rPr lang="en-US" sz="2000" dirty="0">
                <a:solidFill>
                  <a:schemeClr val="tx1"/>
                </a:solidFill>
              </a:rPr>
              <a:t>Configure fully qualified domain names (FQDNs) that can be accessed from a subnet</a:t>
            </a:r>
          </a:p>
        </p:txBody>
      </p:sp>
    </p:spTree>
    <p:extLst>
      <p:ext uri="{BB962C8B-B14F-4D97-AF65-F5344CB8AC3E}">
        <p14:creationId xmlns:p14="http://schemas.microsoft.com/office/powerpoint/2010/main" val="29811745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cs typeface="Segoe UI"/>
              </a:rPr>
              <a:t>Lesson 05: Azure DNS</a:t>
            </a:r>
          </a:p>
        </p:txBody>
      </p:sp>
      <p:pic>
        <p:nvPicPr>
          <p:cNvPr id="5" name="Picture 4" descr="Icon of a webpage">
            <a:extLst>
              <a:ext uri="{FF2B5EF4-FFF2-40B4-BE49-F238E27FC236}">
                <a16:creationId xmlns:a16="http://schemas.microsoft.com/office/drawing/2014/main" id="{87498648-25D5-41A6-B1A7-321B45BEA247}"/>
              </a:ext>
            </a:extLst>
          </p:cNvPr>
          <p:cNvPicPr>
            <a:picLocks noChangeAspect="1"/>
          </p:cNvPicPr>
          <p:nvPr/>
        </p:nvPicPr>
        <p:blipFill>
          <a:blip r:embed="rId2"/>
          <a:stretch>
            <a:fillRect/>
          </a:stretch>
        </p:blipFill>
        <p:spPr>
          <a:xfrm>
            <a:off x="10261599" y="3028495"/>
            <a:ext cx="1373491" cy="1030687"/>
          </a:xfrm>
          <a:prstGeom prst="rect">
            <a:avLst/>
          </a:prstGeom>
        </p:spPr>
      </p:pic>
    </p:spTree>
    <p:extLst>
      <p:ext uri="{BB962C8B-B14F-4D97-AF65-F5344CB8AC3E}">
        <p14:creationId xmlns:p14="http://schemas.microsoft.com/office/powerpoint/2010/main" val="33812336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3086894"/>
            <a:ext cx="2506662" cy="820738"/>
          </a:xfrm>
        </p:spPr>
        <p:txBody>
          <a:bodyPr/>
          <a:lstStyle/>
          <a:p>
            <a:r>
              <a:rPr lang="en-US" dirty="0"/>
              <a:t>Azure DNS Overview</a:t>
            </a:r>
          </a:p>
        </p:txBody>
      </p:sp>
      <p:pic>
        <p:nvPicPr>
          <p:cNvPr id="100" name="Picture 99" descr="Icon of a globe">
            <a:extLst>
              <a:ext uri="{FF2B5EF4-FFF2-40B4-BE49-F238E27FC236}">
                <a16:creationId xmlns:a16="http://schemas.microsoft.com/office/drawing/2014/main" id="{5B7064C0-BCD5-4B4C-BA61-96DA37A7749F}"/>
              </a:ext>
            </a:extLst>
          </p:cNvPr>
          <p:cNvPicPr>
            <a:picLocks noChangeAspect="1"/>
          </p:cNvPicPr>
          <p:nvPr/>
        </p:nvPicPr>
        <p:blipFill>
          <a:blip r:embed="rId3"/>
          <a:stretch>
            <a:fillRect/>
          </a:stretch>
        </p:blipFill>
        <p:spPr>
          <a:xfrm>
            <a:off x="4166496" y="434784"/>
            <a:ext cx="681228" cy="681228"/>
          </a:xfrm>
          <a:prstGeom prst="rect">
            <a:avLst/>
          </a:prstGeom>
        </p:spPr>
      </p:pic>
      <p:sp>
        <p:nvSpPr>
          <p:cNvPr id="6" name="Rectangle 5">
            <a:extLst>
              <a:ext uri="{FF2B5EF4-FFF2-40B4-BE49-F238E27FC236}">
                <a16:creationId xmlns:a16="http://schemas.microsoft.com/office/drawing/2014/main" id="{0978B9AA-DDC9-4826-A1DE-BE73AA0A1DC2}"/>
              </a:ext>
            </a:extLst>
          </p:cNvPr>
          <p:cNvSpPr/>
          <p:nvPr/>
        </p:nvSpPr>
        <p:spPr bwMode="auto">
          <a:xfrm>
            <a:off x="5219700" y="449263"/>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Domains and Custom Domains</a:t>
            </a:r>
          </a:p>
        </p:txBody>
      </p:sp>
      <p:pic>
        <p:nvPicPr>
          <p:cNvPr id="99" name="Picture 98" descr="Icon of a checkmark inside a badge">
            <a:extLst>
              <a:ext uri="{FF2B5EF4-FFF2-40B4-BE49-F238E27FC236}">
                <a16:creationId xmlns:a16="http://schemas.microsoft.com/office/drawing/2014/main" id="{8C3B16B2-34AC-4C14-B22A-C052A3FDDCE3}"/>
              </a:ext>
            </a:extLst>
          </p:cNvPr>
          <p:cNvPicPr>
            <a:picLocks noChangeAspect="1"/>
          </p:cNvPicPr>
          <p:nvPr/>
        </p:nvPicPr>
        <p:blipFill>
          <a:blip r:embed="rId4"/>
          <a:stretch>
            <a:fillRect/>
          </a:stretch>
        </p:blipFill>
        <p:spPr>
          <a:xfrm>
            <a:off x="4166496" y="1220624"/>
            <a:ext cx="681228" cy="681228"/>
          </a:xfrm>
          <a:prstGeom prst="rect">
            <a:avLst/>
          </a:prstGeom>
        </p:spPr>
      </p:pic>
      <p:sp>
        <p:nvSpPr>
          <p:cNvPr id="34" name="Rectangle 33">
            <a:extLst>
              <a:ext uri="{FF2B5EF4-FFF2-40B4-BE49-F238E27FC236}">
                <a16:creationId xmlns:a16="http://schemas.microsoft.com/office/drawing/2014/main" id="{F6F44370-6775-4001-BF91-C273F78DAC53}"/>
              </a:ext>
            </a:extLst>
          </p:cNvPr>
          <p:cNvSpPr/>
          <p:nvPr/>
        </p:nvSpPr>
        <p:spPr bwMode="auto">
          <a:xfrm>
            <a:off x="5219700" y="1223784"/>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Verifying Custom Domain Names</a:t>
            </a:r>
          </a:p>
        </p:txBody>
      </p:sp>
      <p:pic>
        <p:nvPicPr>
          <p:cNvPr id="19" name="Picture 18" descr="Icon of small circles connected by lines forming a big circle">
            <a:extLst>
              <a:ext uri="{FF2B5EF4-FFF2-40B4-BE49-F238E27FC236}">
                <a16:creationId xmlns:a16="http://schemas.microsoft.com/office/drawing/2014/main" id="{D40FFCE3-CD91-445A-A378-055637C5EBFD}"/>
              </a:ext>
            </a:extLst>
          </p:cNvPr>
          <p:cNvPicPr>
            <a:picLocks noChangeAspect="1"/>
          </p:cNvPicPr>
          <p:nvPr/>
        </p:nvPicPr>
        <p:blipFill>
          <a:blip r:embed="rId5"/>
          <a:stretch>
            <a:fillRect/>
          </a:stretch>
        </p:blipFill>
        <p:spPr>
          <a:xfrm>
            <a:off x="4166496" y="2002384"/>
            <a:ext cx="681228" cy="681228"/>
          </a:xfrm>
          <a:prstGeom prst="rect">
            <a:avLst/>
          </a:prstGeom>
        </p:spPr>
      </p:pic>
      <p:sp>
        <p:nvSpPr>
          <p:cNvPr id="35" name="Rectangle 34">
            <a:extLst>
              <a:ext uri="{FF2B5EF4-FFF2-40B4-BE49-F238E27FC236}">
                <a16:creationId xmlns:a16="http://schemas.microsoft.com/office/drawing/2014/main" id="{2175F76C-322C-482B-8EC0-EE6243A2C2CA}"/>
              </a:ext>
            </a:extLst>
          </p:cNvPr>
          <p:cNvSpPr/>
          <p:nvPr/>
        </p:nvSpPr>
        <p:spPr bwMode="auto">
          <a:xfrm>
            <a:off x="5219700" y="199882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Azure DNS Zones</a:t>
            </a:r>
          </a:p>
        </p:txBody>
      </p:sp>
      <p:pic>
        <p:nvPicPr>
          <p:cNvPr id="18" name="Picture 17" descr="Icon of a circle and two lines joining to other two circles">
            <a:extLst>
              <a:ext uri="{FF2B5EF4-FFF2-40B4-BE49-F238E27FC236}">
                <a16:creationId xmlns:a16="http://schemas.microsoft.com/office/drawing/2014/main" id="{6CDBA47E-E505-421B-A4DE-2D0AFBAE970E}"/>
              </a:ext>
            </a:extLst>
          </p:cNvPr>
          <p:cNvPicPr>
            <a:picLocks noChangeAspect="1"/>
          </p:cNvPicPr>
          <p:nvPr/>
        </p:nvPicPr>
        <p:blipFill>
          <a:blip r:embed="rId6"/>
          <a:stretch>
            <a:fillRect/>
          </a:stretch>
        </p:blipFill>
        <p:spPr>
          <a:xfrm>
            <a:off x="4166496" y="2792304"/>
            <a:ext cx="681228" cy="681228"/>
          </a:xfrm>
          <a:prstGeom prst="rect">
            <a:avLst/>
          </a:prstGeom>
        </p:spPr>
      </p:pic>
      <p:sp>
        <p:nvSpPr>
          <p:cNvPr id="36" name="Rectangle 35">
            <a:extLst>
              <a:ext uri="{FF2B5EF4-FFF2-40B4-BE49-F238E27FC236}">
                <a16:creationId xmlns:a16="http://schemas.microsoft.com/office/drawing/2014/main" id="{3784DCB1-6CA0-4DD7-829E-3D91B52D95D5}"/>
              </a:ext>
            </a:extLst>
          </p:cNvPr>
          <p:cNvSpPr/>
          <p:nvPr/>
        </p:nvSpPr>
        <p:spPr bwMode="auto">
          <a:xfrm>
            <a:off x="5219700" y="2772826"/>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DNS Delegation</a:t>
            </a:r>
          </a:p>
        </p:txBody>
      </p:sp>
      <p:pic>
        <p:nvPicPr>
          <p:cNvPr id="16" name="Picture 15" descr="Icon of a document">
            <a:extLst>
              <a:ext uri="{FF2B5EF4-FFF2-40B4-BE49-F238E27FC236}">
                <a16:creationId xmlns:a16="http://schemas.microsoft.com/office/drawing/2014/main" id="{51E36EF1-5B37-4DE4-8E3F-5684BB12406A}"/>
              </a:ext>
            </a:extLst>
          </p:cNvPr>
          <p:cNvPicPr>
            <a:picLocks noChangeAspect="1"/>
          </p:cNvPicPr>
          <p:nvPr/>
        </p:nvPicPr>
        <p:blipFill>
          <a:blip r:embed="rId7"/>
          <a:stretch>
            <a:fillRect/>
          </a:stretch>
        </p:blipFill>
        <p:spPr>
          <a:xfrm>
            <a:off x="4166496" y="3578144"/>
            <a:ext cx="681228" cy="681228"/>
          </a:xfrm>
          <a:prstGeom prst="rect">
            <a:avLst/>
          </a:prstGeom>
        </p:spPr>
      </p:pic>
      <p:sp>
        <p:nvSpPr>
          <p:cNvPr id="37" name="Rectangle 36">
            <a:extLst>
              <a:ext uri="{FF2B5EF4-FFF2-40B4-BE49-F238E27FC236}">
                <a16:creationId xmlns:a16="http://schemas.microsoft.com/office/drawing/2014/main" id="{C92E73BC-7FDD-433A-B5AA-E56BAEAF9064}"/>
              </a:ext>
            </a:extLst>
          </p:cNvPr>
          <p:cNvSpPr/>
          <p:nvPr/>
        </p:nvSpPr>
        <p:spPr bwMode="auto">
          <a:xfrm>
            <a:off x="5219700" y="3547347"/>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DNS Record Sets</a:t>
            </a:r>
          </a:p>
        </p:txBody>
      </p:sp>
      <p:pic>
        <p:nvPicPr>
          <p:cNvPr id="15" name="Picture 14" descr="Icon of a person">
            <a:extLst>
              <a:ext uri="{FF2B5EF4-FFF2-40B4-BE49-F238E27FC236}">
                <a16:creationId xmlns:a16="http://schemas.microsoft.com/office/drawing/2014/main" id="{D0030DF2-9080-4CE3-8397-EF275B2C778B}"/>
              </a:ext>
            </a:extLst>
          </p:cNvPr>
          <p:cNvPicPr>
            <a:picLocks noChangeAspect="1"/>
          </p:cNvPicPr>
          <p:nvPr/>
        </p:nvPicPr>
        <p:blipFill>
          <a:blip r:embed="rId8"/>
          <a:stretch>
            <a:fillRect/>
          </a:stretch>
        </p:blipFill>
        <p:spPr>
          <a:xfrm>
            <a:off x="4166496" y="4363984"/>
            <a:ext cx="681228" cy="681228"/>
          </a:xfrm>
          <a:prstGeom prst="rect">
            <a:avLst/>
          </a:prstGeom>
        </p:spPr>
      </p:pic>
      <p:sp>
        <p:nvSpPr>
          <p:cNvPr id="38" name="Rectangle 37">
            <a:extLst>
              <a:ext uri="{FF2B5EF4-FFF2-40B4-BE49-F238E27FC236}">
                <a16:creationId xmlns:a16="http://schemas.microsoft.com/office/drawing/2014/main" id="{F5EE0AF9-08AA-4D9C-991C-6CC92FB6F651}"/>
              </a:ext>
            </a:extLst>
          </p:cNvPr>
          <p:cNvSpPr/>
          <p:nvPr/>
        </p:nvSpPr>
        <p:spPr bwMode="auto">
          <a:xfrm>
            <a:off x="5219700" y="4321868"/>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DNS for Private Domains </a:t>
            </a:r>
          </a:p>
        </p:txBody>
      </p:sp>
      <p:pic>
        <p:nvPicPr>
          <p:cNvPr id="14" name="Picture 13" descr="Icon of a magnifying glass and a column chart">
            <a:extLst>
              <a:ext uri="{FF2B5EF4-FFF2-40B4-BE49-F238E27FC236}">
                <a16:creationId xmlns:a16="http://schemas.microsoft.com/office/drawing/2014/main" id="{A91E82CD-D999-4C3A-A7E2-D60EBAD198D1}"/>
              </a:ext>
            </a:extLst>
          </p:cNvPr>
          <p:cNvPicPr>
            <a:picLocks noChangeAspect="1"/>
          </p:cNvPicPr>
          <p:nvPr/>
        </p:nvPicPr>
        <p:blipFill>
          <a:blip r:embed="rId9"/>
          <a:stretch>
            <a:fillRect/>
          </a:stretch>
        </p:blipFill>
        <p:spPr>
          <a:xfrm>
            <a:off x="4166496" y="5149824"/>
            <a:ext cx="681228" cy="681228"/>
          </a:xfrm>
          <a:prstGeom prst="rect">
            <a:avLst/>
          </a:prstGeom>
        </p:spPr>
      </p:pic>
      <p:sp>
        <p:nvSpPr>
          <p:cNvPr id="39" name="Rectangle 38">
            <a:extLst>
              <a:ext uri="{FF2B5EF4-FFF2-40B4-BE49-F238E27FC236}">
                <a16:creationId xmlns:a16="http://schemas.microsoft.com/office/drawing/2014/main" id="{F6B7377C-893D-436E-A5D7-8874519F5F2F}"/>
              </a:ext>
            </a:extLst>
          </p:cNvPr>
          <p:cNvSpPr/>
          <p:nvPr/>
        </p:nvSpPr>
        <p:spPr bwMode="auto">
          <a:xfrm>
            <a:off x="5219700" y="5096389"/>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Private Zones Scenarios </a:t>
            </a:r>
          </a:p>
        </p:txBody>
      </p:sp>
      <p:pic>
        <p:nvPicPr>
          <p:cNvPr id="12" name="Picture 11" descr="Icon of a tablet">
            <a:extLst>
              <a:ext uri="{FF2B5EF4-FFF2-40B4-BE49-F238E27FC236}">
                <a16:creationId xmlns:a16="http://schemas.microsoft.com/office/drawing/2014/main" id="{C1A17EF8-46DC-4AAF-8213-915F40CBCEF1}"/>
              </a:ext>
            </a:extLst>
          </p:cNvPr>
          <p:cNvPicPr>
            <a:picLocks noChangeAspect="1"/>
          </p:cNvPicPr>
          <p:nvPr/>
        </p:nvPicPr>
        <p:blipFill>
          <a:blip r:embed="rId10"/>
          <a:stretch>
            <a:fillRect/>
          </a:stretch>
        </p:blipFill>
        <p:spPr>
          <a:xfrm>
            <a:off x="4166496" y="5935662"/>
            <a:ext cx="681228" cy="681228"/>
          </a:xfrm>
          <a:prstGeom prst="rect">
            <a:avLst/>
          </a:prstGeom>
        </p:spPr>
      </p:pic>
      <p:sp>
        <p:nvSpPr>
          <p:cNvPr id="40" name="Rectangle 39">
            <a:extLst>
              <a:ext uri="{FF2B5EF4-FFF2-40B4-BE49-F238E27FC236}">
                <a16:creationId xmlns:a16="http://schemas.microsoft.com/office/drawing/2014/main" id="{EDC75C3D-5F8F-4C41-A516-72679214B756}"/>
              </a:ext>
            </a:extLst>
          </p:cNvPr>
          <p:cNvSpPr/>
          <p:nvPr/>
        </p:nvSpPr>
        <p:spPr bwMode="auto">
          <a:xfrm>
            <a:off x="5219700" y="5870910"/>
            <a:ext cx="6789738" cy="6883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en-US" sz="2200" dirty="0">
                <a:solidFill>
                  <a:schemeClr val="tx1"/>
                </a:solidFill>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Virtual Networks</a:t>
            </a:r>
          </a:p>
        </p:txBody>
      </p:sp>
      <p:pic>
        <p:nvPicPr>
          <p:cNvPr id="3" name="Picture 2" descr="Icon of multiples circles converging to a single circle in the middle">
            <a:extLst>
              <a:ext uri="{FF2B5EF4-FFF2-40B4-BE49-F238E27FC236}">
                <a16:creationId xmlns:a16="http://schemas.microsoft.com/office/drawing/2014/main" id="{67AD2FD9-1015-430B-A498-79CE8735F639}"/>
              </a:ext>
            </a:extLst>
          </p:cNvPr>
          <p:cNvPicPr>
            <a:picLocks noChangeAspect="1"/>
          </p:cNvPicPr>
          <p:nvPr/>
        </p:nvPicPr>
        <p:blipFill>
          <a:blip r:embed="rId2">
            <a:clrChange>
              <a:clrFrom>
                <a:srgbClr val="FFFFFF"/>
              </a:clrFrom>
              <a:clrTo>
                <a:srgbClr val="FFFFFF">
                  <a:alpha val="0"/>
                </a:srgbClr>
              </a:clrTo>
            </a:clrChange>
          </a:blip>
          <a:srcRect/>
          <a:stretch/>
        </p:blipFill>
        <p:spPr>
          <a:xfrm>
            <a:off x="10285147" y="2905124"/>
            <a:ext cx="1260476" cy="126047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When you create an Azure subscription an Azure AD domain is created for you</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647665"/>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The domain has initial domain name in the form </a:t>
            </a:r>
            <a:r>
              <a:rPr lang="en-US" sz="2200" i="1">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7" y="4023988"/>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You can customize/change the name </a:t>
            </a:r>
          </a:p>
        </p:txBody>
      </p:sp>
      <p:sp>
        <p:nvSpPr>
          <p:cNvPr id="7" name="Rectangle 6">
            <a:extLst>
              <a:ext uri="{FF2B5EF4-FFF2-40B4-BE49-F238E27FC236}">
                <a16:creationId xmlns:a16="http://schemas.microsoft.com/office/drawing/2014/main" id="{E6CAB7D3-4D51-48C8-8C3B-2E449600B3EE}"/>
              </a:ext>
            </a:extLst>
          </p:cNvPr>
          <p:cNvSpPr/>
          <p:nvPr/>
        </p:nvSpPr>
        <p:spPr>
          <a:xfrm>
            <a:off x="427036" y="5216796"/>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After the custom name is added it must be verified (next topic)</a:t>
            </a:r>
          </a:p>
        </p:txBody>
      </p:sp>
      <p:sp>
        <p:nvSpPr>
          <p:cNvPr id="8" name="Rectangle 7">
            <a:extLst>
              <a:ext uri="{FF2B5EF4-FFF2-40B4-BE49-F238E27FC236}">
                <a16:creationId xmlns:a16="http://schemas.microsoft.com/office/drawing/2014/main" id="{D2A8A52B-D571-4DDF-B9C8-CAD061F3C72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5" name="Rectangle 4">
            <a:extLst>
              <a:ext uri="{FF2B5EF4-FFF2-40B4-BE49-F238E27FC236}">
                <a16:creationId xmlns:a16="http://schemas.microsoft.com/office/drawing/2014/main" id="{BE859702-786A-47AA-93E5-B3913D947DE7}"/>
              </a:ext>
            </a:extLst>
          </p:cNvPr>
          <p:cNvSpPr/>
          <p:nvPr/>
        </p:nvSpPr>
        <p:spPr>
          <a:xfrm>
            <a:off x="427037" y="11922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27037" y="2568537"/>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27037" y="3944860"/>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This could take several minutes or several hours</a:t>
            </a:r>
          </a:p>
        </p:txBody>
      </p:sp>
      <p:sp>
        <p:nvSpPr>
          <p:cNvPr id="9" name="Rectangle 8">
            <a:extLst>
              <a:ext uri="{FF2B5EF4-FFF2-40B4-BE49-F238E27FC236}">
                <a16:creationId xmlns:a16="http://schemas.microsoft.com/office/drawing/2014/main" id="{E161DAF0-94C4-48C0-B95A-2747F608720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746685" y="1586504"/>
            <a:ext cx="5156200" cy="4564466"/>
          </a:xfrm>
          <a:prstGeom prst="rect">
            <a:avLst/>
          </a:prstGeom>
          <a:ln>
            <a:no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192214"/>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DNS zone hosts the DNS records for a domain</a:t>
            </a:r>
          </a:p>
        </p:txBody>
      </p:sp>
      <p:sp>
        <p:nvSpPr>
          <p:cNvPr id="7" name="Rectangle 6">
            <a:extLst>
              <a:ext uri="{FF2B5EF4-FFF2-40B4-BE49-F238E27FC236}">
                <a16:creationId xmlns:a16="http://schemas.microsoft.com/office/drawing/2014/main" id="{9F2BC21A-F653-455D-A4F8-33F3B5221A0A}"/>
              </a:ext>
            </a:extLst>
          </p:cNvPr>
          <p:cNvSpPr/>
          <p:nvPr/>
        </p:nvSpPr>
        <p:spPr>
          <a:xfrm>
            <a:off x="427037" y="2568537"/>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a:solidFill>
                  <a:schemeClr val="tx1"/>
                </a:solidFill>
              </a:rPr>
              <a:t>The name of the zone must be unique within</a:t>
            </a:r>
            <a:br>
              <a:rPr lang="en-US" sz="2000">
                <a:solidFill>
                  <a:schemeClr val="tx1"/>
                </a:solidFill>
              </a:rPr>
            </a:br>
            <a:r>
              <a:rPr lang="en-US" sz="2000">
                <a:solidFill>
                  <a:schemeClr val="tx1"/>
                </a:solidFill>
              </a:rPr>
              <a:t>the resource group</a:t>
            </a:r>
          </a:p>
        </p:txBody>
      </p:sp>
      <p:sp>
        <p:nvSpPr>
          <p:cNvPr id="8" name="Rectangle 7">
            <a:extLst>
              <a:ext uri="{FF2B5EF4-FFF2-40B4-BE49-F238E27FC236}">
                <a16:creationId xmlns:a16="http://schemas.microsoft.com/office/drawing/2014/main" id="{27CBD683-860D-44E7-8022-C5652E1541E4}"/>
              </a:ext>
            </a:extLst>
          </p:cNvPr>
          <p:cNvSpPr/>
          <p:nvPr/>
        </p:nvSpPr>
        <p:spPr>
          <a:xfrm>
            <a:off x="427037" y="389054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7037" y="5321183"/>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sp>
        <p:nvSpPr>
          <p:cNvPr id="10" name="Rectangle 9">
            <a:extLst>
              <a:ext uri="{FF2B5EF4-FFF2-40B4-BE49-F238E27FC236}">
                <a16:creationId xmlns:a16="http://schemas.microsoft.com/office/drawing/2014/main" id="{64B22871-5DBC-4B5D-AD31-23B2FF3275FB}"/>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5" name="Rectangle 4">
            <a:extLst>
              <a:ext uri="{FF2B5EF4-FFF2-40B4-BE49-F238E27FC236}">
                <a16:creationId xmlns:a16="http://schemas.microsoft.com/office/drawing/2014/main" id="{58BD298F-AB01-4860-8ED6-178A8E01B02E}"/>
              </a:ext>
            </a:extLst>
          </p:cNvPr>
          <p:cNvSpPr/>
          <p:nvPr/>
        </p:nvSpPr>
        <p:spPr>
          <a:xfrm>
            <a:off x="427037" y="1394438"/>
            <a:ext cx="4475163" cy="206973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When delegating a domain to Azure DNS, you must use the name server names provided by Azure DNS – use all four</a:t>
            </a:r>
          </a:p>
        </p:txBody>
      </p:sp>
      <p:sp>
        <p:nvSpPr>
          <p:cNvPr id="6" name="Rectangle 5">
            <a:extLst>
              <a:ext uri="{FF2B5EF4-FFF2-40B4-BE49-F238E27FC236}">
                <a16:creationId xmlns:a16="http://schemas.microsoft.com/office/drawing/2014/main" id="{086212BA-E26A-4439-B1A4-76061171CAEE}"/>
              </a:ext>
            </a:extLst>
          </p:cNvPr>
          <p:cNvSpPr/>
          <p:nvPr/>
        </p:nvSpPr>
        <p:spPr>
          <a:xfrm>
            <a:off x="427037" y="3643320"/>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rPr>
              <a:t>Once the DNS zone is created, update the parent registrar</a:t>
            </a:r>
          </a:p>
        </p:txBody>
      </p:sp>
      <p:sp>
        <p:nvSpPr>
          <p:cNvPr id="7" name="Rectangle 6">
            <a:extLst>
              <a:ext uri="{FF2B5EF4-FFF2-40B4-BE49-F238E27FC236}">
                <a16:creationId xmlns:a16="http://schemas.microsoft.com/office/drawing/2014/main" id="{0D89C738-007F-489E-9E42-DA98A544923D}"/>
              </a:ext>
            </a:extLst>
          </p:cNvPr>
          <p:cNvSpPr/>
          <p:nvPr/>
        </p:nvSpPr>
        <p:spPr>
          <a:xfrm>
            <a:off x="427036" y="5072224"/>
            <a:ext cx="4475163" cy="11928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a:solidFill>
                  <a:schemeClr val="tx1"/>
                </a:solidFill>
              </a:rPr>
              <a:t>For child zones, register the NS records in the parent domain</a:t>
            </a:r>
          </a:p>
        </p:txBody>
      </p:sp>
      <p:sp>
        <p:nvSpPr>
          <p:cNvPr id="8" name="Rectangle 7">
            <a:extLst>
              <a:ext uri="{FF2B5EF4-FFF2-40B4-BE49-F238E27FC236}">
                <a16:creationId xmlns:a16="http://schemas.microsoft.com/office/drawing/2014/main" id="{C5FF236C-4008-4406-9E64-4F7F293DE072}"/>
              </a:ext>
              <a:ext uri="{C183D7F6-B498-43B3-948B-1728B52AA6E4}">
                <adec:decorative xmlns:adec="http://schemas.microsoft.com/office/drawing/2017/decorative" val="1"/>
              </a:ext>
            </a:extLst>
          </p:cNvPr>
          <p:cNvSpPr/>
          <p:nvPr/>
        </p:nvSpPr>
        <p:spPr bwMode="auto">
          <a:xfrm>
            <a:off x="5057648" y="1192213"/>
            <a:ext cx="695178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204056" y="2137429"/>
            <a:ext cx="6658972" cy="3462617"/>
          </a:xfrm>
          <a:prstGeom prst="rect">
            <a:avLst/>
          </a:prstGeom>
          <a:ln>
            <a:solidFill>
              <a:schemeClr val="accent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is a collection of records in a zone</a:t>
            </a:r>
            <a:br>
              <a:rPr lang="en-US" sz="2000">
                <a:solidFill>
                  <a:schemeClr val="tx1"/>
                </a:solidFill>
              </a:rPr>
            </a:br>
            <a:r>
              <a:rPr lang="en-US" sz="200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sp>
        <p:nvSpPr>
          <p:cNvPr id="10" name="Rectangle 9">
            <a:extLst>
              <a:ext uri="{FF2B5EF4-FFF2-40B4-BE49-F238E27FC236}">
                <a16:creationId xmlns:a16="http://schemas.microsoft.com/office/drawing/2014/main" id="{8EF1767E-CEE5-4EC7-A214-8898BBE9F7F1}"/>
              </a:ext>
              <a:ext uri="{C183D7F6-B498-43B3-948B-1728B52AA6E4}">
                <adec:decorative xmlns:adec="http://schemas.microsoft.com/office/drawing/2017/decorative" val="1"/>
              </a:ext>
            </a:extLst>
          </p:cNvPr>
          <p:cNvSpPr/>
          <p:nvPr/>
        </p:nvSpPr>
        <p:spPr bwMode="auto">
          <a:xfrm>
            <a:off x="6640132" y="1192213"/>
            <a:ext cx="5369306"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5834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302993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94866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857704"/>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74993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rPr>
              <a:t>Available in all Azure regions</a:t>
            </a:r>
          </a:p>
        </p:txBody>
      </p:sp>
      <p:sp>
        <p:nvSpPr>
          <p:cNvPr id="12" name="Rectangle 11">
            <a:extLst>
              <a:ext uri="{FF2B5EF4-FFF2-40B4-BE49-F238E27FC236}">
                <a16:creationId xmlns:a16="http://schemas.microsoft.com/office/drawing/2014/main" id="{53CD122C-9FDA-49D1-873B-3E7D0CB6AB2B}"/>
              </a:ext>
              <a:ext uri="{C183D7F6-B498-43B3-948B-1728B52AA6E4}">
                <adec:decorative xmlns:adec="http://schemas.microsoft.com/office/drawing/2017/decorative" val="1"/>
              </a:ext>
            </a:extLst>
          </p:cNvPr>
          <p:cNvSpPr/>
          <p:nvPr/>
        </p:nvSpPr>
        <p:spPr bwMode="auto">
          <a:xfrm>
            <a:off x="5359400" y="1192213"/>
            <a:ext cx="66500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13" descr="Diagram showing a VM requesting and receiving a local IP address from Azure DNS. The IP address is used to communicate with another VM in the same virtual network">
            <a:extLst>
              <a:ext uri="{FF2B5EF4-FFF2-40B4-BE49-F238E27FC236}">
                <a16:creationId xmlns:a16="http://schemas.microsoft.com/office/drawing/2014/main" id="{89686DF1-29F0-4F33-9E62-1702BDE021FD}"/>
              </a:ext>
            </a:extLst>
          </p:cNvPr>
          <p:cNvPicPr>
            <a:picLocks noChangeAspect="1"/>
          </p:cNvPicPr>
          <p:nvPr/>
        </p:nvPicPr>
        <p:blipFill>
          <a:blip r:embed="rId3"/>
          <a:stretch>
            <a:fillRect/>
          </a:stretch>
        </p:blipFill>
        <p:spPr>
          <a:xfrm>
            <a:off x="5570538" y="1981200"/>
            <a:ext cx="6227762" cy="3775074"/>
          </a:xfrm>
          <a:prstGeom prst="rect">
            <a:avLst/>
          </a:prstGeom>
        </p:spPr>
      </p:pic>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spTree>
    <p:extLst>
      <p:ext uri="{BB962C8B-B14F-4D97-AF65-F5344CB8AC3E}">
        <p14:creationId xmlns:p14="http://schemas.microsoft.com/office/powerpoint/2010/main" val="8445325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9" name="Rectangle 8">
            <a:extLst>
              <a:ext uri="{FF2B5EF4-FFF2-40B4-BE49-F238E27FC236}">
                <a16:creationId xmlns:a16="http://schemas.microsoft.com/office/drawing/2014/main" id="{37BF4DCE-1101-49E3-A95B-2706778F906C}"/>
              </a:ext>
              <a:ext uri="{C183D7F6-B498-43B3-948B-1728B52AA6E4}">
                <adec:decorative xmlns:adec="http://schemas.microsoft.com/office/drawing/2017/decorative" val="1"/>
              </a:ext>
            </a:extLst>
          </p:cNvPr>
          <p:cNvSpPr/>
          <p:nvPr/>
        </p:nvSpPr>
        <p:spPr bwMode="auto">
          <a:xfrm>
            <a:off x="427038" y="1192212"/>
            <a:ext cx="11582400" cy="384424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DNS queries across</a:t>
            </a:r>
            <a:br>
              <a:rPr lang="en-US" sz="2200">
                <a:solidFill>
                  <a:schemeClr val="tx1"/>
                </a:solidFill>
              </a:rPr>
            </a:br>
            <a:r>
              <a:rPr lang="en-US" sz="2200">
                <a:solidFill>
                  <a:schemeClr val="tx1"/>
                </a:solidFill>
              </a:rPr>
              <a:t>the virtual networks</a:t>
            </a:r>
            <a:br>
              <a:rPr lang="en-US" sz="2200">
                <a:solidFill>
                  <a:schemeClr val="tx1"/>
                </a:solidFill>
              </a:rPr>
            </a:br>
            <a:r>
              <a:rPr lang="en-US" sz="220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Response:VM2.contoso.lab</a:t>
            </a:r>
          </a:p>
        </p:txBody>
      </p:sp>
    </p:spTree>
    <p:extLst>
      <p:ext uri="{BB962C8B-B14F-4D97-AF65-F5344CB8AC3E}">
        <p14:creationId xmlns:p14="http://schemas.microsoft.com/office/powerpoint/2010/main" val="283589415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pic>
        <p:nvPicPr>
          <p:cNvPr id="81" name="Picture 80" descr="Icon of a screen with dots">
            <a:extLst>
              <a:ext uri="{FF2B5EF4-FFF2-40B4-BE49-F238E27FC236}">
                <a16:creationId xmlns:a16="http://schemas.microsoft.com/office/drawing/2014/main" id="{FEF0B869-33ED-4BAB-AED6-7D74855B8493}"/>
              </a:ext>
            </a:extLst>
          </p:cNvPr>
          <p:cNvPicPr>
            <a:picLocks noChangeAspect="1"/>
          </p:cNvPicPr>
          <p:nvPr/>
        </p:nvPicPr>
        <p:blipFill>
          <a:blip r:embed="rId3"/>
          <a:stretch>
            <a:fillRect/>
          </a:stretch>
        </p:blipFill>
        <p:spPr>
          <a:xfrm>
            <a:off x="449036" y="1192214"/>
            <a:ext cx="757428" cy="757428"/>
          </a:xfrm>
          <a:prstGeom prst="rect">
            <a:avLst/>
          </a:prstGeom>
        </p:spPr>
      </p:pic>
      <p:sp>
        <p:nvSpPr>
          <p:cNvPr id="4" name="Rectangle 3">
            <a:extLst>
              <a:ext uri="{FF2B5EF4-FFF2-40B4-BE49-F238E27FC236}">
                <a16:creationId xmlns:a16="http://schemas.microsoft.com/office/drawing/2014/main" id="{FD8F5AEC-22B3-4DBE-98F3-D9571EB06369}"/>
              </a:ext>
            </a:extLst>
          </p:cNvPr>
          <p:cNvSpPr/>
          <p:nvPr/>
        </p:nvSpPr>
        <p:spPr>
          <a:xfrm>
            <a:off x="1422400" y="1192213"/>
            <a:ext cx="10591800"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Create a DNS zone</a:t>
            </a:r>
          </a:p>
        </p:txBody>
      </p:sp>
      <p:cxnSp>
        <p:nvCxnSpPr>
          <p:cNvPr id="19" name="Straight Connector 18">
            <a:extLst>
              <a:ext uri="{FF2B5EF4-FFF2-40B4-BE49-F238E27FC236}">
                <a16:creationId xmlns:a16="http://schemas.microsoft.com/office/drawing/2014/main" id="{7109E79C-1E8C-4349-9E98-0FA3E4D3B421}"/>
              </a:ext>
              <a:ext uri="{C183D7F6-B498-43B3-948B-1728B52AA6E4}">
                <adec:decorative xmlns:adec="http://schemas.microsoft.com/office/drawing/2017/decorative" val="1"/>
              </a:ext>
            </a:extLst>
          </p:cNvPr>
          <p:cNvCxnSpPr>
            <a:cxnSpLocks/>
          </p:cNvCxnSpPr>
          <p:nvPr/>
        </p:nvCxnSpPr>
        <p:spPr>
          <a:xfrm>
            <a:off x="1435100" y="2023739"/>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three dots and outward pointing chevrons on left and right">
            <a:extLst>
              <a:ext uri="{FF2B5EF4-FFF2-40B4-BE49-F238E27FC236}">
                <a16:creationId xmlns:a16="http://schemas.microsoft.com/office/drawing/2014/main" id="{CD791A94-E914-49F4-8727-EE6E85578DA7}"/>
              </a:ext>
            </a:extLst>
          </p:cNvPr>
          <p:cNvPicPr>
            <a:picLocks noChangeAspect="1"/>
          </p:cNvPicPr>
          <p:nvPr/>
        </p:nvPicPr>
        <p:blipFill>
          <a:blip r:embed="rId4"/>
          <a:stretch>
            <a:fillRect/>
          </a:stretch>
        </p:blipFill>
        <p:spPr>
          <a:xfrm>
            <a:off x="449036" y="2110424"/>
            <a:ext cx="757428" cy="757428"/>
          </a:xfrm>
          <a:prstGeom prst="rect">
            <a:avLst/>
          </a:prstGeom>
        </p:spPr>
      </p:pic>
      <p:sp>
        <p:nvSpPr>
          <p:cNvPr id="5" name="Rectangle 4">
            <a:extLst>
              <a:ext uri="{FF2B5EF4-FFF2-40B4-BE49-F238E27FC236}">
                <a16:creationId xmlns:a16="http://schemas.microsoft.com/office/drawing/2014/main" id="{C9569FD9-77B8-47EB-9311-040EB4C5673C}"/>
              </a:ext>
            </a:extLst>
          </p:cNvPr>
          <p:cNvSpPr/>
          <p:nvPr/>
        </p:nvSpPr>
        <p:spPr>
          <a:xfrm>
            <a:off x="1422332" y="210985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Add a DNS record set</a:t>
            </a:r>
          </a:p>
        </p:txBody>
      </p:sp>
      <p:cxnSp>
        <p:nvCxnSpPr>
          <p:cNvPr id="36" name="Straight Connector 35">
            <a:extLst>
              <a:ext uri="{FF2B5EF4-FFF2-40B4-BE49-F238E27FC236}">
                <a16:creationId xmlns:a16="http://schemas.microsoft.com/office/drawing/2014/main" id="{5D5D6BCD-5EA2-4FE9-B7C7-EC7B1753B805}"/>
              </a:ext>
              <a:ext uri="{C183D7F6-B498-43B3-948B-1728B52AA6E4}">
                <adec:decorative xmlns:adec="http://schemas.microsoft.com/office/drawing/2017/decorative" val="1"/>
              </a:ext>
            </a:extLst>
          </p:cNvPr>
          <p:cNvCxnSpPr>
            <a:cxnSpLocks/>
          </p:cNvCxnSpPr>
          <p:nvPr/>
        </p:nvCxnSpPr>
        <p:spPr>
          <a:xfrm>
            <a:off x="1435100" y="2944570"/>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closed and open bracket">
            <a:extLst>
              <a:ext uri="{FF2B5EF4-FFF2-40B4-BE49-F238E27FC236}">
                <a16:creationId xmlns:a16="http://schemas.microsoft.com/office/drawing/2014/main" id="{9EF50E9E-11EB-4516-A078-00FD939180DC}"/>
              </a:ext>
            </a:extLst>
          </p:cNvPr>
          <p:cNvPicPr>
            <a:picLocks noChangeAspect="1"/>
          </p:cNvPicPr>
          <p:nvPr/>
        </p:nvPicPr>
        <p:blipFill>
          <a:blip r:embed="rId5"/>
          <a:stretch>
            <a:fillRect/>
          </a:stretch>
        </p:blipFill>
        <p:spPr>
          <a:xfrm>
            <a:off x="449036" y="3028634"/>
            <a:ext cx="757428" cy="757428"/>
          </a:xfrm>
          <a:prstGeom prst="rect">
            <a:avLst/>
          </a:prstGeom>
        </p:spPr>
      </p:pic>
      <p:sp>
        <p:nvSpPr>
          <p:cNvPr id="6" name="Rectangle 5">
            <a:extLst>
              <a:ext uri="{FF2B5EF4-FFF2-40B4-BE49-F238E27FC236}">
                <a16:creationId xmlns:a16="http://schemas.microsoft.com/office/drawing/2014/main" id="{B4F15F1D-AC25-45D7-A5A0-80DB231BCD3E}"/>
              </a:ext>
            </a:extLst>
          </p:cNvPr>
          <p:cNvSpPr/>
          <p:nvPr/>
        </p:nvSpPr>
        <p:spPr>
          <a:xfrm>
            <a:off x="1422332" y="302750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Use PowerShell to view DNS information</a:t>
            </a:r>
          </a:p>
        </p:txBody>
      </p:sp>
      <p:cxnSp>
        <p:nvCxnSpPr>
          <p:cNvPr id="37" name="Straight Connector 36">
            <a:extLst>
              <a:ext uri="{FF2B5EF4-FFF2-40B4-BE49-F238E27FC236}">
                <a16:creationId xmlns:a16="http://schemas.microsoft.com/office/drawing/2014/main" id="{DF178C6D-8883-407B-8A9D-F72FA9A04114}"/>
              </a:ext>
              <a:ext uri="{C183D7F6-B498-43B3-948B-1728B52AA6E4}">
                <adec:decorative xmlns:adec="http://schemas.microsoft.com/office/drawing/2017/decorative" val="1"/>
              </a:ext>
            </a:extLst>
          </p:cNvPr>
          <p:cNvCxnSpPr>
            <a:cxnSpLocks/>
          </p:cNvCxnSpPr>
          <p:nvPr/>
        </p:nvCxnSpPr>
        <p:spPr>
          <a:xfrm>
            <a:off x="1435100" y="3865401"/>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ebpage showing six squares">
            <a:extLst>
              <a:ext uri="{FF2B5EF4-FFF2-40B4-BE49-F238E27FC236}">
                <a16:creationId xmlns:a16="http://schemas.microsoft.com/office/drawing/2014/main" id="{8CEA42BE-7779-4C08-A61E-7F1B6261B45B}"/>
              </a:ext>
            </a:extLst>
          </p:cNvPr>
          <p:cNvPicPr>
            <a:picLocks noChangeAspect="1"/>
          </p:cNvPicPr>
          <p:nvPr/>
        </p:nvPicPr>
        <p:blipFill>
          <a:blip r:embed="rId6"/>
          <a:stretch>
            <a:fillRect/>
          </a:stretch>
        </p:blipFill>
        <p:spPr>
          <a:xfrm>
            <a:off x="449036" y="3946844"/>
            <a:ext cx="757428" cy="757428"/>
          </a:xfrm>
          <a:prstGeom prst="rect">
            <a:avLst/>
          </a:prstGeom>
        </p:spPr>
      </p:pic>
      <p:sp>
        <p:nvSpPr>
          <p:cNvPr id="7" name="Rectangle 6">
            <a:extLst>
              <a:ext uri="{FF2B5EF4-FFF2-40B4-BE49-F238E27FC236}">
                <a16:creationId xmlns:a16="http://schemas.microsoft.com/office/drawing/2014/main" id="{A4CB6DB3-43C7-4BA7-A459-351CDC67E9C8}"/>
              </a:ext>
            </a:extLst>
          </p:cNvPr>
          <p:cNvSpPr/>
          <p:nvPr/>
        </p:nvSpPr>
        <p:spPr>
          <a:xfrm>
            <a:off x="1422332" y="3945148"/>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View your name servers</a:t>
            </a:r>
          </a:p>
        </p:txBody>
      </p:sp>
      <p:cxnSp>
        <p:nvCxnSpPr>
          <p:cNvPr id="39" name="Straight Connector 38">
            <a:extLst>
              <a:ext uri="{FF2B5EF4-FFF2-40B4-BE49-F238E27FC236}">
                <a16:creationId xmlns:a16="http://schemas.microsoft.com/office/drawing/2014/main" id="{C23476E1-9344-415C-9D88-CA28806CBF4A}"/>
              </a:ext>
              <a:ext uri="{C183D7F6-B498-43B3-948B-1728B52AA6E4}">
                <adec:decorative xmlns:adec="http://schemas.microsoft.com/office/drawing/2017/decorative" val="1"/>
              </a:ext>
            </a:extLst>
          </p:cNvPr>
          <p:cNvCxnSpPr>
            <a:cxnSpLocks/>
          </p:cNvCxnSpPr>
          <p:nvPr/>
        </p:nvCxnSpPr>
        <p:spPr>
          <a:xfrm>
            <a:off x="1435100" y="478623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D5ED346B-152C-4F88-B76F-F189F6D1F6B9}"/>
              </a:ext>
            </a:extLst>
          </p:cNvPr>
          <p:cNvPicPr>
            <a:picLocks noChangeAspect="1"/>
          </p:cNvPicPr>
          <p:nvPr/>
        </p:nvPicPr>
        <p:blipFill>
          <a:blip r:embed="rId7"/>
          <a:stretch>
            <a:fillRect/>
          </a:stretch>
        </p:blipFill>
        <p:spPr>
          <a:xfrm>
            <a:off x="449036" y="4865054"/>
            <a:ext cx="757428" cy="757428"/>
          </a:xfrm>
          <a:prstGeom prst="rect">
            <a:avLst/>
          </a:prstGeom>
        </p:spPr>
      </p:pic>
      <p:sp>
        <p:nvSpPr>
          <p:cNvPr id="8" name="Rectangle 7">
            <a:extLst>
              <a:ext uri="{FF2B5EF4-FFF2-40B4-BE49-F238E27FC236}">
                <a16:creationId xmlns:a16="http://schemas.microsoft.com/office/drawing/2014/main" id="{422E9CF3-50DF-4F5B-997A-0A9E87E85556}"/>
              </a:ext>
            </a:extLst>
          </p:cNvPr>
          <p:cNvSpPr/>
          <p:nvPr/>
        </p:nvSpPr>
        <p:spPr>
          <a:xfrm>
            <a:off x="1422332" y="486279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Test the resolution</a:t>
            </a:r>
          </a:p>
        </p:txBody>
      </p:sp>
      <p:cxnSp>
        <p:nvCxnSpPr>
          <p:cNvPr id="40" name="Straight Connector 39">
            <a:extLst>
              <a:ext uri="{FF2B5EF4-FFF2-40B4-BE49-F238E27FC236}">
                <a16:creationId xmlns:a16="http://schemas.microsoft.com/office/drawing/2014/main" id="{F4BD5924-F2BE-4531-91C2-302656A7F4DC}"/>
              </a:ext>
              <a:ext uri="{C183D7F6-B498-43B3-948B-1728B52AA6E4}">
                <adec:decorative xmlns:adec="http://schemas.microsoft.com/office/drawing/2017/decorative" val="1"/>
              </a:ext>
            </a:extLst>
          </p:cNvPr>
          <p:cNvCxnSpPr>
            <a:cxnSpLocks/>
          </p:cNvCxnSpPr>
          <p:nvPr/>
        </p:nvCxnSpPr>
        <p:spPr>
          <a:xfrm>
            <a:off x="1435100" y="5707062"/>
            <a:ext cx="10520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descr="Icon of four circle connect in a branch">
            <a:extLst>
              <a:ext uri="{FF2B5EF4-FFF2-40B4-BE49-F238E27FC236}">
                <a16:creationId xmlns:a16="http://schemas.microsoft.com/office/drawing/2014/main" id="{B317A4E2-AB1F-4B9A-8AE3-998BC45C90D3}"/>
              </a:ext>
            </a:extLst>
          </p:cNvPr>
          <p:cNvPicPr>
            <a:picLocks noChangeAspect="1"/>
          </p:cNvPicPr>
          <p:nvPr/>
        </p:nvPicPr>
        <p:blipFill>
          <a:blip r:embed="rId8"/>
          <a:stretch>
            <a:fillRect/>
          </a:stretch>
        </p:blipFill>
        <p:spPr>
          <a:xfrm>
            <a:off x="449036" y="5783262"/>
            <a:ext cx="757428" cy="757428"/>
          </a:xfrm>
          <a:prstGeom prst="rect">
            <a:avLst/>
          </a:prstGeom>
        </p:spPr>
      </p:pic>
      <p:sp>
        <p:nvSpPr>
          <p:cNvPr id="9" name="Rectangle 8">
            <a:extLst>
              <a:ext uri="{FF2B5EF4-FFF2-40B4-BE49-F238E27FC236}">
                <a16:creationId xmlns:a16="http://schemas.microsoft.com/office/drawing/2014/main" id="{956296C8-0346-4071-B2AD-1A726E2B7D4A}"/>
              </a:ext>
            </a:extLst>
          </p:cNvPr>
          <p:cNvSpPr/>
          <p:nvPr/>
        </p:nvSpPr>
        <p:spPr>
          <a:xfrm>
            <a:off x="1422332" y="5780433"/>
            <a:ext cx="10587106" cy="76482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06: Module 04 Lab and Review</a:t>
            </a:r>
          </a:p>
        </p:txBody>
      </p:sp>
      <p:pic>
        <p:nvPicPr>
          <p:cNvPr id="3" name="Picture 2" descr="Icon of a lab flask">
            <a:extLst>
              <a:ext uri="{FF2B5EF4-FFF2-40B4-BE49-F238E27FC236}">
                <a16:creationId xmlns:a16="http://schemas.microsoft.com/office/drawing/2014/main" id="{B8C51F90-FC8E-4BB2-BA95-1BD4B57DEE55}"/>
              </a:ext>
            </a:extLst>
          </p:cNvPr>
          <p:cNvPicPr>
            <a:picLocks noChangeAspect="1"/>
          </p:cNvPicPr>
          <p:nvPr/>
        </p:nvPicPr>
        <p:blipFill>
          <a:blip r:embed="rId3"/>
          <a:stretch>
            <a:fillRect/>
          </a:stretch>
        </p:blipFill>
        <p:spPr>
          <a:xfrm>
            <a:off x="10485381" y="2848382"/>
            <a:ext cx="911962" cy="1326290"/>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ea typeface="+mj-lt"/>
                <a:cs typeface="+mj-lt"/>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427038" y="1279213"/>
            <a:ext cx="11582400" cy="175432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Lab scenario</a:t>
            </a:r>
          </a:p>
          <a:p>
            <a:r>
              <a:rPr lang="en-US" sz="1800" spc="0" dirty="0">
                <a:solidFill>
                  <a:schemeClr val="tx1"/>
                </a:solidFill>
                <a:latin typeface="+mn-l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p>
        </p:txBody>
      </p:sp>
      <p:sp>
        <p:nvSpPr>
          <p:cNvPr id="6" name="Text Placeholder 2">
            <a:extLst>
              <a:ext uri="{FF2B5EF4-FFF2-40B4-BE49-F238E27FC236}">
                <a16:creationId xmlns:a16="http://schemas.microsoft.com/office/drawing/2014/main" id="{5BF117DA-30EB-4BF8-BD6B-47E5F981A2C8}"/>
              </a:ext>
            </a:extLst>
          </p:cNvPr>
          <p:cNvSpPr txBox="1">
            <a:spLocks/>
          </p:cNvSpPr>
          <p:nvPr/>
        </p:nvSpPr>
        <p:spPr>
          <a:xfrm>
            <a:off x="427038" y="314363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solidFill>
                  <a:schemeClr val="tx2">
                    <a:lumMod val="50000"/>
                  </a:schemeClr>
                </a:solidFill>
                <a:cs typeface="Segoe UI Semilight"/>
              </a:rPr>
              <a:t>Objectives</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427036"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1:</a:t>
            </a:r>
            <a:br>
              <a:rPr lang="en-US" dirty="0">
                <a:solidFill>
                  <a:schemeClr val="tx1"/>
                </a:solidFill>
                <a:cs typeface="Segoe UI Semilight"/>
              </a:rPr>
            </a:br>
            <a:r>
              <a:rPr lang="en-US" dirty="0">
                <a:solidFill>
                  <a:schemeClr val="tx1"/>
                </a:solidFill>
                <a:cs typeface="Segoe UI Semilight"/>
              </a:rPr>
              <a:t>Create and configure a</a:t>
            </a:r>
            <a:br>
              <a:rPr lang="en-US" dirty="0">
                <a:solidFill>
                  <a:schemeClr val="tx1"/>
                </a:solidFill>
                <a:cs typeface="Segoe UI Semilight"/>
              </a:rPr>
            </a:br>
            <a:r>
              <a:rPr lang="en-US" dirty="0">
                <a:solidFill>
                  <a:schemeClr val="tx1"/>
                </a:solidFill>
                <a:cs typeface="Segoe UI Semilight"/>
              </a:rPr>
              <a:t>virtual network</a:t>
            </a:r>
            <a:endParaRPr lang="en-US" sz="2000" dirty="0">
              <a:solidFill>
                <a:schemeClr val="tx1"/>
              </a:solidFill>
            </a:endParaRPr>
          </a:p>
        </p:txBody>
      </p:sp>
      <p:sp>
        <p:nvSpPr>
          <p:cNvPr id="8" name="Rectangle 7">
            <a:extLst>
              <a:ext uri="{FF2B5EF4-FFF2-40B4-BE49-F238E27FC236}">
                <a16:creationId xmlns:a16="http://schemas.microsoft.com/office/drawing/2014/main" id="{BD9EB97C-7785-4689-BA9D-451EA72F36AE}"/>
              </a:ext>
            </a:extLst>
          </p:cNvPr>
          <p:cNvSpPr/>
          <p:nvPr/>
        </p:nvSpPr>
        <p:spPr bwMode="auto">
          <a:xfrm>
            <a:off x="4340021"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2:</a:t>
            </a:r>
            <a:br>
              <a:rPr lang="en-US" sz="2000" dirty="0">
                <a:solidFill>
                  <a:schemeClr val="tx1"/>
                </a:solidFill>
                <a:latin typeface="+mj-lt"/>
                <a:cs typeface="Segoe UI Semilight"/>
              </a:rPr>
            </a:br>
            <a:r>
              <a:rPr lang="en-US" dirty="0">
                <a:solidFill>
                  <a:schemeClr val="tx1"/>
                </a:solidFill>
                <a:cs typeface="Segoe UI Semilight"/>
              </a:rPr>
              <a:t>Deploy virtual machines into</a:t>
            </a:r>
            <a:br>
              <a:rPr lang="en-US" dirty="0">
                <a:solidFill>
                  <a:schemeClr val="tx1"/>
                </a:solidFill>
                <a:cs typeface="Segoe UI Semilight"/>
              </a:rPr>
            </a:br>
            <a:r>
              <a:rPr lang="en-US" dirty="0">
                <a:solidFill>
                  <a:schemeClr val="tx1"/>
                </a:solidFill>
                <a:cs typeface="Segoe UI Semilight"/>
              </a:rPr>
              <a:t>the virtual network</a:t>
            </a:r>
            <a:endParaRPr lang="en-US" sz="2000" dirty="0">
              <a:solidFill>
                <a:schemeClr val="tx1"/>
              </a:solidFill>
            </a:endParaRPr>
          </a:p>
        </p:txBody>
      </p:sp>
      <p:sp>
        <p:nvSpPr>
          <p:cNvPr id="9" name="Rectangle 8">
            <a:extLst>
              <a:ext uri="{FF2B5EF4-FFF2-40B4-BE49-F238E27FC236}">
                <a16:creationId xmlns:a16="http://schemas.microsoft.com/office/drawing/2014/main" id="{B78A904D-9DCF-4AC5-9D25-875144D53651}"/>
              </a:ext>
            </a:extLst>
          </p:cNvPr>
          <p:cNvSpPr/>
          <p:nvPr/>
        </p:nvSpPr>
        <p:spPr bwMode="auto">
          <a:xfrm>
            <a:off x="8253007" y="3588658"/>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3:</a:t>
            </a:r>
            <a:br>
              <a:rPr lang="en-US" dirty="0">
                <a:solidFill>
                  <a:schemeClr val="tx1"/>
                </a:solidFill>
                <a:cs typeface="Segoe UI Semilight"/>
              </a:rPr>
            </a:br>
            <a:r>
              <a:rPr lang="en-US" dirty="0">
                <a:solidFill>
                  <a:schemeClr val="tx1"/>
                </a:solidFill>
                <a:cs typeface="Segoe UI Semilight"/>
              </a:rPr>
              <a:t>Configure private and public IP addresses of Azure VMs</a:t>
            </a:r>
            <a:endParaRPr lang="en-US" sz="2000" dirty="0">
              <a:solidFill>
                <a:schemeClr val="tx1"/>
              </a:solidFill>
            </a:endParaRPr>
          </a:p>
        </p:txBody>
      </p:sp>
      <p:sp>
        <p:nvSpPr>
          <p:cNvPr id="12" name="Rectangle 11">
            <a:extLst>
              <a:ext uri="{FF2B5EF4-FFF2-40B4-BE49-F238E27FC236}">
                <a16:creationId xmlns:a16="http://schemas.microsoft.com/office/drawing/2014/main" id="{89961F56-F428-403D-86D4-8361DD61BD30}"/>
              </a:ext>
            </a:extLst>
          </p:cNvPr>
          <p:cNvSpPr/>
          <p:nvPr/>
        </p:nvSpPr>
        <p:spPr bwMode="auto">
          <a:xfrm>
            <a:off x="427036"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4:</a:t>
            </a:r>
            <a:br>
              <a:rPr lang="en-US" dirty="0">
                <a:solidFill>
                  <a:schemeClr val="tx1"/>
                </a:solidFill>
                <a:cs typeface="Segoe UI Semilight"/>
              </a:rPr>
            </a:br>
            <a:r>
              <a:rPr lang="en-US" dirty="0">
                <a:solidFill>
                  <a:schemeClr val="tx1"/>
                </a:solidFill>
                <a:cs typeface="Segoe UI Semilight"/>
              </a:rPr>
              <a:t>Configure network</a:t>
            </a:r>
            <a:br>
              <a:rPr lang="en-US" dirty="0">
                <a:solidFill>
                  <a:schemeClr val="tx1"/>
                </a:solidFill>
                <a:cs typeface="Segoe UI Semilight"/>
              </a:rPr>
            </a:br>
            <a:r>
              <a:rPr lang="en-US" dirty="0">
                <a:solidFill>
                  <a:schemeClr val="tx1"/>
                </a:solidFill>
                <a:cs typeface="Segoe UI Semilight"/>
              </a:rPr>
              <a:t>security groups</a:t>
            </a:r>
            <a:endParaRPr lang="en-US" sz="2000" dirty="0">
              <a:solidFill>
                <a:schemeClr val="tx1"/>
              </a:solidFill>
            </a:endParaRPr>
          </a:p>
        </p:txBody>
      </p:sp>
      <p:sp>
        <p:nvSpPr>
          <p:cNvPr id="13" name="Rectangle 12">
            <a:extLst>
              <a:ext uri="{FF2B5EF4-FFF2-40B4-BE49-F238E27FC236}">
                <a16:creationId xmlns:a16="http://schemas.microsoft.com/office/drawing/2014/main" id="{CEE8096D-7736-4674-BCF9-92EF177592DB}"/>
              </a:ext>
            </a:extLst>
          </p:cNvPr>
          <p:cNvSpPr/>
          <p:nvPr/>
        </p:nvSpPr>
        <p:spPr bwMode="auto">
          <a:xfrm>
            <a:off x="4340021"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5:</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internal name resolution</a:t>
            </a:r>
            <a:endParaRPr lang="en-US" sz="2000" dirty="0">
              <a:solidFill>
                <a:schemeClr val="tx1"/>
              </a:solidFill>
            </a:endParaRPr>
          </a:p>
        </p:txBody>
      </p:sp>
      <p:sp>
        <p:nvSpPr>
          <p:cNvPr id="14" name="Rectangle 13">
            <a:extLst>
              <a:ext uri="{FF2B5EF4-FFF2-40B4-BE49-F238E27FC236}">
                <a16:creationId xmlns:a16="http://schemas.microsoft.com/office/drawing/2014/main" id="{32C4599C-EC7B-401E-B7D2-A888B10EF926}"/>
              </a:ext>
            </a:extLst>
          </p:cNvPr>
          <p:cNvSpPr/>
          <p:nvPr/>
        </p:nvSpPr>
        <p:spPr bwMode="auto">
          <a:xfrm>
            <a:off x="8253007" y="4910053"/>
            <a:ext cx="3756430" cy="1071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cs typeface="Segoe UI Semilight"/>
              </a:rPr>
              <a:t>Task 6:</a:t>
            </a:r>
            <a:br>
              <a:rPr lang="en-US" dirty="0">
                <a:solidFill>
                  <a:schemeClr val="tx1"/>
                </a:solidFill>
                <a:cs typeface="Segoe UI Semilight"/>
              </a:rPr>
            </a:br>
            <a:r>
              <a:rPr lang="en-US" dirty="0">
                <a:solidFill>
                  <a:schemeClr val="tx1"/>
                </a:solidFill>
                <a:cs typeface="Segoe UI Semilight"/>
              </a:rPr>
              <a:t>Configure Azure DNS for</a:t>
            </a:r>
            <a:br>
              <a:rPr lang="en-US" dirty="0">
                <a:solidFill>
                  <a:schemeClr val="tx1"/>
                </a:solidFill>
                <a:cs typeface="Segoe UI Semilight"/>
              </a:rPr>
            </a:br>
            <a:r>
              <a:rPr lang="en-US" dirty="0">
                <a:solidFill>
                  <a:schemeClr val="tx1"/>
                </a:solidFill>
                <a:cs typeface="Segoe UI Semilight"/>
              </a:rPr>
              <a:t>external name resolution</a:t>
            </a: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Lst>
          </p:cNvPr>
          <p:cNvSpPr txBox="1">
            <a:spLocks/>
          </p:cNvSpPr>
          <p:nvPr/>
        </p:nvSpPr>
        <p:spPr>
          <a:xfrm>
            <a:off x="8240307" y="611552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cs typeface="Segoe UI Semilight"/>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2393" y="6126182"/>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a:xfrm>
            <a:off x="465139" y="2881710"/>
            <a:ext cx="2506662" cy="1231106"/>
          </a:xfrm>
        </p:spPr>
        <p:txBody>
          <a:bodyPr/>
          <a:lstStyle/>
          <a:p>
            <a:r>
              <a:rPr lang="en-US" dirty="0"/>
              <a:t>Virtual Networks Overview</a:t>
            </a:r>
          </a:p>
        </p:txBody>
      </p:sp>
      <p:pic>
        <p:nvPicPr>
          <p:cNvPr id="63" name="Picture 62" descr="Icon of a rectangle, a square and a circle in a straight line">
            <a:extLst>
              <a:ext uri="{FF2B5EF4-FFF2-40B4-BE49-F238E27FC236}">
                <a16:creationId xmlns:a16="http://schemas.microsoft.com/office/drawing/2014/main" id="{075A0095-1E7F-458C-B98F-4EAE5C5AAEE8}"/>
              </a:ext>
            </a:extLst>
          </p:cNvPr>
          <p:cNvPicPr>
            <a:picLocks noChangeAspect="1"/>
          </p:cNvPicPr>
          <p:nvPr/>
        </p:nvPicPr>
        <p:blipFill>
          <a:blip r:embed="rId3"/>
          <a:stretch>
            <a:fillRect/>
          </a:stretch>
        </p:blipFill>
        <p:spPr>
          <a:xfrm>
            <a:off x="3841524" y="442204"/>
            <a:ext cx="1007364" cy="1007364"/>
          </a:xfrm>
          <a:prstGeom prst="rect">
            <a:avLst/>
          </a:prstGeom>
        </p:spPr>
      </p:pic>
      <p:sp>
        <p:nvSpPr>
          <p:cNvPr id="4" name="Rectangle 3">
            <a:extLst>
              <a:ext uri="{FF2B5EF4-FFF2-40B4-BE49-F238E27FC236}">
                <a16:creationId xmlns:a16="http://schemas.microsoft.com/office/drawing/2014/main" id="{FD269184-3A30-45DA-9677-A8936EED5160}"/>
              </a:ext>
            </a:extLst>
          </p:cNvPr>
          <p:cNvSpPr/>
          <p:nvPr/>
        </p:nvSpPr>
        <p:spPr>
          <a:xfrm>
            <a:off x="5105648" y="444777"/>
            <a:ext cx="6907099"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dirty="0">
                <a:solidFill>
                  <a:schemeClr val="tx1"/>
                </a:solidFill>
              </a:rPr>
              <a:t>Azure Networking Components</a:t>
            </a:r>
          </a:p>
        </p:txBody>
      </p:sp>
      <p:pic>
        <p:nvPicPr>
          <p:cNvPr id="62" name="Picture 61" descr="Icon of a mobile phone">
            <a:extLst>
              <a:ext uri="{FF2B5EF4-FFF2-40B4-BE49-F238E27FC236}">
                <a16:creationId xmlns:a16="http://schemas.microsoft.com/office/drawing/2014/main" id="{91053E8D-A266-4AD1-8F65-8C8BCAE21F5F}"/>
              </a:ext>
            </a:extLst>
          </p:cNvPr>
          <p:cNvPicPr>
            <a:picLocks noChangeAspect="1"/>
          </p:cNvPicPr>
          <p:nvPr/>
        </p:nvPicPr>
        <p:blipFill>
          <a:blip r:embed="rId4"/>
          <a:stretch>
            <a:fillRect/>
          </a:stretch>
        </p:blipFill>
        <p:spPr>
          <a:xfrm>
            <a:off x="3841524" y="1712945"/>
            <a:ext cx="1007364" cy="1007364"/>
          </a:xfrm>
          <a:prstGeom prst="rect">
            <a:avLst/>
          </a:prstGeom>
        </p:spPr>
      </p:pic>
      <p:sp>
        <p:nvSpPr>
          <p:cNvPr id="5" name="Rectangle 4">
            <a:extLst>
              <a:ext uri="{FF2B5EF4-FFF2-40B4-BE49-F238E27FC236}">
                <a16:creationId xmlns:a16="http://schemas.microsoft.com/office/drawing/2014/main" id="{AB3A1709-C971-4249-90BC-2B61932F0B83}"/>
              </a:ext>
            </a:extLst>
          </p:cNvPr>
          <p:cNvSpPr/>
          <p:nvPr/>
        </p:nvSpPr>
        <p:spPr>
          <a:xfrm>
            <a:off x="5105400" y="1719560"/>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Virtual Networks</a:t>
            </a:r>
          </a:p>
        </p:txBody>
      </p:sp>
      <p:pic>
        <p:nvPicPr>
          <p:cNvPr id="61" name="Picture 60" descr="Icon of a column chart">
            <a:extLst>
              <a:ext uri="{FF2B5EF4-FFF2-40B4-BE49-F238E27FC236}">
                <a16:creationId xmlns:a16="http://schemas.microsoft.com/office/drawing/2014/main" id="{10DEBEBD-7B63-4806-8DE8-4BACDAB47EFD}"/>
              </a:ext>
            </a:extLst>
          </p:cNvPr>
          <p:cNvPicPr>
            <a:picLocks noChangeAspect="1"/>
          </p:cNvPicPr>
          <p:nvPr/>
        </p:nvPicPr>
        <p:blipFill>
          <a:blip r:embed="rId5"/>
          <a:stretch>
            <a:fillRect/>
          </a:stretch>
        </p:blipFill>
        <p:spPr>
          <a:xfrm>
            <a:off x="3841524" y="2983686"/>
            <a:ext cx="1007364" cy="1007364"/>
          </a:xfrm>
          <a:prstGeom prst="rect">
            <a:avLst/>
          </a:prstGeom>
        </p:spPr>
      </p:pic>
      <p:sp>
        <p:nvSpPr>
          <p:cNvPr id="6" name="Rectangle 5">
            <a:extLst>
              <a:ext uri="{FF2B5EF4-FFF2-40B4-BE49-F238E27FC236}">
                <a16:creationId xmlns:a16="http://schemas.microsoft.com/office/drawing/2014/main" id="{DD85EB08-FDC0-4E4C-8188-30DA5809012D}"/>
              </a:ext>
            </a:extLst>
          </p:cNvPr>
          <p:cNvSpPr/>
          <p:nvPr/>
        </p:nvSpPr>
        <p:spPr>
          <a:xfrm>
            <a:off x="5105400" y="2994343"/>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Subnets</a:t>
            </a:r>
            <a:endParaRPr lang="en-IN" sz="2300">
              <a:solidFill>
                <a:schemeClr val="tx1"/>
              </a:solidFill>
            </a:endParaRPr>
          </a:p>
        </p:txBody>
      </p:sp>
      <p:pic>
        <p:nvPicPr>
          <p:cNvPr id="60" name="Picture 59" descr="Icon of a gear inside a circle">
            <a:extLst>
              <a:ext uri="{FF2B5EF4-FFF2-40B4-BE49-F238E27FC236}">
                <a16:creationId xmlns:a16="http://schemas.microsoft.com/office/drawing/2014/main" id="{D101B89A-C528-4BB1-86DC-E35516021960}"/>
              </a:ext>
            </a:extLst>
          </p:cNvPr>
          <p:cNvPicPr>
            <a:picLocks noChangeAspect="1"/>
          </p:cNvPicPr>
          <p:nvPr/>
        </p:nvPicPr>
        <p:blipFill>
          <a:blip r:embed="rId6"/>
          <a:stretch>
            <a:fillRect/>
          </a:stretch>
        </p:blipFill>
        <p:spPr>
          <a:xfrm>
            <a:off x="3841524" y="4254427"/>
            <a:ext cx="1007364" cy="1005840"/>
          </a:xfrm>
          <a:prstGeom prst="rect">
            <a:avLst/>
          </a:prstGeom>
        </p:spPr>
      </p:pic>
      <p:sp>
        <p:nvSpPr>
          <p:cNvPr id="7" name="Rectangle 6">
            <a:extLst>
              <a:ext uri="{FF2B5EF4-FFF2-40B4-BE49-F238E27FC236}">
                <a16:creationId xmlns:a16="http://schemas.microsoft.com/office/drawing/2014/main" id="{B8384C01-9B57-4EF8-BAC5-41A230220597}"/>
              </a:ext>
            </a:extLst>
          </p:cNvPr>
          <p:cNvSpPr/>
          <p:nvPr/>
        </p:nvSpPr>
        <p:spPr>
          <a:xfrm>
            <a:off x="5105400" y="4269126"/>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Implementing Virtual Networks</a:t>
            </a:r>
          </a:p>
        </p:txBody>
      </p:sp>
      <p:pic>
        <p:nvPicPr>
          <p:cNvPr id="33" name="Picture 32" descr="Icon of a webpage showing a person">
            <a:extLst>
              <a:ext uri="{FF2B5EF4-FFF2-40B4-BE49-F238E27FC236}">
                <a16:creationId xmlns:a16="http://schemas.microsoft.com/office/drawing/2014/main" id="{8A3163C2-AA37-4A21-B6E5-DA2A0780113B}"/>
              </a:ext>
            </a:extLst>
          </p:cNvPr>
          <p:cNvPicPr>
            <a:picLocks noChangeAspect="1"/>
          </p:cNvPicPr>
          <p:nvPr/>
        </p:nvPicPr>
        <p:blipFill>
          <a:blip r:embed="rId7"/>
          <a:stretch>
            <a:fillRect/>
          </a:stretch>
        </p:blipFill>
        <p:spPr>
          <a:xfrm>
            <a:off x="3841524" y="5525166"/>
            <a:ext cx="1007364" cy="1007364"/>
          </a:xfrm>
          <a:prstGeom prst="rect">
            <a:avLst/>
          </a:prstGeom>
        </p:spPr>
      </p:pic>
      <p:sp>
        <p:nvSpPr>
          <p:cNvPr id="8" name="Rectangle 7">
            <a:extLst>
              <a:ext uri="{FF2B5EF4-FFF2-40B4-BE49-F238E27FC236}">
                <a16:creationId xmlns:a16="http://schemas.microsoft.com/office/drawing/2014/main" id="{83FC28DD-627E-44BC-8BF3-FA2CC8EB64F5}"/>
              </a:ext>
            </a:extLst>
          </p:cNvPr>
          <p:cNvSpPr/>
          <p:nvPr/>
        </p:nvSpPr>
        <p:spPr>
          <a:xfrm>
            <a:off x="5105400" y="5543908"/>
            <a:ext cx="6904038" cy="10058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1022350">
              <a:spcBef>
                <a:spcPct val="0"/>
              </a:spcBef>
              <a:spcAft>
                <a:spcPct val="35000"/>
              </a:spcAft>
            </a:pPr>
            <a:r>
              <a:rPr lang="en-US" sz="2300">
                <a:solidFill>
                  <a:schemeClr val="tx1"/>
                </a:solidFill>
              </a:rPr>
              <a:t>Demonstration – Creating Virtual Networks</a:t>
            </a:r>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sp>
        <p:nvSpPr>
          <p:cNvPr id="4" name="Rectangle 3">
            <a:extLst>
              <a:ext uri="{FF2B5EF4-FFF2-40B4-BE49-F238E27FC236}">
                <a16:creationId xmlns:a16="http://schemas.microsoft.com/office/drawing/2014/main" id="{EE070F4D-4C29-4985-B14B-091FCF35AC60}"/>
              </a:ext>
              <a:ext uri="{C183D7F6-B498-43B3-948B-1728B52AA6E4}">
                <adec:decorative xmlns:adec="http://schemas.microsoft.com/office/drawing/2017/decorative" val="1"/>
              </a:ext>
            </a:extLst>
          </p:cNvPr>
          <p:cNvSpPr/>
          <p:nvPr/>
        </p:nvSpPr>
        <p:spPr bwMode="auto">
          <a:xfrm>
            <a:off x="427038" y="1192212"/>
            <a:ext cx="11582400" cy="5220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345465"/>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err="1">
                  <a:solidFill>
                    <a:srgbClr val="000000"/>
                  </a:solidFill>
                  <a:latin typeface="Segoe UI"/>
                </a:rPr>
                <a:t>Private</a:t>
              </a:r>
              <a:r>
                <a:rPr lang="fr-FR" sz="1176" b="1" dirty="0">
                  <a:solidFill>
                    <a:srgbClr val="000000"/>
                  </a:solidFill>
                  <a:latin typeface="Segoe UI"/>
                </a:rPr>
                <a:t>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4" name="Rectangle 3">
            <a:extLst>
              <a:ext uri="{FF2B5EF4-FFF2-40B4-BE49-F238E27FC236}">
                <a16:creationId xmlns:a16="http://schemas.microsoft.com/office/drawing/2014/main" id="{2966B463-01CD-4B75-BB8C-E0B3A0BA3BB5}"/>
              </a:ext>
            </a:extLst>
          </p:cNvPr>
          <p:cNvSpPr/>
          <p:nvPr/>
        </p:nvSpPr>
        <p:spPr bwMode="auto">
          <a:xfrm>
            <a:off x="400024" y="1502616"/>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Module Review Questions</a:t>
            </a:r>
          </a:p>
        </p:txBody>
      </p:sp>
      <p:sp>
        <p:nvSpPr>
          <p:cNvPr id="5" name="Rectangle 4">
            <a:extLst>
              <a:ext uri="{FF2B5EF4-FFF2-40B4-BE49-F238E27FC236}">
                <a16:creationId xmlns:a16="http://schemas.microsoft.com/office/drawing/2014/main" id="{518F38BA-DC8B-40A2-8C01-D6C0048EF654}"/>
              </a:ext>
            </a:extLst>
          </p:cNvPr>
          <p:cNvSpPr/>
          <p:nvPr/>
        </p:nvSpPr>
        <p:spPr bwMode="auto">
          <a:xfrm>
            <a:off x="4849785" y="1502616"/>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6" name="Rectangle 5">
            <a:extLst>
              <a:ext uri="{FF2B5EF4-FFF2-40B4-BE49-F238E27FC236}">
                <a16:creationId xmlns:a16="http://schemas.microsoft.com/office/drawing/2014/main" id="{CAC358CA-46B9-4711-B1E2-32C8BA478474}"/>
              </a:ext>
            </a:extLst>
          </p:cNvPr>
          <p:cNvSpPr/>
          <p:nvPr/>
        </p:nvSpPr>
        <p:spPr>
          <a:xfrm>
            <a:off x="4850279" y="2203483"/>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a:solidFill>
                  <a:schemeClr val="tx1"/>
                </a:solidFill>
              </a:rPr>
              <a:t>Networking Fundamentals – Principals</a:t>
            </a:r>
          </a:p>
        </p:txBody>
      </p:sp>
      <p:cxnSp>
        <p:nvCxnSpPr>
          <p:cNvPr id="14" name="Straight Connector 13">
            <a:extLst>
              <a:ext uri="{FF2B5EF4-FFF2-40B4-BE49-F238E27FC236}">
                <a16:creationId xmlns:a16="http://schemas.microsoft.com/office/drawing/2014/main" id="{B8019769-3D92-44B8-B3D0-907648D9CF64}"/>
              </a:ext>
              <a:ext uri="{C183D7F6-B498-43B3-948B-1728B52AA6E4}">
                <adec:decorative xmlns:adec="http://schemas.microsoft.com/office/drawing/2017/decorative" val="1"/>
              </a:ext>
            </a:extLst>
          </p:cNvPr>
          <p:cNvCxnSpPr>
            <a:cxnSpLocks/>
          </p:cNvCxnSpPr>
          <p:nvPr/>
        </p:nvCxnSpPr>
        <p:spPr>
          <a:xfrm>
            <a:off x="4979325" y="2834522"/>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4FB8EB5-9373-4BF7-A4F4-0EBE905EA0D8}"/>
              </a:ext>
            </a:extLst>
          </p:cNvPr>
          <p:cNvSpPr/>
          <p:nvPr/>
        </p:nvSpPr>
        <p:spPr>
          <a:xfrm>
            <a:off x="4850279" y="28736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dirty="0">
                <a:solidFill>
                  <a:schemeClr val="tx1"/>
                </a:solidFill>
              </a:rPr>
              <a:t>Design an IP addressing schema for your Azure deployment</a:t>
            </a:r>
          </a:p>
        </p:txBody>
      </p:sp>
      <p:cxnSp>
        <p:nvCxnSpPr>
          <p:cNvPr id="16" name="Straight Connector 15">
            <a:extLst>
              <a:ext uri="{FF2B5EF4-FFF2-40B4-BE49-F238E27FC236}">
                <a16:creationId xmlns:a16="http://schemas.microsoft.com/office/drawing/2014/main" id="{D19B7121-8268-444D-A185-D4E92EFF96D7}"/>
              </a:ext>
              <a:ext uri="{C183D7F6-B498-43B3-948B-1728B52AA6E4}">
                <adec:decorative xmlns:adec="http://schemas.microsoft.com/office/drawing/2017/decorative" val="1"/>
              </a:ext>
            </a:extLst>
          </p:cNvPr>
          <p:cNvCxnSpPr>
            <a:cxnSpLocks/>
          </p:cNvCxnSpPr>
          <p:nvPr/>
        </p:nvCxnSpPr>
        <p:spPr>
          <a:xfrm>
            <a:off x="4979325" y="3506675"/>
            <a:ext cx="7059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69F1270-547C-46E5-BE5C-44182EA353A1}"/>
              </a:ext>
            </a:extLst>
          </p:cNvPr>
          <p:cNvSpPr/>
          <p:nvPr/>
        </p:nvSpPr>
        <p:spPr>
          <a:xfrm>
            <a:off x="4850279" y="3543911"/>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lnSpc>
                <a:spcPct val="90000"/>
              </a:lnSpc>
              <a:spcBef>
                <a:spcPct val="0"/>
              </a:spcBef>
              <a:spcAft>
                <a:spcPct val="35000"/>
              </a:spcAft>
            </a:pPr>
            <a:r>
              <a:rPr lang="en-US">
                <a:solidFill>
                  <a:schemeClr val="tx1"/>
                </a:solidFill>
              </a:rPr>
              <a:t>Secure and isolate access to Azure resources by using network security groups and service endpoints</a:t>
            </a:r>
          </a:p>
        </p:txBody>
      </p:sp>
      <p:pic>
        <p:nvPicPr>
          <p:cNvPr id="3" name="Picture 2">
            <a:extLst>
              <a:ext uri="{FF2B5EF4-FFF2-40B4-BE49-F238E27FC236}">
                <a16:creationId xmlns:a16="http://schemas.microsoft.com/office/drawing/2014/main" id="{74131A59-8C9B-415F-B4A2-CA8A0ECC78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714582" y="2873697"/>
            <a:ext cx="1494645" cy="2173707"/>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430256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Networking Components</a:t>
            </a:r>
          </a:p>
        </p:txBody>
      </p:sp>
      <p:sp>
        <p:nvSpPr>
          <p:cNvPr id="6" name="Rectangle 5">
            <a:extLst>
              <a:ext uri="{FF2B5EF4-FFF2-40B4-BE49-F238E27FC236}">
                <a16:creationId xmlns:a16="http://schemas.microsoft.com/office/drawing/2014/main" id="{1AB98A0D-636E-4E79-9539-66220E5FFFAD}"/>
              </a:ext>
            </a:extLst>
          </p:cNvPr>
          <p:cNvSpPr/>
          <p:nvPr/>
        </p:nvSpPr>
        <p:spPr>
          <a:xfrm>
            <a:off x="427036" y="1260584"/>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Adopting cloud solutions can save time and simplify operations</a:t>
            </a:r>
          </a:p>
        </p:txBody>
      </p:sp>
      <p:sp>
        <p:nvSpPr>
          <p:cNvPr id="7" name="Rectangle 6">
            <a:extLst>
              <a:ext uri="{FF2B5EF4-FFF2-40B4-BE49-F238E27FC236}">
                <a16:creationId xmlns:a16="http://schemas.microsoft.com/office/drawing/2014/main" id="{978CE854-FF71-4B07-A865-A29953CDD16C}"/>
              </a:ext>
            </a:extLst>
          </p:cNvPr>
          <p:cNvSpPr/>
          <p:nvPr/>
        </p:nvSpPr>
        <p:spPr>
          <a:xfrm>
            <a:off x="427036" y="3022977"/>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requires the same types</a:t>
            </a:r>
            <a:br>
              <a:rPr lang="en-US" sz="2200" dirty="0">
                <a:solidFill>
                  <a:schemeClr val="tx1"/>
                </a:solidFill>
              </a:rPr>
            </a:br>
            <a:r>
              <a:rPr lang="en-US" sz="2200" dirty="0">
                <a:solidFill>
                  <a:schemeClr val="tx1"/>
                </a:solidFill>
              </a:rPr>
              <a:t>of networking functionality as on-premises infrastructure</a:t>
            </a:r>
          </a:p>
        </p:txBody>
      </p:sp>
      <p:sp>
        <p:nvSpPr>
          <p:cNvPr id="8" name="Rectangle 7">
            <a:extLst>
              <a:ext uri="{FF2B5EF4-FFF2-40B4-BE49-F238E27FC236}">
                <a16:creationId xmlns:a16="http://schemas.microsoft.com/office/drawing/2014/main" id="{69BA91AB-0CCA-43AF-9094-91CC64BA5605}"/>
              </a:ext>
            </a:extLst>
          </p:cNvPr>
          <p:cNvSpPr/>
          <p:nvPr/>
        </p:nvSpPr>
        <p:spPr>
          <a:xfrm>
            <a:off x="427036" y="4800991"/>
            <a:ext cx="4348163" cy="150800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Azure networking offers a wide range of services and products</a:t>
            </a:r>
          </a:p>
        </p:txBody>
      </p:sp>
      <p:sp>
        <p:nvSpPr>
          <p:cNvPr id="9" name="Rectangle 8">
            <a:extLst>
              <a:ext uri="{FF2B5EF4-FFF2-40B4-BE49-F238E27FC236}">
                <a16:creationId xmlns:a16="http://schemas.microsoft.com/office/drawing/2014/main" id="{A54B4002-F56A-4BA4-A808-7259BEA32D58}"/>
              </a:ext>
              <a:ext uri="{C183D7F6-B498-43B3-948B-1728B52AA6E4}">
                <adec:decorative xmlns:adec="http://schemas.microsoft.com/office/drawing/2017/decorative" val="1"/>
              </a:ext>
            </a:extLst>
          </p:cNvPr>
          <p:cNvSpPr/>
          <p:nvPr/>
        </p:nvSpPr>
        <p:spPr bwMode="auto">
          <a:xfrm>
            <a:off x="4914900" y="1192213"/>
            <a:ext cx="70945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3" descr="Marketplace virtual network, load balancer, and application gateway">
            <a:extLst>
              <a:ext uri="{FF2B5EF4-FFF2-40B4-BE49-F238E27FC236}">
                <a16:creationId xmlns:a16="http://schemas.microsoft.com/office/drawing/2014/main" id="{10C8440B-B9CA-46F7-8430-9DF8CBF9C4B6}"/>
              </a:ext>
            </a:extLst>
          </p:cNvPr>
          <p:cNvPicPr>
            <a:picLocks noChangeAspect="1"/>
          </p:cNvPicPr>
          <p:nvPr/>
        </p:nvPicPr>
        <p:blipFill>
          <a:blip r:embed="rId3"/>
          <a:stretch>
            <a:fillRect/>
          </a:stretch>
        </p:blipFill>
        <p:spPr>
          <a:xfrm>
            <a:off x="5084877" y="1260584"/>
            <a:ext cx="6789751" cy="2523573"/>
          </a:xfrm>
          <a:prstGeom prst="rect">
            <a:avLst/>
          </a:prstGeom>
        </p:spPr>
      </p:pic>
      <p:pic>
        <p:nvPicPr>
          <p:cNvPr id="18" name="Picture 5" descr="Marketplace traffic manager profile, virtual network gateway, and virtual WAN">
            <a:extLst>
              <a:ext uri="{FF2B5EF4-FFF2-40B4-BE49-F238E27FC236}">
                <a16:creationId xmlns:a16="http://schemas.microsoft.com/office/drawing/2014/main" id="{5DA811CD-3022-49B5-B7D2-97F88AD283C3}"/>
              </a:ext>
            </a:extLst>
          </p:cNvPr>
          <p:cNvPicPr>
            <a:picLocks noChangeAspect="1"/>
          </p:cNvPicPr>
          <p:nvPr/>
        </p:nvPicPr>
        <p:blipFill>
          <a:blip r:embed="rId4"/>
          <a:stretch>
            <a:fillRect/>
          </a:stretch>
        </p:blipFill>
        <p:spPr>
          <a:xfrm>
            <a:off x="5084877" y="3786983"/>
            <a:ext cx="6789751" cy="252201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a:t>Virtual Networks</a:t>
            </a:r>
          </a:p>
        </p:txBody>
      </p:sp>
      <p:sp>
        <p:nvSpPr>
          <p:cNvPr id="5" name="Rectangle 4">
            <a:extLst>
              <a:ext uri="{FF2B5EF4-FFF2-40B4-BE49-F238E27FC236}">
                <a16:creationId xmlns:a16="http://schemas.microsoft.com/office/drawing/2014/main" id="{34C9F17B-B8C1-4AA3-9263-DAC0478B9F60}"/>
              </a:ext>
              <a:ext uri="{C183D7F6-B498-43B3-948B-1728B52AA6E4}">
                <adec:decorative xmlns:adec="http://schemas.microsoft.com/office/drawing/2017/decorative" val="1"/>
              </a:ext>
            </a:extLst>
          </p:cNvPr>
          <p:cNvSpPr/>
          <p:nvPr/>
        </p:nvSpPr>
        <p:spPr bwMode="auto">
          <a:xfrm>
            <a:off x="427038" y="1192213"/>
            <a:ext cx="11582400" cy="383190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5" name="Picture 14"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157720DA-241B-4772-9CC6-BD71595849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418929"/>
            <a:ext cx="8950324" cy="3378474"/>
          </a:xfrm>
          <a:prstGeom prst="rect">
            <a:avLst/>
          </a:prstGeom>
          <a:noFill/>
        </p:spPr>
      </p:pic>
      <p:sp>
        <p:nvSpPr>
          <p:cNvPr id="8" name="Rectangle 7">
            <a:extLst>
              <a:ext uri="{FF2B5EF4-FFF2-40B4-BE49-F238E27FC236}">
                <a16:creationId xmlns:a16="http://schemas.microsoft.com/office/drawing/2014/main" id="{2FE2D89F-3864-4D98-9432-9AA601C6370A}"/>
              </a:ext>
            </a:extLst>
          </p:cNvPr>
          <p:cNvSpPr/>
          <p:nvPr/>
        </p:nvSpPr>
        <p:spPr>
          <a:xfrm>
            <a:off x="427037"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0"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5"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Securely extend</a:t>
            </a:r>
            <a:br>
              <a:rPr lang="en-US" sz="2000">
                <a:solidFill>
                  <a:schemeClr val="tx1"/>
                </a:solidFill>
              </a:rPr>
            </a:br>
            <a:r>
              <a:rPr lang="en-US" sz="200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8" y="5166451"/>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a:solidFill>
                  <a:schemeClr val="tx1"/>
                </a:solidFill>
              </a:rPr>
              <a:t>Enable hybrid</a:t>
            </a:r>
            <a:br>
              <a:rPr lang="en-US" sz="2000">
                <a:solidFill>
                  <a:schemeClr val="tx1"/>
                </a:solidFill>
              </a:rPr>
            </a:br>
            <a:r>
              <a:rPr lang="en-US" sz="2000">
                <a:solidFill>
                  <a:schemeClr val="tx1"/>
                </a:solidFill>
              </a:rPr>
              <a:t>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Subnets</a:t>
            </a:r>
          </a:p>
        </p:txBody>
      </p:sp>
      <p:sp>
        <p:nvSpPr>
          <p:cNvPr id="20" name="Rectangle 19">
            <a:extLst>
              <a:ext uri="{FF2B5EF4-FFF2-40B4-BE49-F238E27FC236}">
                <a16:creationId xmlns:a16="http://schemas.microsoft.com/office/drawing/2014/main" id="{53440C5D-67F0-4C24-9EB1-3BFE242EFB2B}"/>
              </a:ext>
              <a:ext uri="{C183D7F6-B498-43B3-948B-1728B52AA6E4}">
                <adec:decorative xmlns:adec="http://schemas.microsoft.com/office/drawing/2017/decorative" val="1"/>
              </a:ext>
            </a:extLst>
          </p:cNvPr>
          <p:cNvSpPr/>
          <p:nvPr/>
        </p:nvSpPr>
        <p:spPr bwMode="auto">
          <a:xfrm>
            <a:off x="427038" y="1192213"/>
            <a:ext cx="11582400" cy="33035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8" name="Picture 2" descr="Screenshot of adding a subnet page. Several subnets are listed">
            <a:extLst>
              <a:ext uri="{FF2B5EF4-FFF2-40B4-BE49-F238E27FC236}">
                <a16:creationId xmlns:a16="http://schemas.microsoft.com/office/drawing/2014/main" id="{92A821E6-9C3D-4694-A348-2C4F50ADF6C9}"/>
              </a:ext>
            </a:extLst>
          </p:cNvPr>
          <p:cNvPicPr>
            <a:picLocks noChangeAspect="1"/>
          </p:cNvPicPr>
          <p:nvPr/>
        </p:nvPicPr>
        <p:blipFill>
          <a:blip r:embed="rId3"/>
          <a:stretch>
            <a:fillRect/>
          </a:stretch>
        </p:blipFill>
        <p:spPr>
          <a:xfrm>
            <a:off x="917576" y="1339025"/>
            <a:ext cx="10601324" cy="3009962"/>
          </a:xfrm>
          <a:prstGeom prst="rect">
            <a:avLst/>
          </a:prstGeom>
          <a:ln>
            <a:noFill/>
          </a:ln>
        </p:spPr>
      </p:pic>
      <p:sp>
        <p:nvSpPr>
          <p:cNvPr id="21" name="Rectangle 20">
            <a:extLst>
              <a:ext uri="{FF2B5EF4-FFF2-40B4-BE49-F238E27FC236}">
                <a16:creationId xmlns:a16="http://schemas.microsoft.com/office/drawing/2014/main" id="{7F7B7EDA-562D-4590-AE2F-F97A7E8A1378}"/>
              </a:ext>
            </a:extLst>
          </p:cNvPr>
          <p:cNvSpPr/>
          <p:nvPr/>
        </p:nvSpPr>
        <p:spPr>
          <a:xfrm>
            <a:off x="427038"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A virtual network can be segmented into one or more subnets</a:t>
            </a:r>
          </a:p>
        </p:txBody>
      </p:sp>
      <p:sp>
        <p:nvSpPr>
          <p:cNvPr id="22" name="Rectangle 21">
            <a:extLst>
              <a:ext uri="{FF2B5EF4-FFF2-40B4-BE49-F238E27FC236}">
                <a16:creationId xmlns:a16="http://schemas.microsoft.com/office/drawing/2014/main" id="{FDD26C2C-9F20-43BD-8385-F040055D6A56}"/>
              </a:ext>
            </a:extLst>
          </p:cNvPr>
          <p:cNvSpPr/>
          <p:nvPr/>
        </p:nvSpPr>
        <p:spPr>
          <a:xfrm>
            <a:off x="3357382"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provide logical divisions within your network</a:t>
            </a:r>
          </a:p>
        </p:txBody>
      </p:sp>
      <p:sp>
        <p:nvSpPr>
          <p:cNvPr id="23" name="Rectangle 22">
            <a:extLst>
              <a:ext uri="{FF2B5EF4-FFF2-40B4-BE49-F238E27FC236}">
                <a16:creationId xmlns:a16="http://schemas.microsoft.com/office/drawing/2014/main" id="{53A55359-2EC7-44DA-B0D4-793E9D40B4FE}"/>
              </a:ext>
            </a:extLst>
          </p:cNvPr>
          <p:cNvSpPr/>
          <p:nvPr/>
        </p:nvSpPr>
        <p:spPr>
          <a:xfrm>
            <a:off x="6287726"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Subnets can help improve security, increase performance, and make it easier to manage the network</a:t>
            </a:r>
          </a:p>
        </p:txBody>
      </p:sp>
      <p:sp>
        <p:nvSpPr>
          <p:cNvPr id="24" name="Rectangle 23">
            <a:extLst>
              <a:ext uri="{FF2B5EF4-FFF2-40B4-BE49-F238E27FC236}">
                <a16:creationId xmlns:a16="http://schemas.microsoft.com/office/drawing/2014/main" id="{09083D68-4C7B-43F3-926F-83A8CAC417AD}"/>
              </a:ext>
            </a:extLst>
          </p:cNvPr>
          <p:cNvSpPr/>
          <p:nvPr/>
        </p:nvSpPr>
        <p:spPr>
          <a:xfrm>
            <a:off x="9218069" y="4648201"/>
            <a:ext cx="2791368" cy="171354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a:solidFill>
                  <a:schemeClr val="tx1"/>
                </a:solidFill>
              </a:rPr>
              <a:t>Each subnet must have a unique address range – cannot overlap with other subnets in the virtual network in the subscription </a:t>
            </a:r>
          </a:p>
        </p:txBody>
      </p:sp>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Implementing Virtual Networks</a:t>
            </a:r>
          </a:p>
        </p:txBody>
      </p:sp>
      <p:sp>
        <p:nvSpPr>
          <p:cNvPr id="5" name="Rectangle 4">
            <a:extLst>
              <a:ext uri="{FF2B5EF4-FFF2-40B4-BE49-F238E27FC236}">
                <a16:creationId xmlns:a16="http://schemas.microsoft.com/office/drawing/2014/main" id="{8B366F71-125D-42AF-BC52-5B7E07E5ACB0}"/>
              </a:ext>
            </a:extLst>
          </p:cNvPr>
          <p:cNvSpPr/>
          <p:nvPr/>
        </p:nvSpPr>
        <p:spPr>
          <a:xfrm>
            <a:off x="427035" y="1296956"/>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Create new virtual networks</a:t>
            </a:r>
            <a:br>
              <a:rPr lang="en-US" sz="2200">
                <a:solidFill>
                  <a:schemeClr val="tx1"/>
                </a:solidFill>
              </a:rPr>
            </a:br>
            <a:r>
              <a:rPr lang="en-US" sz="2200">
                <a:solidFill>
                  <a:schemeClr val="tx1"/>
                </a:solidFill>
              </a:rPr>
              <a:t>at any time</a:t>
            </a:r>
          </a:p>
        </p:txBody>
      </p:sp>
      <p:sp>
        <p:nvSpPr>
          <p:cNvPr id="6" name="Rectangle 5">
            <a:extLst>
              <a:ext uri="{FF2B5EF4-FFF2-40B4-BE49-F238E27FC236}">
                <a16:creationId xmlns:a16="http://schemas.microsoft.com/office/drawing/2014/main" id="{AEF60C32-CAFD-4EF6-A3F5-3E8974BCDB4C}"/>
              </a:ext>
            </a:extLst>
          </p:cNvPr>
          <p:cNvSpPr/>
          <p:nvPr/>
        </p:nvSpPr>
        <p:spPr>
          <a:xfrm>
            <a:off x="427036" y="2603882"/>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Add virtual networks when</a:t>
            </a:r>
            <a:br>
              <a:rPr lang="en-US" sz="2200">
                <a:solidFill>
                  <a:schemeClr val="tx1"/>
                </a:solidFill>
              </a:rPr>
            </a:br>
            <a:r>
              <a:rPr lang="en-US" sz="2200">
                <a:solidFill>
                  <a:schemeClr val="tx1"/>
                </a:solidFill>
              </a:rPr>
              <a:t>you create a virtual machine</a:t>
            </a:r>
          </a:p>
        </p:txBody>
      </p:sp>
      <p:sp>
        <p:nvSpPr>
          <p:cNvPr id="7" name="Rectangle 6">
            <a:extLst>
              <a:ext uri="{FF2B5EF4-FFF2-40B4-BE49-F238E27FC236}">
                <a16:creationId xmlns:a16="http://schemas.microsoft.com/office/drawing/2014/main" id="{86B16058-5ED7-447B-AD8E-E1BF9EA4F30B}"/>
              </a:ext>
            </a:extLst>
          </p:cNvPr>
          <p:cNvSpPr/>
          <p:nvPr/>
        </p:nvSpPr>
        <p:spPr>
          <a:xfrm>
            <a:off x="427035" y="3910808"/>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Need to define the address space, and at least one subnet</a:t>
            </a:r>
          </a:p>
        </p:txBody>
      </p:sp>
      <p:sp>
        <p:nvSpPr>
          <p:cNvPr id="11" name="Rectangle 10">
            <a:extLst>
              <a:ext uri="{FF2B5EF4-FFF2-40B4-BE49-F238E27FC236}">
                <a16:creationId xmlns:a16="http://schemas.microsoft.com/office/drawing/2014/main" id="{43726846-A9A4-455D-93F8-83D05F7826D1}"/>
              </a:ext>
            </a:extLst>
          </p:cNvPr>
          <p:cNvSpPr/>
          <p:nvPr/>
        </p:nvSpPr>
        <p:spPr>
          <a:xfrm>
            <a:off x="427034" y="5217734"/>
            <a:ext cx="4348163" cy="10240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a:solidFill>
                  <a:schemeClr val="tx1"/>
                </a:solidFill>
              </a:rPr>
              <a:t>Be careful with overlapping address spaces</a:t>
            </a:r>
          </a:p>
        </p:txBody>
      </p:sp>
      <p:sp>
        <p:nvSpPr>
          <p:cNvPr id="8" name="Rectangle 7">
            <a:extLst>
              <a:ext uri="{FF2B5EF4-FFF2-40B4-BE49-F238E27FC236}">
                <a16:creationId xmlns:a16="http://schemas.microsoft.com/office/drawing/2014/main" id="{B0E6C658-2229-4F73-BB5F-D05565CAAC83}"/>
              </a:ext>
              <a:ext uri="{C183D7F6-B498-43B3-948B-1728B52AA6E4}">
                <adec:decorative xmlns:adec="http://schemas.microsoft.com/office/drawing/2017/decorative" val="1"/>
              </a:ext>
            </a:extLst>
          </p:cNvPr>
          <p:cNvSpPr/>
          <p:nvPr/>
        </p:nvSpPr>
        <p:spPr bwMode="auto">
          <a:xfrm>
            <a:off x="4914902" y="1192212"/>
            <a:ext cx="7094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4" name="Picture 4" descr="Screenshot of a webpage on creating a virtual network">
            <a:extLst>
              <a:ext uri="{FF2B5EF4-FFF2-40B4-BE49-F238E27FC236}">
                <a16:creationId xmlns:a16="http://schemas.microsoft.com/office/drawing/2014/main" id="{657580F7-90E5-49BC-B813-1983949A4BCE}"/>
              </a:ext>
            </a:extLst>
          </p:cNvPr>
          <p:cNvPicPr>
            <a:picLocks noChangeAspect="1"/>
          </p:cNvPicPr>
          <p:nvPr/>
        </p:nvPicPr>
        <p:blipFill rotWithShape="1">
          <a:blip r:embed="rId3"/>
          <a:srcRect l="506" t="506" r="506" b="506"/>
          <a:stretch/>
        </p:blipFill>
        <p:spPr>
          <a:xfrm>
            <a:off x="5181600" y="1495677"/>
            <a:ext cx="6561136" cy="4746120"/>
          </a:xfrm>
          <a:prstGeom prst="rect">
            <a:avLst/>
          </a:prstGeom>
          <a:ln>
            <a:no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a:t>Demonstration – Creating Virtual Networks</a:t>
            </a:r>
          </a:p>
        </p:txBody>
      </p:sp>
      <p:pic>
        <p:nvPicPr>
          <p:cNvPr id="9" name="Picture 8">
            <a:extLst>
              <a:ext uri="{FF2B5EF4-FFF2-40B4-BE49-F238E27FC236}">
                <a16:creationId xmlns:a16="http://schemas.microsoft.com/office/drawing/2014/main" id="{D26FA3CA-7EF3-4B2B-A311-A9C6BF07E5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7" y="1801813"/>
            <a:ext cx="12428220" cy="2119884"/>
          </a:xfrm>
          <a:prstGeom prst="rect">
            <a:avLst/>
          </a:prstGeom>
        </p:spPr>
      </p:pic>
      <p:sp>
        <p:nvSpPr>
          <p:cNvPr id="10" name="Oval 9">
            <a:extLst>
              <a:ext uri="{FF2B5EF4-FFF2-40B4-BE49-F238E27FC236}">
                <a16:creationId xmlns:a16="http://schemas.microsoft.com/office/drawing/2014/main" id="{E31FBD9E-00BE-4D41-8FB7-E020B62D794F}"/>
              </a:ext>
              <a:ext uri="{C183D7F6-B498-43B3-948B-1728B52AA6E4}">
                <adec:decorative xmlns:adec="http://schemas.microsoft.com/office/drawing/2017/decorative" val="0"/>
              </a:ext>
            </a:extLst>
          </p:cNvPr>
          <p:cNvSpPr/>
          <p:nvPr/>
        </p:nvSpPr>
        <p:spPr bwMode="auto">
          <a:xfrm>
            <a:off x="1940850"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in the portal</a:t>
            </a:r>
          </a:p>
        </p:txBody>
      </p:sp>
      <p:sp>
        <p:nvSpPr>
          <p:cNvPr id="12" name="Oval 11">
            <a:extLst>
              <a:ext uri="{FF2B5EF4-FFF2-40B4-BE49-F238E27FC236}">
                <a16:creationId xmlns:a16="http://schemas.microsoft.com/office/drawing/2014/main" id="{FCAEAFC7-DFE4-438B-B42A-DE8B301486B5}"/>
              </a:ext>
              <a:ext uri="{C183D7F6-B498-43B3-948B-1728B52AA6E4}">
                <adec:decorative xmlns:adec="http://schemas.microsoft.com/office/drawing/2017/decorative" val="0"/>
              </a:ext>
            </a:extLst>
          </p:cNvPr>
          <p:cNvSpPr/>
          <p:nvPr/>
        </p:nvSpPr>
        <p:spPr bwMode="auto">
          <a:xfrm>
            <a:off x="7027065" y="2082620"/>
            <a:ext cx="3468562" cy="3468555"/>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400">
                <a:solidFill>
                  <a:schemeClr val="tx1"/>
                </a:solidFill>
                <a:latin typeface="+mj-lt"/>
              </a:rPr>
              <a:t>Create a</a:t>
            </a:r>
            <a:br>
              <a:rPr lang="en-US" sz="2400">
                <a:solidFill>
                  <a:schemeClr val="tx1"/>
                </a:solidFill>
                <a:latin typeface="+mj-lt"/>
              </a:rPr>
            </a:br>
            <a:r>
              <a:rPr lang="en-US" sz="2400">
                <a:solidFill>
                  <a:schemeClr val="tx1"/>
                </a:solidFill>
                <a:latin typeface="+mj-lt"/>
              </a:rPr>
              <a:t>virtual network</a:t>
            </a:r>
            <a:br>
              <a:rPr lang="en-US" sz="2400">
                <a:solidFill>
                  <a:schemeClr val="tx1"/>
                </a:solidFill>
                <a:latin typeface="+mj-lt"/>
              </a:rPr>
            </a:br>
            <a:r>
              <a:rPr lang="en-US" sz="2400">
                <a:solidFill>
                  <a:schemeClr val="tx1"/>
                </a:solidFill>
                <a:latin typeface="+mj-lt"/>
              </a:rPr>
              <a:t>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3007</Words>
  <Application>Microsoft Office PowerPoint</Application>
  <PresentationFormat>Custom</PresentationFormat>
  <Paragraphs>373</Paragraphs>
  <Slides>42</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Segoe UI</vt:lpstr>
      <vt:lpstr>Segoe UI Semibold</vt:lpstr>
      <vt:lpstr>Segoe UI VSS (Regular)</vt:lpstr>
      <vt:lpstr>Wingdings</vt:lpstr>
      <vt:lpstr>Azure 1</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Demonstration – Network Security Rules</vt:lpstr>
      <vt:lpstr>Lesson 04: Azure Firewall</vt:lpstr>
      <vt:lpstr>Azure Firewall Overview</vt:lpstr>
      <vt:lpstr>Azure Firewall</vt:lpstr>
      <vt:lpstr>Implementing Firewalls</vt:lpstr>
      <vt:lpstr>Firewall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2020-08-04T15:04:19Z</dcterms:created>
  <dcterms:modified xsi:type="dcterms:W3CDTF">2020-12-14T17:54:03Z</dcterms:modified>
</cp:coreProperties>
</file>