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6"/>
  </p:notesMasterIdLst>
  <p:handoutMasterIdLst>
    <p:handoutMasterId r:id="rId37"/>
  </p:handoutMasterIdLst>
  <p:sldIdLst>
    <p:sldId id="1719" r:id="rId2"/>
    <p:sldId id="2530" r:id="rId3"/>
    <p:sldId id="1865" r:id="rId4"/>
    <p:sldId id="2531" r:id="rId5"/>
    <p:sldId id="2521" r:id="rId6"/>
    <p:sldId id="2522" r:id="rId7"/>
    <p:sldId id="2523" r:id="rId8"/>
    <p:sldId id="2524" r:id="rId9"/>
    <p:sldId id="2532" r:id="rId10"/>
    <p:sldId id="2009" r:id="rId11"/>
    <p:sldId id="2534" r:id="rId12"/>
    <p:sldId id="2404" r:id="rId13"/>
    <p:sldId id="2519" r:id="rId14"/>
    <p:sldId id="2512" r:id="rId15"/>
    <p:sldId id="2513" r:id="rId16"/>
    <p:sldId id="2515" r:id="rId17"/>
    <p:sldId id="2514" r:id="rId18"/>
    <p:sldId id="1957" r:id="rId19"/>
    <p:sldId id="1922" r:id="rId20"/>
    <p:sldId id="2319" r:id="rId21"/>
    <p:sldId id="2527" r:id="rId22"/>
    <p:sldId id="2516" r:id="rId23"/>
    <p:sldId id="2011" r:id="rId24"/>
    <p:sldId id="2507" r:id="rId25"/>
    <p:sldId id="2502" r:id="rId26"/>
    <p:sldId id="2517" r:id="rId27"/>
    <p:sldId id="1967" r:id="rId28"/>
    <p:sldId id="2526" r:id="rId29"/>
    <p:sldId id="2528" r:id="rId30"/>
    <p:sldId id="2533" r:id="rId31"/>
    <p:sldId id="1907" r:id="rId32"/>
    <p:sldId id="2529" r:id="rId33"/>
    <p:sldId id="2241" r:id="rId34"/>
    <p:sldId id="2535"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243A5E"/>
    <a:srgbClr val="FFFFFF"/>
    <a:srgbClr val="0078D4"/>
    <a:srgbClr val="50E6FF"/>
    <a:srgbClr val="000000"/>
    <a:srgbClr val="EBEBEB"/>
    <a:srgbClr val="59B4D9"/>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778D3-94AD-4C57-BE1C-D31547708544}" v="916" dt="2020-07-23T06:36:24.191"/>
    <p1510:client id="{D3E2D1ED-5E44-4A4A-90A5-87A7C2A0BFD3}" v="31" vWet="35" dt="2020-07-23T05:52:15.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0562" autoAdjust="0"/>
  </p:normalViewPr>
  <p:slideViewPr>
    <p:cSldViewPr snapToGrid="0">
      <p:cViewPr varScale="1">
        <p:scale>
          <a:sx n="92" d="100"/>
          <a:sy n="92" d="100"/>
        </p:scale>
        <p:origin x="148" y="64"/>
      </p:cViewPr>
      <p:guideLst/>
    </p:cSldViewPr>
  </p:slideViewPr>
  <p:outlineViewPr>
    <p:cViewPr>
      <p:scale>
        <a:sx n="33" d="100"/>
        <a:sy n="33" d="100"/>
      </p:scale>
      <p:origin x="0" y="-762"/>
    </p:cViewPr>
  </p:outlineViewPr>
  <p:notesTextViewPr>
    <p:cViewPr>
      <p:scale>
        <a:sx n="1" d="1"/>
        <a:sy n="1" d="1"/>
      </p:scale>
      <p:origin x="0" y="0"/>
    </p:cViewPr>
  </p:notesTextViewPr>
  <p:sorterViewPr>
    <p:cViewPr>
      <p:scale>
        <a:sx n="150" d="100"/>
        <a:sy n="150" d="100"/>
      </p:scale>
      <p:origin x="0" y="-900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VPN Gateway? - https://docs.microsoft.com/en-us/azure/vpn-gateway/vpn-gateway-about-vpngateways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Connect your on-premises network to Azure with VPN Gateway - https://docs.microsoft.com/learn/modules/connect-on-premises-network-with-vpn-gateway/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 route-based VPN gateway using the Azure portal - https://docs.microsoft.com/en-us/azure/vpn-gateway/create-routebased-vpn-gateway-portal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607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15861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Gateway configuration settings - https://docs.microsoft.com/en-us/azure/vpn-gateway/vpn-gateway-about-vpn-gateway-settings</a:t>
            </a:r>
          </a:p>
          <a:p>
            <a:endParaRPr lang="en-US" dirty="0"/>
          </a:p>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devices and IPsec/IKE parameters for Site-to-Site VPN Gateway connections - https://docs.microsoft.com/en-us/azure/vpn-gateway/vpn-gateway-about-vpn-devices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Highly Available Cross-Premises and VNet-to-VNet Connectivity - https://docs.microsoft.com/en-us/azure/vpn-gateway/vpn-gateway-highlyavailable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85912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Module 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79362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 an on-premises network with an Azure virtual network</a:t>
            </a:r>
          </a:p>
          <a:p>
            <a:pPr marL="285750" marR="0" lvl="0" indent="-285750">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ExpressRoute</a:t>
            </a:r>
          </a:p>
          <a:p>
            <a:pPr marL="285750" marR="0" lvl="0" indent="-285750" algn="l" defTabSz="932742"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Virtual WAN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718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https://azure.microsoft.com/en-us/services/expressroute/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ExpressRoute overview - https://docs.microsoft.com/en-us/azure/expressroute/expressroute-introduction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53237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Create and modify an ExpressRoute circuit - https://docs.microsoft.com/en-us/azure/expressroute/expressroute-howto-circuit-portal-resource-manager</a:t>
            </a:r>
          </a:p>
          <a:p>
            <a:endParaRPr lang="en-US" dirty="0"/>
          </a:p>
          <a:p>
            <a:r>
              <a:rPr lang="en-US" dirty="0"/>
              <a:t>Connect your on-premises network to the Microsoft global network by using ExpressRoute - https://docs.microsoft.com/en-us/learn/modules/connect-on-premises-network-with-expressroute/</a:t>
            </a:r>
          </a:p>
          <a:p>
            <a:endParaRPr lang="en-US" dirty="0"/>
          </a:p>
          <a:p>
            <a:r>
              <a:rPr lang="en-US" dirty="0"/>
              <a:t>Two gateways (VPN &amp; </a:t>
            </a:r>
            <a:r>
              <a:rPr lang="en-US" dirty="0" err="1"/>
              <a:t>Expressroute</a:t>
            </a:r>
            <a:r>
              <a:rPr lang="en-US" dirty="0"/>
              <a:t>) can be enabled on the same gateway subnet by </a:t>
            </a:r>
            <a:r>
              <a:rPr lang="en-US"/>
              <a:t>using PowerShell.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Virtual WAN - https://docs.microsoft.com/en-us/azure/virtual-wan/virtual-wan-about</a:t>
            </a:r>
          </a:p>
          <a:p>
            <a:endParaRPr lang="en-US" dirty="0"/>
          </a:p>
          <a:p>
            <a:r>
              <a:rPr lang="en-US" dirty="0"/>
              <a:t>Tutorial: Create a Site-to-Site connection using Azure Virtual WAN - https://docs.microsoft.com/en-us/azure/virtual-wan/virtual-wan-site-to-site-portal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01250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05 - Implement Intersite Connectivity  - ESTIMATED DURATION 30 MIN</a:t>
            </a:r>
          </a:p>
          <a:p>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Configure and manage virtual networking (30-35%)</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Implement and manage virtual networking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Create and configure VNET peering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12/14/2020 9:54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https://docs.microsoft.com/en-us/azure/virtual-network/virtual-networks-faq</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12/14/2020 9:54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https://docs.microsoft.com/en-us/azure/virtual-network/virtual-network-manage-peering#requirements-and-constraints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https://docs.microsoft.com/en-us/azure/virtual-network/tutorial-connect-virtual-networks-portal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12/14/2020 9:54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37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 an on-premises network with an Azure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and configure Azure VPN Gateway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and configure VPNs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992462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3CA44A6B-54BD-4AB4-8D2D-F320F02678F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B85E15FC-4FFB-43C7-B139-E2613D72881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8772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7A88F767-C524-4EB1-8396-3C478E23A2A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143885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1" r:id="rId3"/>
    <p:sldLayoutId id="2147484672"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wmf"/><Relationship Id="rId3" Type="http://schemas.openxmlformats.org/officeDocument/2006/relationships/image" Target="../media/image26.wmf"/><Relationship Id="rId7" Type="http://schemas.openxmlformats.org/officeDocument/2006/relationships/image" Target="../media/image30.wmf"/><Relationship Id="rId12" Type="http://schemas.openxmlformats.org/officeDocument/2006/relationships/image" Target="../media/image35.w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2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svg"/><Relationship Id="rId7" Type="http://schemas.openxmlformats.org/officeDocument/2006/relationships/image" Target="../media/image69.sv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svg"/><Relationship Id="rId4" Type="http://schemas.openxmlformats.org/officeDocument/2006/relationships/image" Target="../media/image66.png"/><Relationship Id="rId9" Type="http://schemas.openxmlformats.org/officeDocument/2006/relationships/image" Target="../media/image71.svg"/></Relationships>
</file>

<file path=ppt/slides/_rels/slide3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437277" y="2582862"/>
            <a:ext cx="5780960" cy="1828800"/>
          </a:xfrm>
        </p:spPr>
        <p:txBody>
          <a:bodyPr/>
          <a:lstStyle/>
          <a:p>
            <a:r>
              <a:rPr lang="en-IN" dirty="0"/>
              <a:t>AZ-104T00A</a:t>
            </a:r>
            <a:br>
              <a:rPr lang="en-IN" dirty="0"/>
            </a:br>
            <a:r>
              <a:rPr lang="en-IN" dirty="0"/>
              <a:t>Module 05:</a:t>
            </a:r>
            <a:br>
              <a:rPr lang="en-IN" dirty="0"/>
            </a:br>
            <a:r>
              <a:rPr lang="en-IN" dirty="0"/>
              <a:t>Intersite Connectivity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VPN Gateway Connections</a:t>
            </a:r>
          </a:p>
        </p:txBody>
      </p:sp>
      <p:pic>
        <p:nvPicPr>
          <p:cNvPr id="11" name="Picture 10" descr="Icon of small circles connected by lines forming a big circle">
            <a:extLst>
              <a:ext uri="{FF2B5EF4-FFF2-40B4-BE49-F238E27FC236}">
                <a16:creationId xmlns:a16="http://schemas.microsoft.com/office/drawing/2014/main" id="{BED6CB09-9712-4F19-9F0D-5C3A4A7DB0A2}"/>
              </a:ext>
            </a:extLst>
          </p:cNvPr>
          <p:cNvPicPr>
            <a:picLocks noChangeAspect="1"/>
          </p:cNvPicPr>
          <p:nvPr/>
        </p:nvPicPr>
        <p:blipFill>
          <a:blip r:embed="rId2">
            <a:clrChange>
              <a:clrFrom>
                <a:srgbClr val="FFFFFF"/>
              </a:clrFrom>
              <a:clrTo>
                <a:srgbClr val="FFFFFF">
                  <a:alpha val="0"/>
                </a:srgbClr>
              </a:clrTo>
            </a:clrChange>
          </a:blip>
          <a:srcRect/>
          <a:stretch/>
        </p:blipFill>
        <p:spPr>
          <a:xfrm>
            <a:off x="10364972" y="2930524"/>
            <a:ext cx="1133476" cy="1133476"/>
          </a:xfrm>
          <a:prstGeom prst="rect">
            <a:avLst/>
          </a:prstGeom>
        </p:spPr>
      </p:pic>
    </p:spTree>
    <p:extLst>
      <p:ext uri="{BB962C8B-B14F-4D97-AF65-F5344CB8AC3E}">
        <p14:creationId xmlns:p14="http://schemas.microsoft.com/office/powerpoint/2010/main" val="8714529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465139" y="2881710"/>
            <a:ext cx="2506662" cy="1231106"/>
          </a:xfrm>
        </p:spPr>
        <p:txBody>
          <a:bodyPr/>
          <a:lstStyle/>
          <a:p>
            <a:r>
              <a:rPr lang="en-US" dirty="0"/>
              <a:t>VPN Gateway Connections Overview</a:t>
            </a:r>
          </a:p>
        </p:txBody>
      </p:sp>
      <p:pic>
        <p:nvPicPr>
          <p:cNvPr id="113" name="Picture 112" descr="Icon of an arrow pointing right">
            <a:extLst>
              <a:ext uri="{FF2B5EF4-FFF2-40B4-BE49-F238E27FC236}">
                <a16:creationId xmlns:a16="http://schemas.microsoft.com/office/drawing/2014/main" id="{900FF0BA-1FEF-4161-A932-D5298A17BD87}"/>
              </a:ext>
            </a:extLst>
          </p:cNvPr>
          <p:cNvPicPr>
            <a:picLocks noChangeAspect="1"/>
          </p:cNvPicPr>
          <p:nvPr/>
        </p:nvPicPr>
        <p:blipFill>
          <a:blip r:embed="rId3"/>
          <a:stretch>
            <a:fillRect/>
          </a:stretch>
        </p:blipFill>
        <p:spPr>
          <a:xfrm>
            <a:off x="3673384" y="517526"/>
            <a:ext cx="775716" cy="774192"/>
          </a:xfrm>
          <a:prstGeom prst="rect">
            <a:avLst/>
          </a:prstGeom>
        </p:spPr>
      </p:pic>
      <p:sp>
        <p:nvSpPr>
          <p:cNvPr id="187" name="TextBox 186">
            <a:extLst>
              <a:ext uri="{FF2B5EF4-FFF2-40B4-BE49-F238E27FC236}">
                <a16:creationId xmlns:a16="http://schemas.microsoft.com/office/drawing/2014/main" id="{D9844D93-232C-432F-B12B-36CBD6A6EE85}"/>
              </a:ext>
            </a:extLst>
          </p:cNvPr>
          <p:cNvSpPr txBox="1"/>
          <p:nvPr/>
        </p:nvSpPr>
        <p:spPr>
          <a:xfrm>
            <a:off x="4611667" y="780971"/>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VPN Gateways</a:t>
            </a:r>
          </a:p>
        </p:txBody>
      </p:sp>
      <p:pic>
        <p:nvPicPr>
          <p:cNvPr id="222" name="Picture 221" descr="Icon of two gears">
            <a:extLst>
              <a:ext uri="{FF2B5EF4-FFF2-40B4-BE49-F238E27FC236}">
                <a16:creationId xmlns:a16="http://schemas.microsoft.com/office/drawing/2014/main" id="{5047F2DA-BC96-45DE-A78C-90B47592F243}"/>
              </a:ext>
            </a:extLst>
          </p:cNvPr>
          <p:cNvPicPr>
            <a:picLocks noChangeAspect="1"/>
          </p:cNvPicPr>
          <p:nvPr/>
        </p:nvPicPr>
        <p:blipFill>
          <a:blip r:embed="rId4"/>
          <a:stretch>
            <a:fillRect/>
          </a:stretch>
        </p:blipFill>
        <p:spPr>
          <a:xfrm>
            <a:off x="3673384" y="1554977"/>
            <a:ext cx="774192" cy="775716"/>
          </a:xfrm>
          <a:prstGeom prst="rect">
            <a:avLst/>
          </a:prstGeom>
        </p:spPr>
      </p:pic>
      <p:sp>
        <p:nvSpPr>
          <p:cNvPr id="228" name="TextBox 227">
            <a:extLst>
              <a:ext uri="{FF2B5EF4-FFF2-40B4-BE49-F238E27FC236}">
                <a16:creationId xmlns:a16="http://schemas.microsoft.com/office/drawing/2014/main" id="{F26BE789-1CFC-4BBF-BF7E-0862714CBC4B}"/>
              </a:ext>
            </a:extLst>
          </p:cNvPr>
          <p:cNvSpPr txBox="1"/>
          <p:nvPr/>
        </p:nvSpPr>
        <p:spPr>
          <a:xfrm>
            <a:off x="4611667" y="1695311"/>
            <a:ext cx="2865548" cy="492443"/>
          </a:xfrm>
          <a:prstGeom prst="rect">
            <a:avLst/>
          </a:prstGeom>
          <a:noFill/>
        </p:spPr>
        <p:txBody>
          <a:bodyPr wrap="square" lIns="0" tIns="0" rIns="0" bIns="0" rtlCol="0" anchor="ctr">
            <a:spAutoFit/>
          </a:bodyPr>
          <a:lstStyle/>
          <a:p>
            <a:pPr defTabSz="444500">
              <a:spcBef>
                <a:spcPct val="0"/>
              </a:spcBef>
              <a:spcAft>
                <a:spcPct val="35000"/>
              </a:spcAft>
            </a:pPr>
            <a:r>
              <a:rPr lang="en-US" sz="1600" dirty="0"/>
              <a:t>Implement Site-to-Site </a:t>
            </a:r>
            <a:br>
              <a:rPr lang="en-US" sz="1600" dirty="0"/>
            </a:br>
            <a:r>
              <a:rPr lang="en-US" sz="1600" dirty="0"/>
              <a:t>VPN Connections</a:t>
            </a:r>
          </a:p>
        </p:txBody>
      </p:sp>
      <p:pic>
        <p:nvPicPr>
          <p:cNvPr id="256" name="Picture 255" descr="Icon of a shield, cross and a diagonal ">
            <a:extLst>
              <a:ext uri="{FF2B5EF4-FFF2-40B4-BE49-F238E27FC236}">
                <a16:creationId xmlns:a16="http://schemas.microsoft.com/office/drawing/2014/main" id="{D0C11CFC-C5B6-4F19-882C-8040B0C3C910}"/>
              </a:ext>
            </a:extLst>
          </p:cNvPr>
          <p:cNvPicPr>
            <a:picLocks noChangeAspect="1"/>
          </p:cNvPicPr>
          <p:nvPr/>
        </p:nvPicPr>
        <p:blipFill rotWithShape="1">
          <a:blip r:embed="rId5"/>
          <a:srcRect l="1171" t="1169" r="1171" b="1169"/>
          <a:stretch/>
        </p:blipFill>
        <p:spPr>
          <a:xfrm>
            <a:off x="3682459" y="2601485"/>
            <a:ext cx="757566" cy="756078"/>
          </a:xfrm>
          <a:prstGeom prst="ellipse">
            <a:avLst/>
          </a:prstGeom>
        </p:spPr>
      </p:pic>
      <p:sp>
        <p:nvSpPr>
          <p:cNvPr id="265" name="TextBox 264">
            <a:extLst>
              <a:ext uri="{FF2B5EF4-FFF2-40B4-BE49-F238E27FC236}">
                <a16:creationId xmlns:a16="http://schemas.microsoft.com/office/drawing/2014/main" id="{35055BFC-26F7-426C-9453-8E7EBB9C1102}"/>
              </a:ext>
            </a:extLst>
          </p:cNvPr>
          <p:cNvSpPr txBox="1"/>
          <p:nvPr/>
        </p:nvSpPr>
        <p:spPr>
          <a:xfrm>
            <a:off x="4611667" y="2855873"/>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Create the Gateway Subnet</a:t>
            </a:r>
          </a:p>
        </p:txBody>
      </p:sp>
      <p:pic>
        <p:nvPicPr>
          <p:cNvPr id="290" name="Picture 289" descr="Icon of a rectangle">
            <a:extLst>
              <a:ext uri="{FF2B5EF4-FFF2-40B4-BE49-F238E27FC236}">
                <a16:creationId xmlns:a16="http://schemas.microsoft.com/office/drawing/2014/main" id="{5896A289-E532-42F0-A7BC-713DABACECA8}"/>
              </a:ext>
            </a:extLst>
          </p:cNvPr>
          <p:cNvPicPr>
            <a:picLocks noChangeAspect="1"/>
          </p:cNvPicPr>
          <p:nvPr/>
        </p:nvPicPr>
        <p:blipFill>
          <a:blip r:embed="rId6"/>
          <a:stretch>
            <a:fillRect/>
          </a:stretch>
        </p:blipFill>
        <p:spPr>
          <a:xfrm>
            <a:off x="3673384" y="3628797"/>
            <a:ext cx="774192" cy="774192"/>
          </a:xfrm>
          <a:prstGeom prst="rect">
            <a:avLst/>
          </a:prstGeom>
        </p:spPr>
      </p:pic>
      <p:sp>
        <p:nvSpPr>
          <p:cNvPr id="298" name="TextBox 297">
            <a:extLst>
              <a:ext uri="{FF2B5EF4-FFF2-40B4-BE49-F238E27FC236}">
                <a16:creationId xmlns:a16="http://schemas.microsoft.com/office/drawing/2014/main" id="{B73EE051-C421-47A2-A94A-D45D18B342E2}"/>
              </a:ext>
            </a:extLst>
          </p:cNvPr>
          <p:cNvSpPr txBox="1"/>
          <p:nvPr/>
        </p:nvSpPr>
        <p:spPr>
          <a:xfrm>
            <a:off x="4611667" y="3893324"/>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VPN Gateway Configuration</a:t>
            </a:r>
          </a:p>
        </p:txBody>
      </p:sp>
      <p:pic>
        <p:nvPicPr>
          <p:cNvPr id="320" name="Picture 319" descr="Icon of three circles">
            <a:extLst>
              <a:ext uri="{FF2B5EF4-FFF2-40B4-BE49-F238E27FC236}">
                <a16:creationId xmlns:a16="http://schemas.microsoft.com/office/drawing/2014/main" id="{D2A8C52D-5CD3-4D98-8D73-F29D24C412F3}"/>
              </a:ext>
            </a:extLst>
          </p:cNvPr>
          <p:cNvPicPr>
            <a:picLocks noChangeAspect="1"/>
          </p:cNvPicPr>
          <p:nvPr/>
        </p:nvPicPr>
        <p:blipFill>
          <a:blip r:embed="rId7"/>
          <a:stretch>
            <a:fillRect/>
          </a:stretch>
        </p:blipFill>
        <p:spPr>
          <a:xfrm>
            <a:off x="3673384" y="4664724"/>
            <a:ext cx="774192" cy="775716"/>
          </a:xfrm>
          <a:prstGeom prst="rect">
            <a:avLst/>
          </a:prstGeom>
        </p:spPr>
      </p:pic>
      <p:sp>
        <p:nvSpPr>
          <p:cNvPr id="327" name="TextBox 326">
            <a:extLst>
              <a:ext uri="{FF2B5EF4-FFF2-40B4-BE49-F238E27FC236}">
                <a16:creationId xmlns:a16="http://schemas.microsoft.com/office/drawing/2014/main" id="{11D3CF98-D8D1-4C30-8AB4-AC1DF7EBD117}"/>
              </a:ext>
            </a:extLst>
          </p:cNvPr>
          <p:cNvSpPr txBox="1"/>
          <p:nvPr/>
        </p:nvSpPr>
        <p:spPr>
          <a:xfrm>
            <a:off x="4611667" y="4930775"/>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VPN Gateway Types</a:t>
            </a:r>
          </a:p>
        </p:txBody>
      </p:sp>
      <p:pic>
        <p:nvPicPr>
          <p:cNvPr id="346" name="Picture 345" descr="Icon of a gear">
            <a:extLst>
              <a:ext uri="{FF2B5EF4-FFF2-40B4-BE49-F238E27FC236}">
                <a16:creationId xmlns:a16="http://schemas.microsoft.com/office/drawing/2014/main" id="{B764C1A4-A0C9-42EE-BA6F-AD6E961F8CD1}"/>
              </a:ext>
            </a:extLst>
          </p:cNvPr>
          <p:cNvPicPr>
            <a:picLocks noChangeAspect="1"/>
          </p:cNvPicPr>
          <p:nvPr/>
        </p:nvPicPr>
        <p:blipFill>
          <a:blip r:embed="rId8"/>
          <a:stretch>
            <a:fillRect/>
          </a:stretch>
        </p:blipFill>
        <p:spPr>
          <a:xfrm>
            <a:off x="3673384" y="5703698"/>
            <a:ext cx="774192" cy="774192"/>
          </a:xfrm>
          <a:prstGeom prst="rect">
            <a:avLst/>
          </a:prstGeom>
        </p:spPr>
      </p:pic>
      <p:sp>
        <p:nvSpPr>
          <p:cNvPr id="352" name="TextBox 351">
            <a:extLst>
              <a:ext uri="{FF2B5EF4-FFF2-40B4-BE49-F238E27FC236}">
                <a16:creationId xmlns:a16="http://schemas.microsoft.com/office/drawing/2014/main" id="{CFD6FABB-2AE5-47CB-B4EA-D52CCE415D06}"/>
              </a:ext>
            </a:extLst>
          </p:cNvPr>
          <p:cNvSpPr txBox="1"/>
          <p:nvPr/>
        </p:nvSpPr>
        <p:spPr>
          <a:xfrm>
            <a:off x="4611666" y="5968225"/>
            <a:ext cx="3221971"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VPN Gateway SKU and Generation</a:t>
            </a:r>
          </a:p>
        </p:txBody>
      </p:sp>
      <p:pic>
        <p:nvPicPr>
          <p:cNvPr id="368" name="Picture 367" descr="Icon of small circles connected by lines forming a big circle">
            <a:extLst>
              <a:ext uri="{FF2B5EF4-FFF2-40B4-BE49-F238E27FC236}">
                <a16:creationId xmlns:a16="http://schemas.microsoft.com/office/drawing/2014/main" id="{F39C213A-CD2A-4DBD-82E2-82BC4D7F3A25}"/>
              </a:ext>
            </a:extLst>
          </p:cNvPr>
          <p:cNvPicPr>
            <a:picLocks noChangeAspect="1"/>
          </p:cNvPicPr>
          <p:nvPr/>
        </p:nvPicPr>
        <p:blipFill rotWithShape="1">
          <a:blip r:embed="rId9"/>
          <a:srcRect l="1677" t="1677" r="1677" b="1677"/>
          <a:stretch/>
        </p:blipFill>
        <p:spPr>
          <a:xfrm>
            <a:off x="7678555" y="530513"/>
            <a:ext cx="748218" cy="748218"/>
          </a:xfrm>
          <a:prstGeom prst="ellipse">
            <a:avLst/>
          </a:prstGeom>
        </p:spPr>
      </p:pic>
      <p:sp>
        <p:nvSpPr>
          <p:cNvPr id="382" name="TextBox 381">
            <a:extLst>
              <a:ext uri="{FF2B5EF4-FFF2-40B4-BE49-F238E27FC236}">
                <a16:creationId xmlns:a16="http://schemas.microsoft.com/office/drawing/2014/main" id="{D60B3E2E-C8AF-40D4-A5D6-789B28E102F0}"/>
              </a:ext>
            </a:extLst>
          </p:cNvPr>
          <p:cNvSpPr txBox="1"/>
          <p:nvPr/>
        </p:nvSpPr>
        <p:spPr>
          <a:xfrm>
            <a:off x="8597900" y="780971"/>
            <a:ext cx="3187699"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Create the Local Network Gateway</a:t>
            </a:r>
          </a:p>
        </p:txBody>
      </p:sp>
      <p:pic>
        <p:nvPicPr>
          <p:cNvPr id="395" name="Picture 394" descr="Icon of a wrench">
            <a:extLst>
              <a:ext uri="{FF2B5EF4-FFF2-40B4-BE49-F238E27FC236}">
                <a16:creationId xmlns:a16="http://schemas.microsoft.com/office/drawing/2014/main" id="{975B7769-B6AA-4F2B-9019-402D89615ABE}"/>
              </a:ext>
            </a:extLst>
          </p:cNvPr>
          <p:cNvPicPr>
            <a:picLocks noChangeAspect="1"/>
          </p:cNvPicPr>
          <p:nvPr/>
        </p:nvPicPr>
        <p:blipFill>
          <a:blip r:embed="rId10"/>
          <a:stretch>
            <a:fillRect/>
          </a:stretch>
        </p:blipFill>
        <p:spPr>
          <a:xfrm>
            <a:off x="7665568" y="1554977"/>
            <a:ext cx="774192" cy="774192"/>
          </a:xfrm>
          <a:prstGeom prst="rect">
            <a:avLst/>
          </a:prstGeom>
        </p:spPr>
      </p:pic>
      <p:sp>
        <p:nvSpPr>
          <p:cNvPr id="399" name="TextBox 398">
            <a:extLst>
              <a:ext uri="{FF2B5EF4-FFF2-40B4-BE49-F238E27FC236}">
                <a16:creationId xmlns:a16="http://schemas.microsoft.com/office/drawing/2014/main" id="{7F9320AF-424F-4606-A8B9-3A41B7D4C6A4}"/>
              </a:ext>
            </a:extLst>
          </p:cNvPr>
          <p:cNvSpPr txBox="1"/>
          <p:nvPr/>
        </p:nvSpPr>
        <p:spPr>
          <a:xfrm>
            <a:off x="8597901" y="1695311"/>
            <a:ext cx="2865548" cy="492443"/>
          </a:xfrm>
          <a:prstGeom prst="rect">
            <a:avLst/>
          </a:prstGeom>
          <a:noFill/>
        </p:spPr>
        <p:txBody>
          <a:bodyPr wrap="square" lIns="0" tIns="0" rIns="0" bIns="0" rtlCol="0" anchor="ctr">
            <a:spAutoFit/>
          </a:bodyPr>
          <a:lstStyle/>
          <a:p>
            <a:pPr defTabSz="444500">
              <a:spcBef>
                <a:spcPct val="0"/>
              </a:spcBef>
              <a:spcAft>
                <a:spcPct val="35000"/>
              </a:spcAft>
            </a:pPr>
            <a:r>
              <a:rPr lang="en-US" sz="1600" dirty="0"/>
              <a:t>Configure the On-premises</a:t>
            </a:r>
            <a:br>
              <a:rPr lang="en-US" sz="1600" dirty="0"/>
            </a:br>
            <a:r>
              <a:rPr lang="en-US" sz="1600" dirty="0"/>
              <a:t>VPN Device</a:t>
            </a:r>
          </a:p>
        </p:txBody>
      </p:sp>
      <p:pic>
        <p:nvPicPr>
          <p:cNvPr id="415" name="Picture 414" descr="Icon of lines going to different circles">
            <a:extLst>
              <a:ext uri="{FF2B5EF4-FFF2-40B4-BE49-F238E27FC236}">
                <a16:creationId xmlns:a16="http://schemas.microsoft.com/office/drawing/2014/main" id="{DDD8F2A0-F316-4F98-9D94-8FF095EF1362}"/>
              </a:ext>
            </a:extLst>
          </p:cNvPr>
          <p:cNvPicPr>
            <a:picLocks noChangeAspect="1"/>
          </p:cNvPicPr>
          <p:nvPr/>
        </p:nvPicPr>
        <p:blipFill rotWithShape="1">
          <a:blip r:embed="rId11"/>
          <a:srcRect l="750" t="750" r="750" b="750"/>
          <a:stretch/>
        </p:blipFill>
        <p:spPr>
          <a:xfrm>
            <a:off x="7671376" y="2598247"/>
            <a:ext cx="762576" cy="764078"/>
          </a:xfrm>
          <a:prstGeom prst="ellipse">
            <a:avLst/>
          </a:prstGeom>
        </p:spPr>
      </p:pic>
      <p:sp>
        <p:nvSpPr>
          <p:cNvPr id="418" name="TextBox 417">
            <a:extLst>
              <a:ext uri="{FF2B5EF4-FFF2-40B4-BE49-F238E27FC236}">
                <a16:creationId xmlns:a16="http://schemas.microsoft.com/office/drawing/2014/main" id="{E6A59A4E-FDC5-49F4-9892-C4F448A28093}"/>
              </a:ext>
            </a:extLst>
          </p:cNvPr>
          <p:cNvSpPr txBox="1"/>
          <p:nvPr/>
        </p:nvSpPr>
        <p:spPr>
          <a:xfrm>
            <a:off x="8597901" y="2855078"/>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Create the VPN Connection</a:t>
            </a:r>
          </a:p>
        </p:txBody>
      </p:sp>
      <p:pic>
        <p:nvPicPr>
          <p:cNvPr id="425" name="Picture 424" descr="Icon of a checkmark">
            <a:extLst>
              <a:ext uri="{FF2B5EF4-FFF2-40B4-BE49-F238E27FC236}">
                <a16:creationId xmlns:a16="http://schemas.microsoft.com/office/drawing/2014/main" id="{E878FDC8-5AF3-4FB6-A52E-9BE292A553E8}"/>
              </a:ext>
            </a:extLst>
          </p:cNvPr>
          <p:cNvPicPr>
            <a:picLocks noChangeAspect="1"/>
          </p:cNvPicPr>
          <p:nvPr/>
        </p:nvPicPr>
        <p:blipFill>
          <a:blip r:embed="rId12"/>
          <a:stretch>
            <a:fillRect/>
          </a:stretch>
        </p:blipFill>
        <p:spPr>
          <a:xfrm>
            <a:off x="7665568" y="3629879"/>
            <a:ext cx="774192" cy="774192"/>
          </a:xfrm>
          <a:prstGeom prst="rect">
            <a:avLst/>
          </a:prstGeom>
        </p:spPr>
      </p:pic>
      <p:sp>
        <p:nvSpPr>
          <p:cNvPr id="427" name="TextBox 426">
            <a:extLst>
              <a:ext uri="{FF2B5EF4-FFF2-40B4-BE49-F238E27FC236}">
                <a16:creationId xmlns:a16="http://schemas.microsoft.com/office/drawing/2014/main" id="{226F5D85-E0B2-4901-A7EB-F45421385EF4}"/>
              </a:ext>
            </a:extLst>
          </p:cNvPr>
          <p:cNvSpPr txBox="1"/>
          <p:nvPr/>
        </p:nvSpPr>
        <p:spPr>
          <a:xfrm>
            <a:off x="8597901" y="3893324"/>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High Availability Scenarios</a:t>
            </a:r>
          </a:p>
        </p:txBody>
      </p:sp>
      <p:pic>
        <p:nvPicPr>
          <p:cNvPr id="431" name="Picture 430" descr="Icon of a person and a chat bubble">
            <a:extLst>
              <a:ext uri="{FF2B5EF4-FFF2-40B4-BE49-F238E27FC236}">
                <a16:creationId xmlns:a16="http://schemas.microsoft.com/office/drawing/2014/main" id="{29185A40-7E0E-43B1-AAE9-645A3A72CEFF}"/>
              </a:ext>
            </a:extLst>
          </p:cNvPr>
          <p:cNvPicPr>
            <a:picLocks noChangeAspect="1"/>
          </p:cNvPicPr>
          <p:nvPr/>
        </p:nvPicPr>
        <p:blipFill>
          <a:blip r:embed="rId13"/>
          <a:stretch>
            <a:fillRect/>
          </a:stretch>
        </p:blipFill>
        <p:spPr>
          <a:xfrm>
            <a:off x="7665568" y="4666248"/>
            <a:ext cx="774192" cy="774192"/>
          </a:xfrm>
          <a:prstGeom prst="rect">
            <a:avLst/>
          </a:prstGeom>
        </p:spPr>
      </p:pic>
      <p:sp>
        <p:nvSpPr>
          <p:cNvPr id="432" name="TextBox 431">
            <a:extLst>
              <a:ext uri="{FF2B5EF4-FFF2-40B4-BE49-F238E27FC236}">
                <a16:creationId xmlns:a16="http://schemas.microsoft.com/office/drawing/2014/main" id="{4EBC371E-4D58-4D35-B24B-A99B55AEA1DD}"/>
              </a:ext>
            </a:extLst>
          </p:cNvPr>
          <p:cNvSpPr txBox="1"/>
          <p:nvPr/>
        </p:nvSpPr>
        <p:spPr>
          <a:xfrm>
            <a:off x="8597901" y="4930775"/>
            <a:ext cx="2865548" cy="246221"/>
          </a:xfrm>
          <a:prstGeom prst="rect">
            <a:avLst/>
          </a:prstGeom>
          <a:noFill/>
        </p:spPr>
        <p:txBody>
          <a:bodyPr wrap="square" lIns="0" tIns="0" rIns="0" bIns="0" rtlCol="0" anchor="ctr">
            <a:spAutoFit/>
          </a:bodyPr>
          <a:lstStyle/>
          <a:p>
            <a:pPr defTabSz="444500">
              <a:spcBef>
                <a:spcPct val="0"/>
              </a:spcBef>
              <a:spcAft>
                <a:spcPct val="35000"/>
              </a:spcAft>
            </a:pPr>
            <a:r>
              <a:rPr lang="en-US" sz="1600" dirty="0"/>
              <a:t>Demonstration – VPN Gateway</a:t>
            </a:r>
          </a:p>
        </p:txBody>
      </p:sp>
    </p:spTree>
    <p:extLst>
      <p:ext uri="{BB962C8B-B14F-4D97-AF65-F5344CB8AC3E}">
        <p14:creationId xmlns:p14="http://schemas.microsoft.com/office/powerpoint/2010/main" val="4032573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VPN Gateways</a:t>
            </a:r>
          </a:p>
        </p:txBody>
      </p:sp>
      <p:sp>
        <p:nvSpPr>
          <p:cNvPr id="5" name="Rectangle 4">
            <a:extLst>
              <a:ext uri="{FF2B5EF4-FFF2-40B4-BE49-F238E27FC236}">
                <a16:creationId xmlns:a16="http://schemas.microsoft.com/office/drawing/2014/main" id="{76B7D018-6300-4013-9D3C-C3068AF25DC5}"/>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26" name="Picture 2" descr="Diagram showing a VPN Gateway using and IPsecIKE tunnel to access an on-premises gateway">
            <a:extLst>
              <a:ext uri="{FF2B5EF4-FFF2-40B4-BE49-F238E27FC236}">
                <a16:creationId xmlns:a16="http://schemas.microsoft.com/office/drawing/2014/main" id="{73EE1A56-4A5B-463A-A525-221E48141C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6969" y="1641475"/>
            <a:ext cx="10982538" cy="2498726"/>
          </a:xfrm>
          <a:prstGeom prst="rect">
            <a:avLst/>
          </a:prstGeom>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D8C96F80-31A9-4368-B1B3-CD285D344AC1}"/>
              </a:ext>
            </a:extLst>
          </p:cNvPr>
          <p:cNvSpPr/>
          <p:nvPr/>
        </p:nvSpPr>
        <p:spPr>
          <a:xfrm>
            <a:off x="427037" y="4737733"/>
            <a:ext cx="3757047" cy="1624013"/>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latin typeface="+mj-lt"/>
              </a:rPr>
              <a:t>Site-to-site connections </a:t>
            </a:r>
            <a:r>
              <a:rPr lang="en-US" sz="2200" dirty="0">
                <a:solidFill>
                  <a:schemeClr val="tx1"/>
                </a:solidFill>
              </a:rPr>
              <a:t>connect on-premises datacenters to Azure </a:t>
            </a:r>
            <a:br>
              <a:rPr lang="en-US" sz="2200" dirty="0">
                <a:solidFill>
                  <a:schemeClr val="tx1"/>
                </a:solidFill>
              </a:rPr>
            </a:br>
            <a:r>
              <a:rPr lang="en-US" sz="2200" dirty="0">
                <a:solidFill>
                  <a:schemeClr val="tx1"/>
                </a:solidFill>
              </a:rPr>
              <a:t>virtual networks</a:t>
            </a:r>
          </a:p>
        </p:txBody>
      </p:sp>
      <p:sp>
        <p:nvSpPr>
          <p:cNvPr id="11" name="Freeform: Shape 10">
            <a:extLst>
              <a:ext uri="{FF2B5EF4-FFF2-40B4-BE49-F238E27FC236}">
                <a16:creationId xmlns:a16="http://schemas.microsoft.com/office/drawing/2014/main" id="{79986F28-AA07-40CE-87D6-BC88661A2361}"/>
              </a:ext>
            </a:extLst>
          </p:cNvPr>
          <p:cNvSpPr/>
          <p:nvPr/>
        </p:nvSpPr>
        <p:spPr>
          <a:xfrm>
            <a:off x="4339714" y="4737733"/>
            <a:ext cx="3757047" cy="1624013"/>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a:solidFill>
                  <a:schemeClr val="tx1"/>
                </a:solidFill>
                <a:latin typeface="+mj-lt"/>
              </a:rPr>
              <a:t>VNet-to-VNet</a:t>
            </a:r>
            <a:r>
              <a:rPr lang="en-US" sz="2200">
                <a:solidFill>
                  <a:schemeClr val="tx1"/>
                </a:solidFill>
              </a:rPr>
              <a:t> </a:t>
            </a:r>
            <a:r>
              <a:rPr lang="en-US" sz="2200" dirty="0">
                <a:solidFill>
                  <a:schemeClr val="tx1"/>
                </a:solidFill>
              </a:rPr>
              <a:t>connections connect Azure virtual networks (custom) </a:t>
            </a:r>
          </a:p>
        </p:txBody>
      </p:sp>
      <p:sp>
        <p:nvSpPr>
          <p:cNvPr id="12" name="Freeform: Shape 11">
            <a:extLst>
              <a:ext uri="{FF2B5EF4-FFF2-40B4-BE49-F238E27FC236}">
                <a16:creationId xmlns:a16="http://schemas.microsoft.com/office/drawing/2014/main" id="{53055D80-C25A-40B6-B426-946680177531}"/>
              </a:ext>
            </a:extLst>
          </p:cNvPr>
          <p:cNvSpPr/>
          <p:nvPr/>
        </p:nvSpPr>
        <p:spPr>
          <a:xfrm>
            <a:off x="8252391" y="4737733"/>
            <a:ext cx="3757047" cy="1624013"/>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latin typeface="+mj-lt"/>
              </a:rPr>
              <a:t>Point-to-site (User VPN) connections </a:t>
            </a:r>
            <a:r>
              <a:rPr lang="en-US" sz="2200" dirty="0">
                <a:solidFill>
                  <a:schemeClr val="tx1"/>
                </a:solidFill>
              </a:rPr>
              <a:t>connect individual devices to Azure virtual networks</a:t>
            </a:r>
          </a:p>
        </p:txBody>
      </p:sp>
    </p:spTree>
    <p:extLst>
      <p:ext uri="{BB962C8B-B14F-4D97-AF65-F5344CB8AC3E}">
        <p14:creationId xmlns:p14="http://schemas.microsoft.com/office/powerpoint/2010/main" val="19726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Implement Site-to-Site VPN Connections</a:t>
            </a:r>
          </a:p>
        </p:txBody>
      </p:sp>
      <p:sp>
        <p:nvSpPr>
          <p:cNvPr id="5" name="Rectangle 4">
            <a:extLst>
              <a:ext uri="{FF2B5EF4-FFF2-40B4-BE49-F238E27FC236}">
                <a16:creationId xmlns:a16="http://schemas.microsoft.com/office/drawing/2014/main" id="{1F8D28B1-7F47-4472-8056-237C915F3E93}"/>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4" descr="Flowchart with 7 steps: create VNets and subnets, Specify the DNS Server optional, Create the Gateway subnet, Create the VPN gateway, Create the local network gateway, Configure the VPN device, and Create the VPN connection">
            <a:extLst>
              <a:ext uri="{FF2B5EF4-FFF2-40B4-BE49-F238E27FC236}">
                <a16:creationId xmlns:a16="http://schemas.microsoft.com/office/drawing/2014/main" id="{931DC74B-1AF2-4976-A196-C046FCE1854A}"/>
              </a:ext>
            </a:extLst>
          </p:cNvPr>
          <p:cNvPicPr>
            <a:picLocks noChangeAspect="1"/>
          </p:cNvPicPr>
          <p:nvPr/>
        </p:nvPicPr>
        <p:blipFill>
          <a:blip r:embed="rId3"/>
          <a:stretch>
            <a:fillRect/>
          </a:stretch>
        </p:blipFill>
        <p:spPr>
          <a:xfrm>
            <a:off x="1114001" y="1680678"/>
            <a:ext cx="10208474" cy="2420319"/>
          </a:xfrm>
          <a:prstGeom prst="rect">
            <a:avLst/>
          </a:prstGeom>
        </p:spPr>
      </p:pic>
      <p:sp>
        <p:nvSpPr>
          <p:cNvPr id="6" name="Freeform: Shape 5">
            <a:extLst>
              <a:ext uri="{FF2B5EF4-FFF2-40B4-BE49-F238E27FC236}">
                <a16:creationId xmlns:a16="http://schemas.microsoft.com/office/drawing/2014/main" id="{A5277337-87A5-49F1-BCF9-060FAA70C042}"/>
              </a:ext>
            </a:extLst>
          </p:cNvPr>
          <p:cNvSpPr/>
          <p:nvPr/>
        </p:nvSpPr>
        <p:spPr>
          <a:xfrm>
            <a:off x="427037" y="4737733"/>
            <a:ext cx="3757047" cy="1624013"/>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Take time to carefully plan your network configuration</a:t>
            </a:r>
          </a:p>
        </p:txBody>
      </p:sp>
      <p:sp>
        <p:nvSpPr>
          <p:cNvPr id="7" name="Freeform: Shape 6">
            <a:extLst>
              <a:ext uri="{FF2B5EF4-FFF2-40B4-BE49-F238E27FC236}">
                <a16:creationId xmlns:a16="http://schemas.microsoft.com/office/drawing/2014/main" id="{C0DC0DA7-FDE3-4BA9-9DAD-6B3474165B49}"/>
              </a:ext>
            </a:extLst>
          </p:cNvPr>
          <p:cNvSpPr/>
          <p:nvPr/>
        </p:nvSpPr>
        <p:spPr>
          <a:xfrm>
            <a:off x="4339714" y="4737733"/>
            <a:ext cx="3757047" cy="1624013"/>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The on-premises part is necessary only if you are configuring Site-to-Site</a:t>
            </a:r>
          </a:p>
        </p:txBody>
      </p:sp>
      <p:sp>
        <p:nvSpPr>
          <p:cNvPr id="8" name="Freeform: Shape 7">
            <a:extLst>
              <a:ext uri="{FF2B5EF4-FFF2-40B4-BE49-F238E27FC236}">
                <a16:creationId xmlns:a16="http://schemas.microsoft.com/office/drawing/2014/main" id="{FACD2D12-2F88-4799-A729-35CF7B4EB536}"/>
              </a:ext>
            </a:extLst>
          </p:cNvPr>
          <p:cNvSpPr/>
          <p:nvPr/>
        </p:nvSpPr>
        <p:spPr>
          <a:xfrm>
            <a:off x="8252391" y="4737733"/>
            <a:ext cx="3757047" cy="1624013"/>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Always </a:t>
            </a:r>
            <a:r>
              <a:rPr lang="en-US" sz="2200">
                <a:solidFill>
                  <a:schemeClr val="tx1"/>
                </a:solidFill>
              </a:rPr>
              <a:t>verify and</a:t>
            </a:r>
            <a:br>
              <a:rPr lang="en-US" sz="2200">
                <a:solidFill>
                  <a:schemeClr val="tx1"/>
                </a:solidFill>
              </a:rPr>
            </a:br>
            <a:r>
              <a:rPr lang="en-US" sz="2200">
                <a:solidFill>
                  <a:schemeClr val="tx1"/>
                </a:solidFill>
              </a:rPr>
              <a:t>test </a:t>
            </a:r>
            <a:r>
              <a:rPr lang="en-US" sz="2200" dirty="0">
                <a:solidFill>
                  <a:schemeClr val="tx1"/>
                </a:solidFill>
              </a:rPr>
              <a:t>your connections</a:t>
            </a:r>
          </a:p>
        </p:txBody>
      </p:sp>
    </p:spTree>
    <p:extLst>
      <p:ext uri="{BB962C8B-B14F-4D97-AF65-F5344CB8AC3E}">
        <p14:creationId xmlns:p14="http://schemas.microsoft.com/office/powerpoint/2010/main" val="10296426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7" name="Rectangle 6">
            <a:extLst>
              <a:ext uri="{FF2B5EF4-FFF2-40B4-BE49-F238E27FC236}">
                <a16:creationId xmlns:a16="http://schemas.microsoft.com/office/drawing/2014/main" id="{9E8BCB9C-417A-47A6-8068-538C688A70D2}"/>
              </a:ext>
              <a:ext uri="{C183D7F6-B498-43B3-948B-1728B52AA6E4}">
                <adec:decorative xmlns:adec="http://schemas.microsoft.com/office/drawing/2017/decorative" val="0"/>
              </a:ext>
            </a:extLst>
          </p:cNvPr>
          <p:cNvSpPr/>
          <p:nvPr/>
        </p:nvSpPr>
        <p:spPr bwMode="auto">
          <a:xfrm>
            <a:off x="427035" y="1561328"/>
            <a:ext cx="6432445"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The gateway subnet contains the IP addresses; if possible, use a CIDR block of /28 or /27</a:t>
            </a:r>
          </a:p>
        </p:txBody>
      </p:sp>
      <p:sp>
        <p:nvSpPr>
          <p:cNvPr id="8" name="Rectangle 7">
            <a:extLst>
              <a:ext uri="{FF2B5EF4-FFF2-40B4-BE49-F238E27FC236}">
                <a16:creationId xmlns:a16="http://schemas.microsoft.com/office/drawing/2014/main" id="{7F22DA19-40BA-46B2-A454-954C769FD66F}"/>
              </a:ext>
              <a:ext uri="{C183D7F6-B498-43B3-948B-1728B52AA6E4}">
                <adec:decorative xmlns:adec="http://schemas.microsoft.com/office/drawing/2017/decorative" val="0"/>
              </a:ext>
            </a:extLst>
          </p:cNvPr>
          <p:cNvSpPr/>
          <p:nvPr/>
        </p:nvSpPr>
        <p:spPr bwMode="auto">
          <a:xfrm>
            <a:off x="427035" y="2760039"/>
            <a:ext cx="6432445" cy="175691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When you create your gateway subnet, gateway VMs are deployed to the gateway subnet and configured with the required VPN gateway settings</a:t>
            </a:r>
          </a:p>
        </p:txBody>
      </p:sp>
      <p:sp>
        <p:nvSpPr>
          <p:cNvPr id="10" name="Rectangle 9">
            <a:extLst>
              <a:ext uri="{FF2B5EF4-FFF2-40B4-BE49-F238E27FC236}">
                <a16:creationId xmlns:a16="http://schemas.microsoft.com/office/drawing/2014/main" id="{54D199EC-E1DA-46DE-BAAB-19FC4631499D}"/>
              </a:ext>
              <a:ext uri="{C183D7F6-B498-43B3-948B-1728B52AA6E4}">
                <adec:decorative xmlns:adec="http://schemas.microsoft.com/office/drawing/2017/decorative" val="0"/>
              </a:ext>
            </a:extLst>
          </p:cNvPr>
          <p:cNvSpPr/>
          <p:nvPr/>
        </p:nvSpPr>
        <p:spPr bwMode="auto">
          <a:xfrm>
            <a:off x="427035" y="4661517"/>
            <a:ext cx="6432445"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Never deploy other resources</a:t>
            </a:r>
            <a:br>
              <a:rPr lang="en-US" dirty="0">
                <a:solidFill>
                  <a:schemeClr val="tx1"/>
                </a:solidFill>
              </a:rPr>
            </a:br>
            <a:r>
              <a:rPr lang="en-US" dirty="0">
                <a:solidFill>
                  <a:schemeClr val="tx1"/>
                </a:solidFill>
              </a:rPr>
              <a:t>(for example, additional VMs) to the gateway subnet</a:t>
            </a:r>
          </a:p>
        </p:txBody>
      </p:sp>
      <p:pic>
        <p:nvPicPr>
          <p:cNvPr id="13" name="Picture 12" descr="Screenshot of the Subnets blade of the Virtual Networking Azure portal . The add Gateway subnet link is highlighted">
            <a:extLst>
              <a:ext uri="{FF2B5EF4-FFF2-40B4-BE49-F238E27FC236}">
                <a16:creationId xmlns:a16="http://schemas.microsoft.com/office/drawing/2014/main" id="{96D7C68E-E3EB-4C9D-911A-69F51489A48A}"/>
              </a:ext>
            </a:extLst>
          </p:cNvPr>
          <p:cNvPicPr>
            <a:picLocks noChangeAspect="1"/>
          </p:cNvPicPr>
          <p:nvPr/>
        </p:nvPicPr>
        <p:blipFill rotWithShape="1">
          <a:blip r:embed="rId2"/>
          <a:srcRect r="-2051"/>
          <a:stretch/>
        </p:blipFill>
        <p:spPr>
          <a:xfrm>
            <a:off x="7451505" y="1310400"/>
            <a:ext cx="3965910" cy="609600"/>
          </a:xfrm>
          <a:prstGeom prst="rect">
            <a:avLst/>
          </a:prstGeom>
          <a:ln>
            <a:solidFill>
              <a:schemeClr val="tx1">
                <a:lumMod val="50000"/>
                <a:lumOff val="50000"/>
              </a:schemeClr>
            </a:solidFill>
          </a:ln>
        </p:spPr>
      </p:pic>
      <p:pic>
        <p:nvPicPr>
          <p:cNvPr id="4" name="Picture 3" descr="Screenshot of the add a gateway subnet page. ">
            <a:extLst>
              <a:ext uri="{FF2B5EF4-FFF2-40B4-BE49-F238E27FC236}">
                <a16:creationId xmlns:a16="http://schemas.microsoft.com/office/drawing/2014/main" id="{E8DD55E8-BF9F-4CE9-BEED-AE678B601416}"/>
              </a:ext>
            </a:extLst>
          </p:cNvPr>
          <p:cNvPicPr>
            <a:picLocks noChangeAspect="1"/>
          </p:cNvPicPr>
          <p:nvPr/>
        </p:nvPicPr>
        <p:blipFill>
          <a:blip r:embed="rId3"/>
          <a:stretch>
            <a:fillRect/>
          </a:stretch>
        </p:blipFill>
        <p:spPr>
          <a:xfrm>
            <a:off x="8628412" y="2002899"/>
            <a:ext cx="2687638" cy="4259169"/>
          </a:xfrm>
          <a:prstGeom prst="rect">
            <a:avLst/>
          </a:prstGeom>
          <a:ln>
            <a:solidFill>
              <a:schemeClr val="tx1">
                <a:lumMod val="50000"/>
                <a:lumOff val="50000"/>
              </a:schemeClr>
            </a:solidFill>
          </a:ln>
        </p:spPr>
      </p:pic>
      <p:sp>
        <p:nvSpPr>
          <p:cNvPr id="6" name="Rectangle 5">
            <a:extLst>
              <a:ext uri="{FF2B5EF4-FFF2-40B4-BE49-F238E27FC236}">
                <a16:creationId xmlns:a16="http://schemas.microsoft.com/office/drawing/2014/main" id="{3C4BA5E6-741F-4788-BAE3-A6F4FE7ED8C7}"/>
              </a:ext>
              <a:ext uri="{C183D7F6-B498-43B3-948B-1728B52AA6E4}">
                <adec:decorative xmlns:adec="http://schemas.microsoft.com/office/drawing/2017/decorative" val="1"/>
              </a:ext>
            </a:extLst>
          </p:cNvPr>
          <p:cNvSpPr/>
          <p:nvPr/>
        </p:nvSpPr>
        <p:spPr bwMode="auto">
          <a:xfrm>
            <a:off x="7096125" y="1192214"/>
            <a:ext cx="4913314" cy="51695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4768645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VPN Gateway Configuration</a:t>
            </a:r>
          </a:p>
        </p:txBody>
      </p:sp>
      <p:sp>
        <p:nvSpPr>
          <p:cNvPr id="22" name="Rectangle 21">
            <a:extLst>
              <a:ext uri="{FF2B5EF4-FFF2-40B4-BE49-F238E27FC236}">
                <a16:creationId xmlns:a16="http://schemas.microsoft.com/office/drawing/2014/main" id="{9921E24B-FDF8-4856-B01C-40EA70C068C5}"/>
              </a:ext>
              <a:ext uri="{C183D7F6-B498-43B3-948B-1728B52AA6E4}">
                <adec:decorative xmlns:adec="http://schemas.microsoft.com/office/drawing/2017/decorative" val="0"/>
              </a:ext>
            </a:extLst>
          </p:cNvPr>
          <p:cNvSpPr/>
          <p:nvPr/>
        </p:nvSpPr>
        <p:spPr bwMode="auto">
          <a:xfrm>
            <a:off x="444220" y="1376771"/>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dirty="0">
                <a:solidFill>
                  <a:schemeClr val="tx1"/>
                </a:solidFill>
                <a:cs typeface="Segoe UI Semilight"/>
              </a:rPr>
              <a:t>Most VPN types are Route-based</a:t>
            </a:r>
          </a:p>
        </p:txBody>
      </p:sp>
      <p:sp>
        <p:nvSpPr>
          <p:cNvPr id="23" name="Rectangle 22">
            <a:extLst>
              <a:ext uri="{FF2B5EF4-FFF2-40B4-BE49-F238E27FC236}">
                <a16:creationId xmlns:a16="http://schemas.microsoft.com/office/drawing/2014/main" id="{D028A91A-1B7D-40AB-A00D-EF11AA7F1D79}"/>
              </a:ext>
              <a:ext uri="{C183D7F6-B498-43B3-948B-1728B52AA6E4}">
                <adec:decorative xmlns:adec="http://schemas.microsoft.com/office/drawing/2017/decorative" val="0"/>
              </a:ext>
            </a:extLst>
          </p:cNvPr>
          <p:cNvSpPr/>
          <p:nvPr/>
        </p:nvSpPr>
        <p:spPr bwMode="auto">
          <a:xfrm>
            <a:off x="444219" y="2411686"/>
            <a:ext cx="5067751" cy="848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09728" bIns="91440" numCol="1" spcCol="0" rtlCol="0" fromWordArt="0" anchor="ctr" anchorCtr="0" forceAA="0" compatLnSpc="1">
            <a:prstTxWarp prst="textNoShape">
              <a:avLst/>
            </a:prstTxWarp>
            <a:noAutofit/>
          </a:bodyPr>
          <a:lstStyle/>
          <a:p>
            <a:r>
              <a:rPr lang="en-US" dirty="0">
                <a:solidFill>
                  <a:schemeClr val="tx1"/>
                </a:solidFill>
                <a:cs typeface="Segoe UI Semilight"/>
              </a:rPr>
              <a:t>Your choice of gateway SKU affects the number of connections you can have and the aggregate throughput benchmark</a:t>
            </a:r>
          </a:p>
        </p:txBody>
      </p:sp>
      <p:sp>
        <p:nvSpPr>
          <p:cNvPr id="24" name="Rectangle 23">
            <a:extLst>
              <a:ext uri="{FF2B5EF4-FFF2-40B4-BE49-F238E27FC236}">
                <a16:creationId xmlns:a16="http://schemas.microsoft.com/office/drawing/2014/main" id="{5DAF04D7-D83D-44A6-97B6-1539B3634D27}"/>
              </a:ext>
              <a:ext uri="{C183D7F6-B498-43B3-948B-1728B52AA6E4}">
                <adec:decorative xmlns:adec="http://schemas.microsoft.com/office/drawing/2017/decorative" val="0"/>
              </a:ext>
            </a:extLst>
          </p:cNvPr>
          <p:cNvSpPr/>
          <p:nvPr/>
        </p:nvSpPr>
        <p:spPr bwMode="auto">
          <a:xfrm>
            <a:off x="427038" y="3512536"/>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lvl="0"/>
            <a:r>
              <a:rPr lang="en-US" dirty="0">
                <a:solidFill>
                  <a:schemeClr val="tx1"/>
                </a:solidFill>
                <a:cs typeface="Segoe UI Semilight"/>
              </a:rPr>
              <a:t>Associate a virtual network that includes the gateway subnet</a:t>
            </a:r>
          </a:p>
        </p:txBody>
      </p:sp>
      <p:sp>
        <p:nvSpPr>
          <p:cNvPr id="21" name="Rectangle 20">
            <a:extLst>
              <a:ext uri="{FF2B5EF4-FFF2-40B4-BE49-F238E27FC236}">
                <a16:creationId xmlns:a16="http://schemas.microsoft.com/office/drawing/2014/main" id="{96A2976D-6A1A-445E-BB96-84A6CC65070C}"/>
              </a:ext>
              <a:ext uri="{C183D7F6-B498-43B3-948B-1728B52AA6E4}">
                <adec:decorative xmlns:adec="http://schemas.microsoft.com/office/drawing/2017/decorative" val="0"/>
              </a:ext>
            </a:extLst>
          </p:cNvPr>
          <p:cNvSpPr/>
          <p:nvPr/>
        </p:nvSpPr>
        <p:spPr bwMode="auto">
          <a:xfrm>
            <a:off x="427038" y="4547451"/>
            <a:ext cx="5067751" cy="78035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cs typeface="Segoe UI Semilight"/>
              </a:rPr>
              <a:t>The gateway needs a public IP address </a:t>
            </a:r>
          </a:p>
        </p:txBody>
      </p:sp>
      <p:sp>
        <p:nvSpPr>
          <p:cNvPr id="7" name="Rectangle 6">
            <a:extLst>
              <a:ext uri="{FF2B5EF4-FFF2-40B4-BE49-F238E27FC236}">
                <a16:creationId xmlns:a16="http://schemas.microsoft.com/office/drawing/2014/main" id="{F38EB964-8F6A-4CD5-BAC0-F9F1EE49BCEB}"/>
              </a:ext>
              <a:ext uri="{C183D7F6-B498-43B3-948B-1728B52AA6E4}">
                <adec:decorative xmlns:adec="http://schemas.microsoft.com/office/drawing/2017/decorative" val="1"/>
              </a:ext>
            </a:extLst>
          </p:cNvPr>
          <p:cNvSpPr/>
          <p:nvPr/>
        </p:nvSpPr>
        <p:spPr bwMode="auto">
          <a:xfrm>
            <a:off x="5587068" y="1192213"/>
            <a:ext cx="6422369" cy="45200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8" name="Picture 7" descr="Screenshot of the create virtual network gateway page. VPN and route-based are selected">
            <a:extLst>
              <a:ext uri="{FF2B5EF4-FFF2-40B4-BE49-F238E27FC236}">
                <a16:creationId xmlns:a16="http://schemas.microsoft.com/office/drawing/2014/main" id="{C5131D97-A438-437B-BF13-227AAFABFFC4}"/>
              </a:ext>
            </a:extLst>
          </p:cNvPr>
          <p:cNvPicPr>
            <a:picLocks noChangeAspect="1"/>
          </p:cNvPicPr>
          <p:nvPr/>
        </p:nvPicPr>
        <p:blipFill>
          <a:blip r:embed="rId3"/>
          <a:stretch>
            <a:fillRect/>
          </a:stretch>
        </p:blipFill>
        <p:spPr>
          <a:xfrm>
            <a:off x="6405282" y="1282291"/>
            <a:ext cx="4985761" cy="4362540"/>
          </a:xfrm>
          <a:prstGeom prst="rect">
            <a:avLst/>
          </a:prstGeom>
        </p:spPr>
      </p:pic>
      <p:pic>
        <p:nvPicPr>
          <p:cNvPr id="11" name="Picture 10" descr="Tick mark">
            <a:extLst>
              <a:ext uri="{FF2B5EF4-FFF2-40B4-BE49-F238E27FC236}">
                <a16:creationId xmlns:a16="http://schemas.microsoft.com/office/drawing/2014/main" id="{F544975C-6697-4F11-A142-D7C31B0CCA30}"/>
              </a:ext>
            </a:extLst>
          </p:cNvPr>
          <p:cNvPicPr>
            <a:picLocks noChangeAspect="1"/>
          </p:cNvPicPr>
          <p:nvPr/>
        </p:nvPicPr>
        <p:blipFill>
          <a:blip r:embed="rId4"/>
          <a:stretch>
            <a:fillRect/>
          </a:stretch>
        </p:blipFill>
        <p:spPr>
          <a:xfrm>
            <a:off x="427038" y="5802313"/>
            <a:ext cx="779025" cy="557965"/>
          </a:xfrm>
          <a:prstGeom prst="rect">
            <a:avLst/>
          </a:prstGeom>
        </p:spPr>
      </p:pic>
      <p:sp>
        <p:nvSpPr>
          <p:cNvPr id="13" name="Freeform: Shape 12">
            <a:extLst>
              <a:ext uri="{FF2B5EF4-FFF2-40B4-BE49-F238E27FC236}">
                <a16:creationId xmlns:a16="http://schemas.microsoft.com/office/drawing/2014/main" id="{B46AD4E7-AB8A-4627-AC38-AF7A796E13F3}"/>
              </a:ext>
            </a:extLst>
          </p:cNvPr>
          <p:cNvSpPr/>
          <p:nvPr/>
        </p:nvSpPr>
        <p:spPr bwMode="auto">
          <a:xfrm>
            <a:off x="0" y="5802313"/>
            <a:ext cx="12319029" cy="559434"/>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It can take up to 45 minutes to provision the VPN gateway</a:t>
            </a: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Gateway Types</a:t>
            </a:r>
          </a:p>
        </p:txBody>
      </p:sp>
      <p:sp>
        <p:nvSpPr>
          <p:cNvPr id="6" name="Rectangle 5">
            <a:extLst>
              <a:ext uri="{FF2B5EF4-FFF2-40B4-BE49-F238E27FC236}">
                <a16:creationId xmlns:a16="http://schemas.microsoft.com/office/drawing/2014/main" id="{372CF38B-DEF9-42D3-AF5D-13EEA4B3A43D}"/>
              </a:ext>
              <a:ext uri="{C183D7F6-B498-43B3-948B-1728B52AA6E4}">
                <adec:decorative xmlns:adec="http://schemas.microsoft.com/office/drawing/2017/decorative" val="0"/>
              </a:ext>
            </a:extLst>
          </p:cNvPr>
          <p:cNvSpPr/>
          <p:nvPr/>
        </p:nvSpPr>
        <p:spPr bwMode="auto">
          <a:xfrm>
            <a:off x="427038" y="1309660"/>
            <a:ext cx="4425696" cy="241208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200"/>
              </a:spcBef>
              <a:spcAft>
                <a:spcPts val="600"/>
              </a:spcAft>
            </a:pPr>
            <a:r>
              <a:rPr lang="en-US" sz="2000" dirty="0">
                <a:solidFill>
                  <a:schemeClr val="tx2">
                    <a:lumMod val="50000"/>
                  </a:schemeClr>
                </a:solidFill>
                <a:latin typeface="+mj-lt"/>
              </a:rPr>
              <a:t>Route-based VPNs </a:t>
            </a:r>
            <a:r>
              <a:rPr lang="en-US" sz="2000" dirty="0">
                <a:solidFill>
                  <a:schemeClr val="tx1"/>
                </a:solidFill>
              </a:rPr>
              <a:t>use routes in the IP forwarding or routing table to direct packets:</a:t>
            </a:r>
          </a:p>
          <a:p>
            <a:pPr marL="285750" indent="-285750">
              <a:spcAft>
                <a:spcPts val="600"/>
              </a:spcAft>
              <a:buFont typeface="Arial" panose="020B0604020202020204" pitchFamily="34" charset="0"/>
              <a:buChar char="•"/>
            </a:pPr>
            <a:r>
              <a:rPr lang="en-US" dirty="0">
                <a:solidFill>
                  <a:schemeClr val="tx1"/>
                </a:solidFill>
              </a:rPr>
              <a:t>Support for IKEv2</a:t>
            </a:r>
          </a:p>
          <a:p>
            <a:pPr marL="285750" indent="-285750">
              <a:spcBef>
                <a:spcPts val="200"/>
              </a:spcBef>
              <a:spcAft>
                <a:spcPts val="600"/>
              </a:spcAft>
              <a:buFont typeface="Arial" panose="020B0604020202020204" pitchFamily="34" charset="0"/>
              <a:buChar char="•"/>
            </a:pPr>
            <a:r>
              <a:rPr lang="en-US" dirty="0">
                <a:solidFill>
                  <a:schemeClr val="tx1"/>
                </a:solidFill>
              </a:rPr>
              <a:t>Can use dynamic routing protocols</a:t>
            </a:r>
          </a:p>
        </p:txBody>
      </p:sp>
      <p:sp>
        <p:nvSpPr>
          <p:cNvPr id="8" name="Rectangle 7">
            <a:extLst>
              <a:ext uri="{FF2B5EF4-FFF2-40B4-BE49-F238E27FC236}">
                <a16:creationId xmlns:a16="http://schemas.microsoft.com/office/drawing/2014/main" id="{7B104317-7C93-4DC1-BEA4-33F6ABFF3810}"/>
              </a:ext>
              <a:ext uri="{C183D7F6-B498-43B3-948B-1728B52AA6E4}">
                <adec:decorative xmlns:adec="http://schemas.microsoft.com/office/drawing/2017/decorative" val="0"/>
              </a:ext>
            </a:extLst>
          </p:cNvPr>
          <p:cNvSpPr/>
          <p:nvPr/>
        </p:nvSpPr>
        <p:spPr bwMode="auto">
          <a:xfrm>
            <a:off x="427038" y="3890934"/>
            <a:ext cx="4425696" cy="241208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200"/>
              </a:spcBef>
              <a:spcAft>
                <a:spcPts val="600"/>
              </a:spcAft>
            </a:pPr>
            <a:r>
              <a:rPr lang="en-US" sz="2000" dirty="0">
                <a:solidFill>
                  <a:schemeClr val="tx2">
                    <a:lumMod val="50000"/>
                  </a:schemeClr>
                </a:solidFill>
                <a:latin typeface="+mj-lt"/>
              </a:rPr>
              <a:t>Policy-based VPNs </a:t>
            </a:r>
            <a:r>
              <a:rPr lang="en-US" sz="2000" dirty="0">
                <a:solidFill>
                  <a:schemeClr val="tx1"/>
                </a:solidFill>
              </a:rPr>
              <a:t>encrypt and direct packets through IPsec tunnels based on the IPsec policies:</a:t>
            </a:r>
          </a:p>
          <a:p>
            <a:pPr marL="285750" indent="-285750">
              <a:spcAft>
                <a:spcPts val="600"/>
              </a:spcAft>
              <a:buFont typeface="Arial" panose="020B0604020202020204" pitchFamily="34" charset="0"/>
              <a:buChar char="•"/>
            </a:pPr>
            <a:r>
              <a:rPr lang="en-US" dirty="0">
                <a:solidFill>
                  <a:schemeClr val="tx1"/>
                </a:solidFill>
              </a:rPr>
              <a:t>Support for IKEv1 only</a:t>
            </a:r>
          </a:p>
          <a:p>
            <a:pPr marL="285750" indent="-285750">
              <a:spcBef>
                <a:spcPts val="200"/>
              </a:spcBef>
              <a:spcAft>
                <a:spcPts val="600"/>
              </a:spcAft>
              <a:buFont typeface="Arial" panose="020B0604020202020204" pitchFamily="34" charset="0"/>
              <a:buChar char="•"/>
            </a:pPr>
            <a:r>
              <a:rPr lang="en-US" dirty="0">
                <a:solidFill>
                  <a:schemeClr val="tx1"/>
                </a:solidFill>
              </a:rPr>
              <a:t>Legacy on-premises VPN devices</a:t>
            </a:r>
          </a:p>
        </p:txBody>
      </p:sp>
      <p:sp>
        <p:nvSpPr>
          <p:cNvPr id="9" name="Rectangle 8">
            <a:extLst>
              <a:ext uri="{FF2B5EF4-FFF2-40B4-BE49-F238E27FC236}">
                <a16:creationId xmlns:a16="http://schemas.microsoft.com/office/drawing/2014/main" id="{D839979A-15A2-48A2-BB77-53F2B2BBCBB9}"/>
              </a:ext>
              <a:ext uri="{C183D7F6-B498-43B3-948B-1728B52AA6E4}">
                <adec:decorative xmlns:adec="http://schemas.microsoft.com/office/drawing/2017/decorative" val="1"/>
              </a:ext>
            </a:extLst>
          </p:cNvPr>
          <p:cNvSpPr/>
          <p:nvPr/>
        </p:nvSpPr>
        <p:spPr bwMode="auto">
          <a:xfrm>
            <a:off x="5016500" y="1192213"/>
            <a:ext cx="69929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virtual network gateway page. Route-based is selected">
            <a:extLst>
              <a:ext uri="{FF2B5EF4-FFF2-40B4-BE49-F238E27FC236}">
                <a16:creationId xmlns:a16="http://schemas.microsoft.com/office/drawing/2014/main" id="{FAC7A5FD-3483-4476-9C83-F41F7691A432}"/>
              </a:ext>
            </a:extLst>
          </p:cNvPr>
          <p:cNvPicPr>
            <a:picLocks noChangeAspect="1"/>
          </p:cNvPicPr>
          <p:nvPr/>
        </p:nvPicPr>
        <p:blipFill>
          <a:blip r:embed="rId3"/>
          <a:stretch>
            <a:fillRect/>
          </a:stretch>
        </p:blipFill>
        <p:spPr>
          <a:xfrm>
            <a:off x="5335595" y="2577147"/>
            <a:ext cx="6332638" cy="1641795"/>
          </a:xfrm>
          <a:prstGeom prst="rect">
            <a:avLst/>
          </a:prstGeom>
          <a:ln>
            <a:solidFill>
              <a:schemeClr val="bg1">
                <a:lumMod val="75000"/>
              </a:schemeClr>
            </a:solidFill>
          </a:ln>
        </p:spPr>
      </p:pic>
      <p:sp>
        <p:nvSpPr>
          <p:cNvPr id="5" name="Rectangle 4">
            <a:extLst>
              <a:ext uri="{FF2B5EF4-FFF2-40B4-BE49-F238E27FC236}">
                <a16:creationId xmlns:a16="http://schemas.microsoft.com/office/drawing/2014/main" id="{A3397D67-BE1C-4926-A170-D9D4E54C24C7}"/>
              </a:ext>
            </a:extLst>
          </p:cNvPr>
          <p:cNvSpPr/>
          <p:nvPr/>
        </p:nvSpPr>
        <p:spPr>
          <a:xfrm>
            <a:off x="6089085" y="4631907"/>
            <a:ext cx="4825658" cy="615553"/>
          </a:xfrm>
          <a:prstGeom prst="rect">
            <a:avLst/>
          </a:prstGeom>
        </p:spPr>
        <p:txBody>
          <a:bodyPr wrap="square" lIns="0" tIns="0" rIns="0" bIns="0">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p:txBody>
          <a:bodyPr/>
          <a:lstStyle/>
          <a:p>
            <a:r>
              <a:rPr lang="en-US" dirty="0"/>
              <a:t>Gateway SKU and Generation</a:t>
            </a:r>
          </a:p>
        </p:txBody>
      </p:sp>
      <p:sp>
        <p:nvSpPr>
          <p:cNvPr id="9" name="Rectangle 8">
            <a:extLst>
              <a:ext uri="{FF2B5EF4-FFF2-40B4-BE49-F238E27FC236}">
                <a16:creationId xmlns:a16="http://schemas.microsoft.com/office/drawing/2014/main" id="{0719889C-6AEF-4E0B-B084-8C2D1485AAA5}"/>
              </a:ext>
              <a:ext uri="{C183D7F6-B498-43B3-948B-1728B52AA6E4}">
                <adec:decorative xmlns:adec="http://schemas.microsoft.com/office/drawing/2017/decorative" val="1"/>
              </a:ext>
            </a:extLst>
          </p:cNvPr>
          <p:cNvSpPr/>
          <p:nvPr/>
        </p:nvSpPr>
        <p:spPr bwMode="auto">
          <a:xfrm>
            <a:off x="427037" y="1653540"/>
            <a:ext cx="3756506" cy="293592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a form which you can select an option from SKU and Generation. VpnGw1 and Generation 1 selected respectively">
            <a:extLst>
              <a:ext uri="{FF2B5EF4-FFF2-40B4-BE49-F238E27FC236}">
                <a16:creationId xmlns:a16="http://schemas.microsoft.com/office/drawing/2014/main" id="{BC5A3360-0771-4D1A-B773-258546791200}"/>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65257" y="2561737"/>
            <a:ext cx="3470540" cy="1119529"/>
          </a:xfrm>
          <a:prstGeom prst="rect">
            <a:avLst/>
          </a:prstGeom>
        </p:spPr>
      </p:pic>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4328525" y="1270794"/>
            <a:ext cx="3180450" cy="307777"/>
          </a:xfrm>
          <a:prstGeom prst="rect">
            <a:avLst/>
          </a:prstGeom>
        </p:spPr>
        <p:txBody>
          <a:bodyPr wrap="square" lIns="0" tIns="0" rIns="0" bIns="0">
            <a:spAutoFit/>
          </a:bodyPr>
          <a:lstStyle/>
          <a:p>
            <a:r>
              <a:rPr lang="en-US" sz="2000" dirty="0">
                <a:solidFill>
                  <a:schemeClr val="tx2">
                    <a:lumMod val="50000"/>
                  </a:schemeClr>
                </a:solidFill>
                <a:latin typeface="+mj-lt"/>
              </a:rPr>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212118000"/>
              </p:ext>
            </p:extLst>
          </p:nvPr>
        </p:nvGraphicFramePr>
        <p:xfrm>
          <a:off x="4339986" y="1653541"/>
          <a:ext cx="7669454" cy="2935923"/>
        </p:xfrm>
        <a:graphic>
          <a:graphicData uri="http://schemas.openxmlformats.org/drawingml/2006/table">
            <a:tbl>
              <a:tblPr firstRow="1">
                <a:tableStyleId>{69012ECD-51FC-41F1-AA8D-1B2483CD663E}</a:tableStyleId>
              </a:tblPr>
              <a:tblGrid>
                <a:gridCol w="718615">
                  <a:extLst>
                    <a:ext uri="{9D8B030D-6E8A-4147-A177-3AD203B41FA5}">
                      <a16:colId xmlns:a16="http://schemas.microsoft.com/office/drawing/2014/main" val="1007866674"/>
                    </a:ext>
                  </a:extLst>
                </a:gridCol>
                <a:gridCol w="1692458">
                  <a:extLst>
                    <a:ext uri="{9D8B030D-6E8A-4147-A177-3AD203B41FA5}">
                      <a16:colId xmlns:a16="http://schemas.microsoft.com/office/drawing/2014/main" val="1033762339"/>
                    </a:ext>
                  </a:extLst>
                </a:gridCol>
                <a:gridCol w="1891568">
                  <a:extLst>
                    <a:ext uri="{9D8B030D-6E8A-4147-A177-3AD203B41FA5}">
                      <a16:colId xmlns:a16="http://schemas.microsoft.com/office/drawing/2014/main" val="3445487214"/>
                    </a:ext>
                  </a:extLst>
                </a:gridCol>
                <a:gridCol w="1556699">
                  <a:extLst>
                    <a:ext uri="{9D8B030D-6E8A-4147-A177-3AD203B41FA5}">
                      <a16:colId xmlns:a16="http://schemas.microsoft.com/office/drawing/2014/main" val="3869190408"/>
                    </a:ext>
                  </a:extLst>
                </a:gridCol>
                <a:gridCol w="1810114">
                  <a:extLst>
                    <a:ext uri="{9D8B030D-6E8A-4147-A177-3AD203B41FA5}">
                      <a16:colId xmlns:a16="http://schemas.microsoft.com/office/drawing/2014/main" val="1344639747"/>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Gen</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SKU</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S2S/VNet-to-VNet Tunnels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P2S IKEv2 Connections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Throughput Benchmark</a:t>
                      </a:r>
                    </a:p>
                  </a:txBody>
                  <a:tcPr marT="46733" marB="46733"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VpnGw1/Az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250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650 Mbps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13466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7133767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VpnGw4/Az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5.0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81276128"/>
                  </a:ext>
                </a:extLst>
              </a:tr>
            </a:tbl>
          </a:graphicData>
        </a:graphic>
      </p:graphicFrame>
      <p:sp>
        <p:nvSpPr>
          <p:cNvPr id="12" name="Rectangle 11">
            <a:extLst>
              <a:ext uri="{FF2B5EF4-FFF2-40B4-BE49-F238E27FC236}">
                <a16:creationId xmlns:a16="http://schemas.microsoft.com/office/drawing/2014/main" id="{5E66404A-AE65-4104-AB50-BC37277D1DA9}"/>
              </a:ext>
            </a:extLst>
          </p:cNvPr>
          <p:cNvSpPr/>
          <p:nvPr/>
        </p:nvSpPr>
        <p:spPr bwMode="auto">
          <a:xfrm>
            <a:off x="427038" y="4739401"/>
            <a:ext cx="3756506" cy="1508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Gateway SKU </a:t>
            </a:r>
            <a:br>
              <a:rPr lang="en-US" sz="2000" dirty="0">
                <a:solidFill>
                  <a:schemeClr val="tx1"/>
                </a:solidFill>
                <a:cs typeface="Segoe UI Semilight"/>
              </a:rPr>
            </a:br>
            <a:r>
              <a:rPr lang="en-US" sz="2000" dirty="0">
                <a:solidFill>
                  <a:schemeClr val="tx1"/>
                </a:solidFill>
                <a:cs typeface="Segoe UI Semilight"/>
              </a:rPr>
              <a:t>affects the connections </a:t>
            </a:r>
            <a:br>
              <a:rPr lang="en-US" sz="2000" dirty="0">
                <a:solidFill>
                  <a:schemeClr val="tx1"/>
                </a:solidFill>
                <a:cs typeface="Segoe UI Semilight"/>
              </a:rPr>
            </a:br>
            <a:r>
              <a:rPr lang="en-US" sz="2000" dirty="0">
                <a:solidFill>
                  <a:schemeClr val="tx1"/>
                </a:solidFill>
                <a:cs typeface="Segoe UI Semilight"/>
              </a:rPr>
              <a:t>and the throughput</a:t>
            </a:r>
          </a:p>
        </p:txBody>
      </p:sp>
      <p:sp>
        <p:nvSpPr>
          <p:cNvPr id="13" name="Rectangle 12">
            <a:extLst>
              <a:ext uri="{FF2B5EF4-FFF2-40B4-BE49-F238E27FC236}">
                <a16:creationId xmlns:a16="http://schemas.microsoft.com/office/drawing/2014/main" id="{A6917006-CF4C-4835-99E2-113D1BD765CF}"/>
              </a:ext>
            </a:extLst>
          </p:cNvPr>
          <p:cNvSpPr/>
          <p:nvPr/>
        </p:nvSpPr>
        <p:spPr bwMode="auto">
          <a:xfrm>
            <a:off x="4339986" y="4739401"/>
            <a:ext cx="3756506" cy="1508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Resizing is allowed </a:t>
            </a:r>
            <a:br>
              <a:rPr lang="en-US" sz="2000" dirty="0">
                <a:solidFill>
                  <a:schemeClr val="tx1"/>
                </a:solidFill>
                <a:cs typeface="Segoe UI Semilight"/>
              </a:rPr>
            </a:br>
            <a:r>
              <a:rPr lang="en-US" sz="2000" dirty="0">
                <a:solidFill>
                  <a:schemeClr val="tx1"/>
                </a:solidFill>
                <a:cs typeface="Segoe UI Semilight"/>
              </a:rPr>
              <a:t>within the generation</a:t>
            </a:r>
          </a:p>
        </p:txBody>
      </p:sp>
      <p:sp>
        <p:nvSpPr>
          <p:cNvPr id="14" name="Rectangle 13">
            <a:extLst>
              <a:ext uri="{FF2B5EF4-FFF2-40B4-BE49-F238E27FC236}">
                <a16:creationId xmlns:a16="http://schemas.microsoft.com/office/drawing/2014/main" id="{5FCAF460-5524-4ADE-828D-110F187A7CC2}"/>
              </a:ext>
            </a:extLst>
          </p:cNvPr>
          <p:cNvSpPr/>
          <p:nvPr/>
        </p:nvSpPr>
        <p:spPr bwMode="auto">
          <a:xfrm>
            <a:off x="8252934" y="4739401"/>
            <a:ext cx="3756506" cy="1508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Basic SKU </a:t>
            </a:r>
            <a:br>
              <a:rPr lang="en-US" sz="2000" dirty="0">
                <a:solidFill>
                  <a:schemeClr val="tx1"/>
                </a:solidFill>
                <a:cs typeface="Segoe UI Semilight"/>
              </a:rPr>
            </a:br>
            <a:r>
              <a:rPr lang="en-US" sz="2000" dirty="0">
                <a:solidFill>
                  <a:schemeClr val="tx1"/>
                </a:solidFill>
                <a:cs typeface="Segoe UI Semilight"/>
              </a:rPr>
              <a:t>(not shown) is legacy </a:t>
            </a:r>
            <a:br>
              <a:rPr lang="en-US" sz="2000" dirty="0">
                <a:solidFill>
                  <a:schemeClr val="tx1"/>
                </a:solidFill>
                <a:cs typeface="Segoe UI Semilight"/>
              </a:rPr>
            </a:br>
            <a:r>
              <a:rPr lang="en-US" sz="2000" dirty="0">
                <a:solidFill>
                  <a:schemeClr val="tx1"/>
                </a:solidFill>
                <a:cs typeface="Segoe UI Semilight"/>
              </a:rPr>
              <a:t>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11" name="Rectangle 10">
            <a:extLst>
              <a:ext uri="{FF2B5EF4-FFF2-40B4-BE49-F238E27FC236}">
                <a16:creationId xmlns:a16="http://schemas.microsoft.com/office/drawing/2014/main" id="{F33F80CD-3D00-427F-A1AF-FD3C2F59FC7E}"/>
              </a:ext>
            </a:extLst>
          </p:cNvPr>
          <p:cNvSpPr/>
          <p:nvPr/>
        </p:nvSpPr>
        <p:spPr>
          <a:xfrm>
            <a:off x="427037" y="1192213"/>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Defines the on-premises network configuration</a:t>
            </a:r>
          </a:p>
        </p:txBody>
      </p:sp>
      <p:sp>
        <p:nvSpPr>
          <p:cNvPr id="12" name="Rectangle 11">
            <a:extLst>
              <a:ext uri="{FF2B5EF4-FFF2-40B4-BE49-F238E27FC236}">
                <a16:creationId xmlns:a16="http://schemas.microsoft.com/office/drawing/2014/main" id="{AFD5FDC0-7D05-49DF-B221-00F06B3BB27C}"/>
              </a:ext>
            </a:extLst>
          </p:cNvPr>
          <p:cNvSpPr/>
          <p:nvPr/>
        </p:nvSpPr>
        <p:spPr>
          <a:xfrm>
            <a:off x="427037" y="2425176"/>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Give the site a name by which Azure can refer to it</a:t>
            </a:r>
          </a:p>
        </p:txBody>
      </p:sp>
      <p:sp>
        <p:nvSpPr>
          <p:cNvPr id="13" name="Rectangle 12">
            <a:extLst>
              <a:ext uri="{FF2B5EF4-FFF2-40B4-BE49-F238E27FC236}">
                <a16:creationId xmlns:a16="http://schemas.microsoft.com/office/drawing/2014/main" id="{CD56CF94-34D0-46BE-A823-CE3FA04C0351}"/>
              </a:ext>
            </a:extLst>
          </p:cNvPr>
          <p:cNvSpPr/>
          <p:nvPr/>
        </p:nvSpPr>
        <p:spPr>
          <a:xfrm>
            <a:off x="427037" y="3658139"/>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Use a public IP address or FQDN for Local Network Gateway Endpoint</a:t>
            </a:r>
          </a:p>
        </p:txBody>
      </p:sp>
      <p:sp>
        <p:nvSpPr>
          <p:cNvPr id="14" name="Rectangle 13">
            <a:extLst>
              <a:ext uri="{FF2B5EF4-FFF2-40B4-BE49-F238E27FC236}">
                <a16:creationId xmlns:a16="http://schemas.microsoft.com/office/drawing/2014/main" id="{B2792773-3048-465C-BF7A-C995ED304E77}"/>
              </a:ext>
            </a:extLst>
          </p:cNvPr>
          <p:cNvSpPr/>
          <p:nvPr/>
        </p:nvSpPr>
        <p:spPr>
          <a:xfrm>
            <a:off x="427037" y="4891101"/>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Specify the IP address prefixes that will be routed through the gateway to the VPN device</a:t>
            </a:r>
          </a:p>
        </p:txBody>
      </p:sp>
      <p:sp>
        <p:nvSpPr>
          <p:cNvPr id="15" name="Rectangle 14">
            <a:extLst>
              <a:ext uri="{FF2B5EF4-FFF2-40B4-BE49-F238E27FC236}">
                <a16:creationId xmlns:a16="http://schemas.microsoft.com/office/drawing/2014/main" id="{ED177D9D-FC08-4298-B072-46DC89909A39}"/>
              </a:ext>
              <a:ext uri="{C183D7F6-B498-43B3-948B-1728B52AA6E4}">
                <adec:decorative xmlns:adec="http://schemas.microsoft.com/office/drawing/2017/decorative" val="1"/>
              </a:ext>
            </a:extLst>
          </p:cNvPr>
          <p:cNvSpPr/>
          <p:nvPr/>
        </p:nvSpPr>
        <p:spPr bwMode="auto">
          <a:xfrm>
            <a:off x="6502400" y="1192213"/>
            <a:ext cx="5507037" cy="47815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local network gateway page">
            <a:extLst>
              <a:ext uri="{FF2B5EF4-FFF2-40B4-BE49-F238E27FC236}">
                <a16:creationId xmlns:a16="http://schemas.microsoft.com/office/drawing/2014/main" id="{69B9E943-0FE4-4371-87CF-157CC784D82D}"/>
              </a:ext>
            </a:extLst>
          </p:cNvPr>
          <p:cNvPicPr>
            <a:picLocks noChangeAspect="1"/>
          </p:cNvPicPr>
          <p:nvPr/>
        </p:nvPicPr>
        <p:blipFill>
          <a:blip r:embed="rId3"/>
          <a:stretch>
            <a:fillRect/>
          </a:stretch>
        </p:blipFill>
        <p:spPr>
          <a:xfrm>
            <a:off x="7151533" y="1217611"/>
            <a:ext cx="4208769" cy="4756152"/>
          </a:xfrm>
          <a:prstGeom prst="rect">
            <a:avLst/>
          </a:prstGeom>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12" name="Rectangle 11">
            <a:extLst>
              <a:ext uri="{FF2B5EF4-FFF2-40B4-BE49-F238E27FC236}">
                <a16:creationId xmlns:a16="http://schemas.microsoft.com/office/drawing/2014/main" id="{7CC326D0-15F2-4FDB-B132-759197DE6396}"/>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6" name="Picture 35" descr="An on-premises network is being accessed through an IPsec tunnel by an Azure Gateway connection">
            <a:extLst>
              <a:ext uri="{FF2B5EF4-FFF2-40B4-BE49-F238E27FC236}">
                <a16:creationId xmlns:a16="http://schemas.microsoft.com/office/drawing/2014/main" id="{9B786918-FE66-474E-A20E-E3F49563E71A}"/>
              </a:ext>
            </a:extLst>
          </p:cNvPr>
          <p:cNvPicPr>
            <a:picLocks noChangeAspect="1"/>
          </p:cNvPicPr>
          <p:nvPr/>
        </p:nvPicPr>
        <p:blipFill>
          <a:blip r:embed="rId3"/>
          <a:stretch>
            <a:fillRect/>
          </a:stretch>
        </p:blipFill>
        <p:spPr>
          <a:xfrm>
            <a:off x="758403" y="1776680"/>
            <a:ext cx="10809732" cy="2229612"/>
          </a:xfrm>
          <a:prstGeom prst="rect">
            <a:avLst/>
          </a:prstGeom>
        </p:spPr>
      </p:pic>
      <p:sp>
        <p:nvSpPr>
          <p:cNvPr id="13" name="Freeform: Shape 12">
            <a:extLst>
              <a:ext uri="{FF2B5EF4-FFF2-40B4-BE49-F238E27FC236}">
                <a16:creationId xmlns:a16="http://schemas.microsoft.com/office/drawing/2014/main" id="{2EAD92D1-BDD1-473D-B58E-2D7764921663}"/>
              </a:ext>
            </a:extLst>
          </p:cNvPr>
          <p:cNvSpPr/>
          <p:nvPr/>
        </p:nvSpPr>
        <p:spPr>
          <a:xfrm>
            <a:off x="427038" y="4744910"/>
            <a:ext cx="2779234" cy="161683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Consult the list of supported VPN devices (Cisco, Juniper, Ubiquiti, Barracuda Networks)</a:t>
            </a:r>
          </a:p>
        </p:txBody>
      </p:sp>
      <p:sp>
        <p:nvSpPr>
          <p:cNvPr id="14" name="Freeform: Shape 13">
            <a:extLst>
              <a:ext uri="{FF2B5EF4-FFF2-40B4-BE49-F238E27FC236}">
                <a16:creationId xmlns:a16="http://schemas.microsoft.com/office/drawing/2014/main" id="{6F6606C6-B88C-4C40-BFE8-02CE91156FD0}"/>
              </a:ext>
            </a:extLst>
          </p:cNvPr>
          <p:cNvSpPr/>
          <p:nvPr/>
        </p:nvSpPr>
        <p:spPr>
          <a:xfrm>
            <a:off x="3361427" y="4744910"/>
            <a:ext cx="2779234" cy="161683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A VPN device configuration script may be available</a:t>
            </a:r>
          </a:p>
        </p:txBody>
      </p:sp>
      <p:sp>
        <p:nvSpPr>
          <p:cNvPr id="15" name="Freeform: Shape 14">
            <a:extLst>
              <a:ext uri="{FF2B5EF4-FFF2-40B4-BE49-F238E27FC236}">
                <a16:creationId xmlns:a16="http://schemas.microsoft.com/office/drawing/2014/main" id="{7D746431-6EC4-4424-8CAF-EAC1E7908716}"/>
              </a:ext>
            </a:extLst>
          </p:cNvPr>
          <p:cNvSpPr/>
          <p:nvPr/>
        </p:nvSpPr>
        <p:spPr>
          <a:xfrm>
            <a:off x="6295816" y="4744910"/>
            <a:ext cx="2779234" cy="161683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Remember the shared key for the Azure connection (next step)</a:t>
            </a:r>
          </a:p>
        </p:txBody>
      </p:sp>
      <p:sp>
        <p:nvSpPr>
          <p:cNvPr id="16" name="Freeform: Shape 15">
            <a:extLst>
              <a:ext uri="{FF2B5EF4-FFF2-40B4-BE49-F238E27FC236}">
                <a16:creationId xmlns:a16="http://schemas.microsoft.com/office/drawing/2014/main" id="{01F6DD7F-2DDF-461A-8781-A20678CBA6A7}"/>
              </a:ext>
            </a:extLst>
          </p:cNvPr>
          <p:cNvSpPr/>
          <p:nvPr/>
        </p:nvSpPr>
        <p:spPr>
          <a:xfrm>
            <a:off x="9230204" y="4744910"/>
            <a:ext cx="2779234" cy="161683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Specify the </a:t>
            </a:r>
            <a:br>
              <a:rPr lang="en-US" sz="2000" dirty="0">
                <a:solidFill>
                  <a:schemeClr val="tx1"/>
                </a:solidFill>
              </a:rPr>
            </a:br>
            <a:r>
              <a:rPr lang="en-US" sz="2000" dirty="0">
                <a:solidFill>
                  <a:schemeClr val="tx1"/>
                </a:solidFill>
              </a:rPr>
              <a:t>public IP address </a:t>
            </a:r>
            <a:br>
              <a:rPr lang="en-US" sz="2000" dirty="0">
                <a:solidFill>
                  <a:schemeClr val="tx1"/>
                </a:solidFill>
              </a:rPr>
            </a:br>
            <a:r>
              <a:rPr lang="en-US" sz="2000" dirty="0">
                <a:solidFill>
                  <a:schemeClr val="tx1"/>
                </a:solidFill>
              </a:rPr>
              <a:t>(previous step)</a:t>
            </a:r>
          </a:p>
        </p:txBody>
      </p:sp>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67B9E-DC66-4D45-9158-D2587CCB640A}"/>
              </a:ext>
            </a:extLst>
          </p:cNvPr>
          <p:cNvSpPr>
            <a:spLocks noGrp="1"/>
          </p:cNvSpPr>
          <p:nvPr>
            <p:ph type="title"/>
          </p:nvPr>
        </p:nvSpPr>
        <p:spPr/>
        <p:txBody>
          <a:bodyPr/>
          <a:lstStyle/>
          <a:p>
            <a:r>
              <a:rPr lang="en-IN" dirty="0"/>
              <a:t>Module Overview </a:t>
            </a:r>
          </a:p>
        </p:txBody>
      </p:sp>
      <p:pic>
        <p:nvPicPr>
          <p:cNvPr id="34" name="Picture 33" descr="Icon of two people">
            <a:extLst>
              <a:ext uri="{FF2B5EF4-FFF2-40B4-BE49-F238E27FC236}">
                <a16:creationId xmlns:a16="http://schemas.microsoft.com/office/drawing/2014/main" id="{E2561D41-990F-4135-A2F9-272011947729}"/>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8" name="TextBox 67">
            <a:extLst>
              <a:ext uri="{FF2B5EF4-FFF2-40B4-BE49-F238E27FC236}">
                <a16:creationId xmlns:a16="http://schemas.microsoft.com/office/drawing/2014/main" id="{F3E5FDED-8B6E-411A-96FE-D28B14C27959}"/>
              </a:ext>
            </a:extLst>
          </p:cNvPr>
          <p:cNvSpPr txBox="1"/>
          <p:nvPr/>
        </p:nvSpPr>
        <p:spPr>
          <a:xfrm>
            <a:off x="1701799" y="1681797"/>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01: VNet Peering</a:t>
            </a:r>
          </a:p>
        </p:txBody>
      </p:sp>
      <p:cxnSp>
        <p:nvCxnSpPr>
          <p:cNvPr id="78" name="Straight Connector 77">
            <a:extLst>
              <a:ext uri="{FF2B5EF4-FFF2-40B4-BE49-F238E27FC236}">
                <a16:creationId xmlns:a16="http://schemas.microsoft.com/office/drawing/2014/main" id="{2E9A4520-12D8-4EF6-8E9A-9A2D0D8008F5}"/>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small circles connected by lines forming a big circle">
            <a:extLst>
              <a:ext uri="{FF2B5EF4-FFF2-40B4-BE49-F238E27FC236}">
                <a16:creationId xmlns:a16="http://schemas.microsoft.com/office/drawing/2014/main" id="{43305E6B-A08F-46FF-8010-0584AF75448E}"/>
              </a:ext>
            </a:extLst>
          </p:cNvPr>
          <p:cNvPicPr>
            <a:picLocks noChangeAspect="1"/>
          </p:cNvPicPr>
          <p:nvPr/>
        </p:nvPicPr>
        <p:blipFill rotWithShape="1">
          <a:blip r:embed="rId4"/>
          <a:srcRect l="943" t="943" r="943" b="943"/>
          <a:stretch/>
        </p:blipFill>
        <p:spPr>
          <a:xfrm>
            <a:off x="475011" y="2666077"/>
            <a:ext cx="1027242" cy="1027242"/>
          </a:xfrm>
          <a:prstGeom prst="ellipse">
            <a:avLst/>
          </a:prstGeom>
        </p:spPr>
      </p:pic>
      <p:sp>
        <p:nvSpPr>
          <p:cNvPr id="95" name="TextBox 94">
            <a:extLst>
              <a:ext uri="{FF2B5EF4-FFF2-40B4-BE49-F238E27FC236}">
                <a16:creationId xmlns:a16="http://schemas.microsoft.com/office/drawing/2014/main" id="{56419A45-B4AF-43D3-AE2D-F36DC65ECE96}"/>
              </a:ext>
            </a:extLst>
          </p:cNvPr>
          <p:cNvSpPr txBox="1"/>
          <p:nvPr/>
        </p:nvSpPr>
        <p:spPr>
          <a:xfrm>
            <a:off x="1701799" y="2984419"/>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02: VPN Gateway Connections</a:t>
            </a:r>
          </a:p>
        </p:txBody>
      </p:sp>
      <p:cxnSp>
        <p:nvCxnSpPr>
          <p:cNvPr id="102" name="Straight Connector 101">
            <a:extLst>
              <a:ext uri="{FF2B5EF4-FFF2-40B4-BE49-F238E27FC236}">
                <a16:creationId xmlns:a16="http://schemas.microsoft.com/office/drawing/2014/main" id="{3D20A160-6F2A-4FAC-AB97-FC14D09FEFDF}"/>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1" name="Picture 110" descr="Icon of four squares connected by lines ">
            <a:extLst>
              <a:ext uri="{FF2B5EF4-FFF2-40B4-BE49-F238E27FC236}">
                <a16:creationId xmlns:a16="http://schemas.microsoft.com/office/drawing/2014/main" id="{C21308D3-D9FB-4A04-A0AC-97AB1C48E3D1}"/>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13" name="TextBox 112">
            <a:extLst>
              <a:ext uri="{FF2B5EF4-FFF2-40B4-BE49-F238E27FC236}">
                <a16:creationId xmlns:a16="http://schemas.microsoft.com/office/drawing/2014/main" id="{B69487F4-8B37-4217-A6CF-FDCABFE8A812}"/>
              </a:ext>
            </a:extLst>
          </p:cNvPr>
          <p:cNvSpPr txBox="1"/>
          <p:nvPr/>
        </p:nvSpPr>
        <p:spPr>
          <a:xfrm>
            <a:off x="1701799" y="4267131"/>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03: ExpressRoute and Virtual WAN</a:t>
            </a:r>
          </a:p>
        </p:txBody>
      </p:sp>
      <p:cxnSp>
        <p:nvCxnSpPr>
          <p:cNvPr id="117" name="Straight Connector 116">
            <a:extLst>
              <a:ext uri="{FF2B5EF4-FFF2-40B4-BE49-F238E27FC236}">
                <a16:creationId xmlns:a16="http://schemas.microsoft.com/office/drawing/2014/main" id="{3F765E21-FD80-44B1-91F5-3102A68BCD7F}"/>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lab flask">
            <a:extLst>
              <a:ext uri="{FF2B5EF4-FFF2-40B4-BE49-F238E27FC236}">
                <a16:creationId xmlns:a16="http://schemas.microsoft.com/office/drawing/2014/main" id="{22666CA1-2E2D-4585-A262-5CCA3A062772}"/>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22" name="TextBox 121">
            <a:extLst>
              <a:ext uri="{FF2B5EF4-FFF2-40B4-BE49-F238E27FC236}">
                <a16:creationId xmlns:a16="http://schemas.microsoft.com/office/drawing/2014/main" id="{6DCE733B-5551-4893-AE74-D04D66FAB2AD}"/>
              </a:ext>
            </a:extLst>
          </p:cNvPr>
          <p:cNvSpPr txBox="1"/>
          <p:nvPr/>
        </p:nvSpPr>
        <p:spPr>
          <a:xfrm>
            <a:off x="1701799" y="5528555"/>
            <a:ext cx="1030763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Lesson 04: Module 05 Lab and Review</a:t>
            </a:r>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16" name="Rectangle 15">
            <a:extLst>
              <a:ext uri="{FF2B5EF4-FFF2-40B4-BE49-F238E27FC236}">
                <a16:creationId xmlns:a16="http://schemas.microsoft.com/office/drawing/2014/main" id="{2E5C44F0-B819-474A-A9DF-A4410BE91B02}"/>
              </a:ext>
            </a:extLst>
          </p:cNvPr>
          <p:cNvSpPr/>
          <p:nvPr/>
        </p:nvSpPr>
        <p:spPr>
          <a:xfrm>
            <a:off x="427037" y="1192212"/>
            <a:ext cx="5345113" cy="13084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Once your VPN gateways is created and the on-premises device is configured, create a connection object</a:t>
            </a:r>
          </a:p>
        </p:txBody>
      </p:sp>
      <p:sp>
        <p:nvSpPr>
          <p:cNvPr id="18" name="Rectangle 17">
            <a:extLst>
              <a:ext uri="{FF2B5EF4-FFF2-40B4-BE49-F238E27FC236}">
                <a16:creationId xmlns:a16="http://schemas.microsoft.com/office/drawing/2014/main" id="{F1980EC5-B1A7-48B7-8C02-3FFB38F4DE98}"/>
              </a:ext>
            </a:extLst>
          </p:cNvPr>
          <p:cNvSpPr/>
          <p:nvPr/>
        </p:nvSpPr>
        <p:spPr>
          <a:xfrm>
            <a:off x="427037" y="2655079"/>
            <a:ext cx="5345113"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Configure a name for the connection and specify the type as Site-to-site (IPsec)</a:t>
            </a:r>
          </a:p>
        </p:txBody>
      </p:sp>
      <p:sp>
        <p:nvSpPr>
          <p:cNvPr id="19" name="Rectangle 18">
            <a:extLst>
              <a:ext uri="{FF2B5EF4-FFF2-40B4-BE49-F238E27FC236}">
                <a16:creationId xmlns:a16="http://schemas.microsoft.com/office/drawing/2014/main" id="{6ACD3C46-690C-4EF3-9BB6-E6E50C33E8F3}"/>
              </a:ext>
            </a:extLst>
          </p:cNvPr>
          <p:cNvSpPr/>
          <p:nvPr/>
        </p:nvSpPr>
        <p:spPr>
          <a:xfrm>
            <a:off x="427037" y="3916090"/>
            <a:ext cx="5345113"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Select the VPN gateway and the Local Network Gateway</a:t>
            </a:r>
          </a:p>
        </p:txBody>
      </p:sp>
      <p:sp>
        <p:nvSpPr>
          <p:cNvPr id="20" name="Rectangle 19">
            <a:extLst>
              <a:ext uri="{FF2B5EF4-FFF2-40B4-BE49-F238E27FC236}">
                <a16:creationId xmlns:a16="http://schemas.microsoft.com/office/drawing/2014/main" id="{BD8056D9-1F6D-4381-935D-E24AB0D45C99}"/>
              </a:ext>
            </a:extLst>
          </p:cNvPr>
          <p:cNvSpPr/>
          <p:nvPr/>
        </p:nvSpPr>
        <p:spPr>
          <a:xfrm>
            <a:off x="427037" y="5177100"/>
            <a:ext cx="5345113" cy="796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Enter the Shared key for the connection </a:t>
            </a:r>
          </a:p>
        </p:txBody>
      </p:sp>
      <p:sp>
        <p:nvSpPr>
          <p:cNvPr id="21" name="Rectangle 20">
            <a:extLst>
              <a:ext uri="{FF2B5EF4-FFF2-40B4-BE49-F238E27FC236}">
                <a16:creationId xmlns:a16="http://schemas.microsoft.com/office/drawing/2014/main" id="{FD21CC35-CB08-4CD8-8FA6-B9715C995AAD}"/>
              </a:ext>
              <a:ext uri="{C183D7F6-B498-43B3-948B-1728B52AA6E4}">
                <adec:decorative xmlns:adec="http://schemas.microsoft.com/office/drawing/2017/decorative" val="1"/>
              </a:ext>
            </a:extLst>
          </p:cNvPr>
          <p:cNvSpPr/>
          <p:nvPr/>
        </p:nvSpPr>
        <p:spPr bwMode="auto">
          <a:xfrm>
            <a:off x="5927598" y="1192213"/>
            <a:ext cx="6081839"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3" descr="A screenshot of the Add connection blade specifying a name of the connection, the connection type, the vpn gateway, the local network gateway, and the shared key">
            <a:extLst>
              <a:ext uri="{FF2B5EF4-FFF2-40B4-BE49-F238E27FC236}">
                <a16:creationId xmlns:a16="http://schemas.microsoft.com/office/drawing/2014/main" id="{06389EC4-AF76-4FF8-90DE-A68761E71E07}"/>
              </a:ext>
            </a:extLst>
          </p:cNvPr>
          <p:cNvPicPr>
            <a:picLocks noChangeAspect="1"/>
          </p:cNvPicPr>
          <p:nvPr/>
        </p:nvPicPr>
        <p:blipFill>
          <a:blip r:embed="rId3"/>
          <a:stretch>
            <a:fillRect/>
          </a:stretch>
        </p:blipFill>
        <p:spPr>
          <a:xfrm>
            <a:off x="6046188" y="2006601"/>
            <a:ext cx="5844658" cy="3510060"/>
          </a:xfrm>
          <a:prstGeom prst="rect">
            <a:avLst/>
          </a:prstGeom>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t>High Availability Scenarios</a:t>
            </a:r>
          </a:p>
        </p:txBody>
      </p:sp>
      <p:sp>
        <p:nvSpPr>
          <p:cNvPr id="10" name="Rectangle 9">
            <a:extLst>
              <a:ext uri="{FF2B5EF4-FFF2-40B4-BE49-F238E27FC236}">
                <a16:creationId xmlns:a16="http://schemas.microsoft.com/office/drawing/2014/main" id="{3194F236-1BB3-4586-B321-CF7101B8FBBA}"/>
              </a:ext>
              <a:ext uri="{C183D7F6-B498-43B3-948B-1728B52AA6E4}">
                <adec:decorative xmlns:adec="http://schemas.microsoft.com/office/drawing/2017/decorative" val="1"/>
              </a:ext>
            </a:extLst>
          </p:cNvPr>
          <p:cNvSpPr/>
          <p:nvPr/>
        </p:nvSpPr>
        <p:spPr bwMode="auto">
          <a:xfrm>
            <a:off x="427038" y="1192213"/>
            <a:ext cx="11582400" cy="428017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4CBB029C-E033-461A-8CD6-6C88BA798C26}"/>
              </a:ext>
            </a:extLst>
          </p:cNvPr>
          <p:cNvSpPr txBox="1"/>
          <p:nvPr/>
        </p:nvSpPr>
        <p:spPr>
          <a:xfrm>
            <a:off x="1951366" y="1319087"/>
            <a:ext cx="2809680" cy="307777"/>
          </a:xfrm>
          <a:prstGeom prst="rect">
            <a:avLst/>
          </a:prstGeom>
          <a:noFill/>
        </p:spPr>
        <p:txBody>
          <a:bodyPr wrap="square" lIns="0" tIns="0" rIns="0" bIns="0" rtlCol="0">
            <a:spAutoFit/>
          </a:bodyPr>
          <a:lstStyle/>
          <a:p>
            <a:pPr algn="l"/>
            <a:r>
              <a:rPr lang="en-US" sz="2000" dirty="0">
                <a:solidFill>
                  <a:schemeClr val="tx2">
                    <a:lumMod val="50000"/>
                  </a:schemeClr>
                </a:solidFill>
                <a:latin typeface="+mj-lt"/>
              </a:rPr>
              <a:t>Active/standby (default)</a:t>
            </a:r>
          </a:p>
        </p:txBody>
      </p:sp>
      <p:pic>
        <p:nvPicPr>
          <p:cNvPr id="21" name="Picture 20" descr="Diagram showing an active and standby VPN Gateway. The active gateway is connected to an on-premises VPN ">
            <a:extLst>
              <a:ext uri="{FF2B5EF4-FFF2-40B4-BE49-F238E27FC236}">
                <a16:creationId xmlns:a16="http://schemas.microsoft.com/office/drawing/2014/main" id="{45A2B6D8-78FF-4427-8C77-CCBA2475902F}"/>
              </a:ext>
            </a:extLst>
          </p:cNvPr>
          <p:cNvPicPr>
            <a:picLocks noChangeAspect="1"/>
          </p:cNvPicPr>
          <p:nvPr/>
        </p:nvPicPr>
        <p:blipFill>
          <a:blip r:embed="rId3"/>
          <a:stretch>
            <a:fillRect/>
          </a:stretch>
        </p:blipFill>
        <p:spPr>
          <a:xfrm>
            <a:off x="714006" y="1753209"/>
            <a:ext cx="4618947" cy="3498308"/>
          </a:xfrm>
          <a:prstGeom prst="rect">
            <a:avLst/>
          </a:prstGeom>
        </p:spPr>
      </p:pic>
      <p:sp>
        <p:nvSpPr>
          <p:cNvPr id="26" name="Arrow: Right 25" descr="Arrow pointing to the right">
            <a:extLst>
              <a:ext uri="{FF2B5EF4-FFF2-40B4-BE49-F238E27FC236}">
                <a16:creationId xmlns:a16="http://schemas.microsoft.com/office/drawing/2014/main" id="{7DE5FF75-E188-4DAD-8D8D-500BFEA1E4C6}"/>
              </a:ext>
              <a:ext uri="{C183D7F6-B498-43B3-948B-1728B52AA6E4}">
                <adec:decorative xmlns:adec="http://schemas.microsoft.com/office/drawing/2017/decorative" val="0"/>
              </a:ext>
            </a:extLst>
          </p:cNvPr>
          <p:cNvSpPr/>
          <p:nvPr/>
        </p:nvSpPr>
        <p:spPr bwMode="auto">
          <a:xfrm>
            <a:off x="5859190" y="3199329"/>
            <a:ext cx="871810" cy="595866"/>
          </a:xfrm>
          <a:prstGeom prst="rightArrow">
            <a:avLst>
              <a:gd name="adj1" fmla="val 46669"/>
              <a:gd name="adj2" fmla="val 6082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78FA430B-8A5E-4E3D-9269-A05ED92776B8}"/>
              </a:ext>
            </a:extLst>
          </p:cNvPr>
          <p:cNvSpPr txBox="1"/>
          <p:nvPr/>
        </p:nvSpPr>
        <p:spPr>
          <a:xfrm>
            <a:off x="8753651" y="1319087"/>
            <a:ext cx="1501245" cy="307777"/>
          </a:xfrm>
          <a:prstGeom prst="rect">
            <a:avLst/>
          </a:prstGeom>
          <a:noFill/>
        </p:spPr>
        <p:txBody>
          <a:bodyPr wrap="square" lIns="0" tIns="0" rIns="0" bIns="0" rtlCol="0">
            <a:spAutoFit/>
          </a:bodyPr>
          <a:lstStyle/>
          <a:p>
            <a:r>
              <a:rPr lang="en-US" sz="2000" dirty="0">
                <a:solidFill>
                  <a:schemeClr val="tx2">
                    <a:lumMod val="50000"/>
                  </a:schemeClr>
                </a:solidFill>
                <a:latin typeface="+mj-lt"/>
              </a:rPr>
              <a:t>Active/active</a:t>
            </a:r>
          </a:p>
        </p:txBody>
      </p:sp>
      <p:pic>
        <p:nvPicPr>
          <p:cNvPr id="22" name="Picture 21" descr="Diagram showing two active VPN Gateways connecting through multiple paths to two on-premises VPN gateways ">
            <a:extLst>
              <a:ext uri="{FF2B5EF4-FFF2-40B4-BE49-F238E27FC236}">
                <a16:creationId xmlns:a16="http://schemas.microsoft.com/office/drawing/2014/main" id="{FC85C91A-968A-49F4-98FD-99FD503A62D4}"/>
              </a:ext>
            </a:extLst>
          </p:cNvPr>
          <p:cNvPicPr>
            <a:picLocks noChangeAspect="1"/>
          </p:cNvPicPr>
          <p:nvPr/>
        </p:nvPicPr>
        <p:blipFill>
          <a:blip r:embed="rId4"/>
          <a:stretch>
            <a:fillRect/>
          </a:stretch>
        </p:blipFill>
        <p:spPr>
          <a:xfrm>
            <a:off x="7313618" y="1758453"/>
            <a:ext cx="4474117" cy="3487819"/>
          </a:xfrm>
          <a:prstGeom prst="rect">
            <a:avLst/>
          </a:prstGeom>
        </p:spPr>
      </p:pic>
      <p:sp>
        <p:nvSpPr>
          <p:cNvPr id="11" name="Freeform: Shape 10">
            <a:extLst>
              <a:ext uri="{FF2B5EF4-FFF2-40B4-BE49-F238E27FC236}">
                <a16:creationId xmlns:a16="http://schemas.microsoft.com/office/drawing/2014/main" id="{38E1F9F0-061D-488E-80A0-62BB2A8864D0}"/>
              </a:ext>
            </a:extLst>
          </p:cNvPr>
          <p:cNvSpPr/>
          <p:nvPr/>
        </p:nvSpPr>
        <p:spPr>
          <a:xfrm>
            <a:off x="427038"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VPN gateways are deployed</a:t>
            </a:r>
            <a:br>
              <a:rPr lang="en-US" sz="2200" dirty="0">
                <a:solidFill>
                  <a:schemeClr val="tx1"/>
                </a:solidFill>
              </a:rPr>
            </a:br>
            <a:r>
              <a:rPr lang="en-US" sz="2200" dirty="0">
                <a:solidFill>
                  <a:schemeClr val="tx1"/>
                </a:solidFill>
              </a:rPr>
              <a:t>as two instances </a:t>
            </a:r>
          </a:p>
        </p:txBody>
      </p:sp>
      <p:sp>
        <p:nvSpPr>
          <p:cNvPr id="12" name="Freeform: Shape 11">
            <a:extLst>
              <a:ext uri="{FF2B5EF4-FFF2-40B4-BE49-F238E27FC236}">
                <a16:creationId xmlns:a16="http://schemas.microsoft.com/office/drawing/2014/main" id="{732E3C74-A087-4E96-9A1D-133005C251EC}"/>
              </a:ext>
            </a:extLst>
          </p:cNvPr>
          <p:cNvSpPr/>
          <p:nvPr/>
        </p:nvSpPr>
        <p:spPr>
          <a:xfrm>
            <a:off x="6295095"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Enable </a:t>
            </a:r>
            <a:r>
              <a:rPr lang="en-US" sz="2200" dirty="0">
                <a:solidFill>
                  <a:schemeClr val="tx1"/>
                </a:solidFill>
                <a:latin typeface="+mj-lt"/>
              </a:rPr>
              <a:t>active/active mode </a:t>
            </a:r>
            <a:r>
              <a:rPr lang="en-US" sz="2200" dirty="0">
                <a:solidFill>
                  <a:schemeClr val="tx1"/>
                </a:solidFill>
              </a:rPr>
              <a:t>for</a:t>
            </a:r>
            <a:br>
              <a:rPr lang="en-US" sz="2200" dirty="0">
                <a:solidFill>
                  <a:schemeClr val="tx1"/>
                </a:solidFill>
              </a:rPr>
            </a:br>
            <a:r>
              <a:rPr lang="en-US" sz="2200" dirty="0">
                <a:solidFill>
                  <a:schemeClr val="tx1"/>
                </a:solidFill>
              </a:rPr>
              <a:t>higher availability</a:t>
            </a:r>
          </a:p>
        </p:txBody>
      </p:sp>
    </p:spTree>
    <p:extLst>
      <p:ext uri="{BB962C8B-B14F-4D97-AF65-F5344CB8AC3E}">
        <p14:creationId xmlns:p14="http://schemas.microsoft.com/office/powerpoint/2010/main" val="3025867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pic>
        <p:nvPicPr>
          <p:cNvPr id="44" name="Picture 43" descr="Icon of a magnifying glass with a arrow pointing forward">
            <a:extLst>
              <a:ext uri="{FF2B5EF4-FFF2-40B4-BE49-F238E27FC236}">
                <a16:creationId xmlns:a16="http://schemas.microsoft.com/office/drawing/2014/main" id="{B60A4740-EC33-4077-B6FE-522E2D630568}"/>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3" name="Rectangle 62">
            <a:extLst>
              <a:ext uri="{FF2B5EF4-FFF2-40B4-BE49-F238E27FC236}">
                <a16:creationId xmlns:a16="http://schemas.microsoft.com/office/drawing/2014/main" id="{01B09ADC-96C0-4985-8BEA-AD1A52FA74CB}"/>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Gateway subnet blade</a:t>
            </a:r>
          </a:p>
        </p:txBody>
      </p:sp>
      <p:cxnSp>
        <p:nvCxnSpPr>
          <p:cNvPr id="73" name="Straight Connector 72">
            <a:extLst>
              <a:ext uri="{FF2B5EF4-FFF2-40B4-BE49-F238E27FC236}">
                <a16:creationId xmlns:a16="http://schemas.microsoft.com/office/drawing/2014/main" id="{BAB1E212-BC14-4D37-B1FA-8B09B9FBCF33}"/>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7" name="Picture 86" descr="Icon of a magnifying glass with circles in hierarchical order">
            <a:extLst>
              <a:ext uri="{FF2B5EF4-FFF2-40B4-BE49-F238E27FC236}">
                <a16:creationId xmlns:a16="http://schemas.microsoft.com/office/drawing/2014/main" id="{6BEA67CE-81C1-49F0-B5FF-CA229CC92615}"/>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0" name="Rectangle 89">
            <a:extLst>
              <a:ext uri="{FF2B5EF4-FFF2-40B4-BE49-F238E27FC236}">
                <a16:creationId xmlns:a16="http://schemas.microsoft.com/office/drawing/2014/main" id="{136A63B6-FE69-4A6F-BADB-3790DC088189}"/>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Connected Devices blade</a:t>
            </a:r>
          </a:p>
        </p:txBody>
      </p:sp>
      <p:cxnSp>
        <p:nvCxnSpPr>
          <p:cNvPr id="97" name="Straight Connector 96">
            <a:extLst>
              <a:ext uri="{FF2B5EF4-FFF2-40B4-BE49-F238E27FC236}">
                <a16:creationId xmlns:a16="http://schemas.microsoft.com/office/drawing/2014/main" id="{613BA471-060D-486A-A664-FA2E66A02805}"/>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6" name="Picture 105" descr="Icon of a magnifying glass and two people">
            <a:extLst>
              <a:ext uri="{FF2B5EF4-FFF2-40B4-BE49-F238E27FC236}">
                <a16:creationId xmlns:a16="http://schemas.microsoft.com/office/drawing/2014/main" id="{D197C753-B422-40F3-A932-97876D5FBC5A}"/>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8" name="Rectangle 107">
            <a:extLst>
              <a:ext uri="{FF2B5EF4-FFF2-40B4-BE49-F238E27FC236}">
                <a16:creationId xmlns:a16="http://schemas.microsoft.com/office/drawing/2014/main" id="{14C2BBB5-8755-4E8C-990D-EA90FEF4D4AC}"/>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virtual network gateway</a:t>
            </a:r>
          </a:p>
        </p:txBody>
      </p:sp>
      <p:cxnSp>
        <p:nvCxnSpPr>
          <p:cNvPr id="112" name="Straight Connector 111">
            <a:extLst>
              <a:ext uri="{FF2B5EF4-FFF2-40B4-BE49-F238E27FC236}">
                <a16:creationId xmlns:a16="http://schemas.microsoft.com/office/drawing/2014/main" id="{EB095D68-EA40-4388-A2F0-A5309441D762}"/>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magnifying glass and a plus sign">
            <a:extLst>
              <a:ext uri="{FF2B5EF4-FFF2-40B4-BE49-F238E27FC236}">
                <a16:creationId xmlns:a16="http://schemas.microsoft.com/office/drawing/2014/main" id="{6A0F2132-FE48-4A7E-83D8-23B27F68388E}"/>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7" name="Rectangle 116">
            <a:extLst>
              <a:ext uri="{FF2B5EF4-FFF2-40B4-BE49-F238E27FC236}">
                <a16:creationId xmlns:a16="http://schemas.microsoft.com/office/drawing/2014/main" id="{024DAB3F-6B9B-4B5C-A6B6-BFAC0390B263}"/>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03: ExpressRoute and Virtual WAN</a:t>
            </a:r>
          </a:p>
        </p:txBody>
      </p:sp>
      <p:pic>
        <p:nvPicPr>
          <p:cNvPr id="5" name="Picture 4" descr="Icon of four squares connected by lines ">
            <a:extLst>
              <a:ext uri="{FF2B5EF4-FFF2-40B4-BE49-F238E27FC236}">
                <a16:creationId xmlns:a16="http://schemas.microsoft.com/office/drawing/2014/main" id="{0DC99941-7A99-4646-9E2E-E69E7A0B07EA}"/>
              </a:ext>
            </a:extLst>
          </p:cNvPr>
          <p:cNvPicPr>
            <a:picLocks noChangeAspect="1"/>
          </p:cNvPicPr>
          <p:nvPr/>
        </p:nvPicPr>
        <p:blipFill>
          <a:blip r:embed="rId3"/>
          <a:stretch>
            <a:fillRect/>
          </a:stretch>
        </p:blipFill>
        <p:spPr>
          <a:xfrm>
            <a:off x="10331980" y="2910152"/>
            <a:ext cx="1174220" cy="1174220"/>
          </a:xfrm>
          <a:prstGeom prst="rect">
            <a:avLst/>
          </a:prstGeom>
        </p:spPr>
      </p:pic>
    </p:spTree>
    <p:extLst>
      <p:ext uri="{BB962C8B-B14F-4D97-AF65-F5344CB8AC3E}">
        <p14:creationId xmlns:p14="http://schemas.microsoft.com/office/powerpoint/2010/main" val="24383623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465139" y="2881710"/>
            <a:ext cx="2506662" cy="1231106"/>
          </a:xfrm>
        </p:spPr>
        <p:txBody>
          <a:bodyPr/>
          <a:lstStyle/>
          <a:p>
            <a:r>
              <a:rPr lang="en-US" dirty="0"/>
              <a:t>ExpressRoute and Virtual WAN Overview</a:t>
            </a:r>
          </a:p>
        </p:txBody>
      </p:sp>
      <p:pic>
        <p:nvPicPr>
          <p:cNvPr id="46" name="Picture 45" descr="Icon of a wave connected by circles and lines at both end">
            <a:extLst>
              <a:ext uri="{FF2B5EF4-FFF2-40B4-BE49-F238E27FC236}">
                <a16:creationId xmlns:a16="http://schemas.microsoft.com/office/drawing/2014/main" id="{C47A2FDD-BFBA-47C1-8EF1-E76A63878A96}"/>
              </a:ext>
            </a:extLst>
          </p:cNvPr>
          <p:cNvPicPr>
            <a:picLocks noChangeAspect="1"/>
          </p:cNvPicPr>
          <p:nvPr/>
        </p:nvPicPr>
        <p:blipFill rotWithShape="1">
          <a:blip r:embed="rId3"/>
          <a:srcRect l="1059" t="1059" r="1059" b="1059"/>
          <a:stretch/>
        </p:blipFill>
        <p:spPr>
          <a:xfrm>
            <a:off x="3836111" y="436052"/>
            <a:ext cx="1024814" cy="1024814"/>
          </a:xfrm>
          <a:prstGeom prst="ellipse">
            <a:avLst/>
          </a:prstGeom>
        </p:spPr>
      </p:pic>
      <p:sp>
        <p:nvSpPr>
          <p:cNvPr id="112" name="Rectangle 111">
            <a:extLst>
              <a:ext uri="{FF2B5EF4-FFF2-40B4-BE49-F238E27FC236}">
                <a16:creationId xmlns:a16="http://schemas.microsoft.com/office/drawing/2014/main" id="{329D4CB3-2FE0-46B6-9C3B-DE8DD2C83AE2}"/>
              </a:ext>
            </a:extLst>
          </p:cNvPr>
          <p:cNvSpPr/>
          <p:nvPr/>
        </p:nvSpPr>
        <p:spPr>
          <a:xfrm>
            <a:off x="5105648" y="763031"/>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ExpressRoute</a:t>
            </a:r>
          </a:p>
        </p:txBody>
      </p:sp>
      <p:pic>
        <p:nvPicPr>
          <p:cNvPr id="125" name="Picture 124" descr="Icon of a person and a gear">
            <a:extLst>
              <a:ext uri="{FF2B5EF4-FFF2-40B4-BE49-F238E27FC236}">
                <a16:creationId xmlns:a16="http://schemas.microsoft.com/office/drawing/2014/main" id="{9037F9DF-AB97-481B-9109-A7D6A0B512A1}"/>
              </a:ext>
            </a:extLst>
          </p:cNvPr>
          <p:cNvPicPr>
            <a:picLocks noChangeAspect="1"/>
          </p:cNvPicPr>
          <p:nvPr/>
        </p:nvPicPr>
        <p:blipFill rotWithShape="1">
          <a:blip r:embed="rId4"/>
          <a:srcRect l="795" t="795" r="795" b="795"/>
          <a:stretch/>
        </p:blipFill>
        <p:spPr>
          <a:xfrm>
            <a:off x="3833344" y="1703327"/>
            <a:ext cx="1030348" cy="1030348"/>
          </a:xfrm>
          <a:prstGeom prst="ellipse">
            <a:avLst/>
          </a:prstGeom>
        </p:spPr>
      </p:pic>
      <p:sp>
        <p:nvSpPr>
          <p:cNvPr id="136" name="Rectangle 135">
            <a:extLst>
              <a:ext uri="{FF2B5EF4-FFF2-40B4-BE49-F238E27FC236}">
                <a16:creationId xmlns:a16="http://schemas.microsoft.com/office/drawing/2014/main" id="{F0B11BA0-5B49-425A-9337-DDBA9FCB10D2}"/>
              </a:ext>
            </a:extLst>
          </p:cNvPr>
          <p:cNvSpPr/>
          <p:nvPr/>
        </p:nvSpPr>
        <p:spPr>
          <a:xfrm>
            <a:off x="5105400" y="2037814"/>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ExpressRoute Capabilities</a:t>
            </a:r>
          </a:p>
        </p:txBody>
      </p:sp>
      <p:pic>
        <p:nvPicPr>
          <p:cNvPr id="146" name="Picture 145" descr="Icon of two people">
            <a:extLst>
              <a:ext uri="{FF2B5EF4-FFF2-40B4-BE49-F238E27FC236}">
                <a16:creationId xmlns:a16="http://schemas.microsoft.com/office/drawing/2014/main" id="{071B756D-B660-46CE-A33E-099BF0CC5023}"/>
              </a:ext>
            </a:extLst>
          </p:cNvPr>
          <p:cNvPicPr>
            <a:picLocks noChangeAspect="1"/>
          </p:cNvPicPr>
          <p:nvPr/>
        </p:nvPicPr>
        <p:blipFill rotWithShape="1">
          <a:blip r:embed="rId5"/>
          <a:srcRect l="907" t="907" r="907" b="907"/>
          <a:stretch/>
        </p:blipFill>
        <p:spPr>
          <a:xfrm>
            <a:off x="3834523" y="2974548"/>
            <a:ext cx="1027990" cy="1027990"/>
          </a:xfrm>
          <a:prstGeom prst="ellipse">
            <a:avLst/>
          </a:prstGeom>
        </p:spPr>
      </p:pic>
      <p:sp>
        <p:nvSpPr>
          <p:cNvPr id="149" name="Rectangle 148">
            <a:extLst>
              <a:ext uri="{FF2B5EF4-FFF2-40B4-BE49-F238E27FC236}">
                <a16:creationId xmlns:a16="http://schemas.microsoft.com/office/drawing/2014/main" id="{406B5FC6-A7B6-4F64-B4A9-15F3B0DFCC4C}"/>
              </a:ext>
            </a:extLst>
          </p:cNvPr>
          <p:cNvSpPr/>
          <p:nvPr/>
        </p:nvSpPr>
        <p:spPr>
          <a:xfrm>
            <a:off x="5105400" y="3312597"/>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Coexisting Site-to-Site and ExpressRoute</a:t>
            </a:r>
          </a:p>
        </p:txBody>
      </p:sp>
      <p:pic>
        <p:nvPicPr>
          <p:cNvPr id="156" name="Picture 155" descr="Icon of a laptop">
            <a:extLst>
              <a:ext uri="{FF2B5EF4-FFF2-40B4-BE49-F238E27FC236}">
                <a16:creationId xmlns:a16="http://schemas.microsoft.com/office/drawing/2014/main" id="{68AC463D-DBFB-4FCF-A5F0-E1865ACD816B}"/>
              </a:ext>
            </a:extLst>
          </p:cNvPr>
          <p:cNvPicPr>
            <a:picLocks noChangeAspect="1"/>
          </p:cNvPicPr>
          <p:nvPr/>
        </p:nvPicPr>
        <p:blipFill rotWithShape="1">
          <a:blip r:embed="rId6"/>
          <a:srcRect l="1135" t="1135" r="1135" b="1135"/>
          <a:stretch/>
        </p:blipFill>
        <p:spPr>
          <a:xfrm>
            <a:off x="3836905" y="4245448"/>
            <a:ext cx="1023226" cy="1023226"/>
          </a:xfrm>
          <a:prstGeom prst="ellipse">
            <a:avLst/>
          </a:prstGeom>
        </p:spPr>
      </p:pic>
      <p:sp>
        <p:nvSpPr>
          <p:cNvPr id="158" name="Rectangle 157">
            <a:extLst>
              <a:ext uri="{FF2B5EF4-FFF2-40B4-BE49-F238E27FC236}">
                <a16:creationId xmlns:a16="http://schemas.microsoft.com/office/drawing/2014/main" id="{54195116-BECC-4DD5-B035-FD6196F702B6}"/>
              </a:ext>
            </a:extLst>
          </p:cNvPr>
          <p:cNvSpPr/>
          <p:nvPr/>
        </p:nvSpPr>
        <p:spPr>
          <a:xfrm>
            <a:off x="5105400" y="4587380"/>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Intersite Connection Comparisons</a:t>
            </a:r>
          </a:p>
        </p:txBody>
      </p:sp>
      <p:pic>
        <p:nvPicPr>
          <p:cNvPr id="162" name="Picture 161" descr="Icon of a webpage">
            <a:extLst>
              <a:ext uri="{FF2B5EF4-FFF2-40B4-BE49-F238E27FC236}">
                <a16:creationId xmlns:a16="http://schemas.microsoft.com/office/drawing/2014/main" id="{67FBA877-1D01-463B-B7B6-A9C6873AD2D8}"/>
              </a:ext>
            </a:extLst>
          </p:cNvPr>
          <p:cNvPicPr>
            <a:picLocks noChangeAspect="1"/>
          </p:cNvPicPr>
          <p:nvPr/>
        </p:nvPicPr>
        <p:blipFill rotWithShape="1">
          <a:blip r:embed="rId7"/>
          <a:srcRect l="1268" t="1268" r="1268" b="1268"/>
          <a:stretch/>
        </p:blipFill>
        <p:spPr>
          <a:xfrm>
            <a:off x="3838295" y="5516879"/>
            <a:ext cx="1020446" cy="1020446"/>
          </a:xfrm>
          <a:prstGeom prst="ellipse">
            <a:avLst/>
          </a:prstGeom>
        </p:spPr>
      </p:pic>
      <p:sp>
        <p:nvSpPr>
          <p:cNvPr id="163" name="Rectangle 162">
            <a:extLst>
              <a:ext uri="{FF2B5EF4-FFF2-40B4-BE49-F238E27FC236}">
                <a16:creationId xmlns:a16="http://schemas.microsoft.com/office/drawing/2014/main" id="{AD633EC2-15F1-4079-85F6-BEE82769D227}"/>
              </a:ext>
            </a:extLst>
          </p:cNvPr>
          <p:cNvSpPr/>
          <p:nvPr/>
        </p:nvSpPr>
        <p:spPr>
          <a:xfrm>
            <a:off x="5105400" y="5862162"/>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Virtual WANs</a:t>
            </a:r>
          </a:p>
        </p:txBody>
      </p:sp>
    </p:spTree>
    <p:extLst>
      <p:ext uri="{BB962C8B-B14F-4D97-AF65-F5344CB8AC3E}">
        <p14:creationId xmlns:p14="http://schemas.microsoft.com/office/powerpoint/2010/main" val="13290174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ExpressRoute</a:t>
            </a:r>
          </a:p>
        </p:txBody>
      </p:sp>
      <p:sp>
        <p:nvSpPr>
          <p:cNvPr id="7" name="Rectangle 6">
            <a:extLst>
              <a:ext uri="{FF2B5EF4-FFF2-40B4-BE49-F238E27FC236}">
                <a16:creationId xmlns:a16="http://schemas.microsoft.com/office/drawing/2014/main" id="{683E2F67-035A-426D-9E89-CB42453857E3}"/>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a:extLst>
              <a:ext uri="{FF2B5EF4-FFF2-40B4-BE49-F238E27FC236}">
                <a16:creationId xmlns:a16="http://schemas.microsoft.com/office/drawing/2014/main" id="{8B3FA26B-90C6-4BBE-8200-1C26BA4F01FD}"/>
              </a:ext>
            </a:extLst>
          </p:cNvPr>
          <p:cNvPicPr>
            <a:picLocks noChangeAspect="1"/>
          </p:cNvPicPr>
          <p:nvPr/>
        </p:nvPicPr>
        <p:blipFill>
          <a:blip r:embed="rId3"/>
          <a:stretch>
            <a:fillRect/>
          </a:stretch>
        </p:blipFill>
        <p:spPr>
          <a:xfrm>
            <a:off x="606323" y="1653970"/>
            <a:ext cx="11223827" cy="2473733"/>
          </a:xfrm>
          <a:prstGeom prst="rect">
            <a:avLst/>
          </a:prstGeom>
        </p:spPr>
      </p:pic>
      <p:sp>
        <p:nvSpPr>
          <p:cNvPr id="8" name="Freeform: Shape 7">
            <a:extLst>
              <a:ext uri="{FF2B5EF4-FFF2-40B4-BE49-F238E27FC236}">
                <a16:creationId xmlns:a16="http://schemas.microsoft.com/office/drawing/2014/main" id="{7EBB8D9F-0C76-47A9-8D2C-BFCA4C2FA898}"/>
              </a:ext>
            </a:extLst>
          </p:cNvPr>
          <p:cNvSpPr/>
          <p:nvPr/>
        </p:nvSpPr>
        <p:spPr>
          <a:xfrm>
            <a:off x="42703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Private connections between your on-premises network and Microsoft datacenters </a:t>
            </a:r>
          </a:p>
        </p:txBody>
      </p:sp>
      <p:sp>
        <p:nvSpPr>
          <p:cNvPr id="9" name="Freeform: Shape 8">
            <a:extLst>
              <a:ext uri="{FF2B5EF4-FFF2-40B4-BE49-F238E27FC236}">
                <a16:creationId xmlns:a16="http://schemas.microsoft.com/office/drawing/2014/main" id="{997C6DE4-C5A5-44D2-985C-2E48BBF5E12F}"/>
              </a:ext>
            </a:extLst>
          </p:cNvPr>
          <p:cNvSpPr/>
          <p:nvPr/>
        </p:nvSpPr>
        <p:spPr>
          <a:xfrm>
            <a:off x="4335142"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Connections do not go</a:t>
            </a:r>
            <a:br>
              <a:rPr lang="en-US" sz="2200" dirty="0">
                <a:solidFill>
                  <a:schemeClr val="tx1"/>
                </a:solidFill>
              </a:rPr>
            </a:br>
            <a:r>
              <a:rPr lang="en-US" sz="2200" dirty="0">
                <a:solidFill>
                  <a:schemeClr val="tx1"/>
                </a:solidFill>
              </a:rPr>
              <a:t>over the public</a:t>
            </a:r>
            <a:br>
              <a:rPr lang="en-US" sz="2200" dirty="0">
                <a:solidFill>
                  <a:schemeClr val="tx1"/>
                </a:solidFill>
              </a:rPr>
            </a:br>
            <a:r>
              <a:rPr lang="en-US" sz="2200" dirty="0">
                <a:solidFill>
                  <a:schemeClr val="tx1"/>
                </a:solidFill>
              </a:rPr>
              <a:t>Internet – Partner network</a:t>
            </a:r>
          </a:p>
        </p:txBody>
      </p:sp>
      <p:sp>
        <p:nvSpPr>
          <p:cNvPr id="10" name="Freeform: Shape 9">
            <a:extLst>
              <a:ext uri="{FF2B5EF4-FFF2-40B4-BE49-F238E27FC236}">
                <a16:creationId xmlns:a16="http://schemas.microsoft.com/office/drawing/2014/main" id="{59DEC5CD-EE50-4DCA-82F3-52228A96EEFC}"/>
              </a:ext>
            </a:extLst>
          </p:cNvPr>
          <p:cNvSpPr/>
          <p:nvPr/>
        </p:nvSpPr>
        <p:spPr>
          <a:xfrm>
            <a:off x="824324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Secure, reliable,</a:t>
            </a:r>
            <a:br>
              <a:rPr lang="en-US" sz="2200" dirty="0">
                <a:solidFill>
                  <a:schemeClr val="tx1"/>
                </a:solidFill>
              </a:rPr>
            </a:br>
            <a:r>
              <a:rPr lang="en-US" sz="2200" dirty="0">
                <a:solidFill>
                  <a:schemeClr val="tx1"/>
                </a:solidFill>
              </a:rPr>
              <a:t>low latency, high speed connections </a:t>
            </a:r>
          </a:p>
        </p:txBody>
      </p:sp>
    </p:spTree>
    <p:extLst>
      <p:ext uri="{BB962C8B-B14F-4D97-AF65-F5344CB8AC3E}">
        <p14:creationId xmlns:p14="http://schemas.microsoft.com/office/powerpoint/2010/main" val="41262093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ExpressRoute Capabilities</a:t>
            </a:r>
          </a:p>
        </p:txBody>
      </p:sp>
      <p:sp>
        <p:nvSpPr>
          <p:cNvPr id="5" name="Rectangle 4">
            <a:extLst>
              <a:ext uri="{FF2B5EF4-FFF2-40B4-BE49-F238E27FC236}">
                <a16:creationId xmlns:a16="http://schemas.microsoft.com/office/drawing/2014/main" id="{1A88F035-B520-4BA6-9435-407E2FA5BD16}"/>
              </a:ext>
              <a:ext uri="{C183D7F6-B498-43B3-948B-1728B52AA6E4}">
                <adec:decorative xmlns:adec="http://schemas.microsoft.com/office/drawing/2017/decorative" val="0"/>
              </a:ext>
            </a:extLst>
          </p:cNvPr>
          <p:cNvSpPr/>
          <p:nvPr/>
        </p:nvSpPr>
        <p:spPr bwMode="auto">
          <a:xfrm>
            <a:off x="427036" y="1192213"/>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Layer 3 connectivity with redundancy</a:t>
            </a:r>
          </a:p>
        </p:txBody>
      </p:sp>
      <p:sp>
        <p:nvSpPr>
          <p:cNvPr id="6" name="Rectangle 5">
            <a:extLst>
              <a:ext uri="{FF2B5EF4-FFF2-40B4-BE49-F238E27FC236}">
                <a16:creationId xmlns:a16="http://schemas.microsoft.com/office/drawing/2014/main" id="{64797FA9-3D83-4A5B-8FB7-7B637C97CF86}"/>
              </a:ext>
              <a:ext uri="{C183D7F6-B498-43B3-948B-1728B52AA6E4}">
                <adec:decorative xmlns:adec="http://schemas.microsoft.com/office/drawing/2017/decorative" val="0"/>
              </a:ext>
            </a:extLst>
          </p:cNvPr>
          <p:cNvSpPr/>
          <p:nvPr/>
        </p:nvSpPr>
        <p:spPr bwMode="auto">
          <a:xfrm>
            <a:off x="427036" y="198964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Connectivity to all regions within a geography</a:t>
            </a:r>
          </a:p>
        </p:txBody>
      </p:sp>
      <p:sp>
        <p:nvSpPr>
          <p:cNvPr id="7" name="Rectangle 6">
            <a:extLst>
              <a:ext uri="{FF2B5EF4-FFF2-40B4-BE49-F238E27FC236}">
                <a16:creationId xmlns:a16="http://schemas.microsoft.com/office/drawing/2014/main" id="{B5CDDA5E-0561-4864-8F5D-C3CE95EB354F}"/>
              </a:ext>
              <a:ext uri="{C183D7F6-B498-43B3-948B-1728B52AA6E4}">
                <adec:decorative xmlns:adec="http://schemas.microsoft.com/office/drawing/2017/decorative" val="0"/>
              </a:ext>
            </a:extLst>
          </p:cNvPr>
          <p:cNvSpPr/>
          <p:nvPr/>
        </p:nvSpPr>
        <p:spPr bwMode="auto">
          <a:xfrm>
            <a:off x="427036" y="2787079"/>
            <a:ext cx="4932364" cy="10043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Global connectivity with ExpressRoute premium add-on</a:t>
            </a:r>
          </a:p>
        </p:txBody>
      </p:sp>
      <p:sp>
        <p:nvSpPr>
          <p:cNvPr id="8" name="Rectangle 7">
            <a:extLst>
              <a:ext uri="{FF2B5EF4-FFF2-40B4-BE49-F238E27FC236}">
                <a16:creationId xmlns:a16="http://schemas.microsoft.com/office/drawing/2014/main" id="{56C64E31-DB5C-4B45-9FE3-ACBF3044450F}"/>
              </a:ext>
              <a:ext uri="{C183D7F6-B498-43B3-948B-1728B52AA6E4}">
                <adec:decorative xmlns:adec="http://schemas.microsoft.com/office/drawing/2017/decorative" val="0"/>
              </a:ext>
            </a:extLst>
          </p:cNvPr>
          <p:cNvSpPr/>
          <p:nvPr/>
        </p:nvSpPr>
        <p:spPr bwMode="auto">
          <a:xfrm>
            <a:off x="427036" y="3946011"/>
            <a:ext cx="4932364" cy="8776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Across on-premises connectivity with ExpressRoute Global Reach</a:t>
            </a:r>
          </a:p>
        </p:txBody>
      </p:sp>
      <p:sp>
        <p:nvSpPr>
          <p:cNvPr id="9" name="Rectangle 8">
            <a:extLst>
              <a:ext uri="{FF2B5EF4-FFF2-40B4-BE49-F238E27FC236}">
                <a16:creationId xmlns:a16="http://schemas.microsoft.com/office/drawing/2014/main" id="{0740A132-97DC-4A0F-9CC1-E7AAC9E1FF6E}"/>
              </a:ext>
              <a:ext uri="{C183D7F6-B498-43B3-948B-1728B52AA6E4}">
                <adec:decorative xmlns:adec="http://schemas.microsoft.com/office/drawing/2017/decorative" val="0"/>
              </a:ext>
            </a:extLst>
          </p:cNvPr>
          <p:cNvSpPr/>
          <p:nvPr/>
        </p:nvSpPr>
        <p:spPr bwMode="auto">
          <a:xfrm>
            <a:off x="427036" y="496587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Bandwidth options – 50 Mbps to 100 Gbps</a:t>
            </a:r>
          </a:p>
        </p:txBody>
      </p:sp>
      <p:sp>
        <p:nvSpPr>
          <p:cNvPr id="11" name="Rectangle 10">
            <a:extLst>
              <a:ext uri="{FF2B5EF4-FFF2-40B4-BE49-F238E27FC236}">
                <a16:creationId xmlns:a16="http://schemas.microsoft.com/office/drawing/2014/main" id="{BC73936A-9C06-4461-8A20-E069C7EE5E0D}"/>
              </a:ext>
              <a:ext uri="{C183D7F6-B498-43B3-948B-1728B52AA6E4}">
                <adec:decorative xmlns:adec="http://schemas.microsoft.com/office/drawing/2017/decorative" val="0"/>
              </a:ext>
            </a:extLst>
          </p:cNvPr>
          <p:cNvSpPr/>
          <p:nvPr/>
        </p:nvSpPr>
        <p:spPr bwMode="auto">
          <a:xfrm>
            <a:off x="427036" y="5718860"/>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Billing models – Unlimited, metered, premium</a:t>
            </a:r>
          </a:p>
        </p:txBody>
      </p:sp>
      <p:sp>
        <p:nvSpPr>
          <p:cNvPr id="14" name="Rectangle 13">
            <a:extLst>
              <a:ext uri="{FF2B5EF4-FFF2-40B4-BE49-F238E27FC236}">
                <a16:creationId xmlns:a16="http://schemas.microsoft.com/office/drawing/2014/main" id="{DA623AE1-ED3E-4A1F-943F-17F10AB1A575}"/>
              </a:ext>
              <a:ext uri="{C183D7F6-B498-43B3-948B-1728B52AA6E4}">
                <adec:decorative xmlns:adec="http://schemas.microsoft.com/office/drawing/2017/decorative" val="1"/>
              </a:ext>
            </a:extLst>
          </p:cNvPr>
          <p:cNvSpPr/>
          <p:nvPr/>
        </p:nvSpPr>
        <p:spPr bwMode="auto">
          <a:xfrm>
            <a:off x="5514848" y="1192213"/>
            <a:ext cx="6494591"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3"/>
          <a:stretch>
            <a:fillRect/>
          </a:stretch>
        </p:blipFill>
        <p:spPr>
          <a:xfrm>
            <a:off x="5695702" y="2345626"/>
            <a:ext cx="6132882" cy="2891675"/>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Coexisting Site-to-Site and ExpressRoute</a:t>
            </a:r>
          </a:p>
        </p:txBody>
      </p:sp>
      <p:sp>
        <p:nvSpPr>
          <p:cNvPr id="5" name="Rectangle 4">
            <a:extLst>
              <a:ext uri="{FF2B5EF4-FFF2-40B4-BE49-F238E27FC236}">
                <a16:creationId xmlns:a16="http://schemas.microsoft.com/office/drawing/2014/main" id="{5AA8B58F-184B-4375-84C6-42F7D4AD291E}"/>
              </a:ext>
              <a:ext uri="{C183D7F6-B498-43B3-948B-1728B52AA6E4}">
                <adec:decorative xmlns:adec="http://schemas.microsoft.com/office/drawing/2017/decorative" val="1"/>
              </a:ext>
            </a:extLst>
          </p:cNvPr>
          <p:cNvSpPr/>
          <p:nvPr/>
        </p:nvSpPr>
        <p:spPr bwMode="auto">
          <a:xfrm>
            <a:off x="427038" y="1192212"/>
            <a:ext cx="11582400" cy="365410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rotWithShape="1">
          <a:blip r:embed="rId3"/>
          <a:srcRect l="906" t="2597" r="1202" b="2603"/>
          <a:stretch/>
        </p:blipFill>
        <p:spPr>
          <a:xfrm>
            <a:off x="3145087" y="1360457"/>
            <a:ext cx="6173287" cy="3317617"/>
          </a:xfrm>
          <a:prstGeom prst="rect">
            <a:avLst/>
          </a:prstGeom>
          <a:ln>
            <a:noFill/>
          </a:ln>
        </p:spPr>
      </p:pic>
      <p:sp>
        <p:nvSpPr>
          <p:cNvPr id="7" name="Freeform: Shape 6">
            <a:extLst>
              <a:ext uri="{FF2B5EF4-FFF2-40B4-BE49-F238E27FC236}">
                <a16:creationId xmlns:a16="http://schemas.microsoft.com/office/drawing/2014/main" id="{8A441DD0-F947-4102-B1D8-A8AD5C5A57FB}"/>
              </a:ext>
            </a:extLst>
          </p:cNvPr>
          <p:cNvSpPr/>
          <p:nvPr/>
        </p:nvSpPr>
        <p:spPr>
          <a:xfrm>
            <a:off x="427037"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 as a</a:t>
            </a:r>
            <a:br>
              <a:rPr lang="en-US" sz="2200" dirty="0">
                <a:solidFill>
                  <a:schemeClr val="tx1"/>
                </a:solidFill>
              </a:rPr>
            </a:br>
            <a:r>
              <a:rPr lang="en-US" sz="2200" dirty="0">
                <a:solidFill>
                  <a:schemeClr val="tx1"/>
                </a:solidFill>
              </a:rPr>
              <a:t>secure failover path</a:t>
            </a:r>
            <a:br>
              <a:rPr lang="en-US" sz="2200" dirty="0">
                <a:solidFill>
                  <a:schemeClr val="tx1"/>
                </a:solidFill>
              </a:rPr>
            </a:br>
            <a:r>
              <a:rPr lang="en-US" sz="2200" dirty="0">
                <a:solidFill>
                  <a:schemeClr val="tx1"/>
                </a:solidFill>
              </a:rPr>
              <a:t>for ExpressRoute</a:t>
            </a:r>
          </a:p>
        </p:txBody>
      </p:sp>
      <p:sp>
        <p:nvSpPr>
          <p:cNvPr id="8" name="Freeform: Shape 7">
            <a:extLst>
              <a:ext uri="{FF2B5EF4-FFF2-40B4-BE49-F238E27FC236}">
                <a16:creationId xmlns:a16="http://schemas.microsoft.com/office/drawing/2014/main" id="{D32C76B3-B91A-48D4-B4A2-D977E1FBD0B1}"/>
              </a:ext>
            </a:extLst>
          </p:cNvPr>
          <p:cNvSpPr/>
          <p:nvPr/>
        </p:nvSpPr>
        <p:spPr>
          <a:xfrm>
            <a:off x="4337538"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VPNs to connect to sites that are not connected with ExpressRoute</a:t>
            </a:r>
          </a:p>
        </p:txBody>
      </p:sp>
      <p:sp>
        <p:nvSpPr>
          <p:cNvPr id="9" name="Freeform: Shape 8">
            <a:extLst>
              <a:ext uri="{FF2B5EF4-FFF2-40B4-BE49-F238E27FC236}">
                <a16:creationId xmlns:a16="http://schemas.microsoft.com/office/drawing/2014/main" id="{2D9945BC-9639-44DB-8202-C42B479941BF}"/>
              </a:ext>
            </a:extLst>
          </p:cNvPr>
          <p:cNvSpPr/>
          <p:nvPr/>
        </p:nvSpPr>
        <p:spPr>
          <a:xfrm>
            <a:off x="8248039"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Notice two VNet</a:t>
            </a:r>
            <a:br>
              <a:rPr lang="en-US" sz="2200" dirty="0">
                <a:solidFill>
                  <a:schemeClr val="tx1"/>
                </a:solidFill>
              </a:rPr>
            </a:br>
            <a:r>
              <a:rPr lang="en-US" sz="2200" dirty="0">
                <a:solidFill>
                  <a:schemeClr val="tx1"/>
                </a:solidFill>
              </a:rPr>
              <a:t>gateways for the</a:t>
            </a:r>
            <a:br>
              <a:rPr lang="en-US" sz="2200" dirty="0">
                <a:solidFill>
                  <a:schemeClr val="tx1"/>
                </a:solidFill>
              </a:rPr>
            </a:br>
            <a:r>
              <a:rPr lang="en-US" sz="2200" dirty="0">
                <a:solidFill>
                  <a:schemeClr val="tx1"/>
                </a:solidFill>
              </a:rPr>
              <a:t>same virtual network</a:t>
            </a:r>
          </a:p>
        </p:txBody>
      </p:sp>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Intersite Connections Comparison</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47100257"/>
              </p:ext>
            </p:extLst>
          </p:nvPr>
        </p:nvGraphicFramePr>
        <p:xfrm>
          <a:off x="427039" y="1732470"/>
          <a:ext cx="11582398" cy="4629276"/>
        </p:xfrm>
        <a:graphic>
          <a:graphicData uri="http://schemas.openxmlformats.org/drawingml/2006/table">
            <a:tbl>
              <a:tblPr firstRow="1">
                <a:tableStyleId>{5C22544A-7EE6-4342-B048-85BDC9FD1C3A}</a:tableStyleId>
              </a:tblPr>
              <a:tblGrid>
                <a:gridCol w="1907876">
                  <a:extLst>
                    <a:ext uri="{9D8B030D-6E8A-4147-A177-3AD203B41FA5}">
                      <a16:colId xmlns:a16="http://schemas.microsoft.com/office/drawing/2014/main" val="3464628356"/>
                    </a:ext>
                  </a:extLst>
                </a:gridCol>
                <a:gridCol w="3192513">
                  <a:extLst>
                    <a:ext uri="{9D8B030D-6E8A-4147-A177-3AD203B41FA5}">
                      <a16:colId xmlns:a16="http://schemas.microsoft.com/office/drawing/2014/main" val="3968108436"/>
                    </a:ext>
                  </a:extLst>
                </a:gridCol>
                <a:gridCol w="1883710">
                  <a:extLst>
                    <a:ext uri="{9D8B030D-6E8A-4147-A177-3AD203B41FA5}">
                      <a16:colId xmlns:a16="http://schemas.microsoft.com/office/drawing/2014/main" val="1676527029"/>
                    </a:ext>
                  </a:extLst>
                </a:gridCol>
                <a:gridCol w="1664940">
                  <a:extLst>
                    <a:ext uri="{9D8B030D-6E8A-4147-A177-3AD203B41FA5}">
                      <a16:colId xmlns:a16="http://schemas.microsoft.com/office/drawing/2014/main" val="3520970269"/>
                    </a:ext>
                  </a:extLst>
                </a:gridCol>
                <a:gridCol w="2933359">
                  <a:extLst>
                    <a:ext uri="{9D8B030D-6E8A-4147-A177-3AD203B41FA5}">
                      <a16:colId xmlns:a16="http://schemas.microsoft.com/office/drawing/2014/main" val="2057607316"/>
                    </a:ext>
                  </a:extLst>
                </a:gridCol>
              </a:tblGrid>
              <a:tr h="489834">
                <a:tc>
                  <a:txBody>
                    <a:bodyPr/>
                    <a:lstStyle/>
                    <a:p>
                      <a:pPr algn="ctr" fontAlgn="b"/>
                      <a:r>
                        <a:rPr lang="en-US" sz="2000" b="0" dirty="0">
                          <a:solidFill>
                            <a:schemeClr val="bg1"/>
                          </a:solidFill>
                          <a:effectLst/>
                          <a:latin typeface="+mj-lt"/>
                        </a:rPr>
                        <a:t>Connection</a:t>
                      </a:r>
                    </a:p>
                  </a:txBody>
                  <a:tcPr marT="64008" marB="64008"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Azure services supported</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Bandwidth</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Protocols</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Typical use case</a:t>
                      </a:r>
                    </a:p>
                  </a:txBody>
                  <a:tcPr marT="64008" marB="64008"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144724946"/>
                  </a:ext>
                </a:extLst>
              </a:tr>
              <a:tr h="1500548">
                <a:tc>
                  <a:txBody>
                    <a:bodyPr/>
                    <a:lstStyle/>
                    <a:p>
                      <a:pPr algn="l" fontAlgn="t"/>
                      <a:r>
                        <a:rPr lang="en-US" sz="1800" dirty="0">
                          <a:solidFill>
                            <a:schemeClr val="tx1"/>
                          </a:solidFill>
                          <a:effectLst/>
                          <a:latin typeface="+mn-lt"/>
                        </a:rPr>
                        <a:t>Virtual network, point-to-site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Based on the gateway SKU</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for cloud services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190405"/>
                  </a:ext>
                </a:extLst>
              </a:tr>
              <a:tr h="1500548">
                <a:tc>
                  <a:txBody>
                    <a:bodyPr/>
                    <a:lstStyle/>
                    <a:p>
                      <a:pPr algn="l" fontAlgn="t"/>
                      <a:r>
                        <a:rPr lang="en-US" sz="1800" dirty="0">
                          <a:solidFill>
                            <a:schemeClr val="tx1"/>
                          </a:solidFill>
                          <a:effectLst/>
                          <a:latin typeface="+mn-lt"/>
                        </a:rPr>
                        <a:t>Virtual network, site-to-site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Typically &lt;1 Gbps aggregate</a:t>
                      </a:r>
                    </a:p>
                  </a:txBody>
                  <a:tcPr marL="45720" marR="45720"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Small-scale production workloads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5317446"/>
                  </a:ext>
                </a:extLst>
              </a:tr>
              <a:tr h="1138346">
                <a:tc>
                  <a:txBody>
                    <a:bodyPr/>
                    <a:lstStyle/>
                    <a:p>
                      <a:pPr algn="l" fontAlgn="t"/>
                      <a:r>
                        <a:rPr lang="en-US" sz="1800" dirty="0">
                          <a:solidFill>
                            <a:schemeClr val="tx1"/>
                          </a:solidFill>
                          <a:effectLst/>
                          <a:latin typeface="+mn-lt"/>
                        </a:rPr>
                        <a:t>ExpressRoute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and PaaS services, Microsoft 365 services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50 Mbps up to 100 Gbps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Enterprise-class and mission-critical workloads. Big data solutions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p:txBody>
          <a:bodyPr/>
          <a:lstStyle/>
          <a:p>
            <a:r>
              <a:rPr lang="en-US" dirty="0"/>
              <a:t>Virtual WANs</a:t>
            </a:r>
          </a:p>
        </p:txBody>
      </p:sp>
      <p:sp>
        <p:nvSpPr>
          <p:cNvPr id="7" name="Rectangle 6">
            <a:extLst>
              <a:ext uri="{FF2B5EF4-FFF2-40B4-BE49-F238E27FC236}">
                <a16:creationId xmlns:a16="http://schemas.microsoft.com/office/drawing/2014/main" id="{C74617C4-A1E9-4D26-9756-9130D2B3381A}"/>
              </a:ext>
              <a:ext uri="{C183D7F6-B498-43B3-948B-1728B52AA6E4}">
                <adec:decorative xmlns:adec="http://schemas.microsoft.com/office/drawing/2017/decorative" val="0"/>
              </a:ext>
            </a:extLst>
          </p:cNvPr>
          <p:cNvSpPr/>
          <p:nvPr/>
        </p:nvSpPr>
        <p:spPr bwMode="auto">
          <a:xfrm>
            <a:off x="433386" y="1192212"/>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Brings together S2S, P2S, and ExpressRoute</a:t>
            </a:r>
          </a:p>
        </p:txBody>
      </p:sp>
      <p:sp>
        <p:nvSpPr>
          <p:cNvPr id="8" name="Rectangle 7">
            <a:extLst>
              <a:ext uri="{FF2B5EF4-FFF2-40B4-BE49-F238E27FC236}">
                <a16:creationId xmlns:a16="http://schemas.microsoft.com/office/drawing/2014/main" id="{F0803D96-D8F1-4A9E-B1A9-832FC0192406}"/>
              </a:ext>
              <a:ext uri="{C183D7F6-B498-43B3-948B-1728B52AA6E4}">
                <adec:decorative xmlns:adec="http://schemas.microsoft.com/office/drawing/2017/decorative" val="0"/>
              </a:ext>
            </a:extLst>
          </p:cNvPr>
          <p:cNvSpPr/>
          <p:nvPr/>
        </p:nvSpPr>
        <p:spPr bwMode="auto">
          <a:xfrm>
            <a:off x="433386" y="2166600"/>
            <a:ext cx="5002214" cy="105989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Integrated connectivity using a hub-and-spoke connectivity model</a:t>
            </a:r>
          </a:p>
        </p:txBody>
      </p:sp>
      <p:sp>
        <p:nvSpPr>
          <p:cNvPr id="9" name="Rectangle 8">
            <a:extLst>
              <a:ext uri="{FF2B5EF4-FFF2-40B4-BE49-F238E27FC236}">
                <a16:creationId xmlns:a16="http://schemas.microsoft.com/office/drawing/2014/main" id="{06EB6E4A-82BB-45C8-8367-3AA4E24F25FF}"/>
              </a:ext>
              <a:ext uri="{C183D7F6-B498-43B3-948B-1728B52AA6E4}">
                <adec:decorative xmlns:adec="http://schemas.microsoft.com/office/drawing/2017/decorative" val="0"/>
              </a:ext>
            </a:extLst>
          </p:cNvPr>
          <p:cNvSpPr/>
          <p:nvPr/>
        </p:nvSpPr>
        <p:spPr bwMode="auto">
          <a:xfrm>
            <a:off x="433386" y="3417519"/>
            <a:ext cx="5002214" cy="10599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 virtual networks and workloads to the Azure hub automatically</a:t>
            </a:r>
          </a:p>
        </p:txBody>
      </p:sp>
      <p:sp>
        <p:nvSpPr>
          <p:cNvPr id="10" name="Rectangle 9">
            <a:extLst>
              <a:ext uri="{FF2B5EF4-FFF2-40B4-BE49-F238E27FC236}">
                <a16:creationId xmlns:a16="http://schemas.microsoft.com/office/drawing/2014/main" id="{08FFF58F-3575-4A4F-8856-66998DF3B695}"/>
              </a:ext>
              <a:ext uri="{C183D7F6-B498-43B3-948B-1728B52AA6E4}">
                <adec:decorative xmlns:adec="http://schemas.microsoft.com/office/drawing/2017/decorative" val="0"/>
              </a:ext>
            </a:extLst>
          </p:cNvPr>
          <p:cNvSpPr/>
          <p:nvPr/>
        </p:nvSpPr>
        <p:spPr bwMode="auto">
          <a:xfrm>
            <a:off x="433386" y="4665177"/>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Visualize the end-to-end flow within Azure</a:t>
            </a:r>
          </a:p>
        </p:txBody>
      </p:sp>
      <p:sp>
        <p:nvSpPr>
          <p:cNvPr id="6" name="Rectangle 5">
            <a:extLst>
              <a:ext uri="{FF2B5EF4-FFF2-40B4-BE49-F238E27FC236}">
                <a16:creationId xmlns:a16="http://schemas.microsoft.com/office/drawing/2014/main" id="{D6D3DC25-2E75-4E74-909F-DBA04DE27933}"/>
              </a:ext>
              <a:ext uri="{C183D7F6-B498-43B3-948B-1728B52AA6E4}">
                <adec:decorative xmlns:adec="http://schemas.microsoft.com/office/drawing/2017/decorative" val="0"/>
              </a:ext>
            </a:extLst>
          </p:cNvPr>
          <p:cNvSpPr/>
          <p:nvPr/>
        </p:nvSpPr>
        <p:spPr bwMode="auto">
          <a:xfrm>
            <a:off x="433386" y="5681726"/>
            <a:ext cx="5002214" cy="68002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Two types: Basic and Standard</a:t>
            </a:r>
          </a:p>
        </p:txBody>
      </p:sp>
      <p:sp>
        <p:nvSpPr>
          <p:cNvPr id="11" name="Rectangle 10">
            <a:extLst>
              <a:ext uri="{FF2B5EF4-FFF2-40B4-BE49-F238E27FC236}">
                <a16:creationId xmlns:a16="http://schemas.microsoft.com/office/drawing/2014/main" id="{7D95E6E9-0F97-437D-9C0B-77FA29228CF1}"/>
              </a:ext>
              <a:ext uri="{C183D7F6-B498-43B3-948B-1728B52AA6E4}">
                <adec:decorative xmlns:adec="http://schemas.microsoft.com/office/drawing/2017/decorative" val="1"/>
              </a:ext>
            </a:extLst>
          </p:cNvPr>
          <p:cNvSpPr/>
          <p:nvPr/>
        </p:nvSpPr>
        <p:spPr bwMode="auto">
          <a:xfrm>
            <a:off x="5591048" y="1192213"/>
            <a:ext cx="6418391"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ExpressRoute, S2S, and P2S connections are using a Virtual WAN to access Azure virtual networks">
            <a:extLst>
              <a:ext uri="{FF2B5EF4-FFF2-40B4-BE49-F238E27FC236}">
                <a16:creationId xmlns:a16="http://schemas.microsoft.com/office/drawing/2014/main" id="{18AAA36B-C4EC-4FA3-9983-6DAD1E83C53D}"/>
              </a:ext>
            </a:extLst>
          </p:cNvPr>
          <p:cNvPicPr>
            <a:picLocks noChangeAspect="1"/>
          </p:cNvPicPr>
          <p:nvPr/>
        </p:nvPicPr>
        <p:blipFill>
          <a:blip r:embed="rId3"/>
          <a:stretch>
            <a:fillRect/>
          </a:stretch>
        </p:blipFill>
        <p:spPr>
          <a:xfrm>
            <a:off x="5765800" y="1935423"/>
            <a:ext cx="6040438" cy="3866890"/>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VNet Peering</a:t>
            </a:r>
          </a:p>
        </p:txBody>
      </p:sp>
      <p:pic>
        <p:nvPicPr>
          <p:cNvPr id="2" name="Picture 1" descr="Icon of two people">
            <a:extLst>
              <a:ext uri="{FF2B5EF4-FFF2-40B4-BE49-F238E27FC236}">
                <a16:creationId xmlns:a16="http://schemas.microsoft.com/office/drawing/2014/main" id="{001976B3-DEB7-4658-89F1-D62F0453CDF5}"/>
              </a:ext>
            </a:extLst>
          </p:cNvPr>
          <p:cNvPicPr>
            <a:picLocks noChangeAspect="1"/>
          </p:cNvPicPr>
          <p:nvPr/>
        </p:nvPicPr>
        <p:blipFill>
          <a:blip r:embed="rId2"/>
          <a:stretch>
            <a:fillRect/>
          </a:stretch>
        </p:blipFill>
        <p:spPr>
          <a:xfrm>
            <a:off x="10413224" y="2993645"/>
            <a:ext cx="1005840" cy="100723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p:txBody>
          <a:bodyPr/>
          <a:lstStyle/>
          <a:p>
            <a:r>
              <a:rPr lang="en-US" dirty="0"/>
              <a:t>Lesson 04: Module 05 Lab and Review</a:t>
            </a:r>
          </a:p>
        </p:txBody>
      </p:sp>
      <p:pic>
        <p:nvPicPr>
          <p:cNvPr id="4" name="Picture 3" descr="Icon of a lab flask">
            <a:extLst>
              <a:ext uri="{FF2B5EF4-FFF2-40B4-BE49-F238E27FC236}">
                <a16:creationId xmlns:a16="http://schemas.microsoft.com/office/drawing/2014/main" id="{99B44A96-1505-4F58-A9E0-0BDCD7789F94}"/>
              </a:ext>
            </a:extLst>
          </p:cNvPr>
          <p:cNvPicPr>
            <a:picLocks noChangeAspect="1"/>
          </p:cNvPicPr>
          <p:nvPr/>
        </p:nvPicPr>
        <p:blipFill>
          <a:blip r:embed="rId2"/>
          <a:stretch>
            <a:fillRect/>
          </a:stretch>
        </p:blipFill>
        <p:spPr>
          <a:xfrm>
            <a:off x="10555204" y="2953101"/>
            <a:ext cx="748336" cy="1088322"/>
          </a:xfrm>
          <a:prstGeom prst="rect">
            <a:avLst/>
          </a:prstGeom>
        </p:spPr>
      </p:pic>
    </p:spTree>
    <p:extLst>
      <p:ext uri="{BB962C8B-B14F-4D97-AF65-F5344CB8AC3E}">
        <p14:creationId xmlns:p14="http://schemas.microsoft.com/office/powerpoint/2010/main" val="184558756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27038" y="1380331"/>
            <a:ext cx="11582400" cy="180562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Lab scenario</a:t>
            </a:r>
          </a:p>
          <a:p>
            <a:pPr>
              <a:spcBef>
                <a:spcPts val="400"/>
              </a:spcBef>
              <a:buSzPct val="100000"/>
            </a:pPr>
            <a:r>
              <a:rPr lang="en-US" sz="2200" spc="0" dirty="0">
                <a:solidFill>
                  <a:schemeClr val="tx1"/>
                </a:solidFill>
                <a:latin typeface="+mn-l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a:t>
            </a:r>
          </a:p>
        </p:txBody>
      </p:sp>
      <p:sp>
        <p:nvSpPr>
          <p:cNvPr id="9" name="Text Placeholder 2">
            <a:extLst>
              <a:ext uri="{FF2B5EF4-FFF2-40B4-BE49-F238E27FC236}">
                <a16:creationId xmlns:a16="http://schemas.microsoft.com/office/drawing/2014/main" id="{43BA7460-A038-41F9-BB3E-DC845C92162D}"/>
              </a:ext>
            </a:extLst>
          </p:cNvPr>
          <p:cNvSpPr txBox="1">
            <a:spLocks/>
          </p:cNvSpPr>
          <p:nvPr/>
        </p:nvSpPr>
        <p:spPr>
          <a:xfrm>
            <a:off x="427038" y="3474153"/>
            <a:ext cx="11582400" cy="40011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Objectives</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427038"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1:</a:t>
            </a:r>
            <a:endParaRPr lang="en-US" sz="2000" dirty="0">
              <a:solidFill>
                <a:schemeClr val="tx2">
                  <a:lumMod val="50000"/>
                </a:schemeClr>
              </a:solidFill>
              <a:latin typeface="+mj-lt"/>
              <a:cs typeface="Segoe UI Semilight"/>
            </a:endParaRPr>
          </a:p>
          <a:p>
            <a:pPr>
              <a:spcBef>
                <a:spcPts val="400"/>
              </a:spcBef>
              <a:buSzPct val="90000"/>
            </a:pPr>
            <a:r>
              <a:rPr lang="en-US" sz="2200" dirty="0">
                <a:solidFill>
                  <a:schemeClr val="tx1"/>
                </a:solidFill>
                <a:cs typeface="Segoe UI Semilight"/>
              </a:rPr>
              <a:t>Provision the lab environment</a:t>
            </a:r>
            <a:endParaRPr lang="en-US" sz="2000" dirty="0">
              <a:solidFill>
                <a:schemeClr val="tx1"/>
              </a:solidFill>
              <a:cs typeface="Segoe UI Semilight"/>
            </a:endParaRPr>
          </a:p>
        </p:txBody>
      </p:sp>
      <p:sp>
        <p:nvSpPr>
          <p:cNvPr id="11" name="Rectangle 10">
            <a:extLst>
              <a:ext uri="{FF2B5EF4-FFF2-40B4-BE49-F238E27FC236}">
                <a16:creationId xmlns:a16="http://schemas.microsoft.com/office/drawing/2014/main" id="{B01FDC13-AD03-4A28-8568-CEB85FDA7CB4}"/>
              </a:ext>
            </a:extLst>
          </p:cNvPr>
          <p:cNvSpPr/>
          <p:nvPr/>
        </p:nvSpPr>
        <p:spPr bwMode="auto">
          <a:xfrm>
            <a:off x="4339485"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2:</a:t>
            </a:r>
          </a:p>
          <a:p>
            <a:pPr>
              <a:spcBef>
                <a:spcPts val="400"/>
              </a:spcBef>
              <a:buSzPct val="90000"/>
            </a:pPr>
            <a:r>
              <a:rPr lang="en-US" sz="2200" dirty="0">
                <a:solidFill>
                  <a:schemeClr val="tx1"/>
                </a:solidFill>
                <a:cs typeface="Segoe UI Semilight"/>
              </a:rPr>
              <a:t>Configure local and global virtual network peering</a:t>
            </a:r>
          </a:p>
        </p:txBody>
      </p:sp>
      <p:sp>
        <p:nvSpPr>
          <p:cNvPr id="12" name="Rectangle 11">
            <a:extLst>
              <a:ext uri="{FF2B5EF4-FFF2-40B4-BE49-F238E27FC236}">
                <a16:creationId xmlns:a16="http://schemas.microsoft.com/office/drawing/2014/main" id="{F63C5C72-2518-4F8D-901F-69B6AF256B2E}"/>
              </a:ext>
            </a:extLst>
          </p:cNvPr>
          <p:cNvSpPr/>
          <p:nvPr/>
        </p:nvSpPr>
        <p:spPr bwMode="auto">
          <a:xfrm>
            <a:off x="8251931"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3:</a:t>
            </a:r>
          </a:p>
          <a:p>
            <a:pPr>
              <a:spcBef>
                <a:spcPts val="400"/>
              </a:spcBef>
              <a:buSzPct val="90000"/>
            </a:pPr>
            <a:r>
              <a:rPr lang="en-US" sz="2200" dirty="0">
                <a:solidFill>
                  <a:schemeClr val="tx1"/>
                </a:solidFill>
              </a:rPr>
              <a:t>Test intersite connectivity </a:t>
            </a:r>
            <a:endParaRPr lang="en-US" sz="2200" dirty="0">
              <a:solidFill>
                <a:schemeClr val="tx1"/>
              </a:solidFill>
              <a:cs typeface="Segoe UI Semilight"/>
            </a:endParaRPr>
          </a:p>
        </p:txBody>
      </p:sp>
      <p:sp>
        <p:nvSpPr>
          <p:cNvPr id="13" name="Text Placeholder 2">
            <a:extLst>
              <a:ext uri="{FF2B5EF4-FFF2-40B4-BE49-F238E27FC236}">
                <a16:creationId xmlns:a16="http://schemas.microsoft.com/office/drawing/2014/main" id="{3761291C-8F53-444F-9964-88865EBF0AC0}"/>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a:t>
            </a:r>
          </a:p>
        </p:txBody>
      </p:sp>
      <p:sp>
        <p:nvSpPr>
          <p:cNvPr id="56" name="Rectangle 55" descr="Architecture diagram as detailed in the lab steps. ">
            <a:extLst>
              <a:ext uri="{FF2B5EF4-FFF2-40B4-BE49-F238E27FC236}">
                <a16:creationId xmlns:a16="http://schemas.microsoft.com/office/drawing/2014/main" id="{76047AD5-BEF9-4750-991C-E0282C65E29B}"/>
              </a:ext>
              <a:ext uri="{C183D7F6-B498-43B3-948B-1728B52AA6E4}">
                <adec:decorative xmlns:adec="http://schemas.microsoft.com/office/drawing/2017/decorative" val="1"/>
              </a:ext>
            </a:extLst>
          </p:cNvPr>
          <p:cNvSpPr/>
          <p:nvPr/>
        </p:nvSpPr>
        <p:spPr bwMode="auto">
          <a:xfrm>
            <a:off x="540880" y="1214428"/>
            <a:ext cx="11354713" cy="5147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latin typeface="Segoe UI"/>
              <a:cs typeface="Segoe UI" pitchFamily="34" charset="0"/>
            </a:endParaRP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az104-05-rg0</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az104-05-rg2</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Module Review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6087" y="2316388"/>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solidFill>
                  <a:schemeClr val="tx1"/>
                </a:solidFill>
              </a:rPr>
              <a:t>Distribute your services across Azure virtual networks and integrate them by using virtual network peering</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6087" y="327147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56087" y="3449318"/>
            <a:ext cx="7742238"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solidFill>
                  <a:schemeClr val="tx1"/>
                </a:solidFill>
              </a:rPr>
              <a:t>Connect your on-premises network to Azure with VPN gateway</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6087" y="417580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CF8A76B-7FBD-4048-9860-A742DD5D6DB3}"/>
              </a:ext>
            </a:extLst>
          </p:cNvPr>
          <p:cNvSpPr/>
          <p:nvPr/>
        </p:nvSpPr>
        <p:spPr>
          <a:xfrm>
            <a:off x="4256087" y="4353647"/>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solidFill>
                  <a:schemeClr val="tx1"/>
                </a:solidFill>
              </a:rPr>
              <a:t>Connect your on-premises network to the Microsoft global network by using ExpressRoute</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23596" y="2705008"/>
            <a:ext cx="1494645" cy="2173707"/>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3615925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a:xfrm>
            <a:off x="465139" y="3086894"/>
            <a:ext cx="2506662" cy="820738"/>
          </a:xfrm>
        </p:spPr>
        <p:txBody>
          <a:bodyPr/>
          <a:lstStyle/>
          <a:p>
            <a:r>
              <a:rPr lang="en-US" dirty="0"/>
              <a:t>VNet Peering Overview</a:t>
            </a:r>
          </a:p>
        </p:txBody>
      </p:sp>
      <p:pic>
        <p:nvPicPr>
          <p:cNvPr id="38" name="Picture 37" descr="Icon of two people">
            <a:extLst>
              <a:ext uri="{FF2B5EF4-FFF2-40B4-BE49-F238E27FC236}">
                <a16:creationId xmlns:a16="http://schemas.microsoft.com/office/drawing/2014/main" id="{B7B11A35-01EE-4C26-BBF3-43ABC328D09D}"/>
              </a:ext>
            </a:extLst>
          </p:cNvPr>
          <p:cNvPicPr>
            <a:picLocks noChangeAspect="1"/>
          </p:cNvPicPr>
          <p:nvPr/>
        </p:nvPicPr>
        <p:blipFill>
          <a:blip r:embed="rId3"/>
          <a:stretch>
            <a:fillRect/>
          </a:stretch>
        </p:blipFill>
        <p:spPr>
          <a:xfrm>
            <a:off x="3825024" y="424965"/>
            <a:ext cx="1046988" cy="1046988"/>
          </a:xfrm>
          <a:prstGeom prst="rect">
            <a:avLst/>
          </a:prstGeom>
        </p:spPr>
      </p:pic>
      <p:sp>
        <p:nvSpPr>
          <p:cNvPr id="70" name="Rectangle 69">
            <a:extLst>
              <a:ext uri="{FF2B5EF4-FFF2-40B4-BE49-F238E27FC236}">
                <a16:creationId xmlns:a16="http://schemas.microsoft.com/office/drawing/2014/main" id="{35ED181A-0DFF-44A9-AD06-E08FA76E7CFE}"/>
              </a:ext>
            </a:extLst>
          </p:cNvPr>
          <p:cNvSpPr/>
          <p:nvPr/>
        </p:nvSpPr>
        <p:spPr>
          <a:xfrm>
            <a:off x="5105400" y="763031"/>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VNet Peering</a:t>
            </a:r>
          </a:p>
        </p:txBody>
      </p:sp>
      <p:pic>
        <p:nvPicPr>
          <p:cNvPr id="83" name="Picture 82" descr="Icon of small circles connected by lines forming a big circle">
            <a:extLst>
              <a:ext uri="{FF2B5EF4-FFF2-40B4-BE49-F238E27FC236}">
                <a16:creationId xmlns:a16="http://schemas.microsoft.com/office/drawing/2014/main" id="{F1A36177-57F3-4427-BC40-8167A7AC5CB3}"/>
              </a:ext>
            </a:extLst>
          </p:cNvPr>
          <p:cNvPicPr>
            <a:picLocks noChangeAspect="1"/>
          </p:cNvPicPr>
          <p:nvPr/>
        </p:nvPicPr>
        <p:blipFill rotWithShape="1">
          <a:blip r:embed="rId4"/>
          <a:srcRect l="1135" t="1135" r="1135" b="1135"/>
          <a:stretch/>
        </p:blipFill>
        <p:spPr>
          <a:xfrm>
            <a:off x="3836905" y="1706888"/>
            <a:ext cx="1023226" cy="1023226"/>
          </a:xfrm>
          <a:prstGeom prst="ellipse">
            <a:avLst/>
          </a:prstGeom>
        </p:spPr>
      </p:pic>
      <p:sp>
        <p:nvSpPr>
          <p:cNvPr id="87" name="Rectangle 86">
            <a:extLst>
              <a:ext uri="{FF2B5EF4-FFF2-40B4-BE49-F238E27FC236}">
                <a16:creationId xmlns:a16="http://schemas.microsoft.com/office/drawing/2014/main" id="{4BF05C7A-A74A-4841-BD90-103FAEAC4BE4}"/>
              </a:ext>
            </a:extLst>
          </p:cNvPr>
          <p:cNvSpPr/>
          <p:nvPr/>
        </p:nvSpPr>
        <p:spPr>
          <a:xfrm>
            <a:off x="5105400" y="2033073"/>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Gateway Transit and Connectivity</a:t>
            </a:r>
          </a:p>
        </p:txBody>
      </p:sp>
      <p:pic>
        <p:nvPicPr>
          <p:cNvPr id="97" name="Picture 96" descr="Icon of a rectangle">
            <a:extLst>
              <a:ext uri="{FF2B5EF4-FFF2-40B4-BE49-F238E27FC236}">
                <a16:creationId xmlns:a16="http://schemas.microsoft.com/office/drawing/2014/main" id="{BBB0E983-5A15-4E9A-81AA-C249051AB3DD}"/>
              </a:ext>
            </a:extLst>
          </p:cNvPr>
          <p:cNvPicPr>
            <a:picLocks noChangeAspect="1"/>
          </p:cNvPicPr>
          <p:nvPr/>
        </p:nvPicPr>
        <p:blipFill>
          <a:blip r:embed="rId5"/>
          <a:stretch>
            <a:fillRect/>
          </a:stretch>
        </p:blipFill>
        <p:spPr>
          <a:xfrm>
            <a:off x="3825024" y="2965049"/>
            <a:ext cx="1046988" cy="1046988"/>
          </a:xfrm>
          <a:prstGeom prst="rect">
            <a:avLst/>
          </a:prstGeom>
        </p:spPr>
      </p:pic>
      <p:sp>
        <p:nvSpPr>
          <p:cNvPr id="106" name="Rectangle 105">
            <a:extLst>
              <a:ext uri="{FF2B5EF4-FFF2-40B4-BE49-F238E27FC236}">
                <a16:creationId xmlns:a16="http://schemas.microsoft.com/office/drawing/2014/main" id="{EDF862AF-FADE-4EBF-B25C-EBBE3CCBCBA8}"/>
              </a:ext>
            </a:extLst>
          </p:cNvPr>
          <p:cNvSpPr/>
          <p:nvPr/>
        </p:nvSpPr>
        <p:spPr>
          <a:xfrm>
            <a:off x="5105400" y="3303115"/>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Configure VNet Peering</a:t>
            </a:r>
          </a:p>
        </p:txBody>
      </p:sp>
      <p:pic>
        <p:nvPicPr>
          <p:cNvPr id="113" name="Picture 112" descr="Icon of three gears with varying sizes">
            <a:extLst>
              <a:ext uri="{FF2B5EF4-FFF2-40B4-BE49-F238E27FC236}">
                <a16:creationId xmlns:a16="http://schemas.microsoft.com/office/drawing/2014/main" id="{59A6F455-4B17-4964-BA39-E1D38C2CEEBE}"/>
              </a:ext>
            </a:extLst>
          </p:cNvPr>
          <p:cNvPicPr>
            <a:picLocks noChangeAspect="1"/>
          </p:cNvPicPr>
          <p:nvPr/>
        </p:nvPicPr>
        <p:blipFill>
          <a:blip r:embed="rId6"/>
          <a:stretch>
            <a:fillRect/>
          </a:stretch>
        </p:blipFill>
        <p:spPr>
          <a:xfrm>
            <a:off x="3825024" y="4233567"/>
            <a:ext cx="1046988" cy="1046988"/>
          </a:xfrm>
          <a:prstGeom prst="rect">
            <a:avLst/>
          </a:prstGeom>
        </p:spPr>
      </p:pic>
      <p:sp>
        <p:nvSpPr>
          <p:cNvPr id="115" name="Rectangle 114">
            <a:extLst>
              <a:ext uri="{FF2B5EF4-FFF2-40B4-BE49-F238E27FC236}">
                <a16:creationId xmlns:a16="http://schemas.microsoft.com/office/drawing/2014/main" id="{96357B37-CA64-4CCE-AB46-77BC4257EF51}"/>
              </a:ext>
            </a:extLst>
          </p:cNvPr>
          <p:cNvSpPr/>
          <p:nvPr/>
        </p:nvSpPr>
        <p:spPr>
          <a:xfrm>
            <a:off x="5105400" y="4573157"/>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Service Chaining</a:t>
            </a:r>
          </a:p>
        </p:txBody>
      </p:sp>
      <p:pic>
        <p:nvPicPr>
          <p:cNvPr id="119" name="Picture 118" descr="Icon of a person and a chat bubble">
            <a:extLst>
              <a:ext uri="{FF2B5EF4-FFF2-40B4-BE49-F238E27FC236}">
                <a16:creationId xmlns:a16="http://schemas.microsoft.com/office/drawing/2014/main" id="{F608EC26-82F8-43A6-8DC1-EC5B7DA587EC}"/>
              </a:ext>
            </a:extLst>
          </p:cNvPr>
          <p:cNvPicPr>
            <a:picLocks noChangeAspect="1"/>
          </p:cNvPicPr>
          <p:nvPr/>
        </p:nvPicPr>
        <p:blipFill>
          <a:blip r:embed="rId7"/>
          <a:stretch>
            <a:fillRect/>
          </a:stretch>
        </p:blipFill>
        <p:spPr>
          <a:xfrm>
            <a:off x="3825024" y="5503608"/>
            <a:ext cx="1046988" cy="1046988"/>
          </a:xfrm>
          <a:prstGeom prst="rect">
            <a:avLst/>
          </a:prstGeom>
        </p:spPr>
      </p:pic>
      <p:sp>
        <p:nvSpPr>
          <p:cNvPr id="120" name="Rectangle 119">
            <a:extLst>
              <a:ext uri="{FF2B5EF4-FFF2-40B4-BE49-F238E27FC236}">
                <a16:creationId xmlns:a16="http://schemas.microsoft.com/office/drawing/2014/main" id="{076AF56B-839A-410C-A20C-6574790AC39B}"/>
              </a:ext>
            </a:extLst>
          </p:cNvPr>
          <p:cNvSpPr/>
          <p:nvPr/>
        </p:nvSpPr>
        <p:spPr>
          <a:xfrm>
            <a:off x="5105400" y="5843198"/>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400" dirty="0">
                <a:solidFill>
                  <a:schemeClr val="tx1"/>
                </a:solidFill>
              </a:rPr>
              <a:t>Demonstration – VNet Peering</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7" name="Rectangle 6">
            <a:extLst>
              <a:ext uri="{FF2B5EF4-FFF2-40B4-BE49-F238E27FC236}">
                <a16:creationId xmlns:a16="http://schemas.microsoft.com/office/drawing/2014/main" id="{2DD2858B-E0A5-446B-8F75-9679BA896BBA}"/>
              </a:ext>
              <a:ext uri="{C183D7F6-B498-43B3-948B-1728B52AA6E4}">
                <adec:decorative xmlns:adec="http://schemas.microsoft.com/office/drawing/2017/decorative" val="0"/>
              </a:ext>
            </a:extLst>
          </p:cNvPr>
          <p:cNvSpPr/>
          <p:nvPr/>
        </p:nvSpPr>
        <p:spPr bwMode="auto">
          <a:xfrm>
            <a:off x="427038" y="1192213"/>
            <a:ext cx="5267706" cy="8302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VNet peering connects two Azure virtual networks </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27038" y="2180035"/>
            <a:ext cx="5267706" cy="8302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Two types of peering: Regional and Global</a:t>
            </a:r>
          </a:p>
        </p:txBody>
      </p:sp>
      <p:sp>
        <p:nvSpPr>
          <p:cNvPr id="9" name="Rectangle 8">
            <a:extLst>
              <a:ext uri="{FF2B5EF4-FFF2-40B4-BE49-F238E27FC236}">
                <a16:creationId xmlns:a16="http://schemas.microsoft.com/office/drawing/2014/main" id="{3588408A-3766-48DD-A5AE-B83837AA4569}"/>
              </a:ext>
              <a:ext uri="{C183D7F6-B498-43B3-948B-1728B52AA6E4}">
                <adec:decorative xmlns:adec="http://schemas.microsoft.com/office/drawing/2017/decorative" val="0"/>
              </a:ext>
            </a:extLst>
          </p:cNvPr>
          <p:cNvSpPr/>
          <p:nvPr/>
        </p:nvSpPr>
        <p:spPr bwMode="auto">
          <a:xfrm>
            <a:off x="427038" y="3167857"/>
            <a:ext cx="5267706" cy="8302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Peered networks use the Azure backbone</a:t>
            </a:r>
            <a:br>
              <a:rPr lang="en-US" dirty="0">
                <a:solidFill>
                  <a:schemeClr val="tx1"/>
                </a:solidFill>
              </a:rPr>
            </a:br>
            <a:r>
              <a:rPr lang="en-US" dirty="0">
                <a:solidFill>
                  <a:schemeClr val="tx1"/>
                </a:solidFill>
              </a:rPr>
              <a:t>for privacy and isolation</a:t>
            </a:r>
          </a:p>
        </p:txBody>
      </p:sp>
      <p:sp>
        <p:nvSpPr>
          <p:cNvPr id="10" name="Rectangle 9">
            <a:extLst>
              <a:ext uri="{FF2B5EF4-FFF2-40B4-BE49-F238E27FC236}">
                <a16:creationId xmlns:a16="http://schemas.microsoft.com/office/drawing/2014/main" id="{8CFD6B79-0090-4377-A782-3DD159581156}"/>
              </a:ext>
              <a:ext uri="{C183D7F6-B498-43B3-948B-1728B52AA6E4}">
                <adec:decorative xmlns:adec="http://schemas.microsoft.com/office/drawing/2017/decorative" val="0"/>
              </a:ext>
            </a:extLst>
          </p:cNvPr>
          <p:cNvSpPr/>
          <p:nvPr/>
        </p:nvSpPr>
        <p:spPr bwMode="auto">
          <a:xfrm>
            <a:off x="427038" y="4155679"/>
            <a:ext cx="5267706" cy="8302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You can peer across subscriptions and tenants</a:t>
            </a:r>
          </a:p>
        </p:txBody>
      </p:sp>
      <p:sp>
        <p:nvSpPr>
          <p:cNvPr id="11" name="Rectangle 10">
            <a:extLst>
              <a:ext uri="{FF2B5EF4-FFF2-40B4-BE49-F238E27FC236}">
                <a16:creationId xmlns:a16="http://schemas.microsoft.com/office/drawing/2014/main" id="{B1AAAD77-9AEC-4623-8D34-D61366601D92}"/>
              </a:ext>
              <a:ext uri="{C183D7F6-B498-43B3-948B-1728B52AA6E4}">
                <adec:decorative xmlns:adec="http://schemas.microsoft.com/office/drawing/2017/decorative" val="0"/>
              </a:ext>
            </a:extLst>
          </p:cNvPr>
          <p:cNvSpPr/>
          <p:nvPr/>
        </p:nvSpPr>
        <p:spPr bwMode="auto">
          <a:xfrm>
            <a:off x="427038" y="5143500"/>
            <a:ext cx="5267706" cy="8302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Easy to setup, seamless data transfer,</a:t>
            </a:r>
            <a:br>
              <a:rPr lang="en-US" dirty="0">
                <a:solidFill>
                  <a:schemeClr val="tx1"/>
                </a:solidFill>
              </a:rPr>
            </a:br>
            <a:r>
              <a:rPr lang="en-US" dirty="0">
                <a:solidFill>
                  <a:schemeClr val="tx1"/>
                </a:solidFill>
              </a:rPr>
              <a:t>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5845215" y="1192213"/>
            <a:ext cx="6164223" cy="47815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Illustration showing VNet1 in Region 1, and VNet2 and VNet3 in Region 2. VNet2 and VNet3 are connected with regional VNet peering. VNet1 and VNet2 are connected with a global VNet peering">
            <a:extLst>
              <a:ext uri="{FF2B5EF4-FFF2-40B4-BE49-F238E27FC236}">
                <a16:creationId xmlns:a16="http://schemas.microsoft.com/office/drawing/2014/main" id="{EE9D4337-6111-4937-BB21-A32D0021C379}"/>
              </a:ext>
            </a:extLst>
          </p:cNvPr>
          <p:cNvPicPr>
            <a:picLocks noChangeAspect="1"/>
          </p:cNvPicPr>
          <p:nvPr/>
        </p:nvPicPr>
        <p:blipFill>
          <a:blip r:embed="rId3"/>
          <a:stretch>
            <a:fillRect/>
          </a:stretch>
        </p:blipFill>
        <p:spPr>
          <a:xfrm>
            <a:off x="5955318" y="2987557"/>
            <a:ext cx="5964113" cy="1190862"/>
          </a:xfrm>
          <a:prstGeom prst="rect">
            <a:avLst/>
          </a:prstGeom>
        </p:spPr>
      </p:pic>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 and Connectivity</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peered virtual 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sp>
        <p:nvSpPr>
          <p:cNvPr id="7" name="Rectangle 6">
            <a:extLst>
              <a:ext uri="{FF2B5EF4-FFF2-40B4-BE49-F238E27FC236}">
                <a16:creationId xmlns:a16="http://schemas.microsoft.com/office/drawing/2014/main" id="{2093BF7E-8014-4D27-9F09-331484BD3499}"/>
              </a:ext>
              <a:ext uri="{C183D7F6-B498-43B3-948B-1728B52AA6E4}">
                <adec:decorative xmlns:adec="http://schemas.microsoft.com/office/drawing/2017/decorative" val="1"/>
              </a:ext>
            </a:extLst>
          </p:cNvPr>
          <p:cNvSpPr/>
          <p:nvPr/>
        </p:nvSpPr>
        <p:spPr bwMode="auto">
          <a:xfrm>
            <a:off x="4958942" y="1192213"/>
            <a:ext cx="7050495" cy="44032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578081" y="2052279"/>
            <a:ext cx="6007318" cy="12437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Semilight"/>
              </a:rPr>
              <a:t>Allow virtual network access settings</a:t>
            </a:r>
            <a:endParaRPr lang="en-US" sz="2000" dirty="0">
              <a:solidFill>
                <a:schemeClr val="tx1"/>
              </a:solidFill>
              <a:cs typeface="Segoe UI Semilight"/>
            </a:endParaRPr>
          </a:p>
        </p:txBody>
      </p:sp>
      <p:sp>
        <p:nvSpPr>
          <p:cNvPr id="15" name="Rectangle 14">
            <a:extLst>
              <a:ext uri="{FF2B5EF4-FFF2-40B4-BE49-F238E27FC236}">
                <a16:creationId xmlns:a16="http://schemas.microsoft.com/office/drawing/2014/main" id="{EDA40E1E-BF5F-4EEC-9E49-3981FAA450EF}"/>
              </a:ext>
            </a:extLst>
          </p:cNvPr>
          <p:cNvSpPr/>
          <p:nvPr/>
        </p:nvSpPr>
        <p:spPr>
          <a:xfrm>
            <a:off x="578081" y="3534390"/>
            <a:ext cx="6007318" cy="12437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Semilight"/>
              </a:rPr>
              <a:t>Configure forwarded traffic settings</a:t>
            </a:r>
            <a:endParaRPr lang="en-US" sz="2000" dirty="0">
              <a:solidFill>
                <a:schemeClr val="tx1"/>
              </a:solidFill>
              <a:cs typeface="Segoe UI Semilight"/>
            </a:endParaRPr>
          </a:p>
        </p:txBody>
      </p:sp>
      <p:sp>
        <p:nvSpPr>
          <p:cNvPr id="18" name="Rectangle 17">
            <a:extLst>
              <a:ext uri="{FF2B5EF4-FFF2-40B4-BE49-F238E27FC236}">
                <a16:creationId xmlns:a16="http://schemas.microsoft.com/office/drawing/2014/main" id="{F0059A8A-CF1E-4FAB-B1C2-469E93203736}"/>
              </a:ext>
              <a:ext uri="{C183D7F6-B498-43B3-948B-1728B52AA6E4}">
                <adec:decorative xmlns:adec="http://schemas.microsoft.com/office/drawing/2017/decorative" val="1"/>
              </a:ext>
            </a:extLst>
          </p:cNvPr>
          <p:cNvSpPr/>
          <p:nvPr/>
        </p:nvSpPr>
        <p:spPr bwMode="auto">
          <a:xfrm>
            <a:off x="6669248" y="1192213"/>
            <a:ext cx="5340189" cy="477996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the peering configuration showing the allow forward traffic, allow gateway transit, and configure remote gateway settings">
            <a:extLst>
              <a:ext uri="{FF2B5EF4-FFF2-40B4-BE49-F238E27FC236}">
                <a16:creationId xmlns:a16="http://schemas.microsoft.com/office/drawing/2014/main" id="{BA1A2A5A-12BF-4569-BA91-3AF03DCC1FAF}"/>
              </a:ext>
            </a:extLst>
          </p:cNvPr>
          <p:cNvPicPr>
            <a:picLocks noChangeAspect="1"/>
          </p:cNvPicPr>
          <p:nvPr/>
        </p:nvPicPr>
        <p:blipFill>
          <a:blip r:embed="rId3"/>
          <a:stretch>
            <a:fillRect/>
          </a:stretch>
        </p:blipFill>
        <p:spPr>
          <a:xfrm>
            <a:off x="7085012" y="1400790"/>
            <a:ext cx="4305300" cy="4267200"/>
          </a:xfrm>
          <a:prstGeom prst="rect">
            <a:avLst/>
          </a:prstGeom>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Service Chaining</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sp>
        <p:nvSpPr>
          <p:cNvPr id="8" name="Rectangle 7">
            <a:extLst>
              <a:ext uri="{FF2B5EF4-FFF2-40B4-BE49-F238E27FC236}">
                <a16:creationId xmlns:a16="http://schemas.microsoft.com/office/drawing/2014/main" id="{33169B7F-CD0C-4F6E-B2D1-15B502EA6CA3}"/>
              </a:ext>
              <a:ext uri="{C183D7F6-B498-43B3-948B-1728B52AA6E4}">
                <adec:decorative xmlns:adec="http://schemas.microsoft.com/office/drawing/2017/decorative" val="1"/>
              </a:ext>
            </a:extLst>
          </p:cNvPr>
          <p:cNvSpPr/>
          <p:nvPr/>
        </p:nvSpPr>
        <p:spPr bwMode="auto">
          <a:xfrm>
            <a:off x="6037943" y="1192213"/>
            <a:ext cx="5971495" cy="4699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A hub VNet with network appliance or VPN gateway is connecting two VNets">
            <a:extLst>
              <a:ext uri="{FF2B5EF4-FFF2-40B4-BE49-F238E27FC236}">
                <a16:creationId xmlns:a16="http://schemas.microsoft.com/office/drawing/2014/main" id="{77CCC3F5-639C-4A06-AE42-2C3EE1CB1E02}"/>
              </a:ext>
            </a:extLst>
          </p:cNvPr>
          <p:cNvPicPr>
            <a:picLocks noChangeAspect="1"/>
          </p:cNvPicPr>
          <p:nvPr/>
        </p:nvPicPr>
        <p:blipFill>
          <a:blip r:embed="rId3"/>
          <a:stretch>
            <a:fillRect/>
          </a:stretch>
        </p:blipFill>
        <p:spPr>
          <a:xfrm>
            <a:off x="6263143" y="2421247"/>
            <a:ext cx="5521094" cy="2241250"/>
          </a:xfrm>
          <a:prstGeom prst="rect">
            <a:avLst/>
          </a:prstGeom>
        </p:spPr>
      </p:pic>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VNet Peering</a:t>
            </a:r>
          </a:p>
        </p:txBody>
      </p:sp>
      <p:pic>
        <p:nvPicPr>
          <p:cNvPr id="48" name="Picture 47" descr="Icon of two gears">
            <a:extLst>
              <a:ext uri="{FF2B5EF4-FFF2-40B4-BE49-F238E27FC236}">
                <a16:creationId xmlns:a16="http://schemas.microsoft.com/office/drawing/2014/main" id="{65D287DD-EE44-423D-9138-21563B08000A}"/>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4" name="Rectangle 63">
            <a:extLst>
              <a:ext uri="{FF2B5EF4-FFF2-40B4-BE49-F238E27FC236}">
                <a16:creationId xmlns:a16="http://schemas.microsoft.com/office/drawing/2014/main" id="{FB2AE682-1244-43A6-B0F0-01DDDDD1E239}"/>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VNet peering on the first virtual network</a:t>
            </a:r>
          </a:p>
        </p:txBody>
      </p:sp>
      <p:cxnSp>
        <p:nvCxnSpPr>
          <p:cNvPr id="74" name="Straight Connector 73">
            <a:extLst>
              <a:ext uri="{FF2B5EF4-FFF2-40B4-BE49-F238E27FC236}">
                <a16:creationId xmlns:a16="http://schemas.microsoft.com/office/drawing/2014/main" id="{283A71DA-9760-4748-AFD1-5BAFB3723D8B}"/>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rench">
            <a:extLst>
              <a:ext uri="{FF2B5EF4-FFF2-40B4-BE49-F238E27FC236}">
                <a16:creationId xmlns:a16="http://schemas.microsoft.com/office/drawing/2014/main" id="{1EA3502F-F3C0-48D4-81F6-B210D75CD532}"/>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1" name="Rectangle 90">
            <a:extLst>
              <a:ext uri="{FF2B5EF4-FFF2-40B4-BE49-F238E27FC236}">
                <a16:creationId xmlns:a16="http://schemas.microsoft.com/office/drawing/2014/main" id="{296E6274-0E50-474B-9E2D-23F1DCD9F3C5}"/>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a VPN gateway </a:t>
            </a:r>
          </a:p>
        </p:txBody>
      </p:sp>
      <p:cxnSp>
        <p:nvCxnSpPr>
          <p:cNvPr id="98" name="Straight Connector 97">
            <a:extLst>
              <a:ext uri="{FF2B5EF4-FFF2-40B4-BE49-F238E27FC236}">
                <a16:creationId xmlns:a16="http://schemas.microsoft.com/office/drawing/2014/main" id="{AE9E5744-1F53-4DEE-AB8F-0154F473B39A}"/>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7" name="Picture 106" descr="Icon of a checkmark">
            <a:extLst>
              <a:ext uri="{FF2B5EF4-FFF2-40B4-BE49-F238E27FC236}">
                <a16:creationId xmlns:a16="http://schemas.microsoft.com/office/drawing/2014/main" id="{3EF23BC0-0EC7-4C16-93FA-1B5EF93F7A2D}"/>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9" name="Rectangle 108">
            <a:extLst>
              <a:ext uri="{FF2B5EF4-FFF2-40B4-BE49-F238E27FC236}">
                <a16:creationId xmlns:a16="http://schemas.microsoft.com/office/drawing/2014/main" id="{76354A30-0CCE-43C0-9F85-87DE5CF44524}"/>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Allow gateway transit</a:t>
            </a:r>
          </a:p>
        </p:txBody>
      </p:sp>
      <p:cxnSp>
        <p:nvCxnSpPr>
          <p:cNvPr id="113" name="Straight Connector 112">
            <a:extLst>
              <a:ext uri="{FF2B5EF4-FFF2-40B4-BE49-F238E27FC236}">
                <a16:creationId xmlns:a16="http://schemas.microsoft.com/office/drawing/2014/main" id="{E20C9E5A-9B42-4DAD-B094-886C51B4ACC1}"/>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7" name="Picture 116" descr="Icon of two people">
            <a:extLst>
              <a:ext uri="{FF2B5EF4-FFF2-40B4-BE49-F238E27FC236}">
                <a16:creationId xmlns:a16="http://schemas.microsoft.com/office/drawing/2014/main" id="{4731D98B-7036-4359-B62B-1BB29C177CE3}"/>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8" name="Rectangle 117">
            <a:extLst>
              <a:ext uri="{FF2B5EF4-FFF2-40B4-BE49-F238E27FC236}">
                <a16:creationId xmlns:a16="http://schemas.microsoft.com/office/drawing/2014/main" id="{08FF6D64-1DBF-4778-8DB3-994F4EACA0A9}"/>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Confirm VNet peering on the second virtual network</a:t>
            </a:r>
          </a:p>
        </p:txBody>
      </p:sp>
    </p:spTree>
    <p:extLst>
      <p:ext uri="{BB962C8B-B14F-4D97-AF65-F5344CB8AC3E}">
        <p14:creationId xmlns:p14="http://schemas.microsoft.com/office/powerpoint/2010/main" val="314314914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2349</Words>
  <Application>Microsoft Office PowerPoint</Application>
  <PresentationFormat>Custom</PresentationFormat>
  <Paragraphs>335</Paragraphs>
  <Slides>34</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Segoe UI</vt:lpstr>
      <vt:lpstr>Segoe UI Semibold</vt:lpstr>
      <vt:lpstr>Wingdings</vt:lpstr>
      <vt:lpstr>Azure 1</vt:lpstr>
      <vt:lpstr>AZ-104T00A Module 05: Intersite Connectivity</vt:lpstr>
      <vt:lpstr>Module Overview </vt:lpstr>
      <vt:lpstr>Lesson 01: VNet Peering</vt:lpstr>
      <vt:lpstr>VNet Peering Overview</vt:lpstr>
      <vt:lpstr>VNet Peering</vt:lpstr>
      <vt:lpstr>Gateway Transit and Connectivity</vt:lpstr>
      <vt:lpstr>Configure VNet Peering</vt:lpstr>
      <vt:lpstr>Service Chaining</vt:lpstr>
      <vt:lpstr>Demonstration – VNet Peering</vt:lpstr>
      <vt:lpstr>Lesson 02: VPN Gateway Connections</vt:lpstr>
      <vt:lpstr>VPN Gateway Connections Overview</vt:lpstr>
      <vt:lpstr>VPN Gateways</vt:lpstr>
      <vt:lpstr>Implement Site-to-Site VPN Connections</vt:lpstr>
      <vt:lpstr>Create the Gateway Subnet</vt:lpstr>
      <vt:lpstr>VPN Gateway Configuration</vt:lpstr>
      <vt:lpstr>VPN Gateway Types</vt:lpstr>
      <vt:lpstr>Gateway SKU and Generation</vt:lpstr>
      <vt:lpstr>Create the Local Network Gateway</vt:lpstr>
      <vt:lpstr>Configure the On-premises VPN Device</vt:lpstr>
      <vt:lpstr>Create the VPN Connection</vt:lpstr>
      <vt:lpstr>High Availability Scenarios</vt:lpstr>
      <vt:lpstr>Demonstration – VPN gateways</vt:lpstr>
      <vt:lpstr>Lesson 03: ExpressRoute and Virtual WAN</vt:lpstr>
      <vt:lpstr>ExpressRoute and Virtual WAN Overview</vt:lpstr>
      <vt:lpstr>ExpressRoute</vt:lpstr>
      <vt:lpstr>ExpressRoute Capabilities</vt:lpstr>
      <vt:lpstr>Coexisting Site-to-Site and ExpressRoute</vt:lpstr>
      <vt:lpstr>Intersite Connections Comparison</vt:lpstr>
      <vt:lpstr>Virtual WANs</vt:lpstr>
      <vt:lpstr>Lesson 04: Module 05 Lab and Review</vt:lpstr>
      <vt:lpstr>Lab 05 – Implement intersite connectivity</vt:lpstr>
      <vt:lpstr>Lab 05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2020-08-04T15:13:21Z</dcterms:created>
  <dcterms:modified xsi:type="dcterms:W3CDTF">2020-12-14T17:56:40Z</dcterms:modified>
</cp:coreProperties>
</file>