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6"/>
  </p:notesMasterIdLst>
  <p:handoutMasterIdLst>
    <p:handoutMasterId r:id="rId37"/>
  </p:handoutMasterIdLst>
  <p:sldIdLst>
    <p:sldId id="1719" r:id="rId2"/>
    <p:sldId id="2495" r:id="rId3"/>
    <p:sldId id="1865" r:id="rId4"/>
    <p:sldId id="2485" r:id="rId5"/>
    <p:sldId id="2356" r:id="rId6"/>
    <p:sldId id="2357" r:id="rId7"/>
    <p:sldId id="2358" r:id="rId8"/>
    <p:sldId id="2359" r:id="rId9"/>
    <p:sldId id="2497" r:id="rId10"/>
    <p:sldId id="2361" r:id="rId11"/>
    <p:sldId id="2496" r:id="rId12"/>
    <p:sldId id="2524" r:id="rId13"/>
    <p:sldId id="2525" r:id="rId14"/>
    <p:sldId id="2528" r:id="rId15"/>
    <p:sldId id="2010" r:id="rId16"/>
    <p:sldId id="2487" r:id="rId17"/>
    <p:sldId id="2456" r:id="rId18"/>
    <p:sldId id="2457" r:id="rId19"/>
    <p:sldId id="2458" r:id="rId20"/>
    <p:sldId id="1920" r:id="rId21"/>
    <p:sldId id="1921" r:id="rId22"/>
    <p:sldId id="2459" r:id="rId23"/>
    <p:sldId id="2461" r:id="rId24"/>
    <p:sldId id="1896" r:id="rId25"/>
    <p:sldId id="2011" r:id="rId26"/>
    <p:sldId id="2520" r:id="rId27"/>
    <p:sldId id="2488" r:id="rId28"/>
    <p:sldId id="2519" r:id="rId29"/>
    <p:sldId id="2521" r:id="rId30"/>
    <p:sldId id="2522" r:id="rId31"/>
    <p:sldId id="2008" r:id="rId32"/>
    <p:sldId id="2526" r:id="rId33"/>
    <p:sldId id="2241" r:id="rId34"/>
    <p:sldId id="2529"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9775" autoAdjust="0"/>
  </p:normalViewPr>
  <p:slideViewPr>
    <p:cSldViewPr snapToGrid="0">
      <p:cViewPr varScale="1">
        <p:scale>
          <a:sx n="91" d="100"/>
          <a:sy n="91" d="100"/>
        </p:scale>
        <p:origin x="184"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05300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service endpoints - https://docs.microsoft.com/en-us/azure/virtual-network/virtual-network-service-endpoints-overview</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3132168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https://docs.microsoft.com/en-us/azure/private-link/</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57653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r>
              <a:rPr lang="en-US" dirty="0"/>
              <a:t>Configure load balancing</a:t>
            </a:r>
          </a:p>
          <a:p>
            <a:r>
              <a:rPr lang="en-US" dirty="0"/>
              <a:t>• Configure an internal load balancer</a:t>
            </a:r>
          </a:p>
          <a:p>
            <a:r>
              <a:rPr lang="en-US" dirty="0"/>
              <a:t>• Configure load balancing rules</a:t>
            </a:r>
          </a:p>
          <a:p>
            <a:r>
              <a:rPr lang="en-US" dirty="0"/>
              <a:t>• Configure a public load balancer</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153734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https://docs.microsoft.com/en-us/azure/load-balancer/load-balancer-overview</a:t>
            </a:r>
          </a:p>
          <a:p>
            <a:r>
              <a:rPr lang="en-US" dirty="0"/>
              <a:t>Azure Load Balancer Components - https://docs.microsoft.com/en-us/azure/load-balancer/components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Keep this diagram in mind since it covers the four components that must be configured for your load balancer: Frontend IP configuration, Backend pools, Health probes, and Load balancing rules.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45937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2816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Can you see how a public load balancer could be placed in front of the internal load balancer to create a multi-tier application.</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13128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562995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the Standard SKU you can have up to 1000 instances in the backend pool. In the Basic SKU you can have up to 100 instances. </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143078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https://docs.microsoft.com/en-us/azure/load-balancer/tutorial-load-balancer-standard-manage-portal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✔Keeping session persistence information is very important in applications that use a shopping cart. Can you think of any other applications?</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8766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Balancer health probes - https://docs.microsoft.com/en-us/azure/load-balancer/load-balancer-custom-probe-overview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66556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Configure load balancing</a:t>
            </a:r>
          </a:p>
          <a:p>
            <a:r>
              <a:rPr lang="en-US" dirty="0"/>
              <a:t>• Configure Application Gateway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180216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https://docs.microsoft.com/en-us/azure/application-gateway/configuration-overview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3899503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https://docs.microsoft.com/en-us/azure/application-gateway/quick-create-portal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50038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15991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Implement Traffic Management - ESTIMATED DURATION 60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314378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4165529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r>
              <a:rPr lang="en-US" dirty="0"/>
              <a:t>Implement and manage virtual networking</a:t>
            </a:r>
          </a:p>
          <a:p>
            <a:r>
              <a:rPr lang="en-US" dirty="0"/>
              <a:t>• Configure private and public IP addresses, </a:t>
            </a:r>
            <a:r>
              <a:rPr lang="en-US" b="1" dirty="0"/>
              <a:t>network routes</a:t>
            </a:r>
            <a:r>
              <a:rPr lang="en-US" dirty="0"/>
              <a:t>, network interface, subnets, and virtual network</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3981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routes - https://docs.microsoft.com/en-us/azure/virtual-network/virtual-networks-udr-overview#system-routes</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3257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https://docs.microsoft.com/en-us/azure/virtual-network/virtual-networks-udr-overview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3419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and control traffic flow in your Azure deployment with routes - https://docs.microsoft.com/learn/modules/control-network-traffic-flow-with-routes/</a:t>
            </a:r>
          </a:p>
          <a:p>
            <a:endParaRPr lang="en-US" dirty="0"/>
          </a:p>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17169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https://docs.microsoft.com/en-us/azure/vpn-gateway/vpn-gateway-bgp-overview?toc=%2fazure%2fvirtual-network%2ftoc.json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16521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62371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37947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6" name="Footer Placeholder 1">
            <a:extLst>
              <a:ext uri="{FF2B5EF4-FFF2-40B4-BE49-F238E27FC236}">
                <a16:creationId xmlns:a16="http://schemas.microsoft.com/office/drawing/2014/main" id="{6606017B-79AB-4945-B4C3-DB9D25392AF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6" name="Footer Placeholder 1">
            <a:extLst>
              <a:ext uri="{FF2B5EF4-FFF2-40B4-BE49-F238E27FC236}">
                <a16:creationId xmlns:a16="http://schemas.microsoft.com/office/drawing/2014/main" id="{7D05B28D-FB1C-485C-9792-0C223A9EBEC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1465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6" name="Footer Placeholder 1">
            <a:extLst>
              <a:ext uri="{FF2B5EF4-FFF2-40B4-BE49-F238E27FC236}">
                <a16:creationId xmlns:a16="http://schemas.microsoft.com/office/drawing/2014/main" id="{5D7656DF-2278-4E6B-921A-455C5C364D3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469703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20"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8.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5.emf"/><Relationship Id="rId4" Type="http://schemas.openxmlformats.org/officeDocument/2006/relationships/image" Target="../media/image54.emf"/></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71.png"/><Relationship Id="rId18" Type="http://schemas.openxmlformats.org/officeDocument/2006/relationships/image" Target="../media/image7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17" Type="http://schemas.openxmlformats.org/officeDocument/2006/relationships/image" Target="../media/image75.png"/><Relationship Id="rId2" Type="http://schemas.openxmlformats.org/officeDocument/2006/relationships/notesSlide" Target="../notesSlides/notesSlide27.xml"/><Relationship Id="rId16" Type="http://schemas.openxmlformats.org/officeDocument/2006/relationships/image" Target="../media/image74.svg"/><Relationship Id="rId1" Type="http://schemas.openxmlformats.org/officeDocument/2006/relationships/slideLayout" Target="../slideLayouts/slideLayout2.xml"/><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 Id="rId14" Type="http://schemas.openxmlformats.org/officeDocument/2006/relationships/image" Target="../media/image72.svg"/></Relationships>
</file>

<file path=ppt/slides/_rels/slide3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4845923" cy="1828800"/>
          </a:xfrm>
        </p:spPr>
        <p:txBody>
          <a:bodyPr/>
          <a:lstStyle/>
          <a:p>
            <a:r>
              <a:rPr lang="en-US"/>
              <a:t>AZ-104T00A</a:t>
            </a:r>
            <a:br>
              <a:rPr lang="en-US"/>
            </a:br>
            <a:r>
              <a:rPr lang="en-US"/>
              <a:t>Module 06: </a:t>
            </a:r>
            <a:br>
              <a:rPr lang="en-US"/>
            </a:br>
            <a:r>
              <a:rPr lang="en-US"/>
              <a:t>Network Traffic</a:t>
            </a:r>
            <a:br>
              <a:rPr lang="en-US"/>
            </a:br>
            <a:r>
              <a:rPr lang="en-US"/>
              <a:t>Management</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endParaRPr lang="en-US" dirty="0"/>
          </a:p>
        </p:txBody>
      </p:sp>
      <p:sp>
        <p:nvSpPr>
          <p:cNvPr id="3" name="Rectangle 2">
            <a:extLst>
              <a:ext uri="{FF2B5EF4-FFF2-40B4-BE49-F238E27FC236}">
                <a16:creationId xmlns:a16="http://schemas.microsoft.com/office/drawing/2014/main" id="{98D52892-262E-4841-9A04-4B67CA772A49}"/>
              </a:ext>
            </a:extLst>
          </p:cNvPr>
          <p:cNvSpPr/>
          <p:nvPr/>
        </p:nvSpPr>
        <p:spPr>
          <a:xfrm>
            <a:off x="427038" y="1794616"/>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Each subnet can have zero or one route table associated to it</a:t>
            </a:r>
          </a:p>
        </p:txBody>
      </p:sp>
      <p:sp>
        <p:nvSpPr>
          <p:cNvPr id="4" name="Rectangle 3">
            <a:extLst>
              <a:ext uri="{FF2B5EF4-FFF2-40B4-BE49-F238E27FC236}">
                <a16:creationId xmlns:a16="http://schemas.microsoft.com/office/drawing/2014/main" id="{88280274-9BA8-43D6-886F-31A71197F6CC}"/>
              </a:ext>
            </a:extLst>
          </p:cNvPr>
          <p:cNvSpPr/>
          <p:nvPr/>
        </p:nvSpPr>
        <p:spPr>
          <a:xfrm>
            <a:off x="427038" y="3706842"/>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In our example, the Public subnet will be associated with the routing table </a:t>
            </a:r>
          </a:p>
        </p:txBody>
      </p:sp>
      <p:sp>
        <p:nvSpPr>
          <p:cNvPr id="5" name="Rectangle 4">
            <a:extLst>
              <a:ext uri="{FF2B5EF4-FFF2-40B4-BE49-F238E27FC236}">
                <a16:creationId xmlns:a16="http://schemas.microsoft.com/office/drawing/2014/main" id="{43017268-B80C-4F8A-9F6D-F50385D13B12}"/>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6" name="Picture 4" descr="Screenshot of the Add subnet page showing the route table that is associated with the subnet">
            <a:extLst>
              <a:ext uri="{FF2B5EF4-FFF2-40B4-BE49-F238E27FC236}">
                <a16:creationId xmlns:a16="http://schemas.microsoft.com/office/drawing/2014/main" id="{A7F7D114-354B-493A-AE93-F1E275F25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56" y="1371972"/>
            <a:ext cx="4095762" cy="4993530"/>
          </a:xfrm>
          <a:prstGeom prst="rect">
            <a:avLst/>
          </a:prstGeom>
          <a:ln>
            <a:no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pic>
        <p:nvPicPr>
          <p:cNvPr id="11" name="Picture 10" descr="Icon of a calendar">
            <a:extLst>
              <a:ext uri="{FF2B5EF4-FFF2-40B4-BE49-F238E27FC236}">
                <a16:creationId xmlns:a16="http://schemas.microsoft.com/office/drawing/2014/main" id="{877B623F-1696-4A59-B33B-3C6AE65BA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810" y="1522937"/>
            <a:ext cx="1036320" cy="1036320"/>
          </a:xfrm>
          <a:prstGeom prst="rect">
            <a:avLst/>
          </a:prstGeom>
        </p:spPr>
      </p:pic>
      <p:sp>
        <p:nvSpPr>
          <p:cNvPr id="28" name="Rectangle 27">
            <a:extLst>
              <a:ext uri="{FF2B5EF4-FFF2-40B4-BE49-F238E27FC236}">
                <a16:creationId xmlns:a16="http://schemas.microsoft.com/office/drawing/2014/main" id="{7780BB41-9EBA-4199-AA35-BA037D867A42}"/>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Create a route table</a:t>
            </a:r>
          </a:p>
        </p:txBody>
      </p:sp>
      <p:cxnSp>
        <p:nvCxnSpPr>
          <p:cNvPr id="15" name="Straight Connector 14">
            <a:extLst>
              <a:ext uri="{FF2B5EF4-FFF2-40B4-BE49-F238E27FC236}">
                <a16:creationId xmlns:a16="http://schemas.microsoft.com/office/drawing/2014/main" id="{62366217-AD42-4EFE-84A2-BEC14E50B225}"/>
              </a:ext>
              <a:ext uri="{C183D7F6-B498-43B3-948B-1728B52AA6E4}">
                <adec:decorative xmlns:adec="http://schemas.microsoft.com/office/drawing/2017/decorative" val="1"/>
              </a:ext>
            </a:extLst>
          </p:cNvPr>
          <p:cNvCxnSpPr>
            <a:cxnSpLocks/>
          </p:cNvCxnSpPr>
          <p:nvPr/>
        </p:nvCxnSpPr>
        <p:spPr>
          <a:xfrm>
            <a:off x="1805651" y="2674951"/>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three concentric arcs">
            <a:extLst>
              <a:ext uri="{FF2B5EF4-FFF2-40B4-BE49-F238E27FC236}">
                <a16:creationId xmlns:a16="http://schemas.microsoft.com/office/drawing/2014/main" id="{706B993F-40EF-41ED-A2F9-840FB25D4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810" y="2790645"/>
            <a:ext cx="1036320" cy="1036320"/>
          </a:xfrm>
          <a:prstGeom prst="rect">
            <a:avLst/>
          </a:prstGeom>
        </p:spPr>
      </p:pic>
      <p:sp>
        <p:nvSpPr>
          <p:cNvPr id="30" name="Rectangle 29">
            <a:extLst>
              <a:ext uri="{FF2B5EF4-FFF2-40B4-BE49-F238E27FC236}">
                <a16:creationId xmlns:a16="http://schemas.microsoft.com/office/drawing/2014/main" id="{C841565D-F957-4882-BC6C-559BEAD6B635}"/>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Add a route</a:t>
            </a:r>
          </a:p>
        </p:txBody>
      </p:sp>
      <p:cxnSp>
        <p:nvCxnSpPr>
          <p:cNvPr id="27" name="Straight Connector 26">
            <a:extLst>
              <a:ext uri="{FF2B5EF4-FFF2-40B4-BE49-F238E27FC236}">
                <a16:creationId xmlns:a16="http://schemas.microsoft.com/office/drawing/2014/main" id="{ED9004E9-98F3-46C1-AE60-E5B8A9CEAA42}"/>
              </a:ext>
              <a:ext uri="{C183D7F6-B498-43B3-948B-1728B52AA6E4}">
                <adec:decorative xmlns:adec="http://schemas.microsoft.com/office/drawing/2017/decorative" val="1"/>
              </a:ext>
            </a:extLst>
          </p:cNvPr>
          <p:cNvCxnSpPr>
            <a:cxnSpLocks/>
          </p:cNvCxnSpPr>
          <p:nvPr/>
        </p:nvCxnSpPr>
        <p:spPr>
          <a:xfrm>
            <a:off x="1805651" y="3942659"/>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magnifying glass">
            <a:extLst>
              <a:ext uri="{FF2B5EF4-FFF2-40B4-BE49-F238E27FC236}">
                <a16:creationId xmlns:a16="http://schemas.microsoft.com/office/drawing/2014/main" id="{DD435638-4F82-4BE3-BA0F-A2A5C1EF50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810" y="4058353"/>
            <a:ext cx="1036320" cy="1036320"/>
          </a:xfrm>
          <a:prstGeom prst="rect">
            <a:avLst/>
          </a:prstGeom>
        </p:spPr>
      </p:pic>
      <p:sp>
        <p:nvSpPr>
          <p:cNvPr id="32" name="Rectangle 31">
            <a:extLst>
              <a:ext uri="{FF2B5EF4-FFF2-40B4-BE49-F238E27FC236}">
                <a16:creationId xmlns:a16="http://schemas.microsoft.com/office/drawing/2014/main" id="{2A810D1D-95AD-4B25-BAC3-5F8EDE96E8E6}"/>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Associate a route table to a subnet</a:t>
            </a:r>
          </a:p>
        </p:txBody>
      </p:sp>
      <p:cxnSp>
        <p:nvCxnSpPr>
          <p:cNvPr id="29" name="Straight Connector 28">
            <a:extLst>
              <a:ext uri="{FF2B5EF4-FFF2-40B4-BE49-F238E27FC236}">
                <a16:creationId xmlns:a16="http://schemas.microsoft.com/office/drawing/2014/main" id="{E1F98DE4-38CA-4E1E-AEA3-CCB75331059A}"/>
              </a:ext>
              <a:ext uri="{C183D7F6-B498-43B3-948B-1728B52AA6E4}">
                <adec:decorative xmlns:adec="http://schemas.microsoft.com/office/drawing/2017/decorative" val="1"/>
              </a:ext>
            </a:extLst>
          </p:cNvPr>
          <p:cNvCxnSpPr>
            <a:cxnSpLocks/>
          </p:cNvCxnSpPr>
          <p:nvPr/>
        </p:nvCxnSpPr>
        <p:spPr>
          <a:xfrm>
            <a:off x="1805651" y="5210367"/>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three circles enclosed by outward pointing chevrons on left and right">
            <a:extLst>
              <a:ext uri="{FF2B5EF4-FFF2-40B4-BE49-F238E27FC236}">
                <a16:creationId xmlns:a16="http://schemas.microsoft.com/office/drawing/2014/main" id="{6A4459F6-6758-4255-9178-5037BAF09E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810" y="5326062"/>
            <a:ext cx="1036320" cy="1036320"/>
          </a:xfrm>
          <a:prstGeom prst="rect">
            <a:avLst/>
          </a:prstGeom>
        </p:spPr>
      </p:pic>
      <p:sp>
        <p:nvSpPr>
          <p:cNvPr id="38" name="Rectangle 37">
            <a:extLst>
              <a:ext uri="{FF2B5EF4-FFF2-40B4-BE49-F238E27FC236}">
                <a16:creationId xmlns:a16="http://schemas.microsoft.com/office/drawing/2014/main" id="{236DC8FF-47CB-4537-B0E5-4983F23D9054}"/>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t>Service Endpoints</a:t>
            </a:r>
          </a:p>
        </p:txBody>
      </p:sp>
      <p:sp>
        <p:nvSpPr>
          <p:cNvPr id="4" name="Rectangle 3">
            <a:extLst>
              <a:ext uri="{FF2B5EF4-FFF2-40B4-BE49-F238E27FC236}">
                <a16:creationId xmlns:a16="http://schemas.microsoft.com/office/drawing/2014/main" id="{602976CB-139D-4D17-A901-4C1ABEA6B8C9}"/>
              </a:ext>
            </a:extLst>
          </p:cNvPr>
          <p:cNvSpPr/>
          <p:nvPr/>
        </p:nvSpPr>
        <p:spPr>
          <a:xfrm>
            <a:off x="427038" y="1305693"/>
            <a:ext cx="5108203"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Endpoints limit network access to specific subnets and IP addresses </a:t>
            </a:r>
            <a:endParaRPr lang="en-US" sz="2000" dirty="0">
              <a:solidFill>
                <a:schemeClr val="tx1"/>
              </a:solidFill>
            </a:endParaRPr>
          </a:p>
        </p:txBody>
      </p:sp>
      <p:sp>
        <p:nvSpPr>
          <p:cNvPr id="5" name="Rectangle 4">
            <a:extLst>
              <a:ext uri="{FF2B5EF4-FFF2-40B4-BE49-F238E27FC236}">
                <a16:creationId xmlns:a16="http://schemas.microsoft.com/office/drawing/2014/main" id="{88B6BE5B-4111-497D-88F4-111E8C9F5203}"/>
              </a:ext>
            </a:extLst>
          </p:cNvPr>
          <p:cNvSpPr/>
          <p:nvPr/>
        </p:nvSpPr>
        <p:spPr>
          <a:xfrm>
            <a:off x="427038" y="2304427"/>
            <a:ext cx="5108203"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Improved security for your Azure service resources</a:t>
            </a:r>
          </a:p>
        </p:txBody>
      </p:sp>
      <p:sp>
        <p:nvSpPr>
          <p:cNvPr id="6" name="Rectangle 5">
            <a:extLst>
              <a:ext uri="{FF2B5EF4-FFF2-40B4-BE49-F238E27FC236}">
                <a16:creationId xmlns:a16="http://schemas.microsoft.com/office/drawing/2014/main" id="{B261B8DB-B3F5-48D7-A8F5-A2E5F3F3AB75}"/>
              </a:ext>
            </a:extLst>
          </p:cNvPr>
          <p:cNvSpPr/>
          <p:nvPr/>
        </p:nvSpPr>
        <p:spPr>
          <a:xfrm>
            <a:off x="427038" y="3303161"/>
            <a:ext cx="5108203"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Optimal routing for Azure service traffic from your virtual network</a:t>
            </a:r>
          </a:p>
        </p:txBody>
      </p:sp>
      <p:sp>
        <p:nvSpPr>
          <p:cNvPr id="7" name="Rectangle 6">
            <a:extLst>
              <a:ext uri="{FF2B5EF4-FFF2-40B4-BE49-F238E27FC236}">
                <a16:creationId xmlns:a16="http://schemas.microsoft.com/office/drawing/2014/main" id="{C8B5FE75-C63B-496D-958D-22050345E9D7}"/>
              </a:ext>
            </a:extLst>
          </p:cNvPr>
          <p:cNvSpPr/>
          <p:nvPr/>
        </p:nvSpPr>
        <p:spPr>
          <a:xfrm>
            <a:off x="427038" y="4301895"/>
            <a:ext cx="5108203"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Endpoints use the Microsoft Azure backbone network</a:t>
            </a:r>
          </a:p>
        </p:txBody>
      </p:sp>
      <p:sp>
        <p:nvSpPr>
          <p:cNvPr id="8" name="Rectangle 7">
            <a:extLst>
              <a:ext uri="{FF2B5EF4-FFF2-40B4-BE49-F238E27FC236}">
                <a16:creationId xmlns:a16="http://schemas.microsoft.com/office/drawing/2014/main" id="{31B0A20E-451C-402C-9D4C-F1C9E147D9F2}"/>
              </a:ext>
            </a:extLst>
          </p:cNvPr>
          <p:cNvSpPr/>
          <p:nvPr/>
        </p:nvSpPr>
        <p:spPr>
          <a:xfrm>
            <a:off x="427038" y="5300629"/>
            <a:ext cx="5108203"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Simple to set up with less management overhead</a:t>
            </a:r>
          </a:p>
        </p:txBody>
      </p:sp>
      <p:sp>
        <p:nvSpPr>
          <p:cNvPr id="3" name="Rectangle 2">
            <a:extLst>
              <a:ext uri="{FF2B5EF4-FFF2-40B4-BE49-F238E27FC236}">
                <a16:creationId xmlns:a16="http://schemas.microsoft.com/office/drawing/2014/main" id="{584A70EB-A21A-4597-80ED-2F954A8E4126}"/>
              </a:ext>
              <a:ext uri="{C183D7F6-B498-43B3-948B-1728B52AA6E4}">
                <adec:decorative xmlns:adec="http://schemas.microsoft.com/office/drawing/2017/decorative" val="1"/>
              </a:ext>
            </a:extLst>
          </p:cNvPr>
          <p:cNvSpPr/>
          <p:nvPr/>
        </p:nvSpPr>
        <p:spPr bwMode="auto">
          <a:xfrm>
            <a:off x="5690681" y="1192213"/>
            <a:ext cx="6318756"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008" y="1305693"/>
            <a:ext cx="5570102" cy="4854096"/>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Service Endpoint Services</a:t>
            </a:r>
          </a:p>
        </p:txBody>
      </p:sp>
      <p:sp>
        <p:nvSpPr>
          <p:cNvPr id="3" name="Rectangle 2">
            <a:extLst>
              <a:ext uri="{FF2B5EF4-FFF2-40B4-BE49-F238E27FC236}">
                <a16:creationId xmlns:a16="http://schemas.microsoft.com/office/drawing/2014/main" id="{AA0476E9-98E2-48EB-ADA2-B6FD4FCCBB5B}"/>
              </a:ext>
            </a:extLst>
          </p:cNvPr>
          <p:cNvSpPr/>
          <p:nvPr/>
        </p:nvSpPr>
        <p:spPr>
          <a:xfrm>
            <a:off x="613833" y="2618967"/>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There are many types of service endpoints</a:t>
            </a:r>
          </a:p>
        </p:txBody>
      </p:sp>
      <p:sp>
        <p:nvSpPr>
          <p:cNvPr id="4" name="Rectangle 3">
            <a:extLst>
              <a:ext uri="{FF2B5EF4-FFF2-40B4-BE49-F238E27FC236}">
                <a16:creationId xmlns:a16="http://schemas.microsoft.com/office/drawing/2014/main" id="{663842B7-76A9-4758-B206-B7E2C253EBDD}"/>
              </a:ext>
            </a:extLst>
          </p:cNvPr>
          <p:cNvSpPr/>
          <p:nvPr/>
        </p:nvSpPr>
        <p:spPr>
          <a:xfrm>
            <a:off x="613833" y="3617701"/>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Adding service endpoints can take up to 15 minutes to complete</a:t>
            </a:r>
          </a:p>
        </p:txBody>
      </p:sp>
      <p:pic>
        <p:nvPicPr>
          <p:cNvPr id="5" name="Picture 4" descr="Screenshot of the add service endpoints pane">
            <a:extLst>
              <a:ext uri="{FF2B5EF4-FFF2-40B4-BE49-F238E27FC236}">
                <a16:creationId xmlns:a16="http://schemas.microsoft.com/office/drawing/2014/main" id="{B351C1EC-CC57-4904-869B-23D2C6B3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782" y="1385575"/>
            <a:ext cx="3309938" cy="4588188"/>
          </a:xfrm>
          <a:prstGeom prst="rect">
            <a:avLst/>
          </a:prstGeom>
          <a:ln>
            <a:noFill/>
          </a:ln>
        </p:spPr>
      </p:pic>
      <p:sp>
        <p:nvSpPr>
          <p:cNvPr id="6" name="Rectangle 5">
            <a:extLst>
              <a:ext uri="{FF2B5EF4-FFF2-40B4-BE49-F238E27FC236}">
                <a16:creationId xmlns:a16="http://schemas.microsoft.com/office/drawing/2014/main" id="{FEFF7C38-987C-4DBB-8D5F-5EC3655BF562}"/>
              </a:ext>
              <a:ext uri="{C183D7F6-B498-43B3-948B-1728B52AA6E4}">
                <adec:decorative xmlns:adec="http://schemas.microsoft.com/office/drawing/2017/decorative" val="1"/>
              </a:ext>
            </a:extLst>
          </p:cNvPr>
          <p:cNvSpPr/>
          <p:nvPr/>
        </p:nvSpPr>
        <p:spPr bwMode="auto">
          <a:xfrm>
            <a:off x="6731000" y="1192213"/>
            <a:ext cx="5278437"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522066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Private Link</a:t>
            </a:r>
          </a:p>
        </p:txBody>
      </p:sp>
      <p:sp>
        <p:nvSpPr>
          <p:cNvPr id="3" name="Rectangle 2">
            <a:extLst>
              <a:ext uri="{FF2B5EF4-FFF2-40B4-BE49-F238E27FC236}">
                <a16:creationId xmlns:a16="http://schemas.microsoft.com/office/drawing/2014/main" id="{BC899DB6-F872-4B75-86CE-F63B1E3B0235}"/>
              </a:ext>
              <a:ext uri="{C183D7F6-B498-43B3-948B-1728B52AA6E4}">
                <adec:decorative xmlns:adec="http://schemas.microsoft.com/office/drawing/2017/decorative" val="1"/>
              </a:ext>
            </a:extLst>
          </p:cNvPr>
          <p:cNvSpPr/>
          <p:nvPr/>
        </p:nvSpPr>
        <p:spPr bwMode="auto">
          <a:xfrm>
            <a:off x="427038" y="1192213"/>
            <a:ext cx="11582400" cy="367506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cs typeface="Segoe UI Semilight"/>
              </a:rPr>
              <a:t>Private connectivity to services on Azure. Traffic remains on the Microsoft network, with</a:t>
            </a:r>
            <a:br>
              <a:rPr lang="en-US" sz="2000">
                <a:solidFill>
                  <a:schemeClr val="tx1"/>
                </a:solidFill>
                <a:cs typeface="Segoe UI Semilight"/>
              </a:rPr>
            </a:br>
            <a:r>
              <a:rPr lang="en-US" sz="200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02: Azure Load Balancer</a:t>
            </a:r>
          </a:p>
        </p:txBody>
      </p:sp>
      <p:pic>
        <p:nvPicPr>
          <p:cNvPr id="3" name="Picture 2" descr="Icon of two people">
            <a:extLst>
              <a:ext uri="{FF2B5EF4-FFF2-40B4-BE49-F238E27FC236}">
                <a16:creationId xmlns:a16="http://schemas.microsoft.com/office/drawing/2014/main" id="{76E22036-41D3-45E5-8F45-302FFB0730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2699" y="2768203"/>
            <a:ext cx="1419603" cy="1419603"/>
          </a:xfrm>
          <a:prstGeom prst="rect">
            <a:avLst/>
          </a:prstGeom>
        </p:spPr>
      </p:pic>
    </p:spTree>
    <p:extLst>
      <p:ext uri="{BB962C8B-B14F-4D97-AF65-F5344CB8AC3E}">
        <p14:creationId xmlns:p14="http://schemas.microsoft.com/office/powerpoint/2010/main" val="22288676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881710"/>
            <a:ext cx="2506662" cy="1231106"/>
          </a:xfrm>
        </p:spPr>
        <p:txBody>
          <a:bodyPr/>
          <a:lstStyle/>
          <a:p>
            <a:r>
              <a:rPr lang="en-US" dirty="0"/>
              <a:t>Azure Load Balancer Overview</a:t>
            </a:r>
          </a:p>
        </p:txBody>
      </p:sp>
      <p:pic>
        <p:nvPicPr>
          <p:cNvPr id="15" name="Picture 14" descr="Icon of a four dot connected with line to form a chart">
            <a:extLst>
              <a:ext uri="{FF2B5EF4-FFF2-40B4-BE49-F238E27FC236}">
                <a16:creationId xmlns:a16="http://schemas.microsoft.com/office/drawing/2014/main" id="{05F269ED-2E7E-4515-9C73-02F40ED03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2792" y="570916"/>
            <a:ext cx="1036320" cy="1034796"/>
          </a:xfrm>
          <a:prstGeom prst="rect">
            <a:avLst/>
          </a:prstGeom>
        </p:spPr>
      </p:pic>
      <p:sp>
        <p:nvSpPr>
          <p:cNvPr id="62" name="Rectangle 61">
            <a:extLst>
              <a:ext uri="{FF2B5EF4-FFF2-40B4-BE49-F238E27FC236}">
                <a16:creationId xmlns:a16="http://schemas.microsoft.com/office/drawing/2014/main" id="{6910DC23-E514-44C9-938A-8DB55BE61C8A}"/>
              </a:ext>
            </a:extLst>
          </p:cNvPr>
          <p:cNvSpPr/>
          <p:nvPr/>
        </p:nvSpPr>
        <p:spPr bwMode="auto">
          <a:xfrm>
            <a:off x="4929558" y="51970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Load Balancer</a:t>
            </a:r>
          </a:p>
        </p:txBody>
      </p:sp>
      <p:pic>
        <p:nvPicPr>
          <p:cNvPr id="14" name="Picture 13" descr="Icon of two person">
            <a:extLst>
              <a:ext uri="{FF2B5EF4-FFF2-40B4-BE49-F238E27FC236}">
                <a16:creationId xmlns:a16="http://schemas.microsoft.com/office/drawing/2014/main" id="{16789A6D-E429-4E89-A77E-57954A1A9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2792" y="2112881"/>
            <a:ext cx="1036320" cy="1036320"/>
          </a:xfrm>
          <a:prstGeom prst="rect">
            <a:avLst/>
          </a:prstGeom>
        </p:spPr>
      </p:pic>
      <p:sp>
        <p:nvSpPr>
          <p:cNvPr id="64" name="Rectangle 63">
            <a:extLst>
              <a:ext uri="{FF2B5EF4-FFF2-40B4-BE49-F238E27FC236}">
                <a16:creationId xmlns:a16="http://schemas.microsoft.com/office/drawing/2014/main" id="{5B79419B-858C-46CF-A97D-22C8990D1CE4}"/>
              </a:ext>
            </a:extLst>
          </p:cNvPr>
          <p:cNvSpPr/>
          <p:nvPr/>
        </p:nvSpPr>
        <p:spPr bwMode="auto">
          <a:xfrm>
            <a:off x="4929558" y="204706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Public Load Balancer</a:t>
            </a:r>
          </a:p>
        </p:txBody>
      </p:sp>
      <p:pic>
        <p:nvPicPr>
          <p:cNvPr id="13" name="Picture 12" descr="Icon of books stacked together">
            <a:extLst>
              <a:ext uri="{FF2B5EF4-FFF2-40B4-BE49-F238E27FC236}">
                <a16:creationId xmlns:a16="http://schemas.microsoft.com/office/drawing/2014/main" id="{E933B203-2E92-4753-A4F5-39B6D95054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2792" y="3654846"/>
            <a:ext cx="1036320" cy="1036320"/>
          </a:xfrm>
          <a:prstGeom prst="rect">
            <a:avLst/>
          </a:prstGeom>
        </p:spPr>
      </p:pic>
      <p:sp>
        <p:nvSpPr>
          <p:cNvPr id="66" name="Rectangle 65">
            <a:extLst>
              <a:ext uri="{FF2B5EF4-FFF2-40B4-BE49-F238E27FC236}">
                <a16:creationId xmlns:a16="http://schemas.microsoft.com/office/drawing/2014/main" id="{BCE0F158-4D62-4754-A300-05DFA2E4E827}"/>
              </a:ext>
            </a:extLst>
          </p:cNvPr>
          <p:cNvSpPr/>
          <p:nvPr/>
        </p:nvSpPr>
        <p:spPr bwMode="auto">
          <a:xfrm>
            <a:off x="4929558" y="357442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Internal Load Balancer</a:t>
            </a:r>
          </a:p>
        </p:txBody>
      </p:sp>
      <p:pic>
        <p:nvPicPr>
          <p:cNvPr id="12" name="Picture 11" descr="Icon of circles in the form of an organizational chart">
            <a:extLst>
              <a:ext uri="{FF2B5EF4-FFF2-40B4-BE49-F238E27FC236}">
                <a16:creationId xmlns:a16="http://schemas.microsoft.com/office/drawing/2014/main" id="{C2962047-FC37-4D8B-BC3D-30A0900C2B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2792" y="5196812"/>
            <a:ext cx="1036320" cy="1036320"/>
          </a:xfrm>
          <a:prstGeom prst="rect">
            <a:avLst/>
          </a:prstGeom>
        </p:spPr>
      </p:pic>
      <p:sp>
        <p:nvSpPr>
          <p:cNvPr id="68" name="Rectangle 67">
            <a:extLst>
              <a:ext uri="{FF2B5EF4-FFF2-40B4-BE49-F238E27FC236}">
                <a16:creationId xmlns:a16="http://schemas.microsoft.com/office/drawing/2014/main" id="{F9FF5883-8AEB-475E-B323-B1BD4CF10898}"/>
              </a:ext>
            </a:extLst>
          </p:cNvPr>
          <p:cNvSpPr/>
          <p:nvPr/>
        </p:nvSpPr>
        <p:spPr bwMode="auto">
          <a:xfrm>
            <a:off x="4929558" y="5128665"/>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Load Balancer SKUs</a:t>
            </a:r>
          </a:p>
        </p:txBody>
      </p:sp>
      <p:pic>
        <p:nvPicPr>
          <p:cNvPr id="50" name="Picture 49" descr="Icon of chart with different colours">
            <a:extLst>
              <a:ext uri="{FF2B5EF4-FFF2-40B4-BE49-F238E27FC236}">
                <a16:creationId xmlns:a16="http://schemas.microsoft.com/office/drawing/2014/main" id="{AB742D56-179A-4035-B698-E241DA8F65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99437" y="570916"/>
            <a:ext cx="1036320" cy="1034796"/>
          </a:xfrm>
          <a:prstGeom prst="rect">
            <a:avLst/>
          </a:prstGeom>
        </p:spPr>
      </p:pic>
      <p:sp>
        <p:nvSpPr>
          <p:cNvPr id="70" name="Rectangle 69">
            <a:extLst>
              <a:ext uri="{FF2B5EF4-FFF2-40B4-BE49-F238E27FC236}">
                <a16:creationId xmlns:a16="http://schemas.microsoft.com/office/drawing/2014/main" id="{F4748A1B-4B96-4E46-9902-1DB919FC16C2}"/>
              </a:ext>
            </a:extLst>
          </p:cNvPr>
          <p:cNvSpPr/>
          <p:nvPr/>
        </p:nvSpPr>
        <p:spPr bwMode="auto">
          <a:xfrm>
            <a:off x="9448922" y="51970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Backend Pools</a:t>
            </a:r>
          </a:p>
        </p:txBody>
      </p:sp>
      <p:pic>
        <p:nvPicPr>
          <p:cNvPr id="49" name="Picture 48" descr="Icon of document with checkmark">
            <a:extLst>
              <a:ext uri="{FF2B5EF4-FFF2-40B4-BE49-F238E27FC236}">
                <a16:creationId xmlns:a16="http://schemas.microsoft.com/office/drawing/2014/main" id="{F5F41B73-BA0B-4B3D-AD26-824531F11D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9437" y="2112881"/>
            <a:ext cx="1036320" cy="1036320"/>
          </a:xfrm>
          <a:prstGeom prst="rect">
            <a:avLst/>
          </a:prstGeom>
        </p:spPr>
      </p:pic>
      <p:sp>
        <p:nvSpPr>
          <p:cNvPr id="72" name="Rectangle 71">
            <a:extLst>
              <a:ext uri="{FF2B5EF4-FFF2-40B4-BE49-F238E27FC236}">
                <a16:creationId xmlns:a16="http://schemas.microsoft.com/office/drawing/2014/main" id="{404FC5B0-B117-404A-8036-054ACA3A2A58}"/>
              </a:ext>
            </a:extLst>
          </p:cNvPr>
          <p:cNvSpPr/>
          <p:nvPr/>
        </p:nvSpPr>
        <p:spPr bwMode="auto">
          <a:xfrm>
            <a:off x="9448922" y="204706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Load Balancer Rules</a:t>
            </a:r>
          </a:p>
        </p:txBody>
      </p:sp>
      <p:pic>
        <p:nvPicPr>
          <p:cNvPr id="19" name="Picture 18" descr="Icon of a whiteboard with a cloud symbol drawn on it">
            <a:extLst>
              <a:ext uri="{FF2B5EF4-FFF2-40B4-BE49-F238E27FC236}">
                <a16:creationId xmlns:a16="http://schemas.microsoft.com/office/drawing/2014/main" id="{C668891A-59D3-493A-B11B-AFBCFBC063E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9437" y="3654846"/>
            <a:ext cx="1036320" cy="1036320"/>
          </a:xfrm>
          <a:prstGeom prst="rect">
            <a:avLst/>
          </a:prstGeom>
        </p:spPr>
      </p:pic>
      <p:sp>
        <p:nvSpPr>
          <p:cNvPr id="74" name="Rectangle 73">
            <a:extLst>
              <a:ext uri="{FF2B5EF4-FFF2-40B4-BE49-F238E27FC236}">
                <a16:creationId xmlns:a16="http://schemas.microsoft.com/office/drawing/2014/main" id="{2BF73157-176D-43D7-9500-124DE104B0C3}"/>
              </a:ext>
            </a:extLst>
          </p:cNvPr>
          <p:cNvSpPr/>
          <p:nvPr/>
        </p:nvSpPr>
        <p:spPr bwMode="auto">
          <a:xfrm>
            <a:off x="9448922" y="357442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Session Persistence</a:t>
            </a:r>
          </a:p>
        </p:txBody>
      </p:sp>
      <p:pic>
        <p:nvPicPr>
          <p:cNvPr id="17" name="Picture 16" descr="Icon of a person with a triangle and cross on top">
            <a:extLst>
              <a:ext uri="{FF2B5EF4-FFF2-40B4-BE49-F238E27FC236}">
                <a16:creationId xmlns:a16="http://schemas.microsoft.com/office/drawing/2014/main" id="{2B7BAFE6-8B29-4CFB-8D34-E871CE073D1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9437" y="5196812"/>
            <a:ext cx="1036320" cy="1036320"/>
          </a:xfrm>
          <a:prstGeom prst="rect">
            <a:avLst/>
          </a:prstGeom>
        </p:spPr>
      </p:pic>
      <p:sp>
        <p:nvSpPr>
          <p:cNvPr id="76" name="Rectangle 75">
            <a:extLst>
              <a:ext uri="{FF2B5EF4-FFF2-40B4-BE49-F238E27FC236}">
                <a16:creationId xmlns:a16="http://schemas.microsoft.com/office/drawing/2014/main" id="{BEA1567A-D1C2-4C33-B80C-943C1F017622}"/>
              </a:ext>
            </a:extLst>
          </p:cNvPr>
          <p:cNvSpPr/>
          <p:nvPr/>
        </p:nvSpPr>
        <p:spPr bwMode="auto">
          <a:xfrm>
            <a:off x="9448922" y="5128665"/>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Load Balancer</a:t>
            </a:r>
          </a:p>
        </p:txBody>
      </p:sp>
      <p:sp>
        <p:nvSpPr>
          <p:cNvPr id="3" name="Rectangle 2">
            <a:extLst>
              <a:ext uri="{FF2B5EF4-FFF2-40B4-BE49-F238E27FC236}">
                <a16:creationId xmlns:a16="http://schemas.microsoft.com/office/drawing/2014/main" id="{DDE15DE2-1FE8-4DD7-A146-CCA3772DDF1E}"/>
              </a:ext>
              <a:ext uri="{C183D7F6-B498-43B3-948B-1728B52AA6E4}">
                <adec:decorative xmlns:adec="http://schemas.microsoft.com/office/drawing/2017/decorative" val="1"/>
              </a:ext>
            </a:extLst>
          </p:cNvPr>
          <p:cNvSpPr/>
          <p:nvPr/>
        </p:nvSpPr>
        <p:spPr bwMode="auto">
          <a:xfrm>
            <a:off x="427038" y="1192213"/>
            <a:ext cx="11582400" cy="36845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how load balancer works. Left to right. The frontend is exchanging information with the Load Balancer. The Load Balancer is using rules and probes to communicate with the backend">
            <a:extLst>
              <a:ext uri="{FF2B5EF4-FFF2-40B4-BE49-F238E27FC236}">
                <a16:creationId xmlns:a16="http://schemas.microsoft.com/office/drawing/2014/main" id="{841CA3AD-2121-446F-9635-33286B6805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3248" y="1321506"/>
            <a:ext cx="9469980" cy="3426002"/>
          </a:xfrm>
          <a:prstGeom prst="rect">
            <a:avLst/>
          </a:prstGeom>
          <a:noFill/>
        </p:spPr>
      </p:pic>
      <p:sp>
        <p:nvSpPr>
          <p:cNvPr id="4" name="Freeform: Shape 3">
            <a:extLst>
              <a:ext uri="{FF2B5EF4-FFF2-40B4-BE49-F238E27FC236}">
                <a16:creationId xmlns:a16="http://schemas.microsoft.com/office/drawing/2014/main" id="{617DAA27-EBDE-444E-A275-6458DED6EE70}"/>
              </a:ext>
            </a:extLst>
          </p:cNvPr>
          <p:cNvSpPr/>
          <p:nvPr/>
        </p:nvSpPr>
        <p:spPr>
          <a:xfrm>
            <a:off x="427036"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Distributes inbound traffic</a:t>
            </a:r>
            <a:br>
              <a:rPr lang="en-US" sz="2000" dirty="0">
                <a:solidFill>
                  <a:schemeClr val="tx1"/>
                </a:solidFill>
              </a:rPr>
            </a:br>
            <a:r>
              <a:rPr lang="en-US" sz="2000" dirty="0">
                <a:solidFill>
                  <a:schemeClr val="tx1"/>
                </a:solidFill>
              </a:rPr>
              <a:t>to backend resources using load-balancing rules and health probes</a:t>
            </a:r>
          </a:p>
        </p:txBody>
      </p:sp>
      <p:sp>
        <p:nvSpPr>
          <p:cNvPr id="11" name="Freeform: Shape 10">
            <a:extLst>
              <a:ext uri="{FF2B5EF4-FFF2-40B4-BE49-F238E27FC236}">
                <a16:creationId xmlns:a16="http://schemas.microsoft.com/office/drawing/2014/main" id="{C973C14D-2F6C-40A8-AF11-A5F4C1D31908}"/>
              </a:ext>
            </a:extLst>
          </p:cNvPr>
          <p:cNvSpPr/>
          <p:nvPr/>
        </p:nvSpPr>
        <p:spPr>
          <a:xfrm>
            <a:off x="4344510"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Can be used for</a:t>
            </a:r>
            <a:br>
              <a:rPr lang="en-US" sz="2000">
                <a:solidFill>
                  <a:schemeClr val="tx1"/>
                </a:solidFill>
              </a:rPr>
            </a:br>
            <a:r>
              <a:rPr lang="en-US" sz="2000">
                <a:solidFill>
                  <a:schemeClr val="tx1"/>
                </a:solidFill>
              </a:rPr>
              <a:t>both inbound/outbound scenarios</a:t>
            </a:r>
          </a:p>
        </p:txBody>
      </p:sp>
      <p:sp>
        <p:nvSpPr>
          <p:cNvPr id="12" name="Freeform: Shape 11">
            <a:extLst>
              <a:ext uri="{FF2B5EF4-FFF2-40B4-BE49-F238E27FC236}">
                <a16:creationId xmlns:a16="http://schemas.microsoft.com/office/drawing/2014/main" id="{058E09A6-8E3E-4698-8D81-09820E158D7F}"/>
              </a:ext>
            </a:extLst>
          </p:cNvPr>
          <p:cNvSpPr/>
          <p:nvPr/>
        </p:nvSpPr>
        <p:spPr>
          <a:xfrm>
            <a:off x="8261983"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Two types: Public and Internal</a:t>
            </a:r>
          </a:p>
        </p:txBody>
      </p:sp>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Load Balancer</a:t>
            </a:r>
          </a:p>
        </p:txBody>
      </p:sp>
      <p:sp>
        <p:nvSpPr>
          <p:cNvPr id="3" name="Rectangle 2">
            <a:extLst>
              <a:ext uri="{FF2B5EF4-FFF2-40B4-BE49-F238E27FC236}">
                <a16:creationId xmlns:a16="http://schemas.microsoft.com/office/drawing/2014/main" id="{A7300692-307C-41D1-A147-C589172A2DEC}"/>
              </a:ext>
              <a:ext uri="{C183D7F6-B498-43B3-948B-1728B52AA6E4}">
                <adec:decorative xmlns:adec="http://schemas.microsoft.com/office/drawing/2017/decorative" val="1"/>
              </a:ext>
            </a:extLst>
          </p:cNvPr>
          <p:cNvSpPr/>
          <p:nvPr/>
        </p:nvSpPr>
        <p:spPr bwMode="auto">
          <a:xfrm>
            <a:off x="427038" y="1192213"/>
            <a:ext cx="11582400" cy="402034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9753" y="1288969"/>
            <a:ext cx="5656970" cy="3855246"/>
          </a:xfrm>
          <a:prstGeom prst="rect">
            <a:avLst/>
          </a:prstGeom>
          <a:noFill/>
          <a:ln>
            <a:noFill/>
          </a:ln>
        </p:spPr>
      </p:pic>
      <p:sp>
        <p:nvSpPr>
          <p:cNvPr id="4" name="Rectangle 3">
            <a:extLst>
              <a:ext uri="{FF2B5EF4-FFF2-40B4-BE49-F238E27FC236}">
                <a16:creationId xmlns:a16="http://schemas.microsoft.com/office/drawing/2014/main" id="{B9E1D0C8-3094-4534-893D-C266A73D719A}"/>
              </a:ext>
            </a:extLst>
          </p:cNvPr>
          <p:cNvSpPr/>
          <p:nvPr/>
        </p:nvSpPr>
        <p:spPr>
          <a:xfrm>
            <a:off x="427036" y="5381625"/>
            <a:ext cx="5697306"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Maps public IP addresses and port number of incoming traffic to the VM’s private IP address and port number, and vice versa</a:t>
            </a:r>
          </a:p>
        </p:txBody>
      </p:sp>
      <p:sp>
        <p:nvSpPr>
          <p:cNvPr id="5" name="Rectangle 4">
            <a:extLst>
              <a:ext uri="{FF2B5EF4-FFF2-40B4-BE49-F238E27FC236}">
                <a16:creationId xmlns:a16="http://schemas.microsoft.com/office/drawing/2014/main" id="{495EBDCC-9AFF-45E7-957F-3ADEF7DCD526}"/>
              </a:ext>
            </a:extLst>
          </p:cNvPr>
          <p:cNvSpPr/>
          <p:nvPr/>
        </p:nvSpPr>
        <p:spPr>
          <a:xfrm>
            <a:off x="6290676" y="5381625"/>
            <a:ext cx="5718761"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192213"/>
            <a:ext cx="4678490" cy="140485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894224"/>
            <a:ext cx="4678490" cy="140485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Frontend IP addresses and virtual networks are never directly exposed to an internet endpoint</a:t>
            </a:r>
          </a:p>
        </p:txBody>
      </p:sp>
      <p:sp>
        <p:nvSpPr>
          <p:cNvPr id="6" name="Rectangle 5">
            <a:extLst>
              <a:ext uri="{FF2B5EF4-FFF2-40B4-BE49-F238E27FC236}">
                <a16:creationId xmlns:a16="http://schemas.microsoft.com/office/drawing/2014/main" id="{D19C102E-2B68-4980-86F8-3FFBCF4FD39B}"/>
              </a:ext>
            </a:extLst>
          </p:cNvPr>
          <p:cNvSpPr/>
          <p:nvPr/>
        </p:nvSpPr>
        <p:spPr>
          <a:xfrm>
            <a:off x="436562" y="4596235"/>
            <a:ext cx="4678490" cy="17655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p:txBody>
      </p:sp>
      <p:sp>
        <p:nvSpPr>
          <p:cNvPr id="3" name="Rectangle 2">
            <a:extLst>
              <a:ext uri="{FF2B5EF4-FFF2-40B4-BE49-F238E27FC236}">
                <a16:creationId xmlns:a16="http://schemas.microsoft.com/office/drawing/2014/main" id="{4DE98120-0062-4BC3-9D92-B7596B225B22}"/>
              </a:ext>
              <a:ext uri="{C183D7F6-B498-43B3-948B-1728B52AA6E4}">
                <adec:decorative xmlns:adec="http://schemas.microsoft.com/office/drawing/2017/decorative" val="1"/>
              </a:ext>
            </a:extLst>
          </p:cNvPr>
          <p:cNvSpPr/>
          <p:nvPr/>
        </p:nvSpPr>
        <p:spPr bwMode="auto">
          <a:xfrm>
            <a:off x="5270500" y="1192214"/>
            <a:ext cx="6738937"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33373A87-2C2D-42F4-B65A-9E5258FAC9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7263" y="1563684"/>
            <a:ext cx="5845410" cy="4672016"/>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pic>
        <p:nvPicPr>
          <p:cNvPr id="11" name="Picture 10" descr="Icon of four circles interconnected with one another">
            <a:extLst>
              <a:ext uri="{FF2B5EF4-FFF2-40B4-BE49-F238E27FC236}">
                <a16:creationId xmlns:a16="http://schemas.microsoft.com/office/drawing/2014/main" id="{08EE92BD-0DC4-4B11-92B0-4C56574EC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286" y="1451501"/>
            <a:ext cx="888492" cy="888492"/>
          </a:xfrm>
          <a:prstGeom prst="rect">
            <a:avLst/>
          </a:prstGeom>
        </p:spPr>
      </p:pic>
      <p:sp>
        <p:nvSpPr>
          <p:cNvPr id="34" name="TextBox 33">
            <a:extLst>
              <a:ext uri="{FF2B5EF4-FFF2-40B4-BE49-F238E27FC236}">
                <a16:creationId xmlns:a16="http://schemas.microsoft.com/office/drawing/2014/main" id="{6A4131AC-52CE-4D3E-B409-916150339DE9}"/>
              </a:ext>
            </a:extLst>
          </p:cNvPr>
          <p:cNvSpPr txBox="1"/>
          <p:nvPr/>
        </p:nvSpPr>
        <p:spPr>
          <a:xfrm>
            <a:off x="1511300" y="1732281"/>
            <a:ext cx="10498138" cy="307777"/>
          </a:xfrm>
          <a:prstGeom prst="rect">
            <a:avLst/>
          </a:prstGeom>
          <a:noFill/>
        </p:spPr>
        <p:txBody>
          <a:bodyPr wrap="square" lIns="0" tIns="0" rIns="0" bIns="0" rtlCol="0" anchor="ctr">
            <a:noAutofit/>
          </a:bodyPr>
          <a:lstStyle/>
          <a:p>
            <a:pPr>
              <a:spcAft>
                <a:spcPts val="600"/>
              </a:spcAft>
            </a:pPr>
            <a:r>
              <a:rPr lang="en-US" sz="2000" dirty="0"/>
              <a:t>Lesson 01: Network Routing and Endpoints</a:t>
            </a:r>
          </a:p>
        </p:txBody>
      </p:sp>
      <p:cxnSp>
        <p:nvCxnSpPr>
          <p:cNvPr id="18" name="Straight Connector 17">
            <a:extLst>
              <a:ext uri="{FF2B5EF4-FFF2-40B4-BE49-F238E27FC236}">
                <a16:creationId xmlns:a16="http://schemas.microsoft.com/office/drawing/2014/main" id="{ED056D2C-01F6-4688-9131-56D4A5580F02}"/>
              </a:ext>
              <a:ext uri="{C183D7F6-B498-43B3-948B-1728B52AA6E4}">
                <adec:decorative xmlns:adec="http://schemas.microsoft.com/office/drawing/2017/decorative" val="1"/>
              </a:ext>
            </a:extLst>
          </p:cNvPr>
          <p:cNvCxnSpPr>
            <a:cxnSpLocks/>
          </p:cNvCxnSpPr>
          <p:nvPr/>
        </p:nvCxnSpPr>
        <p:spPr>
          <a:xfrm>
            <a:off x="1511300" y="2418074"/>
            <a:ext cx="10461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two people">
            <a:extLst>
              <a:ext uri="{FF2B5EF4-FFF2-40B4-BE49-F238E27FC236}">
                <a16:creationId xmlns:a16="http://schemas.microsoft.com/office/drawing/2014/main" id="{C99BC041-224B-4286-91B3-266ED786CD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286" y="2484892"/>
            <a:ext cx="888492" cy="886968"/>
          </a:xfrm>
          <a:prstGeom prst="rect">
            <a:avLst/>
          </a:prstGeom>
        </p:spPr>
      </p:pic>
      <p:sp>
        <p:nvSpPr>
          <p:cNvPr id="36" name="TextBox 35">
            <a:extLst>
              <a:ext uri="{FF2B5EF4-FFF2-40B4-BE49-F238E27FC236}">
                <a16:creationId xmlns:a16="http://schemas.microsoft.com/office/drawing/2014/main" id="{8D1D2B0E-7F6C-49D6-A6DA-66BA68601857}"/>
              </a:ext>
            </a:extLst>
          </p:cNvPr>
          <p:cNvSpPr txBox="1"/>
          <p:nvPr/>
        </p:nvSpPr>
        <p:spPr>
          <a:xfrm>
            <a:off x="1511300" y="2751791"/>
            <a:ext cx="10498138" cy="307777"/>
          </a:xfrm>
          <a:prstGeom prst="rect">
            <a:avLst/>
          </a:prstGeom>
          <a:noFill/>
        </p:spPr>
        <p:txBody>
          <a:bodyPr wrap="square" lIns="0" tIns="0" rIns="0" bIns="0" rtlCol="0" anchor="ctr">
            <a:noAutofit/>
          </a:bodyPr>
          <a:lstStyle/>
          <a:p>
            <a:pPr>
              <a:spcAft>
                <a:spcPts val="600"/>
              </a:spcAft>
            </a:pPr>
            <a:r>
              <a:rPr lang="en-US" sz="2000"/>
              <a:t>Lesson 02: Azure Load Balancer</a:t>
            </a:r>
          </a:p>
        </p:txBody>
      </p:sp>
      <p:cxnSp>
        <p:nvCxnSpPr>
          <p:cNvPr id="19" name="Straight Connector 18">
            <a:extLst>
              <a:ext uri="{FF2B5EF4-FFF2-40B4-BE49-F238E27FC236}">
                <a16:creationId xmlns:a16="http://schemas.microsoft.com/office/drawing/2014/main" id="{E6C165BD-7686-419A-B5A0-29832328BA1C}"/>
              </a:ext>
              <a:ext uri="{C183D7F6-B498-43B3-948B-1728B52AA6E4}">
                <adec:decorative xmlns:adec="http://schemas.microsoft.com/office/drawing/2017/decorative" val="1"/>
              </a:ext>
            </a:extLst>
          </p:cNvPr>
          <p:cNvCxnSpPr>
            <a:cxnSpLocks/>
          </p:cNvCxnSpPr>
          <p:nvPr/>
        </p:nvCxnSpPr>
        <p:spPr>
          <a:xfrm>
            <a:off x="1511300" y="3449637"/>
            <a:ext cx="10461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document">
            <a:extLst>
              <a:ext uri="{FF2B5EF4-FFF2-40B4-BE49-F238E27FC236}">
                <a16:creationId xmlns:a16="http://schemas.microsoft.com/office/drawing/2014/main" id="{704CF378-28CA-400A-85A8-901675FAC6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286" y="3518283"/>
            <a:ext cx="888492" cy="888492"/>
          </a:xfrm>
          <a:prstGeom prst="rect">
            <a:avLst/>
          </a:prstGeom>
        </p:spPr>
      </p:pic>
      <p:sp>
        <p:nvSpPr>
          <p:cNvPr id="38" name="TextBox 37">
            <a:extLst>
              <a:ext uri="{FF2B5EF4-FFF2-40B4-BE49-F238E27FC236}">
                <a16:creationId xmlns:a16="http://schemas.microsoft.com/office/drawing/2014/main" id="{6D96FC87-1C5E-48D7-B596-CC284B6B115F}"/>
              </a:ext>
            </a:extLst>
          </p:cNvPr>
          <p:cNvSpPr txBox="1"/>
          <p:nvPr/>
        </p:nvSpPr>
        <p:spPr>
          <a:xfrm>
            <a:off x="1511300" y="3786689"/>
            <a:ext cx="10498138" cy="307777"/>
          </a:xfrm>
          <a:prstGeom prst="rect">
            <a:avLst/>
          </a:prstGeom>
          <a:noFill/>
        </p:spPr>
        <p:txBody>
          <a:bodyPr wrap="square" lIns="0" tIns="0" rIns="0" bIns="0" rtlCol="0" anchor="ctr">
            <a:noAutofit/>
          </a:bodyPr>
          <a:lstStyle/>
          <a:p>
            <a:pPr>
              <a:spcAft>
                <a:spcPts val="600"/>
              </a:spcAft>
            </a:pPr>
            <a:r>
              <a:rPr lang="en-US" sz="2000"/>
              <a:t>Lesson 03: </a:t>
            </a:r>
            <a:r>
              <a:rPr lang="en-US" sz="2000">
                <a:cs typeface="Segoe UI Semilight"/>
              </a:rPr>
              <a:t>Application Gateway</a:t>
            </a:r>
            <a:endParaRPr lang="en-US" sz="2000"/>
          </a:p>
        </p:txBody>
      </p:sp>
      <p:cxnSp>
        <p:nvCxnSpPr>
          <p:cNvPr id="20" name="Straight Connector 19">
            <a:extLst>
              <a:ext uri="{FF2B5EF4-FFF2-40B4-BE49-F238E27FC236}">
                <a16:creationId xmlns:a16="http://schemas.microsoft.com/office/drawing/2014/main" id="{EF167F44-BEAB-450F-BE8F-03596B3DA123}"/>
              </a:ext>
              <a:ext uri="{C183D7F6-B498-43B3-948B-1728B52AA6E4}">
                <adec:decorative xmlns:adec="http://schemas.microsoft.com/office/drawing/2017/decorative" val="1"/>
              </a:ext>
            </a:extLst>
          </p:cNvPr>
          <p:cNvCxnSpPr>
            <a:cxnSpLocks/>
          </p:cNvCxnSpPr>
          <p:nvPr/>
        </p:nvCxnSpPr>
        <p:spPr>
          <a:xfrm>
            <a:off x="1511300" y="4487862"/>
            <a:ext cx="10461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lab flask">
            <a:extLst>
              <a:ext uri="{FF2B5EF4-FFF2-40B4-BE49-F238E27FC236}">
                <a16:creationId xmlns:a16="http://schemas.microsoft.com/office/drawing/2014/main" id="{A4B25629-B245-4500-BA81-230273E00B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286" y="4654532"/>
            <a:ext cx="888492" cy="888492"/>
          </a:xfrm>
          <a:prstGeom prst="rect">
            <a:avLst/>
          </a:prstGeom>
        </p:spPr>
      </p:pic>
      <p:sp>
        <p:nvSpPr>
          <p:cNvPr id="56" name="TextBox 55">
            <a:extLst>
              <a:ext uri="{FF2B5EF4-FFF2-40B4-BE49-F238E27FC236}">
                <a16:creationId xmlns:a16="http://schemas.microsoft.com/office/drawing/2014/main" id="{1F1E9D52-1425-429F-B4D0-38F285947137}"/>
              </a:ext>
            </a:extLst>
          </p:cNvPr>
          <p:cNvSpPr txBox="1"/>
          <p:nvPr/>
        </p:nvSpPr>
        <p:spPr>
          <a:xfrm>
            <a:off x="1474787" y="4848324"/>
            <a:ext cx="10498138" cy="307777"/>
          </a:xfrm>
          <a:prstGeom prst="rect">
            <a:avLst/>
          </a:prstGeom>
          <a:noFill/>
        </p:spPr>
        <p:txBody>
          <a:bodyPr wrap="square" lIns="0" tIns="0" rIns="0" bIns="0" rtlCol="0" anchor="ctr">
            <a:noAutofit/>
          </a:bodyPr>
          <a:lstStyle/>
          <a:p>
            <a:pPr>
              <a:spcAft>
                <a:spcPts val="600"/>
              </a:spcAft>
            </a:pPr>
            <a:r>
              <a:rPr lang="en-US" sz="2000" dirty="0"/>
              <a:t>Lesson 04: Module 06 Lab and Review</a:t>
            </a:r>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10" name="Rectangle 9">
            <a:extLst>
              <a:ext uri="{FF2B5EF4-FFF2-40B4-BE49-F238E27FC236}">
                <a16:creationId xmlns:a16="http://schemas.microsoft.com/office/drawing/2014/main" id="{248C1A56-A36E-4900-9797-21FFF029450E}"/>
              </a:ext>
            </a:extLst>
          </p:cNvPr>
          <p:cNvSpPr/>
          <p:nvPr/>
        </p:nvSpPr>
        <p:spPr>
          <a:xfrm>
            <a:off x="427038" y="1282773"/>
            <a:ext cx="5185305" cy="1045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Load balancer supports both Basic and Standard (newer) SKUs</a:t>
            </a:r>
          </a:p>
        </p:txBody>
      </p:sp>
      <p:sp>
        <p:nvSpPr>
          <p:cNvPr id="12" name="Rectangle 11">
            <a:extLst>
              <a:ext uri="{FF2B5EF4-FFF2-40B4-BE49-F238E27FC236}">
                <a16:creationId xmlns:a16="http://schemas.microsoft.com/office/drawing/2014/main" id="{A119E8CF-2B51-4896-B613-BF5252FDB3D3}"/>
              </a:ext>
            </a:extLst>
          </p:cNvPr>
          <p:cNvSpPr/>
          <p:nvPr/>
        </p:nvSpPr>
        <p:spPr>
          <a:xfrm>
            <a:off x="436561" y="2566945"/>
            <a:ext cx="5185305" cy="1045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SKUs are not mutable</a:t>
            </a:r>
          </a:p>
        </p:txBody>
      </p:sp>
      <p:sp>
        <p:nvSpPr>
          <p:cNvPr id="13" name="Rectangle 12">
            <a:extLst>
              <a:ext uri="{FF2B5EF4-FFF2-40B4-BE49-F238E27FC236}">
                <a16:creationId xmlns:a16="http://schemas.microsoft.com/office/drawing/2014/main" id="{63C24131-18ED-47E6-AE49-0E3C8169219F}"/>
              </a:ext>
            </a:extLst>
          </p:cNvPr>
          <p:cNvSpPr/>
          <p:nvPr/>
        </p:nvSpPr>
        <p:spPr>
          <a:xfrm>
            <a:off x="436561" y="3851117"/>
            <a:ext cx="5185305" cy="1045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Only Standard Load Balancer rules can span two virtual networks</a:t>
            </a:r>
          </a:p>
        </p:txBody>
      </p:sp>
      <p:sp>
        <p:nvSpPr>
          <p:cNvPr id="14" name="Rectangle 13">
            <a:extLst>
              <a:ext uri="{FF2B5EF4-FFF2-40B4-BE49-F238E27FC236}">
                <a16:creationId xmlns:a16="http://schemas.microsoft.com/office/drawing/2014/main" id="{825CB2F1-235C-43E8-B65B-E6993BAF0756}"/>
              </a:ext>
            </a:extLst>
          </p:cNvPr>
          <p:cNvSpPr/>
          <p:nvPr/>
        </p:nvSpPr>
        <p:spPr>
          <a:xfrm>
            <a:off x="427037" y="5135289"/>
            <a:ext cx="5185305" cy="1045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No charge for the Basic Load</a:t>
            </a:r>
            <a:br>
              <a:rPr lang="en-US" sz="2200">
                <a:solidFill>
                  <a:schemeClr val="tx1"/>
                </a:solidFill>
              </a:rPr>
            </a:br>
            <a:r>
              <a:rPr lang="en-US" sz="2200">
                <a:solidFill>
                  <a:schemeClr val="tx1"/>
                </a:solidFill>
              </a:rPr>
              <a:t>Balancer SKU</a:t>
            </a:r>
          </a:p>
        </p:txBody>
      </p:sp>
      <p:sp>
        <p:nvSpPr>
          <p:cNvPr id="16" name="Rectangle 15">
            <a:extLst>
              <a:ext uri="{FF2B5EF4-FFF2-40B4-BE49-F238E27FC236}">
                <a16:creationId xmlns:a16="http://schemas.microsoft.com/office/drawing/2014/main" id="{17158759-6553-4354-8CBE-48E72E3836EA}"/>
              </a:ext>
              <a:ext uri="{C183D7F6-B498-43B3-948B-1728B52AA6E4}">
                <adec:decorative xmlns:adec="http://schemas.microsoft.com/office/drawing/2017/decorative" val="1"/>
              </a:ext>
            </a:extLst>
          </p:cNvPr>
          <p:cNvSpPr/>
          <p:nvPr/>
        </p:nvSpPr>
        <p:spPr bwMode="auto">
          <a:xfrm>
            <a:off x="5799667" y="1192215"/>
            <a:ext cx="6209770"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84D1EBEC-77FC-4189-9C4F-C423710A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129" y="1306039"/>
            <a:ext cx="5298846" cy="4941884"/>
          </a:xfrm>
          <a:prstGeom prst="rect">
            <a:avLst/>
          </a:prstGeom>
          <a:ln>
            <a:no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sp>
        <p:nvSpPr>
          <p:cNvPr id="2" name="Rectangle 1">
            <a:extLst>
              <a:ext uri="{FF2B5EF4-FFF2-40B4-BE49-F238E27FC236}">
                <a16:creationId xmlns:a16="http://schemas.microsoft.com/office/drawing/2014/main" id="{2463C883-F78A-4B30-AD1E-A13AAA5079EA}"/>
              </a:ext>
              <a:ext uri="{C183D7F6-B498-43B3-948B-1728B52AA6E4}">
                <adec:decorative xmlns:adec="http://schemas.microsoft.com/office/drawing/2017/decorative" val="1"/>
              </a:ext>
            </a:extLst>
          </p:cNvPr>
          <p:cNvSpPr/>
          <p:nvPr/>
        </p:nvSpPr>
        <p:spPr bwMode="auto">
          <a:xfrm>
            <a:off x="427038" y="1192213"/>
            <a:ext cx="5594383" cy="406558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4" name="Picture 3" descr="Screenshot of the backend pool page. The Associated to drop-down is shown with availability set, single virtual machine, and virtual machine scale set">
            <a:extLst>
              <a:ext uri="{FF2B5EF4-FFF2-40B4-BE49-F238E27FC236}">
                <a16:creationId xmlns:a16="http://schemas.microsoft.com/office/drawing/2014/main" id="{9F1A19A7-38C1-4DD0-BECC-557E8029F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35" y="1870145"/>
            <a:ext cx="5244188" cy="2709722"/>
          </a:xfrm>
          <a:prstGeom prst="rect">
            <a:avLst/>
          </a:prstGeom>
        </p:spPr>
      </p:pic>
      <p:graphicFrame>
        <p:nvGraphicFramePr>
          <p:cNvPr id="3" name="Table 2">
            <a:extLst>
              <a:ext uri="{FF2B5EF4-FFF2-40B4-BE49-F238E27FC236}">
                <a16:creationId xmlns:a16="http://schemas.microsoft.com/office/drawing/2014/main" id="{CBD5C4BE-8142-49FF-AF7E-5D58155D85E5}"/>
              </a:ext>
            </a:extLst>
          </p:cNvPr>
          <p:cNvGraphicFramePr>
            <a:graphicFrameLocks noGrp="1"/>
          </p:cNvGraphicFramePr>
          <p:nvPr>
            <p:extLst>
              <p:ext uri="{D42A27DB-BD31-4B8C-83A1-F6EECF244321}">
                <p14:modId xmlns:p14="http://schemas.microsoft.com/office/powerpoint/2010/main" val="981805146"/>
              </p:ext>
            </p:extLst>
          </p:nvPr>
        </p:nvGraphicFramePr>
        <p:xfrm>
          <a:off x="6196518" y="1192213"/>
          <a:ext cx="5821263" cy="4065585"/>
        </p:xfrm>
        <a:graphic>
          <a:graphicData uri="http://schemas.openxmlformats.org/drawingml/2006/table">
            <a:tbl>
              <a:tblPr firstRow="1" firstCol="1" bandRow="1">
                <a:tableStyleId>{5C22544A-7EE6-4342-B048-85BDC9FD1C3A}</a:tableStyleId>
              </a:tblPr>
              <a:tblGrid>
                <a:gridCol w="1486982">
                  <a:extLst>
                    <a:ext uri="{9D8B030D-6E8A-4147-A177-3AD203B41FA5}">
                      <a16:colId xmlns:a16="http://schemas.microsoft.com/office/drawing/2014/main" val="3188652653"/>
                    </a:ext>
                  </a:extLst>
                </a:gridCol>
                <a:gridCol w="4334281">
                  <a:extLst>
                    <a:ext uri="{9D8B030D-6E8A-4147-A177-3AD203B41FA5}">
                      <a16:colId xmlns:a16="http://schemas.microsoft.com/office/drawing/2014/main" val="1801538278"/>
                    </a:ext>
                  </a:extLst>
                </a:gridCol>
              </a:tblGrid>
              <a:tr h="490629">
                <a:tc>
                  <a:txBody>
                    <a:bodyPr/>
                    <a:lstStyle/>
                    <a:p>
                      <a:pPr marL="0" marR="156845" algn="l"/>
                      <a:r>
                        <a:rPr lang="en-US" sz="2000" b="0">
                          <a:solidFill>
                            <a:schemeClr val="bg1"/>
                          </a:solidFill>
                          <a:effectLst/>
                          <a:latin typeface="+mj-lt"/>
                        </a:rPr>
                        <a:t> SKU</a:t>
                      </a:r>
                      <a:endParaRPr lang="en-US" sz="2000" b="0">
                        <a:solidFill>
                          <a:schemeClr val="bg1"/>
                        </a:solidFill>
                        <a:effectLst/>
                        <a:latin typeface="+mj-lt"/>
                        <a:ea typeface="Times New Roman" panose="02020603050405020304" pitchFamily="18" charset="0"/>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a:r>
                        <a:rPr lang="en-US" sz="2000" b="0" kern="1200">
                          <a:solidFill>
                            <a:schemeClr val="bg1"/>
                          </a:solidFill>
                          <a:effectLst/>
                          <a:latin typeface="+mj-lt"/>
                          <a:ea typeface="+mn-ea"/>
                          <a:cs typeface="+mn-cs"/>
                        </a:rPr>
                        <a:t>Backend pool endpoints</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728697460"/>
                  </a:ext>
                </a:extLst>
              </a:tr>
              <a:tr h="1787478">
                <a:tc>
                  <a:txBody>
                    <a:bodyPr/>
                    <a:lstStyle/>
                    <a:p>
                      <a:pPr marL="0" marR="156845" algn="l"/>
                      <a:r>
                        <a:rPr lang="en-US" sz="2000" b="0">
                          <a:solidFill>
                            <a:schemeClr val="tx1"/>
                          </a:solidFill>
                          <a:effectLst/>
                          <a:latin typeface="+mj-lt"/>
                          <a:ea typeface="Times New Roman" panose="02020603050405020304" pitchFamily="18" charset="0"/>
                        </a:rPr>
                        <a:t>Basic SKU</a:t>
                      </a:r>
                    </a:p>
                  </a:txBody>
                  <a:tcPr marL="137160" marR="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a:solidFill>
                            <a:schemeClr val="tx1"/>
                          </a:solidFill>
                          <a:effectLst/>
                          <a:latin typeface="+mn-lt"/>
                        </a:rPr>
                        <a:t>VMs in a single availability set or VM scale set</a:t>
                      </a:r>
                      <a:endParaRPr lang="en-US" sz="200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2944636"/>
                  </a:ext>
                </a:extLst>
              </a:tr>
              <a:tr h="1787478">
                <a:tc>
                  <a:txBody>
                    <a:bodyPr/>
                    <a:lstStyle/>
                    <a:p>
                      <a:pPr marL="0" marR="156845" algn="l"/>
                      <a:r>
                        <a:rPr lang="en-US" sz="2000" b="0">
                          <a:solidFill>
                            <a:schemeClr val="tx1"/>
                          </a:solidFill>
                          <a:effectLst/>
                          <a:latin typeface="+mj-lt"/>
                          <a:ea typeface="Times New Roman" panose="02020603050405020304" pitchFamily="18" charset="0"/>
                        </a:rPr>
                        <a:t>Standard SKU</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a:r>
                        <a:rPr lang="en-US" sz="2000" dirty="0">
                          <a:solidFill>
                            <a:schemeClr val="tx1"/>
                          </a:solidFill>
                          <a:effectLst/>
                          <a:latin typeface="+mn-lt"/>
                        </a:rPr>
                        <a:t>Any VM in a single virtual network, including a blend of VMs, availability sets, and VM scale sets</a:t>
                      </a:r>
                      <a:endParaRPr lang="en-US" sz="2000" dirty="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58724596"/>
                  </a:ext>
                </a:extLst>
              </a:tr>
            </a:tbl>
          </a:graphicData>
        </a:graphic>
      </p:graphicFrame>
      <p:sp>
        <p:nvSpPr>
          <p:cNvPr id="5" name="Rectangle 4">
            <a:extLst>
              <a:ext uri="{FF2B5EF4-FFF2-40B4-BE49-F238E27FC236}">
                <a16:creationId xmlns:a16="http://schemas.microsoft.com/office/drawing/2014/main" id="{C1280751-2AC1-425E-9DD3-16DD89334B90}"/>
              </a:ext>
            </a:extLst>
          </p:cNvPr>
          <p:cNvSpPr/>
          <p:nvPr/>
        </p:nvSpPr>
        <p:spPr bwMode="auto">
          <a:xfrm>
            <a:off x="424516" y="5406070"/>
            <a:ext cx="11590743" cy="9388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rPr>
              <a:t>To distribute traffic, a back-end address pool contains the</a:t>
            </a:r>
            <a:br>
              <a:rPr lang="en-US" sz="2200">
                <a:solidFill>
                  <a:schemeClr val="tx1"/>
                </a:solidFill>
              </a:rPr>
            </a:br>
            <a:r>
              <a:rPr lang="en-US" sz="2200">
                <a:solidFill>
                  <a:schemeClr val="tx1"/>
                </a:solidFill>
              </a:rPr>
              <a:t>IP addresses of the virtual NICs that are connected to the load balancer</a:t>
            </a:r>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4" name="Rectangle 3">
            <a:extLst>
              <a:ext uri="{FF2B5EF4-FFF2-40B4-BE49-F238E27FC236}">
                <a16:creationId xmlns:a16="http://schemas.microsoft.com/office/drawing/2014/main" id="{9560EE8D-5296-4D8B-B213-72841D1EF6E7}"/>
              </a:ext>
            </a:extLst>
          </p:cNvPr>
          <p:cNvSpPr/>
          <p:nvPr/>
        </p:nvSpPr>
        <p:spPr>
          <a:xfrm>
            <a:off x="436561" y="1285693"/>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Maps a frontend IP and port combination to a set of backend IP addresses and port combination</a:t>
            </a:r>
          </a:p>
        </p:txBody>
      </p:sp>
      <p:sp>
        <p:nvSpPr>
          <p:cNvPr id="5" name="Rectangle 4">
            <a:extLst>
              <a:ext uri="{FF2B5EF4-FFF2-40B4-BE49-F238E27FC236}">
                <a16:creationId xmlns:a16="http://schemas.microsoft.com/office/drawing/2014/main" id="{608B9852-17EE-4974-B604-13B74B91A2B0}"/>
              </a:ext>
            </a:extLst>
          </p:cNvPr>
          <p:cNvSpPr/>
          <p:nvPr/>
        </p:nvSpPr>
        <p:spPr>
          <a:xfrm>
            <a:off x="436561" y="3027136"/>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Rules can be used in combination</a:t>
            </a:r>
            <a:br>
              <a:rPr lang="en-US" sz="2400">
                <a:solidFill>
                  <a:schemeClr val="tx1"/>
                </a:solidFill>
              </a:rPr>
            </a:br>
            <a:r>
              <a:rPr lang="en-US" sz="2400">
                <a:solidFill>
                  <a:schemeClr val="tx1"/>
                </a:solidFill>
              </a:rPr>
              <a:t>with NAT rules</a:t>
            </a:r>
          </a:p>
        </p:txBody>
      </p:sp>
      <p:sp>
        <p:nvSpPr>
          <p:cNvPr id="6" name="Rectangle 5">
            <a:extLst>
              <a:ext uri="{FF2B5EF4-FFF2-40B4-BE49-F238E27FC236}">
                <a16:creationId xmlns:a16="http://schemas.microsoft.com/office/drawing/2014/main" id="{582052F9-578C-44D5-A555-8F63D399769B}"/>
              </a:ext>
            </a:extLst>
          </p:cNvPr>
          <p:cNvSpPr/>
          <p:nvPr/>
        </p:nvSpPr>
        <p:spPr>
          <a:xfrm>
            <a:off x="436561" y="4768579"/>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A NAT rule is explicitly attached to a VM (or network interface) to complete the path to the target</a:t>
            </a:r>
          </a:p>
        </p:txBody>
      </p:sp>
      <p:sp>
        <p:nvSpPr>
          <p:cNvPr id="3" name="Rectangle 2">
            <a:extLst>
              <a:ext uri="{FF2B5EF4-FFF2-40B4-BE49-F238E27FC236}">
                <a16:creationId xmlns:a16="http://schemas.microsoft.com/office/drawing/2014/main" id="{CD86EDDD-C65A-4B6E-B10E-0714987A132D}"/>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FC3CA881-8A04-42AD-B2B8-13348CB1A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716" y="1321137"/>
            <a:ext cx="4140241" cy="4911683"/>
          </a:xfrm>
          <a:prstGeom prst="rect">
            <a:avLst/>
          </a:prstGeom>
          <a:ln>
            <a:no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Persistence</a:t>
            </a:r>
          </a:p>
        </p:txBody>
      </p:sp>
      <p:sp>
        <p:nvSpPr>
          <p:cNvPr id="3" name="Rectangle 2">
            <a:extLst>
              <a:ext uri="{FF2B5EF4-FFF2-40B4-BE49-F238E27FC236}">
                <a16:creationId xmlns:a16="http://schemas.microsoft.com/office/drawing/2014/main" id="{B026556F-D070-4A34-84DB-96B77B871E5B}"/>
              </a:ext>
              <a:ext uri="{C183D7F6-B498-43B3-948B-1728B52AA6E4}">
                <adec:decorative xmlns:adec="http://schemas.microsoft.com/office/drawing/2017/decorative" val="1"/>
              </a:ext>
            </a:extLst>
          </p:cNvPr>
          <p:cNvSpPr/>
          <p:nvPr/>
        </p:nvSpPr>
        <p:spPr bwMode="auto">
          <a:xfrm>
            <a:off x="427038" y="1192212"/>
            <a:ext cx="11582400" cy="33670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76872"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None</a:t>
            </a:r>
            <a:r>
              <a:rPr lang="en-US" b="1">
                <a:solidFill>
                  <a:schemeClr val="tx1"/>
                </a:solidFill>
              </a:rPr>
              <a:t> </a:t>
            </a:r>
            <a:r>
              <a:rPr lang="en-US">
                <a:solidFill>
                  <a:schemeClr val="tx1"/>
                </a:solidFill>
              </a:rPr>
              <a:t>(default) requests can be handled by any</a:t>
            </a:r>
            <a:br>
              <a:rPr lang="en-US">
                <a:solidFill>
                  <a:schemeClr val="tx1"/>
                </a:solidFill>
              </a:rPr>
            </a:br>
            <a:r>
              <a:rPr lang="en-US">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Client IP </a:t>
            </a:r>
            <a:r>
              <a:rPr lang="en-US">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Client IP and protocol </a:t>
            </a:r>
            <a:r>
              <a:rPr lang="en-US">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4" name="Rectangle 3">
            <a:extLst>
              <a:ext uri="{FF2B5EF4-FFF2-40B4-BE49-F238E27FC236}">
                <a16:creationId xmlns:a16="http://schemas.microsoft.com/office/drawing/2014/main" id="{827F8F06-6924-4524-8AE3-97EAD4E07413}"/>
              </a:ext>
            </a:extLst>
          </p:cNvPr>
          <p:cNvSpPr/>
          <p:nvPr/>
        </p:nvSpPr>
        <p:spPr>
          <a:xfrm>
            <a:off x="436563" y="1258142"/>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Allows the load balancer to monitor the status of an app</a:t>
            </a:r>
          </a:p>
        </p:txBody>
      </p:sp>
      <p:sp>
        <p:nvSpPr>
          <p:cNvPr id="5" name="Rectangle 4">
            <a:extLst>
              <a:ext uri="{FF2B5EF4-FFF2-40B4-BE49-F238E27FC236}">
                <a16:creationId xmlns:a16="http://schemas.microsoft.com/office/drawing/2014/main" id="{B2175430-2141-4962-BC79-B464B90F8302}"/>
              </a:ext>
            </a:extLst>
          </p:cNvPr>
          <p:cNvSpPr/>
          <p:nvPr/>
        </p:nvSpPr>
        <p:spPr>
          <a:xfrm>
            <a:off x="436563" y="2463333"/>
            <a:ext cx="4618037" cy="14228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Dynamically adds or removes VMs from the load balancer rotation based on their response to health checks</a:t>
            </a:r>
          </a:p>
        </p:txBody>
      </p:sp>
      <p:sp>
        <p:nvSpPr>
          <p:cNvPr id="6" name="Rectangle 5">
            <a:extLst>
              <a:ext uri="{FF2B5EF4-FFF2-40B4-BE49-F238E27FC236}">
                <a16:creationId xmlns:a16="http://schemas.microsoft.com/office/drawing/2014/main" id="{C204B8D4-B61F-4E6C-9C25-7F726F7D88F5}"/>
              </a:ext>
            </a:extLst>
          </p:cNvPr>
          <p:cNvSpPr/>
          <p:nvPr/>
        </p:nvSpPr>
        <p:spPr>
          <a:xfrm>
            <a:off x="465137" y="4142301"/>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HTTP custom probe (preferred) pings every 15 seconds</a:t>
            </a:r>
          </a:p>
        </p:txBody>
      </p:sp>
      <p:sp>
        <p:nvSpPr>
          <p:cNvPr id="7" name="Rectangle 6">
            <a:extLst>
              <a:ext uri="{FF2B5EF4-FFF2-40B4-BE49-F238E27FC236}">
                <a16:creationId xmlns:a16="http://schemas.microsoft.com/office/drawing/2014/main" id="{67838254-BA89-454D-A057-1ACD06ED0414}"/>
              </a:ext>
            </a:extLst>
          </p:cNvPr>
          <p:cNvSpPr/>
          <p:nvPr/>
        </p:nvSpPr>
        <p:spPr>
          <a:xfrm>
            <a:off x="465136" y="5346724"/>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TCP custom probe tries to establish a successful TCP session </a:t>
            </a:r>
          </a:p>
        </p:txBody>
      </p:sp>
      <p:sp>
        <p:nvSpPr>
          <p:cNvPr id="3" name="Rectangle 2">
            <a:extLst>
              <a:ext uri="{FF2B5EF4-FFF2-40B4-BE49-F238E27FC236}">
                <a16:creationId xmlns:a16="http://schemas.microsoft.com/office/drawing/2014/main" id="{030F7860-A12B-4133-B412-085CEF191914}"/>
              </a:ext>
              <a:ext uri="{C183D7F6-B498-43B3-948B-1728B52AA6E4}">
                <adec:decorative xmlns:adec="http://schemas.microsoft.com/office/drawing/2017/decorative" val="1"/>
              </a:ext>
            </a:extLst>
          </p:cNvPr>
          <p:cNvSpPr/>
          <p:nvPr/>
        </p:nvSpPr>
        <p:spPr bwMode="auto">
          <a:xfrm>
            <a:off x="5207000" y="1192213"/>
            <a:ext cx="6802437"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2" descr="Screenshot of the HTTP custom probe page. The port is 80. The path is /. The interval is 5. The unhealthy threshold is 2 ">
            <a:extLst>
              <a:ext uri="{FF2B5EF4-FFF2-40B4-BE49-F238E27FC236}">
                <a16:creationId xmlns:a16="http://schemas.microsoft.com/office/drawing/2014/main" id="{8796594F-FA3B-4D99-93D1-AD3069D0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16" y="1505237"/>
            <a:ext cx="5932805" cy="4726998"/>
          </a:xfrm>
          <a:prstGeom prst="rect">
            <a:avLst/>
          </a:prstGeom>
          <a:ln>
            <a:no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03: Azure Application Gateway</a:t>
            </a:r>
          </a:p>
        </p:txBody>
      </p:sp>
      <p:pic>
        <p:nvPicPr>
          <p:cNvPr id="3" name="Picture 2" descr="Icon of a document">
            <a:extLst>
              <a:ext uri="{FF2B5EF4-FFF2-40B4-BE49-F238E27FC236}">
                <a16:creationId xmlns:a16="http://schemas.microsoft.com/office/drawing/2014/main" id="{08BEA8A1-B6C7-4BA1-86F3-4D8ACED1DB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622" y="2805272"/>
            <a:ext cx="979026" cy="1423828"/>
          </a:xfrm>
          <a:prstGeom prst="rect">
            <a:avLst/>
          </a:prstGeom>
        </p:spPr>
      </p:pic>
    </p:spTree>
    <p:extLst>
      <p:ext uri="{BB962C8B-B14F-4D97-AF65-F5344CB8AC3E}">
        <p14:creationId xmlns:p14="http://schemas.microsoft.com/office/powerpoint/2010/main" val="22683915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881710"/>
            <a:ext cx="2506662" cy="1231106"/>
          </a:xfrm>
        </p:spPr>
        <p:txBody>
          <a:bodyPr/>
          <a:lstStyle/>
          <a:p>
            <a:r>
              <a:rPr lang="en-US" dirty="0"/>
              <a:t>Application Gateway Overview</a:t>
            </a:r>
          </a:p>
        </p:txBody>
      </p:sp>
      <p:pic>
        <p:nvPicPr>
          <p:cNvPr id="40" name="Picture 39" descr="Icon of a document">
            <a:extLst>
              <a:ext uri="{FF2B5EF4-FFF2-40B4-BE49-F238E27FC236}">
                <a16:creationId xmlns:a16="http://schemas.microsoft.com/office/drawing/2014/main" id="{E7965B21-8142-47E6-9133-6DEBE7DF4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5496" y="1497414"/>
            <a:ext cx="1187196" cy="1185672"/>
          </a:xfrm>
          <a:prstGeom prst="rect">
            <a:avLst/>
          </a:prstGeom>
        </p:spPr>
      </p:pic>
      <p:sp>
        <p:nvSpPr>
          <p:cNvPr id="4" name="TextBox 3">
            <a:extLst>
              <a:ext uri="{FF2B5EF4-FFF2-40B4-BE49-F238E27FC236}">
                <a16:creationId xmlns:a16="http://schemas.microsoft.com/office/drawing/2014/main" id="{D85FDA11-7FB7-45C9-B795-1D7A89D6716C}"/>
              </a:ext>
            </a:extLst>
          </p:cNvPr>
          <p:cNvSpPr txBox="1"/>
          <p:nvPr/>
        </p:nvSpPr>
        <p:spPr>
          <a:xfrm>
            <a:off x="5294879" y="1905584"/>
            <a:ext cx="6675120" cy="369332"/>
          </a:xfrm>
          <a:prstGeom prst="rect">
            <a:avLst/>
          </a:prstGeom>
          <a:noFill/>
        </p:spPr>
        <p:txBody>
          <a:bodyPr wrap="square" lIns="0" tIns="0" rIns="0" bIns="0" rtlCol="0" anchor="ctr">
            <a:spAutoFit/>
          </a:bodyPr>
          <a:lstStyle/>
          <a:p>
            <a:r>
              <a:rPr lang="en-US" sz="2400"/>
              <a:t>Application Gateway</a:t>
            </a:r>
          </a:p>
        </p:txBody>
      </p:sp>
      <p:pic>
        <p:nvPicPr>
          <p:cNvPr id="39" name="Picture 38" descr="Icon of a wave connected by circles and lines at both end">
            <a:extLst>
              <a:ext uri="{FF2B5EF4-FFF2-40B4-BE49-F238E27FC236}">
                <a16:creationId xmlns:a16="http://schemas.microsoft.com/office/drawing/2014/main" id="{3F24E62F-00C0-4919-BC92-89F7AAFA87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496" y="3030738"/>
            <a:ext cx="1187196" cy="1185672"/>
          </a:xfrm>
          <a:prstGeom prst="rect">
            <a:avLst/>
          </a:prstGeom>
        </p:spPr>
      </p:pic>
      <p:sp>
        <p:nvSpPr>
          <p:cNvPr id="6" name="TextBox 5">
            <a:extLst>
              <a:ext uri="{FF2B5EF4-FFF2-40B4-BE49-F238E27FC236}">
                <a16:creationId xmlns:a16="http://schemas.microsoft.com/office/drawing/2014/main" id="{C29E11C7-0ECF-44FC-BC7C-E0C3ED53EEC5}"/>
              </a:ext>
            </a:extLst>
          </p:cNvPr>
          <p:cNvSpPr txBox="1"/>
          <p:nvPr/>
        </p:nvSpPr>
        <p:spPr>
          <a:xfrm>
            <a:off x="5294879" y="3438908"/>
            <a:ext cx="6675120" cy="369332"/>
          </a:xfrm>
          <a:prstGeom prst="rect">
            <a:avLst/>
          </a:prstGeom>
          <a:noFill/>
        </p:spPr>
        <p:txBody>
          <a:bodyPr wrap="square" lIns="0" tIns="0" rIns="0" bIns="0" rtlCol="0" anchor="ctr">
            <a:spAutoFit/>
          </a:bodyPr>
          <a:lstStyle/>
          <a:p>
            <a:r>
              <a:rPr lang="en-US" sz="2400" dirty="0"/>
              <a:t>Application Gateway Routing</a:t>
            </a:r>
          </a:p>
        </p:txBody>
      </p:sp>
      <p:pic>
        <p:nvPicPr>
          <p:cNvPr id="38" name="Picture 37" descr="Icon of a series of squares arranged in a square pattern">
            <a:extLst>
              <a:ext uri="{FF2B5EF4-FFF2-40B4-BE49-F238E27FC236}">
                <a16:creationId xmlns:a16="http://schemas.microsoft.com/office/drawing/2014/main" id="{B71FD375-C00B-4D90-85E4-8039410542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5496" y="4564062"/>
            <a:ext cx="1187196" cy="1185672"/>
          </a:xfrm>
          <a:prstGeom prst="rect">
            <a:avLst/>
          </a:prstGeom>
        </p:spPr>
      </p:pic>
      <p:sp>
        <p:nvSpPr>
          <p:cNvPr id="8" name="TextBox 7">
            <a:extLst>
              <a:ext uri="{FF2B5EF4-FFF2-40B4-BE49-F238E27FC236}">
                <a16:creationId xmlns:a16="http://schemas.microsoft.com/office/drawing/2014/main" id="{A2B9155C-4F97-4328-8BA4-7C4E62A23C40}"/>
              </a:ext>
            </a:extLst>
          </p:cNvPr>
          <p:cNvSpPr txBox="1"/>
          <p:nvPr/>
        </p:nvSpPr>
        <p:spPr>
          <a:xfrm>
            <a:off x="5294879" y="4972232"/>
            <a:ext cx="6675120" cy="369332"/>
          </a:xfrm>
          <a:prstGeom prst="rect">
            <a:avLst/>
          </a:prstGeom>
          <a:noFill/>
        </p:spPr>
        <p:txBody>
          <a:bodyPr wrap="square" lIns="0" tIns="0" rIns="0" bIns="0" rtlCol="0" anchor="ctr">
            <a:spAutoFit/>
          </a:bodyPr>
          <a:lstStyle/>
          <a:p>
            <a:r>
              <a:rPr lang="en-US" sz="2400" dirty="0"/>
              <a:t>Application Gateway Configuration</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8510" y="632779"/>
            <a:ext cx="11533187" cy="411162"/>
          </a:xfrm>
        </p:spPr>
        <p:txBody>
          <a:bodyPr/>
          <a:lstStyle/>
          <a:p>
            <a:r>
              <a:rPr lang="en-US">
                <a:solidFill>
                  <a:schemeClr val="tx1"/>
                </a:solidFill>
              </a:rPr>
              <a:t>Application Gateway</a:t>
            </a:r>
          </a:p>
        </p:txBody>
      </p:sp>
      <p:sp>
        <p:nvSpPr>
          <p:cNvPr id="3" name="Rectangle 2">
            <a:extLst>
              <a:ext uri="{FF2B5EF4-FFF2-40B4-BE49-F238E27FC236}">
                <a16:creationId xmlns:a16="http://schemas.microsoft.com/office/drawing/2014/main" id="{1BBABD2E-FE66-4476-B463-C7CEEDD08C1E}"/>
              </a:ext>
              <a:ext uri="{C183D7F6-B498-43B3-948B-1728B52AA6E4}">
                <adec:decorative xmlns:adec="http://schemas.microsoft.com/office/drawing/2017/decorative" val="1"/>
              </a:ext>
            </a:extLst>
          </p:cNvPr>
          <p:cNvSpPr/>
          <p:nvPr/>
        </p:nvSpPr>
        <p:spPr bwMode="auto">
          <a:xfrm>
            <a:off x="430410" y="1192212"/>
            <a:ext cx="11582400" cy="373133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A flowchart from left to right: browser, app gateway frontend IP, listener, Rule, and backed pool">
            <a:extLst>
              <a:ext uri="{FF2B5EF4-FFF2-40B4-BE49-F238E27FC236}">
                <a16:creationId xmlns:a16="http://schemas.microsoft.com/office/drawing/2014/main" id="{72978EE4-25B5-44AE-842F-14410ED87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198" y="1384711"/>
            <a:ext cx="10156824" cy="3346332"/>
          </a:xfrm>
          <a:prstGeom prst="rect">
            <a:avLst/>
          </a:prstGeom>
        </p:spPr>
      </p:pic>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Manages web</a:t>
            </a:r>
            <a:br>
              <a:rPr lang="en-US">
                <a:solidFill>
                  <a:schemeClr val="tx1"/>
                </a:solidFill>
              </a:rPr>
            </a:br>
            <a:r>
              <a:rPr lang="en-US">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The web servers can be Azure virtual machines, Azure virtual machine scale sets, Azure App Service, and even</a:t>
            </a:r>
            <a:br>
              <a:rPr lang="en-US">
                <a:solidFill>
                  <a:schemeClr val="tx1"/>
                </a:solidFill>
              </a:rPr>
            </a:br>
            <a:r>
              <a:rPr lang="en-US">
                <a:solidFill>
                  <a:schemeClr val="tx1"/>
                </a:solidFill>
              </a:rPr>
              <a:t>on-premises servers</a:t>
            </a:r>
          </a:p>
        </p:txBody>
      </p:sp>
    </p:spTree>
    <p:extLst>
      <p:ext uri="{BB962C8B-B14F-4D97-AF65-F5344CB8AC3E}">
        <p14:creationId xmlns:p14="http://schemas.microsoft.com/office/powerpoint/2010/main" val="8511498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solidFill>
                  <a:schemeClr val="bg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54" y="2473521"/>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solidFill>
                  <a:schemeClr val="bg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888" y="2457231"/>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Application Gateway Components</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192213"/>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40150"/>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88087"/>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736024"/>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583961"/>
            <a:ext cx="2663824" cy="9532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665068"/>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Health probes</a:t>
            </a:r>
          </a:p>
        </p:txBody>
      </p:sp>
      <p:sp>
        <p:nvSpPr>
          <p:cNvPr id="3" name="Rectangle 2">
            <a:extLst>
              <a:ext uri="{FF2B5EF4-FFF2-40B4-BE49-F238E27FC236}">
                <a16:creationId xmlns:a16="http://schemas.microsoft.com/office/drawing/2014/main" id="{0543E1E2-97F4-40D9-9F4B-0FDF2E790FA8}"/>
              </a:ext>
              <a:ext uri="{C183D7F6-B498-43B3-948B-1728B52AA6E4}">
                <adec:decorative xmlns:adec="http://schemas.microsoft.com/office/drawing/2017/decorative" val="1"/>
              </a:ext>
            </a:extLst>
          </p:cNvPr>
          <p:cNvSpPr/>
          <p:nvPr/>
        </p:nvSpPr>
        <p:spPr bwMode="auto">
          <a:xfrm>
            <a:off x="3249390" y="1192213"/>
            <a:ext cx="8760048"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393" y="1568449"/>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cs typeface="Segoe UI"/>
              </a:rPr>
              <a:t>Lesson 01: Network Routing and Endpoints</a:t>
            </a:r>
            <a:endParaRPr lang="en-US" dirty="0"/>
          </a:p>
        </p:txBody>
      </p:sp>
      <p:pic>
        <p:nvPicPr>
          <p:cNvPr id="3" name="Picture 2" descr="Icon of four circles interconnected with one another">
            <a:extLst>
              <a:ext uri="{FF2B5EF4-FFF2-40B4-BE49-F238E27FC236}">
                <a16:creationId xmlns:a16="http://schemas.microsoft.com/office/drawing/2014/main" id="{70D6F253-DE7D-408F-A8ED-F34280F5B8B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26610" y="2885064"/>
            <a:ext cx="1331342" cy="133133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04: Module 06 Lab and Review</a:t>
            </a:r>
          </a:p>
        </p:txBody>
      </p:sp>
      <p:pic>
        <p:nvPicPr>
          <p:cNvPr id="5" name="Picture 4" descr="Icon of a lab flask">
            <a:extLst>
              <a:ext uri="{FF2B5EF4-FFF2-40B4-BE49-F238E27FC236}">
                <a16:creationId xmlns:a16="http://schemas.microsoft.com/office/drawing/2014/main" id="{77C99D1C-489E-42C4-9EF3-742FAE302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6766" y="2919796"/>
            <a:ext cx="847888" cy="1233104"/>
          </a:xfrm>
          <a:prstGeom prst="rect">
            <a:avLst/>
          </a:prstGeom>
        </p:spPr>
      </p:pic>
    </p:spTree>
    <p:extLst>
      <p:ext uri="{BB962C8B-B14F-4D97-AF65-F5344CB8AC3E}">
        <p14:creationId xmlns:p14="http://schemas.microsoft.com/office/powerpoint/2010/main" val="167110418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427038" y="1240913"/>
            <a:ext cx="11582400" cy="1200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b="1" dirty="0">
                <a:solidFill>
                  <a:schemeClr val="tx2">
                    <a:lumMod val="50000"/>
                  </a:schemeClr>
                </a:solidFill>
                <a:latin typeface="+mj-lt"/>
                <a:cs typeface="Segoe UI Semilight"/>
              </a:rPr>
              <a:t>Scenario</a:t>
            </a:r>
            <a:endParaRPr lang="en-US" sz="2400" b="1" dirty="0">
              <a:solidFill>
                <a:schemeClr val="tx2">
                  <a:lumMod val="50000"/>
                </a:schemeClr>
              </a:solidFill>
              <a:latin typeface="+mj-lt"/>
              <a:cs typeface="Segoe UI"/>
            </a:endParaRPr>
          </a:p>
          <a:p>
            <a:r>
              <a:rPr lang="en-US" sz="2200" dirty="0">
                <a:solidFill>
                  <a:schemeClr val="tx1"/>
                </a:solidFill>
                <a:ea typeface="+mn-lt"/>
                <a:cs typeface="+mn-lt"/>
              </a:rPr>
              <a:t>You are tasked with implementing a hub spoke topology for network traffic. The topology should include an Azure Load Balancer and Azure Application Gateway.</a:t>
            </a:r>
          </a:p>
        </p:txBody>
      </p:sp>
      <p:sp>
        <p:nvSpPr>
          <p:cNvPr id="12" name="Text Placeholder 2">
            <a:extLst>
              <a:ext uri="{FF2B5EF4-FFF2-40B4-BE49-F238E27FC236}">
                <a16:creationId xmlns:a16="http://schemas.microsoft.com/office/drawing/2014/main" id="{1927DEFF-8224-40EA-8B75-71A125739B9B}"/>
              </a:ext>
            </a:extLst>
          </p:cNvPr>
          <p:cNvSpPr txBox="1">
            <a:spLocks/>
          </p:cNvSpPr>
          <p:nvPr/>
        </p:nvSpPr>
        <p:spPr>
          <a:xfrm>
            <a:off x="427038" y="25563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427038"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Provision the lab</a:t>
            </a:r>
            <a:br>
              <a:rPr lang="en-US" sz="2000" dirty="0">
                <a:solidFill>
                  <a:schemeClr val="tx1"/>
                </a:solidFill>
                <a:cs typeface="Segoe UI Semilight"/>
              </a:rPr>
            </a:br>
            <a:r>
              <a:rPr lang="en-US" sz="2000" dirty="0">
                <a:solidFill>
                  <a:schemeClr val="tx1"/>
                </a:solidFill>
                <a:cs typeface="Segoe UI Semilight"/>
              </a:rPr>
              <a:t>environment</a:t>
            </a:r>
          </a:p>
        </p:txBody>
      </p:sp>
      <p:sp>
        <p:nvSpPr>
          <p:cNvPr id="14" name="Rectangle 13">
            <a:extLst>
              <a:ext uri="{FF2B5EF4-FFF2-40B4-BE49-F238E27FC236}">
                <a16:creationId xmlns:a16="http://schemas.microsoft.com/office/drawing/2014/main" id="{3CCFD053-18FE-43CC-85EA-D8521302A80E}"/>
              </a:ext>
            </a:extLst>
          </p:cNvPr>
          <p:cNvSpPr/>
          <p:nvPr/>
        </p:nvSpPr>
        <p:spPr bwMode="auto">
          <a:xfrm>
            <a:off x="4328524"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Configure the hub and</a:t>
            </a:r>
            <a:br>
              <a:rPr lang="en-US" sz="2000" dirty="0">
                <a:solidFill>
                  <a:schemeClr val="tx1"/>
                </a:solidFill>
                <a:cs typeface="Segoe UI Semilight"/>
              </a:rPr>
            </a:br>
            <a:r>
              <a:rPr lang="en-US" sz="2000" dirty="0">
                <a:solidFill>
                  <a:schemeClr val="tx1"/>
                </a:solidFill>
                <a:cs typeface="Segoe UI Semilight"/>
              </a:rPr>
              <a:t>spoke network topology</a:t>
            </a:r>
          </a:p>
        </p:txBody>
      </p:sp>
      <p:sp>
        <p:nvSpPr>
          <p:cNvPr id="15" name="Rectangle 14">
            <a:extLst>
              <a:ext uri="{FF2B5EF4-FFF2-40B4-BE49-F238E27FC236}">
                <a16:creationId xmlns:a16="http://schemas.microsoft.com/office/drawing/2014/main" id="{C358CF4A-394E-4ADC-A8BA-2EF49BDCEB5F}"/>
              </a:ext>
            </a:extLst>
          </p:cNvPr>
          <p:cNvSpPr/>
          <p:nvPr/>
        </p:nvSpPr>
        <p:spPr bwMode="auto">
          <a:xfrm>
            <a:off x="8230010" y="3069972"/>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Test transitivity of virtual network peering</a:t>
            </a:r>
          </a:p>
        </p:txBody>
      </p:sp>
      <p:sp>
        <p:nvSpPr>
          <p:cNvPr id="16" name="Rectangle 15">
            <a:extLst>
              <a:ext uri="{FF2B5EF4-FFF2-40B4-BE49-F238E27FC236}">
                <a16:creationId xmlns:a16="http://schemas.microsoft.com/office/drawing/2014/main" id="{5DBBA120-EEE9-4D11-B52A-3CF87D2BD6CE}"/>
              </a:ext>
            </a:extLst>
          </p:cNvPr>
          <p:cNvSpPr/>
          <p:nvPr/>
        </p:nvSpPr>
        <p:spPr bwMode="auto">
          <a:xfrm>
            <a:off x="415925"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Configure routing in the</a:t>
            </a:r>
            <a:br>
              <a:rPr lang="en-US" sz="2000" dirty="0">
                <a:solidFill>
                  <a:schemeClr val="tx1"/>
                </a:solidFill>
                <a:cs typeface="Segoe UI Semilight"/>
              </a:rPr>
            </a:br>
            <a:r>
              <a:rPr lang="en-US" sz="2000" dirty="0">
                <a:solidFill>
                  <a:schemeClr val="tx1"/>
                </a:solidFill>
                <a:cs typeface="Segoe UI Semilight"/>
              </a:rPr>
              <a:t>hub and spoke topology</a:t>
            </a:r>
          </a:p>
        </p:txBody>
      </p:sp>
      <p:sp>
        <p:nvSpPr>
          <p:cNvPr id="17" name="Rectangle 16">
            <a:extLst>
              <a:ext uri="{FF2B5EF4-FFF2-40B4-BE49-F238E27FC236}">
                <a16:creationId xmlns:a16="http://schemas.microsoft.com/office/drawing/2014/main" id="{436A292F-FE6D-4538-9012-01C4F9FACEA6}"/>
              </a:ext>
            </a:extLst>
          </p:cNvPr>
          <p:cNvSpPr/>
          <p:nvPr/>
        </p:nvSpPr>
        <p:spPr bwMode="auto">
          <a:xfrm>
            <a:off x="4317411"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5:</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Load Balancer</a:t>
            </a:r>
          </a:p>
        </p:txBody>
      </p:sp>
      <p:sp>
        <p:nvSpPr>
          <p:cNvPr id="18" name="Rectangle 17">
            <a:extLst>
              <a:ext uri="{FF2B5EF4-FFF2-40B4-BE49-F238E27FC236}">
                <a16:creationId xmlns:a16="http://schemas.microsoft.com/office/drawing/2014/main" id="{B8CE1EDB-AA3E-4785-A0C5-9A55442ED209}"/>
              </a:ext>
            </a:extLst>
          </p:cNvPr>
          <p:cNvSpPr/>
          <p:nvPr/>
        </p:nvSpPr>
        <p:spPr bwMode="auto">
          <a:xfrm>
            <a:off x="8218897" y="4436089"/>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6:</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Application Gateway</a:t>
            </a:r>
          </a:p>
        </p:txBody>
      </p:sp>
      <p:sp>
        <p:nvSpPr>
          <p:cNvPr id="19" name="Text Placeholder 2">
            <a:extLst>
              <a:ext uri="{FF2B5EF4-FFF2-40B4-BE49-F238E27FC236}">
                <a16:creationId xmlns:a16="http://schemas.microsoft.com/office/drawing/2014/main" id="{585766C3-22A0-4241-A7D4-28BD41B6EA08}"/>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811657"/>
            <a:ext cx="11415497" cy="5702443"/>
            <a:chOff x="510489" y="480425"/>
            <a:chExt cx="11415497" cy="603367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3922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Local</a:t>
              </a:r>
            </a:p>
            <a:p>
              <a:pPr algn="ctr"/>
              <a:r>
                <a:rPr lang="fr-FR" sz="980" b="1" dirty="0" err="1"/>
                <a:t>Peering</a:t>
              </a:r>
              <a:endParaRPr lang="fr-FR" sz="980" b="1" dirty="0"/>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az104-06-rg2</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az104-06-rg3</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3922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Local</a:t>
              </a:r>
            </a:p>
            <a:p>
              <a:pPr algn="ctr"/>
              <a:r>
                <a:rPr lang="fr-FR" sz="980" b="1" dirty="0" err="1"/>
                <a:t>Peering</a:t>
              </a:r>
              <a:endParaRPr lang="fr-FR" sz="980" b="1" dirty="0"/>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480425"/>
              <a:ext cx="3399258" cy="2536996"/>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8141030" y="50541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err="1"/>
                <a:t>Subnet-appgw</a:t>
              </a:r>
              <a:r>
                <a:rPr lang="fr-FR" sz="980" b="1" dirty="0"/>
                <a:t>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Module Review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8706B694-8AD6-40E0-B2E4-B2B2A1F1415D}"/>
              </a:ext>
            </a:extLst>
          </p:cNvPr>
          <p:cNvSpPr/>
          <p:nvPr/>
        </p:nvSpPr>
        <p:spPr>
          <a:xfrm>
            <a:off x="4877294" y="2342169"/>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a:solidFill>
                  <a:schemeClr val="tx1"/>
                </a:solidFill>
              </a:rPr>
              <a:t>Manage and control traffic flow in your Azure deployment</a:t>
            </a:r>
            <a:br>
              <a:rPr lang="en-US">
                <a:solidFill>
                  <a:schemeClr val="tx1"/>
                </a:solidFill>
              </a:rPr>
            </a:br>
            <a:r>
              <a:rPr lang="en-US">
                <a:solidFill>
                  <a:schemeClr val="tx1"/>
                </a:solidFill>
              </a:rPr>
              <a:t>with routes</a:t>
            </a:r>
          </a:p>
        </p:txBody>
      </p:sp>
      <p:cxnSp>
        <p:nvCxnSpPr>
          <p:cNvPr id="6" name="Straight Connector 5">
            <a:extLst>
              <a:ext uri="{FF2B5EF4-FFF2-40B4-BE49-F238E27FC236}">
                <a16:creationId xmlns:a16="http://schemas.microsoft.com/office/drawing/2014/main" id="{B75DB14D-3BDA-4D23-A7F7-71F061EAA6F8}"/>
              </a:ext>
              <a:ext uri="{C183D7F6-B498-43B3-948B-1728B52AA6E4}">
                <adec:decorative xmlns:adec="http://schemas.microsoft.com/office/drawing/2017/decorative" val="1"/>
              </a:ext>
            </a:extLst>
          </p:cNvPr>
          <p:cNvCxnSpPr>
            <a:cxnSpLocks/>
          </p:cNvCxnSpPr>
          <p:nvPr/>
        </p:nvCxnSpPr>
        <p:spPr>
          <a:xfrm>
            <a:off x="4877294" y="329386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65BE23-B7E3-411D-B438-736FFAA1956D}"/>
              </a:ext>
            </a:extLst>
          </p:cNvPr>
          <p:cNvSpPr/>
          <p:nvPr/>
        </p:nvSpPr>
        <p:spPr>
          <a:xfrm>
            <a:off x="4877294" y="3422591"/>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a:solidFill>
                  <a:schemeClr val="tx1"/>
                </a:solidFill>
              </a:rPr>
              <a:t>Improve application scalability and resiliency by using Azure</a:t>
            </a:r>
            <a:br>
              <a:rPr lang="en-US">
                <a:solidFill>
                  <a:schemeClr val="tx1"/>
                </a:solidFill>
              </a:rPr>
            </a:br>
            <a:r>
              <a:rPr lang="en-US">
                <a:solidFill>
                  <a:schemeClr val="tx1"/>
                </a:solidFill>
              </a:rPr>
              <a:t>Load Balancer</a:t>
            </a:r>
          </a:p>
        </p:txBody>
      </p:sp>
      <p:cxnSp>
        <p:nvCxnSpPr>
          <p:cNvPr id="8" name="Straight Connector 7">
            <a:extLst>
              <a:ext uri="{FF2B5EF4-FFF2-40B4-BE49-F238E27FC236}">
                <a16:creationId xmlns:a16="http://schemas.microsoft.com/office/drawing/2014/main" id="{DB465EFD-AEF7-4983-87B7-E852F434B9F5}"/>
              </a:ext>
              <a:ext uri="{C183D7F6-B498-43B3-948B-1728B52AA6E4}">
                <adec:decorative xmlns:adec="http://schemas.microsoft.com/office/drawing/2017/decorative" val="1"/>
              </a:ext>
            </a:extLst>
          </p:cNvPr>
          <p:cNvCxnSpPr>
            <a:cxnSpLocks/>
          </p:cNvCxnSpPr>
          <p:nvPr/>
        </p:nvCxnSpPr>
        <p:spPr>
          <a:xfrm>
            <a:off x="4877294" y="437428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BA78809-3CA0-4A7B-BA0B-CE1E2A4646E6}"/>
              </a:ext>
            </a:extLst>
          </p:cNvPr>
          <p:cNvSpPr/>
          <p:nvPr/>
        </p:nvSpPr>
        <p:spPr>
          <a:xfrm>
            <a:off x="4877294" y="450301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a:solidFill>
                  <a:schemeClr val="tx1"/>
                </a:solidFill>
              </a:rPr>
              <a:t>Load balance your web service traffic with Application Gateway</a:t>
            </a:r>
          </a:p>
        </p:txBody>
      </p:sp>
      <p:cxnSp>
        <p:nvCxnSpPr>
          <p:cNvPr id="10" name="Straight Connector 9">
            <a:extLst>
              <a:ext uri="{FF2B5EF4-FFF2-40B4-BE49-F238E27FC236}">
                <a16:creationId xmlns:a16="http://schemas.microsoft.com/office/drawing/2014/main" id="{28806818-A484-40FF-AECD-B2AE137781DC}"/>
              </a:ext>
              <a:ext uri="{C183D7F6-B498-43B3-948B-1728B52AA6E4}">
                <adec:decorative xmlns:adec="http://schemas.microsoft.com/office/drawing/2017/decorative" val="1"/>
              </a:ext>
            </a:extLst>
          </p:cNvPr>
          <p:cNvCxnSpPr>
            <a:cxnSpLocks/>
          </p:cNvCxnSpPr>
          <p:nvPr/>
        </p:nvCxnSpPr>
        <p:spPr>
          <a:xfrm>
            <a:off x="4877294" y="518038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6608E5-A6D8-4114-B44D-0BDF317EE0C3}"/>
              </a:ext>
            </a:extLst>
          </p:cNvPr>
          <p:cNvSpPr/>
          <p:nvPr/>
        </p:nvSpPr>
        <p:spPr>
          <a:xfrm>
            <a:off x="4877294" y="5309118"/>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a:solidFill>
                  <a:schemeClr val="tx1"/>
                </a:solidFill>
              </a:rPr>
              <a:t>Enhance your service availability and data locality by using Azure Traffic Manager</a:t>
            </a:r>
          </a:p>
        </p:txBody>
      </p: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710307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676526"/>
            <a:ext cx="2506662" cy="1641475"/>
          </a:xfrm>
        </p:spPr>
        <p:txBody>
          <a:bodyPr/>
          <a:lstStyle/>
          <a:p>
            <a:r>
              <a:rPr lang="en-US" dirty="0"/>
              <a:t>Network Routing and Endpoints Overview</a:t>
            </a:r>
          </a:p>
        </p:txBody>
      </p:sp>
      <p:pic>
        <p:nvPicPr>
          <p:cNvPr id="13" name="Picture 12" descr="Icon of a wave connected by circles and lines at both end">
            <a:extLst>
              <a:ext uri="{FF2B5EF4-FFF2-40B4-BE49-F238E27FC236}">
                <a16:creationId xmlns:a16="http://schemas.microsoft.com/office/drawing/2014/main" id="{674D52A0-C2B3-4B5E-87B8-621A8369A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573" y="976766"/>
            <a:ext cx="815340" cy="815340"/>
          </a:xfrm>
          <a:prstGeom prst="rect">
            <a:avLst/>
          </a:prstGeom>
        </p:spPr>
      </p:pic>
      <p:sp>
        <p:nvSpPr>
          <p:cNvPr id="72" name="TextBox 71">
            <a:extLst>
              <a:ext uri="{FF2B5EF4-FFF2-40B4-BE49-F238E27FC236}">
                <a16:creationId xmlns:a16="http://schemas.microsoft.com/office/drawing/2014/main" id="{1DDB84BC-AC5A-457A-80DE-DCBABE6E8956}"/>
              </a:ext>
            </a:extLst>
          </p:cNvPr>
          <p:cNvSpPr txBox="1"/>
          <p:nvPr/>
        </p:nvSpPr>
        <p:spPr>
          <a:xfrm>
            <a:off x="4632368" y="1141511"/>
            <a:ext cx="2624775" cy="457200"/>
          </a:xfrm>
          <a:prstGeom prst="rect">
            <a:avLst/>
          </a:prstGeom>
          <a:noFill/>
        </p:spPr>
        <p:txBody>
          <a:bodyPr wrap="square" lIns="0" tIns="0" rIns="0" bIns="0" rtlCol="0" anchor="ctr">
            <a:noAutofit/>
          </a:bodyPr>
          <a:lstStyle/>
          <a:p>
            <a:r>
              <a:rPr lang="en-US" sz="2000" dirty="0">
                <a:cs typeface="Segoe UI Semilight"/>
              </a:rPr>
              <a:t>System Routes</a:t>
            </a:r>
          </a:p>
        </p:txBody>
      </p:sp>
      <p:pic>
        <p:nvPicPr>
          <p:cNvPr id="14" name="Picture 13" descr="Icon of a webpage showing a person on the screen">
            <a:extLst>
              <a:ext uri="{FF2B5EF4-FFF2-40B4-BE49-F238E27FC236}">
                <a16:creationId xmlns:a16="http://schemas.microsoft.com/office/drawing/2014/main" id="{876C1CA3-4E52-4792-8057-7CD01972DB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3573" y="2035521"/>
            <a:ext cx="815340" cy="815340"/>
          </a:xfrm>
          <a:prstGeom prst="rect">
            <a:avLst/>
          </a:prstGeom>
        </p:spPr>
      </p:pic>
      <p:sp>
        <p:nvSpPr>
          <p:cNvPr id="74" name="TextBox 73">
            <a:extLst>
              <a:ext uri="{FF2B5EF4-FFF2-40B4-BE49-F238E27FC236}">
                <a16:creationId xmlns:a16="http://schemas.microsoft.com/office/drawing/2014/main" id="{7230AC7A-4AE6-4737-9307-BABF1F8B0B23}"/>
              </a:ext>
            </a:extLst>
          </p:cNvPr>
          <p:cNvSpPr txBox="1"/>
          <p:nvPr/>
        </p:nvSpPr>
        <p:spPr>
          <a:xfrm>
            <a:off x="4632368" y="2202520"/>
            <a:ext cx="2624775" cy="457200"/>
          </a:xfrm>
          <a:prstGeom prst="rect">
            <a:avLst/>
          </a:prstGeom>
          <a:noFill/>
        </p:spPr>
        <p:txBody>
          <a:bodyPr wrap="square" lIns="0" tIns="0" rIns="0" bIns="0" rtlCol="0" anchor="ctr">
            <a:noAutofit/>
          </a:bodyPr>
          <a:lstStyle/>
          <a:p>
            <a:r>
              <a:rPr lang="en-US" sz="2000" dirty="0">
                <a:cs typeface="Segoe UI Semilight"/>
              </a:rPr>
              <a:t>User Defined Routes</a:t>
            </a:r>
          </a:p>
        </p:txBody>
      </p:sp>
      <p:pic>
        <p:nvPicPr>
          <p:cNvPr id="15" name="Picture 14" descr="Icon of a multiple circles shape and aligned in three columns">
            <a:extLst>
              <a:ext uri="{FF2B5EF4-FFF2-40B4-BE49-F238E27FC236}">
                <a16:creationId xmlns:a16="http://schemas.microsoft.com/office/drawing/2014/main" id="{68D8DAB3-88C1-4C74-8C4B-DF978B732B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3573" y="3094276"/>
            <a:ext cx="815340" cy="815340"/>
          </a:xfrm>
          <a:prstGeom prst="rect">
            <a:avLst/>
          </a:prstGeom>
        </p:spPr>
      </p:pic>
      <p:sp>
        <p:nvSpPr>
          <p:cNvPr id="76" name="TextBox 75">
            <a:extLst>
              <a:ext uri="{FF2B5EF4-FFF2-40B4-BE49-F238E27FC236}">
                <a16:creationId xmlns:a16="http://schemas.microsoft.com/office/drawing/2014/main" id="{2D765EB8-7AB0-42E7-9C95-3331CA189D04}"/>
              </a:ext>
            </a:extLst>
          </p:cNvPr>
          <p:cNvSpPr txBox="1"/>
          <p:nvPr/>
        </p:nvSpPr>
        <p:spPr>
          <a:xfrm>
            <a:off x="4632368" y="3263529"/>
            <a:ext cx="2668318" cy="457200"/>
          </a:xfrm>
          <a:prstGeom prst="rect">
            <a:avLst/>
          </a:prstGeom>
          <a:noFill/>
        </p:spPr>
        <p:txBody>
          <a:bodyPr wrap="square" lIns="0" tIns="0" rIns="0" bIns="0" rtlCol="0" anchor="ctr">
            <a:noAutofit/>
          </a:bodyPr>
          <a:lstStyle/>
          <a:p>
            <a:r>
              <a:rPr lang="en-US" sz="2000" dirty="0">
                <a:cs typeface="Segoe UI Semilight"/>
              </a:rPr>
              <a:t>Routing Example</a:t>
            </a:r>
          </a:p>
        </p:txBody>
      </p:sp>
      <p:pic>
        <p:nvPicPr>
          <p:cNvPr id="16" name="Picture 15" descr="Icon of four rectangular blocks enclosed by frames on the corners">
            <a:extLst>
              <a:ext uri="{FF2B5EF4-FFF2-40B4-BE49-F238E27FC236}">
                <a16:creationId xmlns:a16="http://schemas.microsoft.com/office/drawing/2014/main" id="{EC76F7DA-5C2A-43F7-AEB9-4D76D56EEC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3573" y="4153031"/>
            <a:ext cx="815340" cy="815340"/>
          </a:xfrm>
          <a:prstGeom prst="rect">
            <a:avLst/>
          </a:prstGeom>
        </p:spPr>
      </p:pic>
      <p:sp>
        <p:nvSpPr>
          <p:cNvPr id="78" name="TextBox 77">
            <a:extLst>
              <a:ext uri="{FF2B5EF4-FFF2-40B4-BE49-F238E27FC236}">
                <a16:creationId xmlns:a16="http://schemas.microsoft.com/office/drawing/2014/main" id="{C4BC7750-37D5-43C1-8370-3731E26DCB6B}"/>
              </a:ext>
            </a:extLst>
          </p:cNvPr>
          <p:cNvSpPr txBox="1"/>
          <p:nvPr/>
        </p:nvSpPr>
        <p:spPr>
          <a:xfrm>
            <a:off x="4632368" y="4322278"/>
            <a:ext cx="2668318" cy="457200"/>
          </a:xfrm>
          <a:prstGeom prst="rect">
            <a:avLst/>
          </a:prstGeom>
          <a:noFill/>
        </p:spPr>
        <p:txBody>
          <a:bodyPr wrap="square" lIns="0" tIns="0" rIns="0" bIns="0" rtlCol="0" anchor="ctr">
            <a:noAutofit/>
          </a:bodyPr>
          <a:lstStyle/>
          <a:p>
            <a:r>
              <a:rPr lang="en-US" sz="2000" dirty="0">
                <a:cs typeface="Segoe UI Semilight"/>
              </a:rPr>
              <a:t>Create a Routing Table</a:t>
            </a:r>
          </a:p>
        </p:txBody>
      </p:sp>
      <p:pic>
        <p:nvPicPr>
          <p:cNvPr id="17" name="Picture 16" descr="Icon of a series of circles arranged in a circular pattern">
            <a:extLst>
              <a:ext uri="{FF2B5EF4-FFF2-40B4-BE49-F238E27FC236}">
                <a16:creationId xmlns:a16="http://schemas.microsoft.com/office/drawing/2014/main" id="{61543BEF-D0D3-4C4E-9B7D-29DA250627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3573" y="5211785"/>
            <a:ext cx="815340" cy="815340"/>
          </a:xfrm>
          <a:prstGeom prst="rect">
            <a:avLst/>
          </a:prstGeom>
        </p:spPr>
      </p:pic>
      <p:sp>
        <p:nvSpPr>
          <p:cNvPr id="80" name="TextBox 79">
            <a:extLst>
              <a:ext uri="{FF2B5EF4-FFF2-40B4-BE49-F238E27FC236}">
                <a16:creationId xmlns:a16="http://schemas.microsoft.com/office/drawing/2014/main" id="{5A94A6BD-2A02-4C65-B005-E4909FDEF2DC}"/>
              </a:ext>
            </a:extLst>
          </p:cNvPr>
          <p:cNvSpPr txBox="1"/>
          <p:nvPr/>
        </p:nvSpPr>
        <p:spPr>
          <a:xfrm>
            <a:off x="4632368" y="5385547"/>
            <a:ext cx="2624775" cy="457200"/>
          </a:xfrm>
          <a:prstGeom prst="rect">
            <a:avLst/>
          </a:prstGeom>
          <a:noFill/>
        </p:spPr>
        <p:txBody>
          <a:bodyPr wrap="square" lIns="0" tIns="0" rIns="0" bIns="0" rtlCol="0" anchor="ctr">
            <a:noAutofit/>
          </a:bodyPr>
          <a:lstStyle/>
          <a:p>
            <a:r>
              <a:rPr lang="en-US" sz="2000" dirty="0">
                <a:cs typeface="Segoe UI Semilight"/>
              </a:rPr>
              <a:t>Create a Custom Route</a:t>
            </a:r>
          </a:p>
        </p:txBody>
      </p:sp>
      <p:pic>
        <p:nvPicPr>
          <p:cNvPr id="22" name="Picture 21" descr="Icon of small circles connected by lines forming a big circle">
            <a:extLst>
              <a:ext uri="{FF2B5EF4-FFF2-40B4-BE49-F238E27FC236}">
                <a16:creationId xmlns:a16="http://schemas.microsoft.com/office/drawing/2014/main" id="{6FDB8C51-2402-4996-B28B-8C638BB6A56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6220" y="976766"/>
            <a:ext cx="815340" cy="815340"/>
          </a:xfrm>
          <a:prstGeom prst="rect">
            <a:avLst/>
          </a:prstGeom>
        </p:spPr>
      </p:pic>
      <p:sp>
        <p:nvSpPr>
          <p:cNvPr id="82" name="TextBox 81">
            <a:extLst>
              <a:ext uri="{FF2B5EF4-FFF2-40B4-BE49-F238E27FC236}">
                <a16:creationId xmlns:a16="http://schemas.microsoft.com/office/drawing/2014/main" id="{3E71C3DC-3E47-4E1D-BBBA-8D890B260E60}"/>
              </a:ext>
            </a:extLst>
          </p:cNvPr>
          <p:cNvSpPr txBox="1"/>
          <p:nvPr/>
        </p:nvSpPr>
        <p:spPr>
          <a:xfrm>
            <a:off x="8643905" y="1141511"/>
            <a:ext cx="3228371" cy="457200"/>
          </a:xfrm>
          <a:prstGeom prst="rect">
            <a:avLst/>
          </a:prstGeom>
          <a:noFill/>
        </p:spPr>
        <p:txBody>
          <a:bodyPr wrap="square" lIns="0" tIns="0" rIns="0" bIns="0" rtlCol="0" anchor="ctr">
            <a:noAutofit/>
          </a:bodyPr>
          <a:lstStyle/>
          <a:p>
            <a:r>
              <a:rPr lang="en-US" sz="2000" dirty="0">
                <a:cs typeface="Segoe UI Semilight"/>
              </a:rPr>
              <a:t>Associate the Route Table</a:t>
            </a:r>
          </a:p>
        </p:txBody>
      </p:sp>
      <p:pic>
        <p:nvPicPr>
          <p:cNvPr id="21" name="Picture 20" descr="Icon of a whiteboard with a cloud symbol drawn on it">
            <a:extLst>
              <a:ext uri="{FF2B5EF4-FFF2-40B4-BE49-F238E27FC236}">
                <a16:creationId xmlns:a16="http://schemas.microsoft.com/office/drawing/2014/main" id="{83FB4E9A-D86E-428A-9A1E-9821C0783E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36220" y="2035521"/>
            <a:ext cx="815340" cy="815340"/>
          </a:xfrm>
          <a:prstGeom prst="rect">
            <a:avLst/>
          </a:prstGeom>
        </p:spPr>
      </p:pic>
      <p:sp>
        <p:nvSpPr>
          <p:cNvPr id="84" name="TextBox 83">
            <a:extLst>
              <a:ext uri="{FF2B5EF4-FFF2-40B4-BE49-F238E27FC236}">
                <a16:creationId xmlns:a16="http://schemas.microsoft.com/office/drawing/2014/main" id="{43E009C9-8060-4AD6-BE3D-F4A383FCFDB5}"/>
              </a:ext>
            </a:extLst>
          </p:cNvPr>
          <p:cNvSpPr txBox="1"/>
          <p:nvPr/>
        </p:nvSpPr>
        <p:spPr>
          <a:xfrm>
            <a:off x="8643905" y="2202520"/>
            <a:ext cx="3228371" cy="457200"/>
          </a:xfrm>
          <a:prstGeom prst="rect">
            <a:avLst/>
          </a:prstGeom>
          <a:noFill/>
        </p:spPr>
        <p:txBody>
          <a:bodyPr wrap="square" lIns="0" tIns="0" rIns="0" bIns="0" rtlCol="0" anchor="ctr">
            <a:noAutofit/>
          </a:bodyPr>
          <a:lstStyle/>
          <a:p>
            <a:r>
              <a:rPr lang="en-US" sz="2000" dirty="0">
                <a:cs typeface="Segoe UI Semilight"/>
              </a:rPr>
              <a:t>Demonstration –</a:t>
            </a:r>
            <a:br>
              <a:rPr lang="en-US" sz="2000" dirty="0">
                <a:cs typeface="Segoe UI Semilight"/>
              </a:rPr>
            </a:br>
            <a:r>
              <a:rPr lang="en-US" sz="2000" dirty="0">
                <a:cs typeface="Segoe UI Semilight"/>
              </a:rPr>
              <a:t>Custom Routing tables</a:t>
            </a:r>
          </a:p>
        </p:txBody>
      </p:sp>
      <p:pic>
        <p:nvPicPr>
          <p:cNvPr id="20" name="Picture 19" descr="Icon of three squares and a cloud">
            <a:extLst>
              <a:ext uri="{FF2B5EF4-FFF2-40B4-BE49-F238E27FC236}">
                <a16:creationId xmlns:a16="http://schemas.microsoft.com/office/drawing/2014/main" id="{E14D73C6-0B13-41BC-AE8F-E2F4313B9D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36220" y="3094276"/>
            <a:ext cx="815340" cy="815340"/>
          </a:xfrm>
          <a:prstGeom prst="rect">
            <a:avLst/>
          </a:prstGeom>
        </p:spPr>
      </p:pic>
      <p:sp>
        <p:nvSpPr>
          <p:cNvPr id="86" name="TextBox 85">
            <a:extLst>
              <a:ext uri="{FF2B5EF4-FFF2-40B4-BE49-F238E27FC236}">
                <a16:creationId xmlns:a16="http://schemas.microsoft.com/office/drawing/2014/main" id="{C01F20DC-F691-4673-A1DA-D8117DE6F677}"/>
              </a:ext>
            </a:extLst>
          </p:cNvPr>
          <p:cNvSpPr txBox="1"/>
          <p:nvPr/>
        </p:nvSpPr>
        <p:spPr>
          <a:xfrm>
            <a:off x="8643905" y="3263529"/>
            <a:ext cx="3228371" cy="457200"/>
          </a:xfrm>
          <a:prstGeom prst="rect">
            <a:avLst/>
          </a:prstGeom>
          <a:noFill/>
        </p:spPr>
        <p:txBody>
          <a:bodyPr wrap="square" lIns="0" tIns="0" rIns="0" bIns="0" rtlCol="0" anchor="ctr">
            <a:noAutofit/>
          </a:bodyPr>
          <a:lstStyle/>
          <a:p>
            <a:r>
              <a:rPr lang="en-US" sz="2000" dirty="0">
                <a:cs typeface="Segoe UI Semilight"/>
              </a:rPr>
              <a:t>Service Endpoints</a:t>
            </a:r>
            <a:endParaRPr lang="en-US" sz="2000" dirty="0"/>
          </a:p>
        </p:txBody>
      </p:sp>
      <p:pic>
        <p:nvPicPr>
          <p:cNvPr id="19" name="Picture 18" descr="Icon of a heart shaped symbol">
            <a:extLst>
              <a:ext uri="{FF2B5EF4-FFF2-40B4-BE49-F238E27FC236}">
                <a16:creationId xmlns:a16="http://schemas.microsoft.com/office/drawing/2014/main" id="{65E002BD-8C54-493B-A554-F84DD6653B3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36220" y="4153031"/>
            <a:ext cx="815340" cy="815340"/>
          </a:xfrm>
          <a:prstGeom prst="rect">
            <a:avLst/>
          </a:prstGeom>
        </p:spPr>
      </p:pic>
      <p:sp>
        <p:nvSpPr>
          <p:cNvPr id="88" name="TextBox 87">
            <a:extLst>
              <a:ext uri="{FF2B5EF4-FFF2-40B4-BE49-F238E27FC236}">
                <a16:creationId xmlns:a16="http://schemas.microsoft.com/office/drawing/2014/main" id="{F662A9AB-0403-4E1F-9272-A0047A7A02F1}"/>
              </a:ext>
            </a:extLst>
          </p:cNvPr>
          <p:cNvSpPr txBox="1"/>
          <p:nvPr/>
        </p:nvSpPr>
        <p:spPr>
          <a:xfrm>
            <a:off x="8643905" y="4243102"/>
            <a:ext cx="3228371" cy="615553"/>
          </a:xfrm>
          <a:prstGeom prst="rect">
            <a:avLst/>
          </a:prstGeom>
          <a:noFill/>
        </p:spPr>
        <p:txBody>
          <a:bodyPr wrap="square" lIns="0" tIns="0" rIns="0" bIns="0" rtlCol="0" anchor="ctr">
            <a:noAutofit/>
          </a:bodyPr>
          <a:lstStyle/>
          <a:p>
            <a:r>
              <a:rPr lang="en-US" sz="2000" dirty="0">
                <a:cs typeface="Segoe UI Semilight"/>
              </a:rPr>
              <a:t>Service Endpoint Services</a:t>
            </a:r>
            <a:endParaRPr lang="en-US" sz="2000" dirty="0"/>
          </a:p>
        </p:txBody>
      </p:sp>
      <p:pic>
        <p:nvPicPr>
          <p:cNvPr id="18" name="Picture 17" descr="Icon of a rectangle, a square and a circle in a straight line">
            <a:extLst>
              <a:ext uri="{FF2B5EF4-FFF2-40B4-BE49-F238E27FC236}">
                <a16:creationId xmlns:a16="http://schemas.microsoft.com/office/drawing/2014/main" id="{147B7DFD-00CF-4BCA-B9FE-06D20660D8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36220" y="5211785"/>
            <a:ext cx="815340" cy="815340"/>
          </a:xfrm>
          <a:prstGeom prst="rect">
            <a:avLst/>
          </a:prstGeom>
        </p:spPr>
      </p:pic>
      <p:sp>
        <p:nvSpPr>
          <p:cNvPr id="90" name="TextBox 89">
            <a:extLst>
              <a:ext uri="{FF2B5EF4-FFF2-40B4-BE49-F238E27FC236}">
                <a16:creationId xmlns:a16="http://schemas.microsoft.com/office/drawing/2014/main" id="{6A44A8E8-D67D-4A20-8355-F882D1329AF2}"/>
              </a:ext>
            </a:extLst>
          </p:cNvPr>
          <p:cNvSpPr txBox="1"/>
          <p:nvPr/>
        </p:nvSpPr>
        <p:spPr>
          <a:xfrm>
            <a:off x="8643905" y="5306371"/>
            <a:ext cx="3228371" cy="615553"/>
          </a:xfrm>
          <a:prstGeom prst="rect">
            <a:avLst/>
          </a:prstGeom>
          <a:noFill/>
        </p:spPr>
        <p:txBody>
          <a:bodyPr wrap="square" lIns="0" tIns="0" rIns="0" bIns="0" rtlCol="0" anchor="ctr">
            <a:noAutofit/>
          </a:bodyPr>
          <a:lstStyle/>
          <a:p>
            <a:r>
              <a:rPr lang="en-US" sz="2000" dirty="0">
                <a:cs typeface="Segoe UI Semilight"/>
              </a:rPr>
              <a:t>Private Link</a:t>
            </a:r>
            <a:endParaRPr lang="en-US" sz="2000" dirty="0"/>
          </a:p>
        </p:txBody>
      </p:sp>
    </p:spTree>
    <p:extLst>
      <p:ext uri="{BB962C8B-B14F-4D97-AF65-F5344CB8AC3E}">
        <p14:creationId xmlns:p14="http://schemas.microsoft.com/office/powerpoint/2010/main" val="1792267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System Routes</a:t>
            </a:r>
          </a:p>
        </p:txBody>
      </p:sp>
      <p:sp>
        <p:nvSpPr>
          <p:cNvPr id="3" name="Rectangle 2">
            <a:extLst>
              <a:ext uri="{FF2B5EF4-FFF2-40B4-BE49-F238E27FC236}">
                <a16:creationId xmlns:a16="http://schemas.microsoft.com/office/drawing/2014/main" id="{F8627C1E-3EB7-474E-9CB8-7FD0CEE23A34}"/>
              </a:ext>
            </a:extLst>
          </p:cNvPr>
          <p:cNvSpPr/>
          <p:nvPr/>
        </p:nvSpPr>
        <p:spPr>
          <a:xfrm>
            <a:off x="436562" y="1192213"/>
            <a:ext cx="4605337" cy="51695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System routes direct network traffic between virtual machines, on-premises networks, and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a:t>
            </a:r>
            <a:br>
              <a:rPr lang="en-US" sz="2000" dirty="0">
                <a:solidFill>
                  <a:schemeClr val="tx1"/>
                </a:solidFill>
              </a:rPr>
            </a:br>
            <a:r>
              <a:rPr lang="en-US" sz="2000" dirty="0">
                <a:solidFill>
                  <a:schemeClr val="tx1"/>
                </a:solidFill>
              </a:rPr>
              <a:t>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sp>
        <p:nvSpPr>
          <p:cNvPr id="5" name="Rectangle 4">
            <a:extLst>
              <a:ext uri="{FF2B5EF4-FFF2-40B4-BE49-F238E27FC236}">
                <a16:creationId xmlns:a16="http://schemas.microsoft.com/office/drawing/2014/main" id="{D4D8422F-B022-45C4-AABA-876FD4C917DB}"/>
              </a:ext>
              <a:ext uri="{C183D7F6-B498-43B3-948B-1728B52AA6E4}">
                <adec:decorative xmlns:adec="http://schemas.microsoft.com/office/drawing/2017/decorative" val="1"/>
              </a:ext>
            </a:extLst>
          </p:cNvPr>
          <p:cNvSpPr/>
          <p:nvPr/>
        </p:nvSpPr>
        <p:spPr bwMode="auto">
          <a:xfrm>
            <a:off x="5181600" y="1192213"/>
            <a:ext cx="682783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F4529967-E39E-4E4D-93B0-4FDAEF770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018" y="1534089"/>
            <a:ext cx="6477000" cy="4669296"/>
          </a:xfrm>
          <a:prstGeom prst="rect">
            <a:avLst/>
          </a:prstGeom>
        </p:spPr>
      </p:pic>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sp>
        <p:nvSpPr>
          <p:cNvPr id="8" name="Rectangle 7">
            <a:extLst>
              <a:ext uri="{FF2B5EF4-FFF2-40B4-BE49-F238E27FC236}">
                <a16:creationId xmlns:a16="http://schemas.microsoft.com/office/drawing/2014/main" id="{093B843E-DAFA-46BD-AFFA-6C6CA5F2A6BE}"/>
              </a:ext>
              <a:ext uri="{C183D7F6-B498-43B3-948B-1728B52AA6E4}">
                <adec:decorative xmlns:adec="http://schemas.microsoft.com/office/drawing/2017/decorative" val="1"/>
              </a:ext>
            </a:extLst>
          </p:cNvPr>
          <p:cNvSpPr/>
          <p:nvPr/>
        </p:nvSpPr>
        <p:spPr bwMode="auto">
          <a:xfrm>
            <a:off x="5181600" y="1192213"/>
            <a:ext cx="682783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Diagram of a subnet using a UDR to access an NVA and then the internet. The subnet is using another UDR and NVA to access the backend subnet">
            <a:extLst>
              <a:ext uri="{FF2B5EF4-FFF2-40B4-BE49-F238E27FC236}">
                <a16:creationId xmlns:a16="http://schemas.microsoft.com/office/drawing/2014/main" id="{FB899E4F-3B23-41EE-934E-3950F5926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1481545"/>
            <a:ext cx="6269036" cy="4774384"/>
          </a:xfrm>
          <a:prstGeom prst="rect">
            <a:avLst/>
          </a:prstGeom>
        </p:spPr>
      </p:pic>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632779"/>
            <a:ext cx="11533187" cy="411162"/>
          </a:xfrm>
        </p:spPr>
        <p:txBody>
          <a:bodyPr/>
          <a:lstStyle/>
          <a:p>
            <a:r>
              <a:rPr lang="en-US" dirty="0"/>
              <a:t>Routing Example</a:t>
            </a:r>
          </a:p>
        </p:txBody>
      </p:sp>
      <p:sp>
        <p:nvSpPr>
          <p:cNvPr id="3" name="Rectangle 2">
            <a:extLst>
              <a:ext uri="{FF2B5EF4-FFF2-40B4-BE49-F238E27FC236}">
                <a16:creationId xmlns:a16="http://schemas.microsoft.com/office/drawing/2014/main" id="{4228DB02-75E0-4499-AD6E-B733CF4507D6}"/>
              </a:ext>
              <a:ext uri="{C183D7F6-B498-43B3-948B-1728B52AA6E4}">
                <adec:decorative xmlns:adec="http://schemas.microsoft.com/office/drawing/2017/decorative" val="1"/>
              </a:ext>
            </a:extLst>
          </p:cNvPr>
          <p:cNvSpPr/>
          <p:nvPr/>
        </p:nvSpPr>
        <p:spPr bwMode="auto">
          <a:xfrm>
            <a:off x="427039" y="1192213"/>
            <a:ext cx="11582400" cy="384545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67D1603F-3B59-459C-A92A-EC89FEBF1DC2}"/>
              </a:ext>
            </a:extLst>
          </p:cNvPr>
          <p:cNvSpPr/>
          <p:nvPr/>
        </p:nvSpPr>
        <p:spPr>
          <a:xfrm>
            <a:off x="723901" y="2412701"/>
            <a:ext cx="3182937" cy="153888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spAutoFit/>
          </a:bodyPr>
          <a:lstStyle/>
          <a:p>
            <a:r>
              <a:rPr lang="en-US" sz="2000">
                <a:solidFill>
                  <a:schemeClr val="tx1"/>
                </a:solidFill>
              </a:rPr>
              <a:t>All traffic coming into the public subnet and headed for the private subnet must be go through the virtual network appliance</a:t>
            </a:r>
          </a:p>
        </p:txBody>
      </p:sp>
      <p:pic>
        <p:nvPicPr>
          <p:cNvPr id="10" name="Picture 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3849199A-99C8-4885-BA0D-EC855EA71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0" y="1471888"/>
            <a:ext cx="7664046" cy="3420508"/>
          </a:xfrm>
          <a:prstGeom prst="rect">
            <a:avLst/>
          </a:prstGeom>
        </p:spPr>
      </p:pic>
      <p:sp>
        <p:nvSpPr>
          <p:cNvPr id="11" name="Rectangle 10">
            <a:extLst>
              <a:ext uri="{FF2B5EF4-FFF2-40B4-BE49-F238E27FC236}">
                <a16:creationId xmlns:a16="http://schemas.microsoft.com/office/drawing/2014/main" id="{4708CEF7-8707-48FA-B977-C3BDB7A9E58C}"/>
              </a:ext>
            </a:extLst>
          </p:cNvPr>
          <p:cNvSpPr/>
          <p:nvPr/>
        </p:nvSpPr>
        <p:spPr>
          <a:xfrm>
            <a:off x="415925" y="5172071"/>
            <a:ext cx="2962656"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a:pPr>
            <a:r>
              <a:rPr lang="en-US" sz="2000">
                <a:solidFill>
                  <a:schemeClr val="tx1"/>
                </a:solidFill>
              </a:rPr>
              <a:t>Create a routing table</a:t>
            </a:r>
          </a:p>
        </p:txBody>
      </p:sp>
      <p:sp>
        <p:nvSpPr>
          <p:cNvPr id="12" name="Rectangle 11">
            <a:extLst>
              <a:ext uri="{FF2B5EF4-FFF2-40B4-BE49-F238E27FC236}">
                <a16:creationId xmlns:a16="http://schemas.microsoft.com/office/drawing/2014/main" id="{57A97253-78A3-4EC5-A2D6-944C2DD73E37}"/>
              </a:ext>
            </a:extLst>
          </p:cNvPr>
          <p:cNvSpPr/>
          <p:nvPr/>
        </p:nvSpPr>
        <p:spPr>
          <a:xfrm>
            <a:off x="3535363" y="5172071"/>
            <a:ext cx="5151437"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2"/>
            </a:pPr>
            <a:r>
              <a:rPr lang="en-US" sz="2000">
                <a:solidFill>
                  <a:schemeClr val="tx1"/>
                </a:solidFill>
              </a:rPr>
              <a:t>Add a custom route that requires all private subnet traffic be directed to a network appliance </a:t>
            </a:r>
          </a:p>
        </p:txBody>
      </p:sp>
      <p:sp>
        <p:nvSpPr>
          <p:cNvPr id="13" name="Rectangle 12">
            <a:extLst>
              <a:ext uri="{FF2B5EF4-FFF2-40B4-BE49-F238E27FC236}">
                <a16:creationId xmlns:a16="http://schemas.microsoft.com/office/drawing/2014/main" id="{A730411D-9F0E-4272-9BA9-DB513FBF6368}"/>
              </a:ext>
            </a:extLst>
          </p:cNvPr>
          <p:cNvSpPr/>
          <p:nvPr/>
        </p:nvSpPr>
        <p:spPr>
          <a:xfrm>
            <a:off x="8843582" y="5172071"/>
            <a:ext cx="3154744"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3"/>
            </a:pPr>
            <a:r>
              <a:rPr lang="en-US" sz="2000" dirty="0">
                <a:solidFill>
                  <a:schemeClr val="tx1"/>
                </a:solidFill>
              </a:rPr>
              <a:t>Associate the new route to the public subnet</a:t>
            </a:r>
          </a:p>
        </p:txBody>
      </p:sp>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Routing Table</a:t>
            </a:r>
          </a:p>
        </p:txBody>
      </p:sp>
      <p:sp>
        <p:nvSpPr>
          <p:cNvPr id="3" name="Rectangle 2">
            <a:extLst>
              <a:ext uri="{FF2B5EF4-FFF2-40B4-BE49-F238E27FC236}">
                <a16:creationId xmlns:a16="http://schemas.microsoft.com/office/drawing/2014/main" id="{987A4317-F897-4188-B88E-DE5C782389A8}"/>
              </a:ext>
            </a:extLst>
          </p:cNvPr>
          <p:cNvSpPr/>
          <p:nvPr/>
        </p:nvSpPr>
        <p:spPr>
          <a:xfrm>
            <a:off x="436563" y="1339351"/>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 standard routing protocol is used</a:t>
            </a:r>
            <a:br>
              <a:rPr lang="en-US" sz="2400" dirty="0">
                <a:solidFill>
                  <a:schemeClr val="tx1"/>
                </a:solidFill>
              </a:rPr>
            </a:br>
            <a:r>
              <a:rPr lang="en-US" sz="2400" dirty="0">
                <a:solidFill>
                  <a:schemeClr val="tx1"/>
                </a:solidFill>
              </a:rPr>
              <a:t>to exchange routing and reachability information between two or more networks </a:t>
            </a:r>
          </a:p>
        </p:txBody>
      </p:sp>
      <p:sp>
        <p:nvSpPr>
          <p:cNvPr id="4" name="Rectangle 3">
            <a:extLst>
              <a:ext uri="{FF2B5EF4-FFF2-40B4-BE49-F238E27FC236}">
                <a16:creationId xmlns:a16="http://schemas.microsoft.com/office/drawing/2014/main" id="{CA04A884-C9DE-4356-9F53-74C8F7E5F5DF}"/>
              </a:ext>
            </a:extLst>
          </p:cNvPr>
          <p:cNvSpPr/>
          <p:nvPr/>
        </p:nvSpPr>
        <p:spPr>
          <a:xfrm>
            <a:off x="436563" y="3242606"/>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Routes are automatically added to the route table of all subnets with virtual network gateway route propagation enabled</a:t>
            </a:r>
          </a:p>
        </p:txBody>
      </p:sp>
      <p:sp>
        <p:nvSpPr>
          <p:cNvPr id="6" name="Rectangle 5">
            <a:extLst>
              <a:ext uri="{FF2B5EF4-FFF2-40B4-BE49-F238E27FC236}">
                <a16:creationId xmlns:a16="http://schemas.microsoft.com/office/drawing/2014/main" id="{8EE1F5C9-EB3A-42DB-A6C3-CB66E6CABE88}"/>
              </a:ext>
            </a:extLst>
          </p:cNvPr>
          <p:cNvSpPr/>
          <p:nvPr/>
        </p:nvSpPr>
        <p:spPr>
          <a:xfrm>
            <a:off x="436563" y="5145861"/>
            <a:ext cx="6074304" cy="11517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In most situations you will want to enable route propagation</a:t>
            </a:r>
          </a:p>
        </p:txBody>
      </p:sp>
      <p:sp>
        <p:nvSpPr>
          <p:cNvPr id="5" name="Rectangle 4">
            <a:extLst>
              <a:ext uri="{FF2B5EF4-FFF2-40B4-BE49-F238E27FC236}">
                <a16:creationId xmlns:a16="http://schemas.microsoft.com/office/drawing/2014/main" id="{40D5BBA3-F0A1-41C2-9504-A90F5E99364B}"/>
              </a:ext>
              <a:ext uri="{C183D7F6-B498-43B3-948B-1728B52AA6E4}">
                <adec:decorative xmlns:adec="http://schemas.microsoft.com/office/drawing/2017/decorative" val="1"/>
              </a:ext>
            </a:extLst>
          </p:cNvPr>
          <p:cNvSpPr/>
          <p:nvPr/>
        </p:nvSpPr>
        <p:spPr bwMode="auto">
          <a:xfrm>
            <a:off x="6697133" y="1192213"/>
            <a:ext cx="5312304"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Screenshot of the Create route table page. BGP route propagation is Enabled">
            <a:extLst>
              <a:ext uri="{FF2B5EF4-FFF2-40B4-BE49-F238E27FC236}">
                <a16:creationId xmlns:a16="http://schemas.microsoft.com/office/drawing/2014/main" id="{19782DD7-1F6B-4E65-82C0-7D81E887F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108" y="1439863"/>
            <a:ext cx="3590925" cy="4857750"/>
          </a:xfrm>
          <a:prstGeom prst="rect">
            <a:avLst/>
          </a:prstGeom>
          <a:ln>
            <a:no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3" name="Rectangle 2">
            <a:extLst>
              <a:ext uri="{FF2B5EF4-FFF2-40B4-BE49-F238E27FC236}">
                <a16:creationId xmlns:a16="http://schemas.microsoft.com/office/drawing/2014/main" id="{7BA60AC9-4980-4EC3-937A-23ECD4421A30}"/>
              </a:ext>
            </a:extLst>
          </p:cNvPr>
          <p:cNvSpPr/>
          <p:nvPr/>
        </p:nvSpPr>
        <p:spPr>
          <a:xfrm>
            <a:off x="436562" y="1300075"/>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When you create a route there are several Next hop types </a:t>
            </a:r>
          </a:p>
        </p:txBody>
      </p:sp>
      <p:sp>
        <p:nvSpPr>
          <p:cNvPr id="4" name="Rectangle 3">
            <a:extLst>
              <a:ext uri="{FF2B5EF4-FFF2-40B4-BE49-F238E27FC236}">
                <a16:creationId xmlns:a16="http://schemas.microsoft.com/office/drawing/2014/main" id="{85636A44-657C-4EAC-B038-9507538ABB6A}"/>
              </a:ext>
            </a:extLst>
          </p:cNvPr>
          <p:cNvSpPr/>
          <p:nvPr/>
        </p:nvSpPr>
        <p:spPr>
          <a:xfrm>
            <a:off x="436562" y="3036723"/>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In this example, any private subnet IP addresses will be sent to the virtual appliance </a:t>
            </a:r>
          </a:p>
        </p:txBody>
      </p:sp>
      <p:sp>
        <p:nvSpPr>
          <p:cNvPr id="7" name="Rectangle 6">
            <a:extLst>
              <a:ext uri="{FF2B5EF4-FFF2-40B4-BE49-F238E27FC236}">
                <a16:creationId xmlns:a16="http://schemas.microsoft.com/office/drawing/2014/main" id="{7AD08F8E-3026-4C10-BD97-C26AB35D524D}"/>
              </a:ext>
            </a:extLst>
          </p:cNvPr>
          <p:cNvSpPr/>
          <p:nvPr/>
        </p:nvSpPr>
        <p:spPr>
          <a:xfrm>
            <a:off x="436562" y="4773371"/>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Other choices are Virtual network gateway, Virtual network, Internet,</a:t>
            </a:r>
            <a:br>
              <a:rPr lang="en-US" sz="2400" dirty="0">
                <a:solidFill>
                  <a:schemeClr val="tx1"/>
                </a:solidFill>
              </a:rPr>
            </a:br>
            <a:r>
              <a:rPr lang="en-US" sz="2400" dirty="0">
                <a:solidFill>
                  <a:schemeClr val="tx1"/>
                </a:solidFill>
              </a:rPr>
              <a:t>and None</a:t>
            </a:r>
          </a:p>
        </p:txBody>
      </p:sp>
      <p:sp>
        <p:nvSpPr>
          <p:cNvPr id="5" name="Rectangle 4">
            <a:extLst>
              <a:ext uri="{FF2B5EF4-FFF2-40B4-BE49-F238E27FC236}">
                <a16:creationId xmlns:a16="http://schemas.microsoft.com/office/drawing/2014/main" id="{486B72B3-EE66-4EC1-9355-C0268AB8E7B5}"/>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6" name="Picture 7" descr="Screenshot of the Add route page. The next hop type is virtual appliance">
            <a:extLst>
              <a:ext uri="{FF2B5EF4-FFF2-40B4-BE49-F238E27FC236}">
                <a16:creationId xmlns:a16="http://schemas.microsoft.com/office/drawing/2014/main" id="{9F7D660E-3156-482B-A6C6-A12C9416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849" y="1281146"/>
            <a:ext cx="3355976" cy="5175182"/>
          </a:xfrm>
          <a:prstGeom prst="rect">
            <a:avLst/>
          </a:prstGeom>
          <a:ln>
            <a:noFill/>
          </a:ln>
        </p:spPr>
      </p:pic>
    </p:spTree>
    <p:extLst>
      <p:ext uri="{BB962C8B-B14F-4D97-AF65-F5344CB8AC3E}">
        <p14:creationId xmlns:p14="http://schemas.microsoft.com/office/powerpoint/2010/main" val="341314781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2467</Words>
  <Application>Microsoft Office PowerPoint</Application>
  <PresentationFormat>Custom</PresentationFormat>
  <Paragraphs>296</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Segoe UI</vt:lpstr>
      <vt:lpstr>Segoe UI Light</vt:lpstr>
      <vt:lpstr>Segoe UI Semibold</vt:lpstr>
      <vt:lpstr>Wingdings</vt:lpstr>
      <vt:lpstr>Azure 1</vt:lpstr>
      <vt:lpstr>AZ-104T00A Module 06:  Network Traffic Management</vt:lpstr>
      <vt:lpstr>Module Overview</vt:lpstr>
      <vt:lpstr>Lesson 01: Network Routing and Endpoints</vt:lpstr>
      <vt:lpstr>Network Routing and Endpoints Overview</vt:lpstr>
      <vt:lpstr>System Routes</vt:lpstr>
      <vt:lpstr>User Defined Routes</vt:lpstr>
      <vt:lpstr>Routing Example</vt:lpstr>
      <vt:lpstr>Create a Routing Table</vt:lpstr>
      <vt:lpstr>Create a Custom Route</vt:lpstr>
      <vt:lpstr>Associate the Route Table</vt:lpstr>
      <vt:lpstr>Demonstration – Custom Routing Tables</vt:lpstr>
      <vt:lpstr>Service Endpoints</vt:lpstr>
      <vt:lpstr>Service Endpoint Services</vt:lpstr>
      <vt:lpstr>Private Link</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Application Gateway</vt:lpstr>
      <vt:lpstr>Application Gateway Overview</vt:lpstr>
      <vt:lpstr>Application Gateway</vt:lpstr>
      <vt:lpstr>Application Gateway Routing</vt:lpstr>
      <vt:lpstr>Application Gateway Components</vt:lpstr>
      <vt:lpstr>Lesson 04: Module 06 Lab and Review</vt:lpstr>
      <vt:lpstr>Lab 06 – Implement traffic management</vt:lpstr>
      <vt:lpstr>Lab 06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2020-08-04T15:18:32Z</dcterms:created>
  <dcterms:modified xsi:type="dcterms:W3CDTF">2020-12-14T17:58:11Z</dcterms:modified>
</cp:coreProperties>
</file>