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52"/>
  </p:notesMasterIdLst>
  <p:handoutMasterIdLst>
    <p:handoutMasterId r:id="rId53"/>
  </p:handoutMasterIdLst>
  <p:sldIdLst>
    <p:sldId id="1719" r:id="rId2"/>
    <p:sldId id="2253" r:id="rId3"/>
    <p:sldId id="1865" r:id="rId4"/>
    <p:sldId id="2235" r:id="rId5"/>
    <p:sldId id="1862" r:id="rId6"/>
    <p:sldId id="2227" r:id="rId7"/>
    <p:sldId id="2257" r:id="rId8"/>
    <p:sldId id="559" r:id="rId9"/>
    <p:sldId id="1861" r:id="rId10"/>
    <p:sldId id="2310" r:id="rId11"/>
    <p:sldId id="2476" r:id="rId12"/>
    <p:sldId id="1866" r:id="rId13"/>
    <p:sldId id="2236" r:id="rId14"/>
    <p:sldId id="2028" r:id="rId15"/>
    <p:sldId id="2029" r:id="rId16"/>
    <p:sldId id="2231" r:id="rId17"/>
    <p:sldId id="2477" r:id="rId18"/>
    <p:sldId id="2030" r:id="rId19"/>
    <p:sldId id="1873" r:id="rId20"/>
    <p:sldId id="2232" r:id="rId21"/>
    <p:sldId id="2222" r:id="rId22"/>
    <p:sldId id="2238" r:id="rId23"/>
    <p:sldId id="2255" r:id="rId24"/>
    <p:sldId id="2054" r:id="rId25"/>
    <p:sldId id="2056" r:id="rId26"/>
    <p:sldId id="2239" r:id="rId27"/>
    <p:sldId id="2240" r:id="rId28"/>
    <p:sldId id="2241" r:id="rId29"/>
    <p:sldId id="2059" r:id="rId30"/>
    <p:sldId id="2004" r:id="rId31"/>
    <p:sldId id="2237" r:id="rId32"/>
    <p:sldId id="2035" r:id="rId33"/>
    <p:sldId id="2472" r:id="rId34"/>
    <p:sldId id="2233" r:id="rId35"/>
    <p:sldId id="2234" r:id="rId36"/>
    <p:sldId id="2072" r:id="rId37"/>
    <p:sldId id="2251" r:id="rId38"/>
    <p:sldId id="2074" r:id="rId39"/>
    <p:sldId id="2475" r:id="rId40"/>
    <p:sldId id="2244" r:id="rId41"/>
    <p:sldId id="2226" r:id="rId42"/>
    <p:sldId id="2479" r:id="rId43"/>
    <p:sldId id="2098" r:id="rId44"/>
    <p:sldId id="2230" r:id="rId45"/>
    <p:sldId id="2246" r:id="rId46"/>
    <p:sldId id="2469" r:id="rId47"/>
    <p:sldId id="2470" r:id="rId48"/>
    <p:sldId id="2481" r:id="rId49"/>
    <p:sldId id="2471" r:id="rId50"/>
    <p:sldId id="2480"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3D3"/>
    <a:srgbClr val="FFFFFF"/>
    <a:srgbClr val="243A5E"/>
    <a:srgbClr val="EBEBEB"/>
    <a:srgbClr val="59B4D9"/>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96" autoAdjust="0"/>
  </p:normalViewPr>
  <p:slideViewPr>
    <p:cSldViewPr snapToGrid="0">
      <p:cViewPr varScale="1">
        <p:scale>
          <a:sx n="94" d="100"/>
          <a:sy n="94" d="100"/>
        </p:scale>
        <p:origin x="68" y="6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12/14/2020 9:58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12/14/2020 9:58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9:58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a:p>
        </p:txBody>
      </p:sp>
    </p:spTree>
    <p:extLst>
      <p:ext uri="{BB962C8B-B14F-4D97-AF65-F5344CB8AC3E}">
        <p14:creationId xmlns:p14="http://schemas.microsoft.com/office/powerpoint/2010/main" val="242022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and manage storage (10-15%)</a:t>
            </a:r>
          </a:p>
          <a:p>
            <a:r>
              <a:rPr lang="en-US" dirty="0"/>
              <a:t>Configure Azure files and Azure blob storage</a:t>
            </a:r>
          </a:p>
          <a:p>
            <a:r>
              <a:rPr lang="en-US" dirty="0"/>
              <a:t>• Configure Azure blob storage</a:t>
            </a:r>
          </a:p>
          <a:p>
            <a:r>
              <a:rPr lang="en-US" dirty="0"/>
              <a:t>• Configure storage tiers for Azure blobs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a:p>
        </p:txBody>
      </p:sp>
    </p:spTree>
    <p:extLst>
      <p:ext uri="{BB962C8B-B14F-4D97-AF65-F5344CB8AC3E}">
        <p14:creationId xmlns:p14="http://schemas.microsoft.com/office/powerpoint/2010/main" val="3360860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Azure Blob Storage - https://azure.microsoft.com/en-us/services/storage/blobs/ </a:t>
            </a:r>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167066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Upload, download, and list blobs with the Azure portal - https://docs.microsoft.com/en-us/azure/storage/blobs/storage-quickstart-blobs-portal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458597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Blob storage: hot, cool, and archive access tiers - https://docs.microsoft.com/en-us/azure/storage/blobs/storage-blob-storage-tiers</a:t>
            </a:r>
          </a:p>
          <a:p>
            <a:endParaRPr lang="en-US" dirty="0"/>
          </a:p>
          <a:p>
            <a:r>
              <a:rPr lang="en-US" dirty="0"/>
              <a:t>Optimize storage performance and costs using Blob storage tiers - https://docs.microsoft.com/learn/modules/optimize-archive-costs-blob-storage/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a:p>
        </p:txBody>
      </p:sp>
    </p:spTree>
    <p:extLst>
      <p:ext uri="{BB962C8B-B14F-4D97-AF65-F5344CB8AC3E}">
        <p14:creationId xmlns:p14="http://schemas.microsoft.com/office/powerpoint/2010/main" val="404664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Store application data with Azure Blob storage - https://docs.microsoft.com/learn/modules/store-app-data-with-azure-blob-storage/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a:p>
        </p:txBody>
      </p:sp>
    </p:spTree>
    <p:extLst>
      <p:ext uri="{BB962C8B-B14F-4D97-AF65-F5344CB8AC3E}">
        <p14:creationId xmlns:p14="http://schemas.microsoft.com/office/powerpoint/2010/main" val="1391196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QuickStart: Upload, download, and list blobs with the Azure portal - https://docs.microsoft.com/en-us/azure/storage/blobs/storage-quickstart-blobs-portal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Discuss the many ways of uploading blobs including Storage Explorer, Data Box, and </a:t>
            </a:r>
            <a:r>
              <a:rPr lang="en-US" sz="882" kern="1200" dirty="0" err="1">
                <a:solidFill>
                  <a:schemeClr val="tx1"/>
                </a:solidFill>
                <a:effectLst/>
                <a:latin typeface="Segoe UI Light" pitchFamily="34" charset="0"/>
                <a:ea typeface="+mn-ea"/>
                <a:cs typeface="+mn-cs"/>
              </a:rPr>
              <a:t>AzCopy</a:t>
            </a:r>
            <a:r>
              <a:rPr lang="en-US" sz="882" kern="1200" dirty="0">
                <a:solidFill>
                  <a:schemeClr val="tx1"/>
                </a:solidFill>
                <a:effectLst/>
                <a:latin typeface="Segoe UI Light" pitchFamily="34" charset="0"/>
                <a:ea typeface="+mn-ea"/>
                <a:cs typeface="+mn-cs"/>
              </a:rPr>
              <a:t>.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554162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Storage Pricing Overview - https://azure.microsoft.com/en-us/pricing/details/storage/</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869803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a:p>
        </p:txBody>
      </p:sp>
    </p:spTree>
    <p:extLst>
      <p:ext uri="{BB962C8B-B14F-4D97-AF65-F5344CB8AC3E}">
        <p14:creationId xmlns:p14="http://schemas.microsoft.com/office/powerpoint/2010/main" val="1941802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and manage storage (10-15%)</a:t>
            </a:r>
          </a:p>
          <a:p>
            <a:r>
              <a:rPr lang="en-US" dirty="0"/>
              <a:t>Manage storage accounts</a:t>
            </a:r>
          </a:p>
          <a:p>
            <a:pPr marL="171450" indent="-171450">
              <a:buFont typeface="Arial" panose="020B0604020202020204" pitchFamily="34" charset="0"/>
              <a:buChar char="•"/>
            </a:pPr>
            <a:r>
              <a:rPr lang="en-US" dirty="0"/>
              <a:t>Generate shared access signature </a:t>
            </a:r>
          </a:p>
          <a:p>
            <a:pPr marL="171450" indent="-17145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Manage access keys</a:t>
            </a:r>
          </a:p>
          <a:p>
            <a:pPr marL="171450" indent="-17145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Configure Azure AD Authentication for a storage account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a:p>
        </p:txBody>
      </p:sp>
    </p:spTree>
    <p:extLst>
      <p:ext uri="{BB962C8B-B14F-4D97-AF65-F5344CB8AC3E}">
        <p14:creationId xmlns:p14="http://schemas.microsoft.com/office/powerpoint/2010/main" val="1309168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Module overview</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Delegate access with a shared access signature - https://docs.microsoft.com/en-us/rest/api/storageservices/delegate-access-with-shared-access-signature</a:t>
            </a:r>
          </a:p>
          <a:p>
            <a:endParaRPr lang="en-US" dirty="0"/>
          </a:p>
          <a:p>
            <a:r>
              <a:rPr lang="en-US" dirty="0"/>
              <a:t>Grant limited access to Azure Storage resources using shared access signatures (SAS) - https://docs.microsoft.com/en-us/azure/storage/common/storage-sas-overview</a:t>
            </a:r>
          </a:p>
          <a:p>
            <a:endParaRPr lang="en-US" dirty="0"/>
          </a:p>
          <a:p>
            <a:r>
              <a:rPr lang="en-US" dirty="0"/>
              <a:t>Control access to Azure Storage with shared access signatures - https://docs.microsoft.com/learn/modules/control-access-to-azure-storage-with-sas/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96121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048086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a:p>
        </p:txBody>
      </p:sp>
    </p:spTree>
    <p:extLst>
      <p:ext uri="{BB962C8B-B14F-4D97-AF65-F5344CB8AC3E}">
        <p14:creationId xmlns:p14="http://schemas.microsoft.com/office/powerpoint/2010/main" val="1109150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i="0" u="none" strike="noStrike" kern="1200" dirty="0">
                <a:solidFill>
                  <a:schemeClr val="tx1"/>
                </a:solidFill>
                <a:effectLst/>
                <a:latin typeface="+mn-lt"/>
                <a:ea typeface="+mn-ea"/>
                <a:cs typeface="+mn-cs"/>
              </a:rPr>
              <a:t>Azure Storage encryption for data at rest - https://docs.microsoft.com/en-us/azure/storage/common/storage-service-encryption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SSE is enabled for all new and existing storage accounts and cannot be disabled. Because your data is secured by default, you don't need to modify your code or applications.</a:t>
            </a:r>
            <a:endParaRPr lang="en-US" i="0"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a:p>
        </p:txBody>
      </p:sp>
    </p:spTree>
    <p:extLst>
      <p:ext uri="{BB962C8B-B14F-4D97-AF65-F5344CB8AC3E}">
        <p14:creationId xmlns:p14="http://schemas.microsoft.com/office/powerpoint/2010/main" val="297694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To use customer-managed keys with SSE, you can either create a new key vault and key or you can use an existing key vault and key. The storage account and the key vault must be in the same region, but they can be in different subscriptions.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The key vault can also be used to store BitLocker keys.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a:p>
        </p:txBody>
      </p:sp>
    </p:spTree>
    <p:extLst>
      <p:ext uri="{BB962C8B-B14F-4D97-AF65-F5344CB8AC3E}">
        <p14:creationId xmlns:p14="http://schemas.microsoft.com/office/powerpoint/2010/main" val="50570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809110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and manage storage (10-15%)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Azure files and Azure blob storage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an Azure file share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and configure Azure File Sync service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a:p>
        </p:txBody>
      </p:sp>
    </p:spTree>
    <p:extLst>
      <p:ext uri="{BB962C8B-B14F-4D97-AF65-F5344CB8AC3E}">
        <p14:creationId xmlns:p14="http://schemas.microsoft.com/office/powerpoint/2010/main" val="4126457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Files? - https://docs.microsoft.com/en-us/azure/storage/files/storage-files-introduction	</a:t>
            </a:r>
          </a:p>
          <a:p>
            <a:endParaRPr lang="en-US" dirty="0"/>
          </a:p>
          <a:p>
            <a:r>
              <a:rPr lang="en-US" dirty="0"/>
              <a:t>✔️ When selecting which storage feature to use, you should also consider pricing. </a:t>
            </a:r>
          </a:p>
          <a:p>
            <a:r>
              <a:rPr lang="en-US" dirty="0"/>
              <a:t> </a:t>
            </a:r>
          </a:p>
          <a:p>
            <a:r>
              <a:rPr lang="en-US" dirty="0"/>
              <a:t>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058826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Azure Files with Linux - https://docs.microsoft.com/en-us/azure/storage/files/storage-how-to-use-files-linux </a:t>
            </a:r>
          </a:p>
          <a:p>
            <a:endParaRPr lang="en-US" dirty="0"/>
          </a:p>
          <a:p>
            <a:r>
              <a:rPr lang="en-US" dirty="0"/>
              <a:t>Create a persistent mount point for the Azure file share with /</a:t>
            </a:r>
            <a:r>
              <a:rPr lang="en-US" dirty="0" err="1"/>
              <a:t>etc</a:t>
            </a:r>
            <a:r>
              <a:rPr lang="en-US" dirty="0"/>
              <a:t>/</a:t>
            </a:r>
            <a:r>
              <a:rPr lang="en-US" dirty="0" err="1"/>
              <a:t>fstab</a:t>
            </a:r>
            <a:r>
              <a:rPr lang="en-US" dirty="0"/>
              <a:t> - https://docs.microsoft.com/en-us/azure/storage/files/storage-how-to-use-files-linux#create-a-persistent-mount-point-for-the-azure-file-share-with-etcfstab </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Require secure transfer in Azure Storage - https://docs.microsoft.com/en-us/azure/storage/common/storage-require-secure-transfer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a:p>
        </p:txBody>
      </p:sp>
    </p:spTree>
    <p:extLst>
      <p:ext uri="{BB962C8B-B14F-4D97-AF65-F5344CB8AC3E}">
        <p14:creationId xmlns:p14="http://schemas.microsoft.com/office/powerpoint/2010/main" val="14885523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Overview of share snapshots for Azure Files - https://docs.microsoft.com/en-us/azure/storage/files/storage-snapshots-files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532634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and manage storage (10-15%)</a:t>
            </a:r>
          </a:p>
          <a:p>
            <a:r>
              <a:rPr lang="en-US" dirty="0"/>
              <a:t>Manage storage accounts</a:t>
            </a:r>
          </a:p>
          <a:p>
            <a:pPr marL="171450" indent="-171450">
              <a:buFont typeface="Arial" panose="020B0604020202020204" pitchFamily="34" charset="0"/>
              <a:buChar char="•"/>
            </a:pPr>
            <a:r>
              <a:rPr lang="en-US" dirty="0"/>
              <a:t>Configure network access to storage accounts</a:t>
            </a:r>
          </a:p>
          <a:p>
            <a:pPr marL="171450" indent="-171450">
              <a:buFont typeface="Arial" panose="020B0604020202020204" pitchFamily="34" charset="0"/>
              <a:buChar char="•"/>
            </a:pPr>
            <a:r>
              <a:rPr lang="en-US" dirty="0"/>
              <a:t>Create and configure storage accounts </a:t>
            </a:r>
          </a:p>
          <a:p>
            <a:pPr marL="171450" indent="-171450">
              <a:buFont typeface="Arial" panose="020B0604020202020204" pitchFamily="34" charset="0"/>
              <a:buChar char="•"/>
            </a:pPr>
            <a:r>
              <a:rPr lang="en-US" dirty="0"/>
              <a:t>Implement Azure storage replication</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50122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Azure file share - https://docs.microsoft.com/en-us/azure/storage/files/storage-how-to-create-file-share</a:t>
            </a:r>
          </a:p>
          <a:p>
            <a:endParaRPr lang="en-US" dirty="0"/>
          </a:p>
          <a:p>
            <a:r>
              <a:rPr lang="en-US" dirty="0"/>
              <a:t>QuickStart: Create and manage Azure file shares with the Azure portal - https://docs.microsoft.com/en-us/azure/storage/files/storage-how-to-use-files-portal</a:t>
            </a:r>
          </a:p>
          <a:p>
            <a:endParaRPr lang="en-US" dirty="0"/>
          </a:p>
          <a:p>
            <a:r>
              <a:rPr lang="en-US" dirty="0"/>
              <a:t>✔ Always consider having students walk-through the demonstrations themselves. Also, consider the overlap with the </a:t>
            </a:r>
          </a:p>
          <a:p>
            <a:r>
              <a:rPr lang="en-US" dirty="0"/>
              <a:t>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35</a:t>
            </a:fld>
            <a:endParaRPr lang="en-US"/>
          </a:p>
        </p:txBody>
      </p:sp>
    </p:spTree>
    <p:extLst>
      <p:ext uri="{BB962C8B-B14F-4D97-AF65-F5344CB8AC3E}">
        <p14:creationId xmlns:p14="http://schemas.microsoft.com/office/powerpoint/2010/main" val="28355782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Segoe UI Light" pitchFamily="34" charset="0"/>
                <a:ea typeface="+mn-ea"/>
                <a:cs typeface="+mn-cs"/>
              </a:rPr>
              <a:t>Planning for an Azure File Sync deployment - https://docs.microsoft.com/en-us/azure/storage/files/storage-sync-files-planning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solidFill>
                <a:srgbClr val="00B05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rgbClr val="00B050"/>
                </a:solidFill>
              </a:rPr>
              <a:t>✔️</a:t>
            </a:r>
            <a:r>
              <a:rPr lang="en-US" sz="900" dirty="0"/>
              <a:t> </a:t>
            </a:r>
            <a:r>
              <a:rPr lang="en-US" sz="9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Cloud tiering is an optional feature of Azure File Sync in which frequently accessed files are cached locally on the server while all other files are tiered to Azure Files based on policy settings. </a:t>
            </a:r>
            <a:endParaRPr lang="en-US" sz="1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6120262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Create and configure Azure File Sync service - https://docs.microsoft.com/learn/modules/extend-share-capacity-with-azure-file-sync/</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10171829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Extend Windows file servers with Azure File Sync - https://docs.microsoft.com/en-us/azure/storage/files/storage-sync-files-extend-servers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3474241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23498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and manage storage (10-15%)</a:t>
            </a:r>
          </a:p>
          <a:p>
            <a:r>
              <a:rPr lang="it-IT" dirty="0"/>
              <a:t>Manage data in Azure Storage</a:t>
            </a:r>
          </a:p>
          <a:p>
            <a:pPr marL="171450" indent="-171450">
              <a:buFont typeface="Arial" panose="020B0604020202020204" pitchFamily="34" charset="0"/>
              <a:buChar char="•"/>
            </a:pPr>
            <a:r>
              <a:rPr lang="en-US" dirty="0"/>
              <a:t>Export from Azure job</a:t>
            </a:r>
          </a:p>
          <a:p>
            <a:pPr marL="171450" indent="-171450">
              <a:buFont typeface="Arial" panose="020B0604020202020204" pitchFamily="34" charset="0"/>
              <a:buChar char="•"/>
            </a:pPr>
            <a:r>
              <a:rPr lang="en-US" dirty="0"/>
              <a:t>Import into Azure job</a:t>
            </a:r>
          </a:p>
          <a:p>
            <a:pPr marL="171450" indent="-171450">
              <a:buFont typeface="Arial" panose="020B0604020202020204" pitchFamily="34" charset="0"/>
              <a:buChar char="•"/>
            </a:pPr>
            <a:r>
              <a:rPr lang="en-US" dirty="0"/>
              <a:t>Copy data by using </a:t>
            </a:r>
            <a:r>
              <a:rPr lang="en-US" dirty="0" err="1"/>
              <a:t>AZCopy</a:t>
            </a: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461134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started with Storage Explorer - https://docs.microsoft.com/en-us/azure/vs-azure-tools-storage-manage-with-storage-explorer</a:t>
            </a:r>
          </a:p>
          <a:p>
            <a:endParaRPr lang="en-US" dirty="0"/>
          </a:p>
          <a:p>
            <a:r>
              <a:rPr lang="en-US" dirty="0"/>
              <a:t>Upload, download, and manage data with Azure Storage Explorer - https://docs.microsoft.com/learn/modules/upload-download-and-manage-data-with-azure-storage-explorer/</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9561082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Azure Import/Export service to export data from Azure Blob storage - https://docs.microsoft.com/en-us/azure/storage/common/storage-import-export-data-from-blobs</a:t>
            </a:r>
          </a:p>
          <a:p>
            <a:endParaRPr lang="en-US" dirty="0"/>
          </a:p>
          <a:p>
            <a:r>
              <a:rPr lang="en-US" dirty="0"/>
              <a:t>Export large amounts of data from Azure by using Azure Import/Export - https://docs.microsoft.com/learn/modules/export-data-with-azure-import-export/</a:t>
            </a:r>
          </a:p>
          <a:p>
            <a:endParaRPr lang="en-US" dirty="0"/>
          </a:p>
          <a:p>
            <a:r>
              <a:rPr lang="en-US" dirty="0"/>
              <a:t>Use the Azure Import/Export service to import data to Azure Blob Storage - https://docs.microsoft.com/en-us/azure/storage/common/storage-import-export-data-to-blobs</a:t>
            </a:r>
          </a:p>
          <a:p>
            <a:endParaRPr lang="en-US" dirty="0"/>
          </a:p>
          <a:p>
            <a:r>
              <a:rPr lang="en-US" dirty="0"/>
              <a:t>Move large amounts of data to the cloud by using Azure Data Box family - https://docs.microsoft.com/en-us/learn/modules/move-data-with-azure-data-box/</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39447551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started with </a:t>
            </a:r>
            <a:r>
              <a:rPr lang="en-US" dirty="0" err="1"/>
              <a:t>AzCopy</a:t>
            </a:r>
            <a:r>
              <a:rPr lang="en-US" dirty="0"/>
              <a:t> - https://docs.microsoft.com/en-us/azure/storage/common/storage-use-azcopy-v10?toc=/azure/storage/files/toc.json</a:t>
            </a:r>
          </a:p>
          <a:p>
            <a:r>
              <a:rPr lang="en-US" dirty="0"/>
              <a:t>Copy and move blobs from one container or storage account to another from the command line and in code - https://docs.microsoft.com/learn/modules/copy-blobs-from-command-line-and-code/</a:t>
            </a:r>
          </a:p>
          <a:p>
            <a:endParaRPr lang="en-US" dirty="0"/>
          </a:p>
          <a:p>
            <a:pPr>
              <a:spcBef>
                <a:spcPts val="1800"/>
              </a:spcBef>
            </a:pPr>
            <a:r>
              <a:rPr lang="en-US" sz="900" dirty="0"/>
              <a:t>Example 1: Copy a Blob storage account to another account</a:t>
            </a:r>
          </a:p>
          <a:p>
            <a:pPr>
              <a:spcBef>
                <a:spcPts val="1800"/>
              </a:spcBef>
            </a:pPr>
            <a:r>
              <a:rPr lang="en-US" sz="900" dirty="0"/>
              <a:t>Example 2: List/Remove files and blobs (wildcard support)</a:t>
            </a:r>
          </a:p>
          <a:p>
            <a:pPr>
              <a:spcBef>
                <a:spcPts val="1800"/>
              </a:spcBef>
            </a:pPr>
            <a:r>
              <a:rPr lang="en-US" sz="1800" dirty="0">
                <a:effectLst/>
                <a:latin typeface="Calibri" panose="020F0502020204030204" pitchFamily="34" charset="0"/>
              </a:rPr>
              <a:t>Example 3: Copy/Sync data between on-premise storage and blob storage</a:t>
            </a:r>
            <a:endParaRPr lang="en-US" sz="900" dirty="0"/>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2061679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44</a:t>
            </a:fld>
            <a:endParaRPr lang="en-US"/>
          </a:p>
        </p:txBody>
      </p:sp>
    </p:spTree>
    <p:extLst>
      <p:ext uri="{BB962C8B-B14F-4D97-AF65-F5344CB8AC3E}">
        <p14:creationId xmlns:p14="http://schemas.microsoft.com/office/powerpoint/2010/main" val="2119929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Introduction to the core Azure Storage services - https://docs.microsoft.com/en-us/azure/storage/common/storage-introduction?toc=%2fazure%2fstorage%2fblobs%2ftoc.json</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6121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45</a:t>
            </a:fld>
            <a:endParaRPr lang="en-US"/>
          </a:p>
        </p:txBody>
      </p:sp>
    </p:spTree>
    <p:extLst>
      <p:ext uri="{BB962C8B-B14F-4D97-AF65-F5344CB8AC3E}">
        <p14:creationId xmlns:p14="http://schemas.microsoft.com/office/powerpoint/2010/main" val="24641726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07 - Manage Azure storage - ESTIMATED DURATION 40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9:58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12828928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18691294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https://docs.microsoft.com/en-us/learn/browse</a:t>
            </a:r>
          </a:p>
        </p:txBody>
      </p:sp>
      <p:sp>
        <p:nvSpPr>
          <p:cNvPr id="4" name="Slide Number Placeholder 3"/>
          <p:cNvSpPr>
            <a:spLocks noGrp="1"/>
          </p:cNvSpPr>
          <p:nvPr>
            <p:ph type="sldNum" sz="quarter" idx="5"/>
          </p:nvPr>
        </p:nvSpPr>
        <p:spPr/>
        <p:txBody>
          <a:bodyPr/>
          <a:lstStyle/>
          <a:p>
            <a:fld id="{8507DC7E-BC41-4478-BA30-CBCC3A644F0A}" type="slidenum">
              <a:rPr lang="en-US" smtClean="0"/>
              <a:t>49</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374279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Blobs and Files each have a lesson. This is the only time Tables and Queues are discussed. </a:t>
            </a:r>
          </a:p>
        </p:txBody>
      </p:sp>
      <p:sp>
        <p:nvSpPr>
          <p:cNvPr id="4" name="Slide Number Placeholder 3"/>
          <p:cNvSpPr>
            <a:spLocks noGrp="1"/>
          </p:cNvSpPr>
          <p:nvPr>
            <p:ph type="sldNum" sz="quarter" idx="5"/>
          </p:nvPr>
        </p:nvSpPr>
        <p:spPr/>
        <p:txBody>
          <a:bodyPr/>
          <a:lstStyle/>
          <a:p>
            <a:fld id="{8507DC7E-BC41-4478-BA30-CBCC3A644F0A}" type="slidenum">
              <a:rPr lang="en-US" smtClean="0"/>
              <a:t>6</a:t>
            </a:fld>
            <a:endParaRPr lang="en-US"/>
          </a:p>
        </p:txBody>
      </p:sp>
    </p:spTree>
    <p:extLst>
      <p:ext uri="{BB962C8B-B14F-4D97-AF65-F5344CB8AC3E}">
        <p14:creationId xmlns:p14="http://schemas.microsoft.com/office/powerpoint/2010/main" val="2650320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account overview - https://docs.microsoft.com/en-us/azure/storage/common/storage-account-overview</a:t>
            </a:r>
          </a:p>
          <a:p>
            <a:endParaRPr lang="en-US" dirty="0"/>
          </a:p>
          <a:p>
            <a:r>
              <a:rPr lang="en-US" dirty="0"/>
              <a:t>Create an Azure Storage account - https://docs.microsoft.com/en-us/azure/storage/common/storage-account-create</a:t>
            </a:r>
          </a:p>
          <a:p>
            <a:endParaRPr lang="en-US" dirty="0"/>
          </a:p>
          <a:p>
            <a:r>
              <a:rPr lang="en-US" dirty="0"/>
              <a:t>Upgrade to a general-purpose v2 storage account - https://docs.microsoft.com/en-us/azure/storage/common/storage-account-upgrade</a:t>
            </a:r>
          </a:p>
          <a:p>
            <a:endParaRPr lang="en-US" dirty="0"/>
          </a:p>
          <a:p>
            <a:r>
              <a:rPr lang="en-US" dirty="0"/>
              <a:t>Create an Azure Storage account  - https://docs.microsoft.com/learn/modules/create-azure-storage-account/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836680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Storage Redundancy - https://docs.microsoft.com/learn/modules/create-azure-storage-account/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348449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Secure access to your storage account - https://docs.microsoft.com/en-us/learn/modules/secure-azure-storage-account/</a:t>
            </a:r>
          </a:p>
          <a:p>
            <a:endParaRPr lang="en-US" dirty="0"/>
          </a:p>
          <a:p>
            <a:r>
              <a:rPr lang="en-US" dirty="0"/>
              <a:t>✔️A Blob storage account only exposes the Blob service endpoint. And, you can also configure a custom domain name to use with your storage account.</a:t>
            </a:r>
          </a:p>
          <a:p>
            <a:r>
              <a:rPr lang="en-US" dirty="0"/>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90260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Configure Azure Storage firewalls and virtual networks - https://docs.microsoft.com/en-us/azure/storage/common/storage-network-security</a:t>
            </a:r>
          </a:p>
          <a:p>
            <a:endParaRPr lang="en-US" dirty="0"/>
          </a:p>
          <a:p>
            <a:r>
              <a:rPr lang="en-US" dirty="0"/>
              <a:t>✔️It is important to test and ensure the service endpoint is limiting access as expected.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290586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0E16098B-2464-4013-B779-FD97EA6FFC8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F440A3EA-0568-42DF-B5CB-98FBA7E1726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29A89242-DDBA-48A4-A1CF-8D041B25F7F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9AB3B0CE-0347-4B40-BEB0-3AC70377D432}"/>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142836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240837"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A8899835-5C8B-4DB6-A5A7-E52C7CA09B2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9162178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562" r:id="rId2"/>
    <p:sldLayoutId id="2147484618" r:id="rId3"/>
    <p:sldLayoutId id="2147484619"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1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 Id="rId9" Type="http://schemas.openxmlformats.org/officeDocument/2006/relationships/image" Target="../media/image34.emf"/></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 Id="rId9" Type="http://schemas.openxmlformats.org/officeDocument/2006/relationships/image" Target="../media/image50.emf"/></Relationships>
</file>

<file path=ppt/slides/_rels/slide23.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image" Target="../media/image52.emf"/><Relationship Id="rId7" Type="http://schemas.openxmlformats.org/officeDocument/2006/relationships/image" Target="../media/image56.emf"/><Relationship Id="rId2" Type="http://schemas.openxmlformats.org/officeDocument/2006/relationships/image" Target="../media/image51.emf"/><Relationship Id="rId1" Type="http://schemas.openxmlformats.org/officeDocument/2006/relationships/slideLayout" Target="../slideLayouts/slideLayout2.xml"/><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image" Target="../media/image63.emf"/><Relationship Id="rId7" Type="http://schemas.openxmlformats.org/officeDocument/2006/relationships/image" Target="../media/image67.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6.emf"/><Relationship Id="rId11" Type="http://schemas.openxmlformats.org/officeDocument/2006/relationships/image" Target="../media/image71.emf"/><Relationship Id="rId5" Type="http://schemas.openxmlformats.org/officeDocument/2006/relationships/image" Target="../media/image65.emf"/><Relationship Id="rId10" Type="http://schemas.openxmlformats.org/officeDocument/2006/relationships/image" Target="../media/image70.emf"/><Relationship Id="rId4" Type="http://schemas.openxmlformats.org/officeDocument/2006/relationships/image" Target="../media/image64.emf"/><Relationship Id="rId9" Type="http://schemas.openxmlformats.org/officeDocument/2006/relationships/image" Target="../media/image69.emf"/></Relationships>
</file>

<file path=ppt/slides/_rels/slide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image" Target="../media/image73.emf"/><Relationship Id="rId7" Type="http://schemas.openxmlformats.org/officeDocument/2006/relationships/image" Target="../media/image77.emf"/><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76.emf"/><Relationship Id="rId5" Type="http://schemas.openxmlformats.org/officeDocument/2006/relationships/image" Target="../media/image75.emf"/><Relationship Id="rId4" Type="http://schemas.openxmlformats.org/officeDocument/2006/relationships/image" Target="../media/image74.emf"/><Relationship Id="rId9" Type="http://schemas.openxmlformats.org/officeDocument/2006/relationships/image" Target="../media/image79.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85.emf"/><Relationship Id="rId5" Type="http://schemas.openxmlformats.org/officeDocument/2006/relationships/image" Target="../media/image84.emf"/><Relationship Id="rId4" Type="http://schemas.openxmlformats.org/officeDocument/2006/relationships/image" Target="../media/image83.emf"/></Relationships>
</file>

<file path=ppt/slides/_rels/slide3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39.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 Id="rId9" Type="http://schemas.openxmlformats.org/officeDocument/2006/relationships/image" Target="../media/image19.emf"/></Relationships>
</file>

<file path=ppt/slides/_rels/slide40.xml.rels><?xml version="1.0" encoding="UTF-8" standalone="yes"?>
<Relationships xmlns="http://schemas.openxmlformats.org/package/2006/relationships"><Relationship Id="rId3" Type="http://schemas.openxmlformats.org/officeDocument/2006/relationships/image" Target="../media/image92.emf"/><Relationship Id="rId7" Type="http://schemas.openxmlformats.org/officeDocument/2006/relationships/image" Target="../media/image96.emf"/><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95.emf"/><Relationship Id="rId5" Type="http://schemas.openxmlformats.org/officeDocument/2006/relationships/image" Target="../media/image94.emf"/><Relationship Id="rId4" Type="http://schemas.openxmlformats.org/officeDocument/2006/relationships/image" Target="../media/image93.emf"/></Relationships>
</file>

<file path=ppt/slides/_rels/slide4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0.emf"/><Relationship Id="rId7" Type="http://schemas.openxmlformats.org/officeDocument/2006/relationships/image" Target="../media/image104.emf"/><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03.emf"/><Relationship Id="rId5" Type="http://schemas.openxmlformats.org/officeDocument/2006/relationships/image" Target="../media/image102.emf"/><Relationship Id="rId4" Type="http://schemas.openxmlformats.org/officeDocument/2006/relationships/image" Target="../media/image101.emf"/></Relationships>
</file>

<file path=ppt/slides/_rels/slide45.x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08.emf"/><Relationship Id="rId5" Type="http://schemas.openxmlformats.org/officeDocument/2006/relationships/image" Target="../media/image107.emf"/><Relationship Id="rId4" Type="http://schemas.openxmlformats.org/officeDocument/2006/relationships/image" Target="../media/image106.emf"/></Relationships>
</file>

<file path=ppt/slides/_rels/slide46.x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15.svg"/><Relationship Id="rId13" Type="http://schemas.openxmlformats.org/officeDocument/2006/relationships/image" Target="../media/image120.png"/><Relationship Id="rId3" Type="http://schemas.openxmlformats.org/officeDocument/2006/relationships/image" Target="../media/image110.png"/><Relationship Id="rId7" Type="http://schemas.openxmlformats.org/officeDocument/2006/relationships/image" Target="../media/image114.png"/><Relationship Id="rId12" Type="http://schemas.openxmlformats.org/officeDocument/2006/relationships/image" Target="../media/image119.svg"/><Relationship Id="rId17" Type="http://schemas.openxmlformats.org/officeDocument/2006/relationships/image" Target="../media/image124.png"/><Relationship Id="rId2" Type="http://schemas.openxmlformats.org/officeDocument/2006/relationships/notesSlide" Target="../notesSlides/notesSlide42.xml"/><Relationship Id="rId16" Type="http://schemas.openxmlformats.org/officeDocument/2006/relationships/image" Target="../media/image123.svg"/><Relationship Id="rId1" Type="http://schemas.openxmlformats.org/officeDocument/2006/relationships/slideLayout" Target="../slideLayouts/slideLayout2.xml"/><Relationship Id="rId6" Type="http://schemas.openxmlformats.org/officeDocument/2006/relationships/image" Target="../media/image113.svg"/><Relationship Id="rId11" Type="http://schemas.openxmlformats.org/officeDocument/2006/relationships/image" Target="../media/image118.png"/><Relationship Id="rId5" Type="http://schemas.openxmlformats.org/officeDocument/2006/relationships/image" Target="../media/image112.png"/><Relationship Id="rId15" Type="http://schemas.openxmlformats.org/officeDocument/2006/relationships/image" Target="../media/image122.png"/><Relationship Id="rId10" Type="http://schemas.openxmlformats.org/officeDocument/2006/relationships/image" Target="../media/image117.svg"/><Relationship Id="rId4" Type="http://schemas.openxmlformats.org/officeDocument/2006/relationships/image" Target="../media/image111.svg"/><Relationship Id="rId9" Type="http://schemas.openxmlformats.org/officeDocument/2006/relationships/image" Target="../media/image116.png"/><Relationship Id="rId14" Type="http://schemas.openxmlformats.org/officeDocument/2006/relationships/image" Target="../media/image121.jpeg"/></Relationships>
</file>

<file path=ppt/slides/_rels/slide49.x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cs typeface="Segoe UI"/>
              </a:rPr>
              <a:t>AZ-104T00A</a:t>
            </a:r>
            <a:br>
              <a:rPr lang="en-US"/>
            </a:br>
            <a:r>
              <a:rPr lang="en-US">
                <a:cs typeface="Segoe UI"/>
              </a:rPr>
              <a:t>Module 07: </a:t>
            </a:r>
            <a:br>
              <a:rPr lang="en-US"/>
            </a:br>
            <a:r>
              <a:rPr lang="en-US">
                <a:cs typeface="Segoe UI"/>
              </a:rPr>
              <a:t>Azure Storage</a:t>
            </a:r>
            <a:endParaRPr lang="en-US"/>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Securing Storage Account Endpoints</a:t>
            </a:r>
          </a:p>
        </p:txBody>
      </p:sp>
      <p:sp>
        <p:nvSpPr>
          <p:cNvPr id="11" name="Rectangle 10">
            <a:extLst>
              <a:ext uri="{FF2B5EF4-FFF2-40B4-BE49-F238E27FC236}">
                <a16:creationId xmlns:a16="http://schemas.microsoft.com/office/drawing/2014/main" id="{03C59A4D-86EA-44EA-B16E-86E6D9D62629}"/>
              </a:ext>
              <a:ext uri="{C183D7F6-B498-43B3-948B-1728B52AA6E4}">
                <adec:decorative xmlns:adec="http://schemas.microsoft.com/office/drawing/2017/decorative" val="1"/>
              </a:ext>
            </a:extLst>
          </p:cNvPr>
          <p:cNvSpPr/>
          <p:nvPr/>
        </p:nvSpPr>
        <p:spPr bwMode="auto">
          <a:xfrm>
            <a:off x="427038" y="1192213"/>
            <a:ext cx="11582400" cy="38369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5" descr="A screenshot of the Storage Account Firewalls and Virtual Networks section. vnet01 and subnet01 are configured to access the storage account">
            <a:extLst>
              <a:ext uri="{FF2B5EF4-FFF2-40B4-BE49-F238E27FC236}">
                <a16:creationId xmlns:a16="http://schemas.microsoft.com/office/drawing/2014/main" id="{25403B98-DF54-413A-9EFD-0E44A523962F}"/>
              </a:ext>
            </a:extLst>
          </p:cNvPr>
          <p:cNvPicPr>
            <a:picLocks noChangeAspect="1"/>
          </p:cNvPicPr>
          <p:nvPr/>
        </p:nvPicPr>
        <p:blipFill>
          <a:blip r:embed="rId3"/>
          <a:stretch>
            <a:fillRect/>
          </a:stretch>
        </p:blipFill>
        <p:spPr>
          <a:xfrm>
            <a:off x="573348" y="1502879"/>
            <a:ext cx="11263052" cy="3215655"/>
          </a:xfrm>
          <a:prstGeom prst="rect">
            <a:avLst/>
          </a:prstGeom>
          <a:ln>
            <a:noFill/>
          </a:ln>
        </p:spPr>
      </p:pic>
      <p:sp>
        <p:nvSpPr>
          <p:cNvPr id="12" name="Rectangle 11">
            <a:extLst>
              <a:ext uri="{FF2B5EF4-FFF2-40B4-BE49-F238E27FC236}">
                <a16:creationId xmlns:a16="http://schemas.microsoft.com/office/drawing/2014/main" id="{46E71CD1-F3CC-4D20-85C1-05857C0AC18B}"/>
              </a:ext>
            </a:extLst>
          </p:cNvPr>
          <p:cNvSpPr/>
          <p:nvPr/>
        </p:nvSpPr>
        <p:spPr>
          <a:xfrm>
            <a:off x="427034" y="5177473"/>
            <a:ext cx="5713479" cy="118427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Firewalls and Virtual Networks restrict access to the Storage Account from specific Subnets on Virtual Networks or public IP’s</a:t>
            </a:r>
          </a:p>
        </p:txBody>
      </p:sp>
      <p:sp>
        <p:nvSpPr>
          <p:cNvPr id="13" name="Rectangle 12">
            <a:extLst>
              <a:ext uri="{FF2B5EF4-FFF2-40B4-BE49-F238E27FC236}">
                <a16:creationId xmlns:a16="http://schemas.microsoft.com/office/drawing/2014/main" id="{E7984C8D-AEC1-4762-BB1F-2474A407137D}"/>
              </a:ext>
            </a:extLst>
          </p:cNvPr>
          <p:cNvSpPr/>
          <p:nvPr/>
        </p:nvSpPr>
        <p:spPr>
          <a:xfrm>
            <a:off x="6295955" y="5177473"/>
            <a:ext cx="5713479" cy="118427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a:solidFill>
                  <a:schemeClr val="tx1"/>
                </a:solidFill>
              </a:rPr>
              <a:t>Subnets and Virtual Networks must exist</a:t>
            </a:r>
            <a:br>
              <a:rPr lang="en-US" sz="2000">
                <a:solidFill>
                  <a:schemeClr val="tx1"/>
                </a:solidFill>
              </a:rPr>
            </a:br>
            <a:r>
              <a:rPr lang="en-US" sz="2000">
                <a:solidFill>
                  <a:schemeClr val="tx1"/>
                </a:solidFill>
              </a:rPr>
              <a:t>in the same Azure Region or Region Pair</a:t>
            </a:r>
            <a:br>
              <a:rPr lang="en-US" sz="2000">
                <a:solidFill>
                  <a:schemeClr val="tx1"/>
                </a:solidFill>
              </a:rPr>
            </a:br>
            <a:r>
              <a:rPr lang="en-US" sz="2000">
                <a:solidFill>
                  <a:schemeClr val="tx1"/>
                </a:solidFill>
              </a:rPr>
              <a:t>as the Storage Account </a:t>
            </a:r>
          </a:p>
        </p:txBody>
      </p:sp>
    </p:spTree>
    <p:extLst>
      <p:ext uri="{BB962C8B-B14F-4D97-AF65-F5344CB8AC3E}">
        <p14:creationId xmlns:p14="http://schemas.microsoft.com/office/powerpoint/2010/main" val="359580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5A68-9C1B-490A-B2C1-3410BE0EFA20}"/>
              </a:ext>
            </a:extLst>
          </p:cNvPr>
          <p:cNvSpPr>
            <a:spLocks noGrp="1"/>
          </p:cNvSpPr>
          <p:nvPr>
            <p:ph type="title"/>
          </p:nvPr>
        </p:nvSpPr>
        <p:spPr/>
        <p:txBody>
          <a:bodyPr/>
          <a:lstStyle/>
          <a:p>
            <a:r>
              <a:rPr lang="en-US" dirty="0"/>
              <a:t>Demonstration – Securing a Storage Endpoint</a:t>
            </a:r>
          </a:p>
        </p:txBody>
      </p:sp>
      <p:pic>
        <p:nvPicPr>
          <p:cNvPr id="68" name="Picture 67" descr="Icon of a webpage showing a product symbol">
            <a:extLst>
              <a:ext uri="{FF2B5EF4-FFF2-40B4-BE49-F238E27FC236}">
                <a16:creationId xmlns:a16="http://schemas.microsoft.com/office/drawing/2014/main" id="{B95DA7C9-6773-4A41-9758-D14A1F1CDA6C}"/>
              </a:ext>
            </a:extLst>
          </p:cNvPr>
          <p:cNvPicPr>
            <a:picLocks noChangeAspect="1"/>
          </p:cNvPicPr>
          <p:nvPr/>
        </p:nvPicPr>
        <p:blipFill>
          <a:blip r:embed="rId3"/>
          <a:stretch>
            <a:fillRect/>
          </a:stretch>
        </p:blipFill>
        <p:spPr>
          <a:xfrm>
            <a:off x="433388" y="1461379"/>
            <a:ext cx="859536" cy="859536"/>
          </a:xfrm>
          <a:prstGeom prst="rect">
            <a:avLst/>
          </a:prstGeom>
        </p:spPr>
      </p:pic>
      <p:sp>
        <p:nvSpPr>
          <p:cNvPr id="5" name="TextBox 4">
            <a:extLst>
              <a:ext uri="{FF2B5EF4-FFF2-40B4-BE49-F238E27FC236}">
                <a16:creationId xmlns:a16="http://schemas.microsoft.com/office/drawing/2014/main" id="{76CC0DBD-E4D3-4EA4-AF2E-1DB198220BC9}"/>
              </a:ext>
            </a:extLst>
          </p:cNvPr>
          <p:cNvSpPr txBox="1"/>
          <p:nvPr/>
        </p:nvSpPr>
        <p:spPr>
          <a:xfrm>
            <a:off x="1511300" y="1701504"/>
            <a:ext cx="10498138" cy="369332"/>
          </a:xfrm>
          <a:prstGeom prst="rect">
            <a:avLst/>
          </a:prstGeom>
          <a:noFill/>
        </p:spPr>
        <p:txBody>
          <a:bodyPr wrap="square" lIns="0" tIns="0" rIns="0" bIns="0" rtlCol="0" anchor="ctr">
            <a:spAutoFit/>
          </a:bodyPr>
          <a:lstStyle/>
          <a:p>
            <a:pPr>
              <a:spcBef>
                <a:spcPts val="600"/>
              </a:spcBef>
              <a:spcAft>
                <a:spcPts val="600"/>
              </a:spcAft>
            </a:pPr>
            <a:r>
              <a:rPr lang="en-US" sz="2400"/>
              <a:t>Create a storage account </a:t>
            </a:r>
          </a:p>
        </p:txBody>
      </p:sp>
      <p:cxnSp>
        <p:nvCxnSpPr>
          <p:cNvPr id="18" name="Straight Connector 17">
            <a:extLst>
              <a:ext uri="{FF2B5EF4-FFF2-40B4-BE49-F238E27FC236}">
                <a16:creationId xmlns:a16="http://schemas.microsoft.com/office/drawing/2014/main" id="{06382931-48A8-4237-8F93-8AA0057687AA}"/>
              </a:ext>
              <a:ext uri="{C183D7F6-B498-43B3-948B-1728B52AA6E4}">
                <adec:decorative xmlns:adec="http://schemas.microsoft.com/office/drawing/2017/decorative" val="1"/>
              </a:ext>
            </a:extLst>
          </p:cNvPr>
          <p:cNvCxnSpPr>
            <a:cxnSpLocks/>
          </p:cNvCxnSpPr>
          <p:nvPr/>
        </p:nvCxnSpPr>
        <p:spPr>
          <a:xfrm>
            <a:off x="1514475" y="2405763"/>
            <a:ext cx="105346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7" name="Picture 66" descr="Icon of a cloud with multiples lines extending from it">
            <a:extLst>
              <a:ext uri="{FF2B5EF4-FFF2-40B4-BE49-F238E27FC236}">
                <a16:creationId xmlns:a16="http://schemas.microsoft.com/office/drawing/2014/main" id="{AFDD0A23-9632-4D68-9CD2-4671B01E38F8}"/>
              </a:ext>
            </a:extLst>
          </p:cNvPr>
          <p:cNvPicPr>
            <a:picLocks noChangeAspect="1"/>
          </p:cNvPicPr>
          <p:nvPr/>
        </p:nvPicPr>
        <p:blipFill>
          <a:blip r:embed="rId4"/>
          <a:stretch>
            <a:fillRect/>
          </a:stretch>
        </p:blipFill>
        <p:spPr>
          <a:xfrm>
            <a:off x="433388" y="2492188"/>
            <a:ext cx="859536" cy="859536"/>
          </a:xfrm>
          <a:prstGeom prst="rect">
            <a:avLst/>
          </a:prstGeom>
        </p:spPr>
      </p:pic>
      <p:sp>
        <p:nvSpPr>
          <p:cNvPr id="7" name="TextBox 6">
            <a:extLst>
              <a:ext uri="{FF2B5EF4-FFF2-40B4-BE49-F238E27FC236}">
                <a16:creationId xmlns:a16="http://schemas.microsoft.com/office/drawing/2014/main" id="{39E5412C-5532-4956-B53E-40BD4FA2BED6}"/>
              </a:ext>
            </a:extLst>
          </p:cNvPr>
          <p:cNvSpPr txBox="1"/>
          <p:nvPr/>
        </p:nvSpPr>
        <p:spPr>
          <a:xfrm>
            <a:off x="1511300" y="2721014"/>
            <a:ext cx="10498138" cy="369332"/>
          </a:xfrm>
          <a:prstGeom prst="rect">
            <a:avLst/>
          </a:prstGeom>
          <a:noFill/>
        </p:spPr>
        <p:txBody>
          <a:bodyPr wrap="square" lIns="0" tIns="0" rIns="0" bIns="0" rtlCol="0" anchor="ctr">
            <a:spAutoFit/>
          </a:bodyPr>
          <a:lstStyle/>
          <a:p>
            <a:pPr>
              <a:spcBef>
                <a:spcPts val="612"/>
              </a:spcBef>
            </a:pPr>
            <a:r>
              <a:rPr lang="en-US" sz="2400"/>
              <a:t>Upload a file to the storage account</a:t>
            </a:r>
          </a:p>
        </p:txBody>
      </p:sp>
      <p:cxnSp>
        <p:nvCxnSpPr>
          <p:cNvPr id="19" name="Straight Connector 18">
            <a:extLst>
              <a:ext uri="{FF2B5EF4-FFF2-40B4-BE49-F238E27FC236}">
                <a16:creationId xmlns:a16="http://schemas.microsoft.com/office/drawing/2014/main" id="{CFA1EFB4-D17A-43DC-8EA1-44582CF35333}"/>
              </a:ext>
              <a:ext uri="{C183D7F6-B498-43B3-948B-1728B52AA6E4}">
                <adec:decorative xmlns:adec="http://schemas.microsoft.com/office/drawing/2017/decorative" val="1"/>
              </a:ext>
            </a:extLst>
          </p:cNvPr>
          <p:cNvCxnSpPr>
            <a:cxnSpLocks/>
          </p:cNvCxnSpPr>
          <p:nvPr/>
        </p:nvCxnSpPr>
        <p:spPr>
          <a:xfrm>
            <a:off x="1514475" y="3436572"/>
            <a:ext cx="105346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wave connected by circles and lines at both end">
            <a:extLst>
              <a:ext uri="{FF2B5EF4-FFF2-40B4-BE49-F238E27FC236}">
                <a16:creationId xmlns:a16="http://schemas.microsoft.com/office/drawing/2014/main" id="{DE86A5EE-832F-4F22-B738-78B2B8A7EAB8}"/>
              </a:ext>
            </a:extLst>
          </p:cNvPr>
          <p:cNvPicPr>
            <a:picLocks noChangeAspect="1"/>
          </p:cNvPicPr>
          <p:nvPr/>
        </p:nvPicPr>
        <p:blipFill>
          <a:blip r:embed="rId5"/>
          <a:stretch>
            <a:fillRect/>
          </a:stretch>
        </p:blipFill>
        <p:spPr>
          <a:xfrm>
            <a:off x="433388" y="3522997"/>
            <a:ext cx="859536" cy="859536"/>
          </a:xfrm>
          <a:prstGeom prst="rect">
            <a:avLst/>
          </a:prstGeom>
        </p:spPr>
      </p:pic>
      <p:sp>
        <p:nvSpPr>
          <p:cNvPr id="9" name="TextBox 8">
            <a:extLst>
              <a:ext uri="{FF2B5EF4-FFF2-40B4-BE49-F238E27FC236}">
                <a16:creationId xmlns:a16="http://schemas.microsoft.com/office/drawing/2014/main" id="{5CAE7011-FDDA-471D-A433-28A4DB331515}"/>
              </a:ext>
            </a:extLst>
          </p:cNvPr>
          <p:cNvSpPr txBox="1"/>
          <p:nvPr/>
        </p:nvSpPr>
        <p:spPr>
          <a:xfrm>
            <a:off x="1511300" y="3758797"/>
            <a:ext cx="10498138" cy="369332"/>
          </a:xfrm>
          <a:prstGeom prst="rect">
            <a:avLst/>
          </a:prstGeom>
          <a:noFill/>
        </p:spPr>
        <p:txBody>
          <a:bodyPr wrap="square" lIns="0" tIns="0" rIns="0" bIns="0" rtlCol="0" anchor="ctr">
            <a:spAutoFit/>
          </a:bodyPr>
          <a:lstStyle/>
          <a:p>
            <a:pPr>
              <a:spcBef>
                <a:spcPts val="612"/>
              </a:spcBef>
              <a:spcAft>
                <a:spcPts val="600"/>
              </a:spcAft>
            </a:pPr>
            <a:r>
              <a:rPr lang="en-US" sz="2400"/>
              <a:t>Create a subnet service endpoint</a:t>
            </a:r>
          </a:p>
        </p:txBody>
      </p:sp>
      <p:cxnSp>
        <p:nvCxnSpPr>
          <p:cNvPr id="20" name="Straight Connector 19">
            <a:extLst>
              <a:ext uri="{FF2B5EF4-FFF2-40B4-BE49-F238E27FC236}">
                <a16:creationId xmlns:a16="http://schemas.microsoft.com/office/drawing/2014/main" id="{BA014C28-979A-4E62-8414-5C4621363A8A}"/>
              </a:ext>
              <a:ext uri="{C183D7F6-B498-43B3-948B-1728B52AA6E4}">
                <adec:decorative xmlns:adec="http://schemas.microsoft.com/office/drawing/2017/decorative" val="1"/>
              </a:ext>
            </a:extLst>
          </p:cNvPr>
          <p:cNvCxnSpPr>
            <a:cxnSpLocks/>
          </p:cNvCxnSpPr>
          <p:nvPr/>
        </p:nvCxnSpPr>
        <p:spPr>
          <a:xfrm>
            <a:off x="1514475" y="4467381"/>
            <a:ext cx="105346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descr="Icon of a screen with line charts">
            <a:extLst>
              <a:ext uri="{FF2B5EF4-FFF2-40B4-BE49-F238E27FC236}">
                <a16:creationId xmlns:a16="http://schemas.microsoft.com/office/drawing/2014/main" id="{27280215-5271-4AE6-A3DA-A92340D64B81}"/>
              </a:ext>
            </a:extLst>
          </p:cNvPr>
          <p:cNvPicPr>
            <a:picLocks noChangeAspect="1"/>
          </p:cNvPicPr>
          <p:nvPr/>
        </p:nvPicPr>
        <p:blipFill>
          <a:blip r:embed="rId6"/>
          <a:stretch>
            <a:fillRect/>
          </a:stretch>
        </p:blipFill>
        <p:spPr>
          <a:xfrm>
            <a:off x="433388" y="4553806"/>
            <a:ext cx="859536" cy="859536"/>
          </a:xfrm>
          <a:prstGeom prst="rect">
            <a:avLst/>
          </a:prstGeom>
        </p:spPr>
      </p:pic>
      <p:sp>
        <p:nvSpPr>
          <p:cNvPr id="11" name="TextBox 10">
            <a:extLst>
              <a:ext uri="{FF2B5EF4-FFF2-40B4-BE49-F238E27FC236}">
                <a16:creationId xmlns:a16="http://schemas.microsoft.com/office/drawing/2014/main" id="{5B291D62-B5F0-4F95-9B1F-679987199A64}"/>
              </a:ext>
            </a:extLst>
          </p:cNvPr>
          <p:cNvSpPr txBox="1"/>
          <p:nvPr/>
        </p:nvSpPr>
        <p:spPr>
          <a:xfrm>
            <a:off x="1511300" y="4790810"/>
            <a:ext cx="10498138" cy="369332"/>
          </a:xfrm>
          <a:prstGeom prst="rect">
            <a:avLst/>
          </a:prstGeom>
          <a:noFill/>
        </p:spPr>
        <p:txBody>
          <a:bodyPr wrap="square" lIns="0" tIns="0" rIns="0" bIns="0" rtlCol="0" anchor="ctr">
            <a:spAutoFit/>
          </a:bodyPr>
          <a:lstStyle/>
          <a:p>
            <a:pPr>
              <a:spcBef>
                <a:spcPts val="612"/>
              </a:spcBef>
              <a:spcAft>
                <a:spcPts val="600"/>
              </a:spcAft>
            </a:pPr>
            <a:r>
              <a:rPr lang="en-US" sz="2400"/>
              <a:t>Secure the storage to the service endpoint</a:t>
            </a:r>
          </a:p>
        </p:txBody>
      </p:sp>
      <p:cxnSp>
        <p:nvCxnSpPr>
          <p:cNvPr id="21" name="Straight Connector 20">
            <a:extLst>
              <a:ext uri="{FF2B5EF4-FFF2-40B4-BE49-F238E27FC236}">
                <a16:creationId xmlns:a16="http://schemas.microsoft.com/office/drawing/2014/main" id="{77364A9F-5767-4C95-8561-A78CAC71B98B}"/>
              </a:ext>
              <a:ext uri="{C183D7F6-B498-43B3-948B-1728B52AA6E4}">
                <adec:decorative xmlns:adec="http://schemas.microsoft.com/office/drawing/2017/decorative" val="1"/>
              </a:ext>
            </a:extLst>
          </p:cNvPr>
          <p:cNvCxnSpPr>
            <a:cxnSpLocks/>
          </p:cNvCxnSpPr>
          <p:nvPr/>
        </p:nvCxnSpPr>
        <p:spPr>
          <a:xfrm>
            <a:off x="1514475" y="5498190"/>
            <a:ext cx="105346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descr="Icon of a magnifying glass">
            <a:extLst>
              <a:ext uri="{FF2B5EF4-FFF2-40B4-BE49-F238E27FC236}">
                <a16:creationId xmlns:a16="http://schemas.microsoft.com/office/drawing/2014/main" id="{0030EC6D-4C14-4388-9802-6D234A2EEC6F}"/>
              </a:ext>
            </a:extLst>
          </p:cNvPr>
          <p:cNvPicPr>
            <a:picLocks noChangeAspect="1"/>
          </p:cNvPicPr>
          <p:nvPr/>
        </p:nvPicPr>
        <p:blipFill>
          <a:blip r:embed="rId7"/>
          <a:stretch>
            <a:fillRect/>
          </a:stretch>
        </p:blipFill>
        <p:spPr>
          <a:xfrm>
            <a:off x="433388" y="5584614"/>
            <a:ext cx="859536" cy="859536"/>
          </a:xfrm>
          <a:prstGeom prst="rect">
            <a:avLst/>
          </a:prstGeom>
        </p:spPr>
      </p:pic>
      <p:sp>
        <p:nvSpPr>
          <p:cNvPr id="13" name="TextBox 12">
            <a:extLst>
              <a:ext uri="{FF2B5EF4-FFF2-40B4-BE49-F238E27FC236}">
                <a16:creationId xmlns:a16="http://schemas.microsoft.com/office/drawing/2014/main" id="{ECAA566C-6F6A-4F4E-95E2-53E4748720C3}"/>
              </a:ext>
            </a:extLst>
          </p:cNvPr>
          <p:cNvSpPr txBox="1"/>
          <p:nvPr/>
        </p:nvSpPr>
        <p:spPr>
          <a:xfrm>
            <a:off x="1511300" y="5825707"/>
            <a:ext cx="10498138" cy="369332"/>
          </a:xfrm>
          <a:prstGeom prst="rect">
            <a:avLst/>
          </a:prstGeom>
          <a:noFill/>
        </p:spPr>
        <p:txBody>
          <a:bodyPr wrap="square" lIns="0" tIns="0" rIns="0" bIns="0" rtlCol="0" anchor="ctr">
            <a:spAutoFit/>
          </a:bodyPr>
          <a:lstStyle/>
          <a:p>
            <a:pPr>
              <a:spcBef>
                <a:spcPts val="612"/>
              </a:spcBef>
              <a:spcAft>
                <a:spcPts val="600"/>
              </a:spcAft>
            </a:pPr>
            <a:r>
              <a:rPr lang="en-US" sz="2400"/>
              <a:t>Test the storage endpoint</a:t>
            </a:r>
          </a:p>
        </p:txBody>
      </p:sp>
    </p:spTree>
    <p:extLst>
      <p:ext uri="{BB962C8B-B14F-4D97-AF65-F5344CB8AC3E}">
        <p14:creationId xmlns:p14="http://schemas.microsoft.com/office/powerpoint/2010/main" val="9630132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02: Blob Storage</a:t>
            </a:r>
          </a:p>
        </p:txBody>
      </p:sp>
      <p:pic>
        <p:nvPicPr>
          <p:cNvPr id="3" name="Picture 2" descr="Icon of four servers">
            <a:extLst>
              <a:ext uri="{FF2B5EF4-FFF2-40B4-BE49-F238E27FC236}">
                <a16:creationId xmlns:a16="http://schemas.microsoft.com/office/drawing/2014/main" id="{487C9B61-3F36-45FA-9B29-7029F00F513C}"/>
              </a:ext>
            </a:extLst>
          </p:cNvPr>
          <p:cNvPicPr>
            <a:picLocks noChangeAspect="1"/>
          </p:cNvPicPr>
          <p:nvPr/>
        </p:nvPicPr>
        <p:blipFill>
          <a:blip r:embed="rId2"/>
          <a:stretch>
            <a:fillRect/>
          </a:stretch>
        </p:blipFill>
        <p:spPr>
          <a:xfrm>
            <a:off x="10260834" y="2965039"/>
            <a:ext cx="1251716" cy="1175161"/>
          </a:xfrm>
          <a:prstGeom prst="rect">
            <a:avLst/>
          </a:prstGeom>
        </p:spPr>
      </p:pic>
    </p:spTree>
    <p:extLst>
      <p:ext uri="{BB962C8B-B14F-4D97-AF65-F5344CB8AC3E}">
        <p14:creationId xmlns:p14="http://schemas.microsoft.com/office/powerpoint/2010/main" val="102134841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6AA0-8232-4708-9EE0-515ECB8BDAEF}"/>
              </a:ext>
            </a:extLst>
          </p:cNvPr>
          <p:cNvSpPr>
            <a:spLocks noGrp="1"/>
          </p:cNvSpPr>
          <p:nvPr>
            <p:ph type="title"/>
          </p:nvPr>
        </p:nvSpPr>
        <p:spPr>
          <a:xfrm>
            <a:off x="465139" y="3086894"/>
            <a:ext cx="2506662" cy="820738"/>
          </a:xfrm>
        </p:spPr>
        <p:txBody>
          <a:bodyPr/>
          <a:lstStyle/>
          <a:p>
            <a:r>
              <a:rPr lang="en-US" dirty="0"/>
              <a:t>Blob Storage Overview</a:t>
            </a:r>
          </a:p>
        </p:txBody>
      </p:sp>
      <p:pic>
        <p:nvPicPr>
          <p:cNvPr id="96" name="Picture 95" descr="Icon of four servers">
            <a:extLst>
              <a:ext uri="{FF2B5EF4-FFF2-40B4-BE49-F238E27FC236}">
                <a16:creationId xmlns:a16="http://schemas.microsoft.com/office/drawing/2014/main" id="{DADDEC9C-1E9D-455A-8C06-B6CF6ED3E318}"/>
              </a:ext>
            </a:extLst>
          </p:cNvPr>
          <p:cNvPicPr>
            <a:picLocks noChangeAspect="1"/>
          </p:cNvPicPr>
          <p:nvPr/>
        </p:nvPicPr>
        <p:blipFill>
          <a:blip r:embed="rId3"/>
          <a:stretch>
            <a:fillRect/>
          </a:stretch>
        </p:blipFill>
        <p:spPr>
          <a:xfrm>
            <a:off x="3850431" y="454904"/>
            <a:ext cx="772668" cy="772668"/>
          </a:xfrm>
          <a:prstGeom prst="rect">
            <a:avLst/>
          </a:prstGeom>
        </p:spPr>
      </p:pic>
      <p:sp>
        <p:nvSpPr>
          <p:cNvPr id="6" name="TextBox 5">
            <a:extLst>
              <a:ext uri="{FF2B5EF4-FFF2-40B4-BE49-F238E27FC236}">
                <a16:creationId xmlns:a16="http://schemas.microsoft.com/office/drawing/2014/main" id="{8D4688DA-0901-4029-82F8-A71FFA958C05}"/>
              </a:ext>
            </a:extLst>
          </p:cNvPr>
          <p:cNvSpPr txBox="1"/>
          <p:nvPr/>
        </p:nvSpPr>
        <p:spPr>
          <a:xfrm>
            <a:off x="4950822" y="679539"/>
            <a:ext cx="7058616" cy="369332"/>
          </a:xfrm>
          <a:prstGeom prst="rect">
            <a:avLst/>
          </a:prstGeom>
          <a:noFill/>
        </p:spPr>
        <p:txBody>
          <a:bodyPr wrap="square" lIns="0" tIns="0" rIns="0" bIns="0" rtlCol="0">
            <a:spAutoFit/>
          </a:bodyPr>
          <a:lstStyle/>
          <a:p>
            <a:r>
              <a:rPr lang="en-US" sz="2400" dirty="0"/>
              <a:t>Blob Storage</a:t>
            </a:r>
          </a:p>
        </p:txBody>
      </p:sp>
      <p:pic>
        <p:nvPicPr>
          <p:cNvPr id="95" name="Picture 94" descr="Icon of three squares and a cloud">
            <a:extLst>
              <a:ext uri="{FF2B5EF4-FFF2-40B4-BE49-F238E27FC236}">
                <a16:creationId xmlns:a16="http://schemas.microsoft.com/office/drawing/2014/main" id="{DBB878F9-EAA3-4C8D-A10D-B9F109D7FDB5}"/>
              </a:ext>
            </a:extLst>
          </p:cNvPr>
          <p:cNvPicPr>
            <a:picLocks noChangeAspect="1"/>
          </p:cNvPicPr>
          <p:nvPr/>
        </p:nvPicPr>
        <p:blipFill>
          <a:blip r:embed="rId4"/>
          <a:stretch>
            <a:fillRect/>
          </a:stretch>
        </p:blipFill>
        <p:spPr>
          <a:xfrm>
            <a:off x="3850431" y="1336614"/>
            <a:ext cx="772668" cy="772668"/>
          </a:xfrm>
          <a:prstGeom prst="rect">
            <a:avLst/>
          </a:prstGeom>
        </p:spPr>
      </p:pic>
      <p:sp>
        <p:nvSpPr>
          <p:cNvPr id="8" name="TextBox 7">
            <a:extLst>
              <a:ext uri="{FF2B5EF4-FFF2-40B4-BE49-F238E27FC236}">
                <a16:creationId xmlns:a16="http://schemas.microsoft.com/office/drawing/2014/main" id="{07F4EA7E-0677-4A4F-949F-370229FC37F4}"/>
              </a:ext>
            </a:extLst>
          </p:cNvPr>
          <p:cNvSpPr txBox="1"/>
          <p:nvPr/>
        </p:nvSpPr>
        <p:spPr>
          <a:xfrm>
            <a:off x="4950822" y="1551205"/>
            <a:ext cx="7058616" cy="369332"/>
          </a:xfrm>
          <a:prstGeom prst="rect">
            <a:avLst/>
          </a:prstGeom>
          <a:noFill/>
        </p:spPr>
        <p:txBody>
          <a:bodyPr wrap="square" lIns="0" tIns="0" rIns="0" bIns="0" rtlCol="0">
            <a:spAutoFit/>
          </a:bodyPr>
          <a:lstStyle/>
          <a:p>
            <a:r>
              <a:rPr lang="en-US" sz="2400" dirty="0"/>
              <a:t>Blob Containers</a:t>
            </a:r>
          </a:p>
        </p:txBody>
      </p:sp>
      <p:pic>
        <p:nvPicPr>
          <p:cNvPr id="94" name="Picture 93" descr="Icon of a datacenter">
            <a:extLst>
              <a:ext uri="{FF2B5EF4-FFF2-40B4-BE49-F238E27FC236}">
                <a16:creationId xmlns:a16="http://schemas.microsoft.com/office/drawing/2014/main" id="{352BC4D4-2142-49C1-8C24-2CC2299C24DF}"/>
              </a:ext>
            </a:extLst>
          </p:cNvPr>
          <p:cNvPicPr>
            <a:picLocks noChangeAspect="1"/>
          </p:cNvPicPr>
          <p:nvPr/>
        </p:nvPicPr>
        <p:blipFill>
          <a:blip r:embed="rId5"/>
          <a:stretch>
            <a:fillRect/>
          </a:stretch>
        </p:blipFill>
        <p:spPr>
          <a:xfrm>
            <a:off x="3850431" y="2218324"/>
            <a:ext cx="772668" cy="771144"/>
          </a:xfrm>
          <a:prstGeom prst="rect">
            <a:avLst/>
          </a:prstGeom>
        </p:spPr>
      </p:pic>
      <p:sp>
        <p:nvSpPr>
          <p:cNvPr id="10" name="TextBox 9">
            <a:extLst>
              <a:ext uri="{FF2B5EF4-FFF2-40B4-BE49-F238E27FC236}">
                <a16:creationId xmlns:a16="http://schemas.microsoft.com/office/drawing/2014/main" id="{93B26C97-A47A-46C0-B3C5-57F9B8A70BED}"/>
              </a:ext>
            </a:extLst>
          </p:cNvPr>
          <p:cNvSpPr txBox="1"/>
          <p:nvPr/>
        </p:nvSpPr>
        <p:spPr>
          <a:xfrm>
            <a:off x="4950822" y="2434917"/>
            <a:ext cx="7058616" cy="369332"/>
          </a:xfrm>
          <a:prstGeom prst="rect">
            <a:avLst/>
          </a:prstGeom>
          <a:noFill/>
        </p:spPr>
        <p:txBody>
          <a:bodyPr wrap="square" lIns="0" tIns="0" rIns="0" bIns="0" rtlCol="0">
            <a:spAutoFit/>
          </a:bodyPr>
          <a:lstStyle/>
          <a:p>
            <a:r>
              <a:rPr lang="en-US" sz="2400" dirty="0"/>
              <a:t>Blob Access Tiers</a:t>
            </a:r>
          </a:p>
        </p:txBody>
      </p:sp>
      <p:pic>
        <p:nvPicPr>
          <p:cNvPr id="93" name="Picture 92" descr="Icon of three concentric arcs">
            <a:extLst>
              <a:ext uri="{FF2B5EF4-FFF2-40B4-BE49-F238E27FC236}">
                <a16:creationId xmlns:a16="http://schemas.microsoft.com/office/drawing/2014/main" id="{ABA99E7A-D55E-4F02-8D6A-693525AE10F6}"/>
              </a:ext>
            </a:extLst>
          </p:cNvPr>
          <p:cNvPicPr>
            <a:picLocks noChangeAspect="1"/>
          </p:cNvPicPr>
          <p:nvPr/>
        </p:nvPicPr>
        <p:blipFill>
          <a:blip r:embed="rId6"/>
          <a:stretch>
            <a:fillRect/>
          </a:stretch>
        </p:blipFill>
        <p:spPr>
          <a:xfrm>
            <a:off x="3850431" y="3100034"/>
            <a:ext cx="772668" cy="772668"/>
          </a:xfrm>
          <a:prstGeom prst="rect">
            <a:avLst/>
          </a:prstGeom>
        </p:spPr>
      </p:pic>
      <p:sp>
        <p:nvSpPr>
          <p:cNvPr id="12" name="TextBox 11">
            <a:extLst>
              <a:ext uri="{FF2B5EF4-FFF2-40B4-BE49-F238E27FC236}">
                <a16:creationId xmlns:a16="http://schemas.microsoft.com/office/drawing/2014/main" id="{11F16986-AEC8-4647-B7B5-0FE34A4E1F60}"/>
              </a:ext>
            </a:extLst>
          </p:cNvPr>
          <p:cNvSpPr txBox="1"/>
          <p:nvPr/>
        </p:nvSpPr>
        <p:spPr>
          <a:xfrm>
            <a:off x="4950822" y="3318629"/>
            <a:ext cx="7058616" cy="369332"/>
          </a:xfrm>
          <a:prstGeom prst="rect">
            <a:avLst/>
          </a:prstGeom>
          <a:noFill/>
        </p:spPr>
        <p:txBody>
          <a:bodyPr wrap="square" lIns="0" tIns="0" rIns="0" bIns="0" rtlCol="0">
            <a:spAutoFit/>
          </a:bodyPr>
          <a:lstStyle/>
          <a:p>
            <a:r>
              <a:rPr lang="en-US" sz="2400" dirty="0"/>
              <a:t>Blob Lifecycle Management</a:t>
            </a:r>
          </a:p>
        </p:txBody>
      </p:sp>
      <p:pic>
        <p:nvPicPr>
          <p:cNvPr id="92" name="Picture 91" descr="Icon of a circle branched into three connect circles">
            <a:extLst>
              <a:ext uri="{FF2B5EF4-FFF2-40B4-BE49-F238E27FC236}">
                <a16:creationId xmlns:a16="http://schemas.microsoft.com/office/drawing/2014/main" id="{38666623-DBE6-4DFC-BEBF-F397CEAB6E44}"/>
              </a:ext>
            </a:extLst>
          </p:cNvPr>
          <p:cNvPicPr>
            <a:picLocks noChangeAspect="1"/>
          </p:cNvPicPr>
          <p:nvPr/>
        </p:nvPicPr>
        <p:blipFill>
          <a:blip r:embed="rId7"/>
          <a:stretch>
            <a:fillRect/>
          </a:stretch>
        </p:blipFill>
        <p:spPr>
          <a:xfrm>
            <a:off x="3850431" y="3981744"/>
            <a:ext cx="772668" cy="771144"/>
          </a:xfrm>
          <a:prstGeom prst="rect">
            <a:avLst/>
          </a:prstGeom>
        </p:spPr>
      </p:pic>
      <p:sp>
        <p:nvSpPr>
          <p:cNvPr id="14" name="TextBox 13">
            <a:extLst>
              <a:ext uri="{FF2B5EF4-FFF2-40B4-BE49-F238E27FC236}">
                <a16:creationId xmlns:a16="http://schemas.microsoft.com/office/drawing/2014/main" id="{EA8D8FA6-D1B5-4903-841E-785A81CB9057}"/>
              </a:ext>
            </a:extLst>
          </p:cNvPr>
          <p:cNvSpPr txBox="1"/>
          <p:nvPr/>
        </p:nvSpPr>
        <p:spPr>
          <a:xfrm>
            <a:off x="4950822" y="4202341"/>
            <a:ext cx="7058616" cy="369332"/>
          </a:xfrm>
          <a:prstGeom prst="rect">
            <a:avLst/>
          </a:prstGeom>
          <a:noFill/>
        </p:spPr>
        <p:txBody>
          <a:bodyPr wrap="square" lIns="0" tIns="0" rIns="0" bIns="0" rtlCol="0">
            <a:spAutoFit/>
          </a:bodyPr>
          <a:lstStyle/>
          <a:p>
            <a:r>
              <a:rPr lang="en-US" sz="2400" dirty="0"/>
              <a:t>Uploading Blobs</a:t>
            </a:r>
          </a:p>
        </p:txBody>
      </p:sp>
      <p:pic>
        <p:nvPicPr>
          <p:cNvPr id="91" name="Picture 90" descr="Icon of a rectangle with a dollar sign at the centre">
            <a:extLst>
              <a:ext uri="{FF2B5EF4-FFF2-40B4-BE49-F238E27FC236}">
                <a16:creationId xmlns:a16="http://schemas.microsoft.com/office/drawing/2014/main" id="{5AFDD424-A6EC-4642-A9BF-7B75433ADB70}"/>
              </a:ext>
            </a:extLst>
          </p:cNvPr>
          <p:cNvPicPr>
            <a:picLocks noChangeAspect="1"/>
          </p:cNvPicPr>
          <p:nvPr/>
        </p:nvPicPr>
        <p:blipFill>
          <a:blip r:embed="rId8"/>
          <a:stretch>
            <a:fillRect/>
          </a:stretch>
        </p:blipFill>
        <p:spPr>
          <a:xfrm>
            <a:off x="3850431" y="4863454"/>
            <a:ext cx="772668" cy="772668"/>
          </a:xfrm>
          <a:prstGeom prst="rect">
            <a:avLst/>
          </a:prstGeom>
        </p:spPr>
      </p:pic>
      <p:sp>
        <p:nvSpPr>
          <p:cNvPr id="16" name="TextBox 15">
            <a:extLst>
              <a:ext uri="{FF2B5EF4-FFF2-40B4-BE49-F238E27FC236}">
                <a16:creationId xmlns:a16="http://schemas.microsoft.com/office/drawing/2014/main" id="{BCE7F66E-F8A4-41BF-BA31-A3963CB7FB06}"/>
              </a:ext>
            </a:extLst>
          </p:cNvPr>
          <p:cNvSpPr txBox="1"/>
          <p:nvPr/>
        </p:nvSpPr>
        <p:spPr>
          <a:xfrm>
            <a:off x="4950822" y="5086053"/>
            <a:ext cx="7058616" cy="369332"/>
          </a:xfrm>
          <a:prstGeom prst="rect">
            <a:avLst/>
          </a:prstGeom>
          <a:noFill/>
        </p:spPr>
        <p:txBody>
          <a:bodyPr wrap="square" lIns="0" tIns="0" rIns="0" bIns="0" rtlCol="0">
            <a:spAutoFit/>
          </a:bodyPr>
          <a:lstStyle/>
          <a:p>
            <a:r>
              <a:rPr lang="en-US" sz="2400" dirty="0"/>
              <a:t>Storage Pricing</a:t>
            </a:r>
          </a:p>
        </p:txBody>
      </p:sp>
      <p:pic>
        <p:nvPicPr>
          <p:cNvPr id="90" name="Picture 89" descr="Icon of a webpage">
            <a:extLst>
              <a:ext uri="{FF2B5EF4-FFF2-40B4-BE49-F238E27FC236}">
                <a16:creationId xmlns:a16="http://schemas.microsoft.com/office/drawing/2014/main" id="{69CA7E6E-D4C5-4F0E-80AA-8A51217507DF}"/>
              </a:ext>
            </a:extLst>
          </p:cNvPr>
          <p:cNvPicPr>
            <a:picLocks noChangeAspect="1"/>
          </p:cNvPicPr>
          <p:nvPr/>
        </p:nvPicPr>
        <p:blipFill>
          <a:blip r:embed="rId9"/>
          <a:stretch>
            <a:fillRect/>
          </a:stretch>
        </p:blipFill>
        <p:spPr>
          <a:xfrm>
            <a:off x="3850431" y="5745162"/>
            <a:ext cx="772668" cy="771144"/>
          </a:xfrm>
          <a:prstGeom prst="rect">
            <a:avLst/>
          </a:prstGeom>
        </p:spPr>
      </p:pic>
      <p:sp>
        <p:nvSpPr>
          <p:cNvPr id="18" name="TextBox 17">
            <a:extLst>
              <a:ext uri="{FF2B5EF4-FFF2-40B4-BE49-F238E27FC236}">
                <a16:creationId xmlns:a16="http://schemas.microsoft.com/office/drawing/2014/main" id="{ED015151-231D-42F1-A1AE-6DC0D29EAC16}"/>
              </a:ext>
            </a:extLst>
          </p:cNvPr>
          <p:cNvSpPr txBox="1"/>
          <p:nvPr/>
        </p:nvSpPr>
        <p:spPr>
          <a:xfrm>
            <a:off x="4950822" y="5966569"/>
            <a:ext cx="7058616" cy="369332"/>
          </a:xfrm>
          <a:prstGeom prst="rect">
            <a:avLst/>
          </a:prstGeom>
          <a:noFill/>
        </p:spPr>
        <p:txBody>
          <a:bodyPr wrap="square" lIns="0" tIns="0" rIns="0" bIns="0" rtlCol="0">
            <a:spAutoFit/>
          </a:bodyPr>
          <a:lstStyle/>
          <a:p>
            <a:r>
              <a:rPr lang="en-US" sz="2400" dirty="0"/>
              <a:t>Demonstration – Blob Storage</a:t>
            </a:r>
          </a:p>
        </p:txBody>
      </p:sp>
    </p:spTree>
    <p:extLst>
      <p:ext uri="{BB962C8B-B14F-4D97-AF65-F5344CB8AC3E}">
        <p14:creationId xmlns:p14="http://schemas.microsoft.com/office/powerpoint/2010/main" val="40977440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Binary Large Object (Blob) Storage</a:t>
            </a:r>
          </a:p>
        </p:txBody>
      </p:sp>
      <p:sp>
        <p:nvSpPr>
          <p:cNvPr id="4" name="Rectangle 3">
            <a:extLst>
              <a:ext uri="{FF2B5EF4-FFF2-40B4-BE49-F238E27FC236}">
                <a16:creationId xmlns:a16="http://schemas.microsoft.com/office/drawing/2014/main" id="{FD4CDC27-1599-48FD-B322-F3D1EC2E8CF4}"/>
              </a:ext>
            </a:extLst>
          </p:cNvPr>
          <p:cNvSpPr/>
          <p:nvPr/>
        </p:nvSpPr>
        <p:spPr>
          <a:xfrm>
            <a:off x="427034" y="1192214"/>
            <a:ext cx="4854771" cy="4730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Stores unstructured data in the cloud </a:t>
            </a:r>
          </a:p>
        </p:txBody>
      </p:sp>
      <p:sp>
        <p:nvSpPr>
          <p:cNvPr id="5" name="Rectangle 4">
            <a:extLst>
              <a:ext uri="{FF2B5EF4-FFF2-40B4-BE49-F238E27FC236}">
                <a16:creationId xmlns:a16="http://schemas.microsoft.com/office/drawing/2014/main" id="{B29A874E-29FA-4EE1-829F-8A4F76500092}"/>
              </a:ext>
            </a:extLst>
          </p:cNvPr>
          <p:cNvSpPr/>
          <p:nvPr/>
        </p:nvSpPr>
        <p:spPr>
          <a:xfrm>
            <a:off x="427034" y="1813497"/>
            <a:ext cx="4854771" cy="4730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Can store any type of text or binary data</a:t>
            </a:r>
          </a:p>
        </p:txBody>
      </p:sp>
      <p:sp>
        <p:nvSpPr>
          <p:cNvPr id="6" name="Rectangle 5">
            <a:extLst>
              <a:ext uri="{FF2B5EF4-FFF2-40B4-BE49-F238E27FC236}">
                <a16:creationId xmlns:a16="http://schemas.microsoft.com/office/drawing/2014/main" id="{54D0C5A4-BB1C-4455-9A79-CE9A59A26465}"/>
              </a:ext>
            </a:extLst>
          </p:cNvPr>
          <p:cNvSpPr/>
          <p:nvPr/>
        </p:nvSpPr>
        <p:spPr>
          <a:xfrm>
            <a:off x="427033" y="2434780"/>
            <a:ext cx="4854771" cy="4730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Also referred to as </a:t>
            </a:r>
            <a:r>
              <a:rPr lang="en-US" i="1" dirty="0">
                <a:solidFill>
                  <a:schemeClr val="tx1"/>
                </a:solidFill>
              </a:rPr>
              <a:t>object storage</a:t>
            </a:r>
          </a:p>
        </p:txBody>
      </p:sp>
      <p:sp>
        <p:nvSpPr>
          <p:cNvPr id="7" name="Rectangle 6">
            <a:extLst>
              <a:ext uri="{FF2B5EF4-FFF2-40B4-BE49-F238E27FC236}">
                <a16:creationId xmlns:a16="http://schemas.microsoft.com/office/drawing/2014/main" id="{97F78B0A-F64E-45EF-A193-73E0C73512E8}"/>
              </a:ext>
            </a:extLst>
          </p:cNvPr>
          <p:cNvSpPr/>
          <p:nvPr/>
        </p:nvSpPr>
        <p:spPr>
          <a:xfrm>
            <a:off x="427032" y="3056062"/>
            <a:ext cx="4854771" cy="330568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Common uses:</a:t>
            </a:r>
          </a:p>
          <a:p>
            <a:pPr marL="347663" lvl="1" indent="-225425">
              <a:spcBef>
                <a:spcPts val="300"/>
              </a:spcBef>
              <a:spcAft>
                <a:spcPts val="600"/>
              </a:spcAft>
              <a:buFont typeface="Arial" panose="020B0604020202020204" pitchFamily="34" charset="0"/>
              <a:buChar char="•"/>
            </a:pPr>
            <a:r>
              <a:rPr lang="en-US" dirty="0">
                <a:solidFill>
                  <a:schemeClr val="tx1"/>
                </a:solidFill>
              </a:rPr>
              <a:t>Serving images or documents directly to a browser</a:t>
            </a:r>
          </a:p>
          <a:p>
            <a:pPr marL="347663" lvl="1" indent="-225425">
              <a:spcBef>
                <a:spcPts val="300"/>
              </a:spcBef>
              <a:spcAft>
                <a:spcPts val="600"/>
              </a:spcAft>
              <a:buFont typeface="Arial" panose="020B0604020202020204" pitchFamily="34" charset="0"/>
              <a:buChar char="•"/>
            </a:pPr>
            <a:r>
              <a:rPr lang="en-US" dirty="0">
                <a:solidFill>
                  <a:schemeClr val="tx1"/>
                </a:solidFill>
              </a:rPr>
              <a:t>Storing files for distributed access</a:t>
            </a:r>
          </a:p>
          <a:p>
            <a:pPr marL="347663" lvl="1" indent="-225425">
              <a:spcBef>
                <a:spcPts val="300"/>
              </a:spcBef>
              <a:spcAft>
                <a:spcPts val="600"/>
              </a:spcAft>
              <a:buFont typeface="Arial" panose="020B0604020202020204" pitchFamily="34" charset="0"/>
              <a:buChar char="•"/>
            </a:pPr>
            <a:r>
              <a:rPr lang="en-US" dirty="0">
                <a:solidFill>
                  <a:schemeClr val="tx1"/>
                </a:solidFill>
              </a:rPr>
              <a:t>Streaming video and audio</a:t>
            </a:r>
          </a:p>
          <a:p>
            <a:pPr marL="347663" lvl="1" indent="-225425">
              <a:spcBef>
                <a:spcPts val="300"/>
              </a:spcBef>
              <a:spcAft>
                <a:spcPts val="600"/>
              </a:spcAft>
              <a:buFont typeface="Arial" panose="020B0604020202020204" pitchFamily="34" charset="0"/>
              <a:buChar char="•"/>
            </a:pPr>
            <a:r>
              <a:rPr lang="en-US" dirty="0">
                <a:solidFill>
                  <a:schemeClr val="tx1"/>
                </a:solidFill>
              </a:rPr>
              <a:t>Storing data for backup and restore, disaster recovery, archiving</a:t>
            </a:r>
          </a:p>
          <a:p>
            <a:pPr marL="347663" lvl="1" indent="-225425">
              <a:spcBef>
                <a:spcPts val="300"/>
              </a:spcBef>
              <a:spcAft>
                <a:spcPts val="600"/>
              </a:spcAft>
              <a:buFont typeface="Arial" panose="020B0604020202020204" pitchFamily="34" charset="0"/>
              <a:buChar char="•"/>
            </a:pPr>
            <a:r>
              <a:rPr lang="en-US" dirty="0">
                <a:solidFill>
                  <a:schemeClr val="tx1"/>
                </a:solidFill>
              </a:rPr>
              <a:t>Storing data for analysis by an on-premises or Azure-hosted service</a:t>
            </a:r>
          </a:p>
        </p:txBody>
      </p:sp>
      <p:sp>
        <p:nvSpPr>
          <p:cNvPr id="3" name="Rectangle 2">
            <a:extLst>
              <a:ext uri="{FF2B5EF4-FFF2-40B4-BE49-F238E27FC236}">
                <a16:creationId xmlns:a16="http://schemas.microsoft.com/office/drawing/2014/main" id="{88531A02-DA7E-401B-A2B1-B654B1A7EFE4}"/>
              </a:ext>
              <a:ext uri="{C183D7F6-B498-43B3-948B-1728B52AA6E4}">
                <adec:decorative xmlns:adec="http://schemas.microsoft.com/office/drawing/2017/decorative" val="1"/>
              </a:ext>
            </a:extLst>
          </p:cNvPr>
          <p:cNvSpPr/>
          <p:nvPr/>
        </p:nvSpPr>
        <p:spPr bwMode="auto">
          <a:xfrm>
            <a:off x="5435600" y="1192213"/>
            <a:ext cx="6573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6322" name="Picture 2" descr="Diagram showing the relationship between a storage account, containers, and blobs">
            <a:extLst>
              <a:ext uri="{FF2B5EF4-FFF2-40B4-BE49-F238E27FC236}">
                <a16:creationId xmlns:a16="http://schemas.microsoft.com/office/drawing/2014/main" id="{3775686D-E8A3-47D0-AFBF-57D7F187F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650" y="2232086"/>
            <a:ext cx="6273992" cy="2103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01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Blob Containers</a:t>
            </a:r>
          </a:p>
        </p:txBody>
      </p:sp>
      <p:sp>
        <p:nvSpPr>
          <p:cNvPr id="4" name="Rectangle 3">
            <a:extLst>
              <a:ext uri="{FF2B5EF4-FFF2-40B4-BE49-F238E27FC236}">
                <a16:creationId xmlns:a16="http://schemas.microsoft.com/office/drawing/2014/main" id="{55CE7CD1-7290-42FD-86F2-9062AF1939A4}"/>
              </a:ext>
            </a:extLst>
          </p:cNvPr>
          <p:cNvSpPr/>
          <p:nvPr/>
        </p:nvSpPr>
        <p:spPr>
          <a:xfrm>
            <a:off x="465138" y="1192213"/>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All blobs must be in a container</a:t>
            </a:r>
          </a:p>
        </p:txBody>
      </p:sp>
      <p:sp>
        <p:nvSpPr>
          <p:cNvPr id="9" name="Rectangle 8">
            <a:extLst>
              <a:ext uri="{FF2B5EF4-FFF2-40B4-BE49-F238E27FC236}">
                <a16:creationId xmlns:a16="http://schemas.microsoft.com/office/drawing/2014/main" id="{68AE329A-ED5A-4D8E-8779-EF30634BB045}"/>
              </a:ext>
            </a:extLst>
          </p:cNvPr>
          <p:cNvSpPr/>
          <p:nvPr/>
        </p:nvSpPr>
        <p:spPr>
          <a:xfrm>
            <a:off x="465138" y="2018317"/>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Accounts have unlimited containers</a:t>
            </a:r>
          </a:p>
        </p:txBody>
      </p:sp>
      <p:sp>
        <p:nvSpPr>
          <p:cNvPr id="10" name="Rectangle 9">
            <a:extLst>
              <a:ext uri="{FF2B5EF4-FFF2-40B4-BE49-F238E27FC236}">
                <a16:creationId xmlns:a16="http://schemas.microsoft.com/office/drawing/2014/main" id="{0268521A-A65C-4840-9271-15BFC812F343}"/>
              </a:ext>
            </a:extLst>
          </p:cNvPr>
          <p:cNvSpPr/>
          <p:nvPr/>
        </p:nvSpPr>
        <p:spPr>
          <a:xfrm>
            <a:off x="465138" y="2844421"/>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Containers can have unlimited blobs</a:t>
            </a:r>
          </a:p>
        </p:txBody>
      </p:sp>
      <p:sp>
        <p:nvSpPr>
          <p:cNvPr id="11" name="Rectangle 10">
            <a:extLst>
              <a:ext uri="{FF2B5EF4-FFF2-40B4-BE49-F238E27FC236}">
                <a16:creationId xmlns:a16="http://schemas.microsoft.com/office/drawing/2014/main" id="{9D37B2E8-4A8B-4A80-A39F-4B634FEC74A9}"/>
              </a:ext>
            </a:extLst>
          </p:cNvPr>
          <p:cNvSpPr/>
          <p:nvPr/>
        </p:nvSpPr>
        <p:spPr>
          <a:xfrm>
            <a:off x="465138" y="3670525"/>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b="1">
                <a:solidFill>
                  <a:schemeClr val="tx1"/>
                </a:solidFill>
                <a:latin typeface="+mj-lt"/>
              </a:rPr>
              <a:t>Private blobs </a:t>
            </a:r>
            <a:r>
              <a:rPr lang="en-US" sz="2000">
                <a:solidFill>
                  <a:schemeClr val="tx1"/>
                </a:solidFill>
                <a:latin typeface="+mj-lt"/>
              </a:rPr>
              <a:t>– </a:t>
            </a:r>
            <a:r>
              <a:rPr lang="en-US" sz="2000">
                <a:solidFill>
                  <a:schemeClr val="tx1"/>
                </a:solidFill>
              </a:rPr>
              <a:t>no anonymous access </a:t>
            </a:r>
          </a:p>
        </p:txBody>
      </p:sp>
      <p:sp>
        <p:nvSpPr>
          <p:cNvPr id="12" name="Rectangle 11">
            <a:extLst>
              <a:ext uri="{FF2B5EF4-FFF2-40B4-BE49-F238E27FC236}">
                <a16:creationId xmlns:a16="http://schemas.microsoft.com/office/drawing/2014/main" id="{2A7427DB-CCA7-4F0C-9F32-E101406D1127}"/>
              </a:ext>
            </a:extLst>
          </p:cNvPr>
          <p:cNvSpPr/>
          <p:nvPr/>
        </p:nvSpPr>
        <p:spPr>
          <a:xfrm>
            <a:off x="465138" y="4496630"/>
            <a:ext cx="6102667" cy="777534"/>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b="1">
                <a:solidFill>
                  <a:schemeClr val="tx1"/>
                </a:solidFill>
                <a:latin typeface="+mj-lt"/>
              </a:rPr>
              <a:t>Blob access – </a:t>
            </a:r>
            <a:r>
              <a:rPr lang="en-US" sz="2000">
                <a:solidFill>
                  <a:schemeClr val="tx1"/>
                </a:solidFill>
              </a:rPr>
              <a:t>anonymous public read access for</a:t>
            </a:r>
            <a:br>
              <a:rPr lang="en-US" sz="2000">
                <a:solidFill>
                  <a:schemeClr val="tx1"/>
                </a:solidFill>
              </a:rPr>
            </a:br>
            <a:r>
              <a:rPr lang="en-US" sz="2000">
                <a:solidFill>
                  <a:schemeClr val="tx1"/>
                </a:solidFill>
              </a:rPr>
              <a:t>blobs only </a:t>
            </a:r>
          </a:p>
        </p:txBody>
      </p:sp>
      <p:sp>
        <p:nvSpPr>
          <p:cNvPr id="13" name="Rectangle 12">
            <a:extLst>
              <a:ext uri="{FF2B5EF4-FFF2-40B4-BE49-F238E27FC236}">
                <a16:creationId xmlns:a16="http://schemas.microsoft.com/office/drawing/2014/main" id="{869C59C9-4484-46A0-A337-0324F9CBDF99}"/>
              </a:ext>
            </a:extLst>
          </p:cNvPr>
          <p:cNvSpPr/>
          <p:nvPr/>
        </p:nvSpPr>
        <p:spPr>
          <a:xfrm>
            <a:off x="465138" y="5584213"/>
            <a:ext cx="6102667" cy="777534"/>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b="1">
                <a:solidFill>
                  <a:schemeClr val="tx1"/>
                </a:solidFill>
                <a:latin typeface="+mj-lt"/>
              </a:rPr>
              <a:t>Container access –</a:t>
            </a:r>
            <a:r>
              <a:rPr lang="en-US" sz="2000">
                <a:solidFill>
                  <a:schemeClr val="tx1"/>
                </a:solidFill>
              </a:rPr>
              <a:t> anonymous public read and list access to the entire container, including the blobs</a:t>
            </a:r>
          </a:p>
        </p:txBody>
      </p:sp>
      <p:sp>
        <p:nvSpPr>
          <p:cNvPr id="3" name="Rectangle 2">
            <a:extLst>
              <a:ext uri="{FF2B5EF4-FFF2-40B4-BE49-F238E27FC236}">
                <a16:creationId xmlns:a16="http://schemas.microsoft.com/office/drawing/2014/main" id="{884A3FFE-C2BA-4703-9FC9-7B543D2741DA}"/>
              </a:ext>
              <a:ext uri="{C183D7F6-B498-43B3-948B-1728B52AA6E4}">
                <adec:decorative xmlns:adec="http://schemas.microsoft.com/office/drawing/2017/decorative" val="1"/>
              </a:ext>
            </a:extLst>
          </p:cNvPr>
          <p:cNvSpPr/>
          <p:nvPr/>
        </p:nvSpPr>
        <p:spPr bwMode="auto">
          <a:xfrm>
            <a:off x="6689034" y="1192213"/>
            <a:ext cx="532040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2" descr="Screenshot of creating a new container. The name and public access level are shown. The public access level choices are: Private no anonymous access">
            <a:extLst>
              <a:ext uri="{FF2B5EF4-FFF2-40B4-BE49-F238E27FC236}">
                <a16:creationId xmlns:a16="http://schemas.microsoft.com/office/drawing/2014/main" id="{4C1E39C4-65C3-45FE-8710-5637537D9E9E}"/>
              </a:ext>
            </a:extLst>
          </p:cNvPr>
          <p:cNvPicPr>
            <a:picLocks noChangeAspect="1"/>
          </p:cNvPicPr>
          <p:nvPr/>
        </p:nvPicPr>
        <p:blipFill>
          <a:blip r:embed="rId3"/>
          <a:stretch>
            <a:fillRect/>
          </a:stretch>
        </p:blipFill>
        <p:spPr>
          <a:xfrm>
            <a:off x="6848062" y="1261808"/>
            <a:ext cx="5002042" cy="3165225"/>
          </a:xfrm>
          <a:prstGeom prst="rect">
            <a:avLst/>
          </a:prstGeom>
          <a:ln>
            <a:solidFill>
              <a:schemeClr val="bg1">
                <a:lumMod val="75000"/>
              </a:schemeClr>
            </a:solidFill>
          </a:ln>
        </p:spPr>
      </p:pic>
      <p:pic>
        <p:nvPicPr>
          <p:cNvPr id="6" name="Picture 4" descr="Screenshot of creating a new container. The name and public access level are shown. The public access level choices are: Private, blob, and container">
            <a:extLst>
              <a:ext uri="{FF2B5EF4-FFF2-40B4-BE49-F238E27FC236}">
                <a16:creationId xmlns:a16="http://schemas.microsoft.com/office/drawing/2014/main" id="{6B85D5BE-1468-40D1-8CEB-8443903D034C}"/>
              </a:ext>
            </a:extLst>
          </p:cNvPr>
          <p:cNvPicPr>
            <a:picLocks noChangeAspect="1"/>
          </p:cNvPicPr>
          <p:nvPr/>
        </p:nvPicPr>
        <p:blipFill>
          <a:blip r:embed="rId4"/>
          <a:stretch>
            <a:fillRect/>
          </a:stretch>
        </p:blipFill>
        <p:spPr>
          <a:xfrm>
            <a:off x="6848062" y="4546903"/>
            <a:ext cx="5002043" cy="1694973"/>
          </a:xfrm>
          <a:prstGeom prst="rect">
            <a:avLst/>
          </a:prstGeom>
          <a:ln>
            <a:solidFill>
              <a:schemeClr val="bg1">
                <a:lumMod val="75000"/>
              </a:schemeClr>
            </a:solidFill>
          </a:ln>
        </p:spPr>
      </p:pic>
    </p:spTree>
    <p:extLst>
      <p:ext uri="{BB962C8B-B14F-4D97-AF65-F5344CB8AC3E}">
        <p14:creationId xmlns:p14="http://schemas.microsoft.com/office/powerpoint/2010/main" val="499052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cs typeface="Segoe UI"/>
              </a:rPr>
              <a:t>Blob Access Tiers</a:t>
            </a:r>
          </a:p>
        </p:txBody>
      </p:sp>
      <p:sp>
        <p:nvSpPr>
          <p:cNvPr id="4" name="Rectangle 3">
            <a:extLst>
              <a:ext uri="{FF2B5EF4-FFF2-40B4-BE49-F238E27FC236}">
                <a16:creationId xmlns:a16="http://schemas.microsoft.com/office/drawing/2014/main" id="{19773AE3-8604-4505-B660-E2880C552C12}"/>
              </a:ext>
            </a:extLst>
          </p:cNvPr>
          <p:cNvSpPr/>
          <p:nvPr/>
        </p:nvSpPr>
        <p:spPr>
          <a:xfrm>
            <a:off x="427034" y="1192213"/>
            <a:ext cx="4502775" cy="10514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Hot tier – </a:t>
            </a:r>
            <a:r>
              <a:rPr lang="en-US" sz="2000" dirty="0">
                <a:solidFill>
                  <a:schemeClr val="tx1"/>
                </a:solidFill>
              </a:rPr>
              <a:t>Optimized for frequent access of objects in the storage account</a:t>
            </a:r>
          </a:p>
        </p:txBody>
      </p:sp>
      <p:sp>
        <p:nvSpPr>
          <p:cNvPr id="7" name="Rectangle 6">
            <a:extLst>
              <a:ext uri="{FF2B5EF4-FFF2-40B4-BE49-F238E27FC236}">
                <a16:creationId xmlns:a16="http://schemas.microsoft.com/office/drawing/2014/main" id="{919B5628-28EB-4EC4-BE73-812644CE452A}"/>
              </a:ext>
            </a:extLst>
          </p:cNvPr>
          <p:cNvSpPr/>
          <p:nvPr/>
        </p:nvSpPr>
        <p:spPr>
          <a:xfrm>
            <a:off x="427034" y="2391939"/>
            <a:ext cx="4502775" cy="126041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Cool tier – </a:t>
            </a:r>
            <a:r>
              <a:rPr lang="en-US" sz="2000" dirty="0">
                <a:solidFill>
                  <a:schemeClr val="tx1"/>
                </a:solidFill>
              </a:rPr>
              <a:t>Optimized for storing large amounts of data that is infrequently accessed and stored for at least 30 days</a:t>
            </a:r>
          </a:p>
        </p:txBody>
      </p:sp>
      <p:sp>
        <p:nvSpPr>
          <p:cNvPr id="8" name="Rectangle 7">
            <a:extLst>
              <a:ext uri="{FF2B5EF4-FFF2-40B4-BE49-F238E27FC236}">
                <a16:creationId xmlns:a16="http://schemas.microsoft.com/office/drawing/2014/main" id="{2213AE58-CF44-4B8C-9E16-3F988706AE82}"/>
              </a:ext>
            </a:extLst>
          </p:cNvPr>
          <p:cNvSpPr/>
          <p:nvPr/>
        </p:nvSpPr>
        <p:spPr>
          <a:xfrm>
            <a:off x="427033" y="3840079"/>
            <a:ext cx="4502775" cy="125685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Archive</a:t>
            </a:r>
            <a:r>
              <a:rPr lang="en-US" sz="2000" dirty="0">
                <a:solidFill>
                  <a:schemeClr val="tx1"/>
                </a:solidFill>
                <a:latin typeface="+mj-lt"/>
              </a:rPr>
              <a:t> – </a:t>
            </a:r>
            <a:r>
              <a:rPr lang="en-US" sz="2000" dirty="0">
                <a:solidFill>
                  <a:schemeClr val="tx1"/>
                </a:solidFill>
              </a:rPr>
              <a:t>Optimized for data that can tolerate several hours of retrieval latency and will remain in the Archive tier for at least 180 days</a:t>
            </a:r>
          </a:p>
        </p:txBody>
      </p:sp>
      <p:sp>
        <p:nvSpPr>
          <p:cNvPr id="3" name="Rectangle 2">
            <a:extLst>
              <a:ext uri="{FF2B5EF4-FFF2-40B4-BE49-F238E27FC236}">
                <a16:creationId xmlns:a16="http://schemas.microsoft.com/office/drawing/2014/main" id="{9CC79562-22C3-420E-BDCE-5362CC16E876}"/>
              </a:ext>
              <a:ext uri="{C183D7F6-B498-43B3-948B-1728B52AA6E4}">
                <adec:decorative xmlns:adec="http://schemas.microsoft.com/office/drawing/2017/decorative" val="1"/>
              </a:ext>
            </a:extLst>
          </p:cNvPr>
          <p:cNvSpPr/>
          <p:nvPr/>
        </p:nvSpPr>
        <p:spPr bwMode="auto">
          <a:xfrm>
            <a:off x="5068958" y="1192213"/>
            <a:ext cx="6940480" cy="390472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Screenshot of Blob Access tier selections: Hot, cool, and archive">
            <a:extLst>
              <a:ext uri="{FF2B5EF4-FFF2-40B4-BE49-F238E27FC236}">
                <a16:creationId xmlns:a16="http://schemas.microsoft.com/office/drawing/2014/main" id="{DB779B27-2475-4E93-8D60-85B9524D0097}"/>
              </a:ext>
            </a:extLst>
          </p:cNvPr>
          <p:cNvPicPr>
            <a:picLocks noChangeAspect="1"/>
          </p:cNvPicPr>
          <p:nvPr/>
        </p:nvPicPr>
        <p:blipFill>
          <a:blip r:embed="rId3"/>
          <a:stretch>
            <a:fillRect/>
          </a:stretch>
        </p:blipFill>
        <p:spPr>
          <a:xfrm>
            <a:off x="5119030" y="1720530"/>
            <a:ext cx="6840336" cy="2848086"/>
          </a:xfrm>
          <a:prstGeom prst="rect">
            <a:avLst/>
          </a:prstGeom>
          <a:ln w="19050">
            <a:noFill/>
          </a:ln>
        </p:spPr>
      </p:pic>
      <p:sp>
        <p:nvSpPr>
          <p:cNvPr id="10" name="Rectangle 9">
            <a:extLst>
              <a:ext uri="{FF2B5EF4-FFF2-40B4-BE49-F238E27FC236}">
                <a16:creationId xmlns:a16="http://schemas.microsoft.com/office/drawing/2014/main" id="{1CB313AE-6F84-47DF-9F5E-2BAAD4CABD06}"/>
              </a:ext>
            </a:extLst>
          </p:cNvPr>
          <p:cNvSpPr/>
          <p:nvPr/>
        </p:nvSpPr>
        <p:spPr bwMode="auto">
          <a:xfrm>
            <a:off x="427037" y="5342903"/>
            <a:ext cx="786384" cy="7824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a:solidFill>
                  <a:srgbClr val="007E39"/>
                </a:solidFill>
                <a:ea typeface="Segoe UI" pitchFamily="34" charset="0"/>
                <a:cs typeface="Segoe UI" pitchFamily="34" charset="0"/>
                <a:sym typeface="Wingdings" panose="05000000000000000000" pitchFamily="2" charset="2"/>
              </a:rPr>
              <a:t></a:t>
            </a:r>
            <a:endParaRPr lang="en-US" sz="4800" b="1">
              <a:solidFill>
                <a:srgbClr val="007E39"/>
              </a:solidFill>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5E2F4F41-6D84-4307-8BC7-3869B9728394}"/>
              </a:ext>
            </a:extLst>
          </p:cNvPr>
          <p:cNvSpPr/>
          <p:nvPr/>
        </p:nvSpPr>
        <p:spPr bwMode="auto">
          <a:xfrm>
            <a:off x="-1" y="534290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 You can switch between these access tiers at any time</a:t>
            </a:r>
          </a:p>
        </p:txBody>
      </p:sp>
    </p:spTree>
    <p:extLst>
      <p:ext uri="{BB962C8B-B14F-4D97-AF65-F5344CB8AC3E}">
        <p14:creationId xmlns:p14="http://schemas.microsoft.com/office/powerpoint/2010/main" val="21428868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t>Blob Lifecycle Management</a:t>
            </a:r>
          </a:p>
        </p:txBody>
      </p:sp>
      <p:sp>
        <p:nvSpPr>
          <p:cNvPr id="7" name="Rectangle 6">
            <a:extLst>
              <a:ext uri="{FF2B5EF4-FFF2-40B4-BE49-F238E27FC236}">
                <a16:creationId xmlns:a16="http://schemas.microsoft.com/office/drawing/2014/main" id="{C587FE07-6C4C-4065-9F45-6786FC1AC3F8}"/>
              </a:ext>
            </a:extLst>
          </p:cNvPr>
          <p:cNvSpPr/>
          <p:nvPr/>
        </p:nvSpPr>
        <p:spPr>
          <a:xfrm>
            <a:off x="402883" y="1367924"/>
            <a:ext cx="5430656" cy="13985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Transitioning of blobs to a cooler storage tier to optimize for performance and cost</a:t>
            </a:r>
            <a:endParaRPr lang="en-US" sz="2000" dirty="0">
              <a:solidFill>
                <a:schemeClr val="tx1"/>
              </a:solidFill>
            </a:endParaRPr>
          </a:p>
        </p:txBody>
      </p:sp>
      <p:sp>
        <p:nvSpPr>
          <p:cNvPr id="4" name="Rectangle 3">
            <a:extLst>
              <a:ext uri="{FF2B5EF4-FFF2-40B4-BE49-F238E27FC236}">
                <a16:creationId xmlns:a16="http://schemas.microsoft.com/office/drawing/2014/main" id="{739DD699-70F4-448D-B4B6-B2237FC65F27}"/>
              </a:ext>
            </a:extLst>
          </p:cNvPr>
          <p:cNvSpPr/>
          <p:nvPr/>
        </p:nvSpPr>
        <p:spPr>
          <a:xfrm>
            <a:off x="402882" y="3090493"/>
            <a:ext cx="5328527" cy="13985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Delete blobs at the end of their lifecycle</a:t>
            </a:r>
            <a:endParaRPr lang="en-US" sz="2000" dirty="0">
              <a:solidFill>
                <a:schemeClr val="tx1"/>
              </a:solidFill>
            </a:endParaRPr>
          </a:p>
        </p:txBody>
      </p:sp>
      <p:sp>
        <p:nvSpPr>
          <p:cNvPr id="9" name="Rectangle 8">
            <a:extLst>
              <a:ext uri="{FF2B5EF4-FFF2-40B4-BE49-F238E27FC236}">
                <a16:creationId xmlns:a16="http://schemas.microsoft.com/office/drawing/2014/main" id="{AC86CEC4-05EB-4FF1-8CB5-5456A83B01D3}"/>
              </a:ext>
            </a:extLst>
          </p:cNvPr>
          <p:cNvSpPr/>
          <p:nvPr/>
        </p:nvSpPr>
        <p:spPr>
          <a:xfrm>
            <a:off x="360544" y="4734217"/>
            <a:ext cx="5430656" cy="13673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Apply rules to filtered paths in</a:t>
            </a:r>
            <a:br>
              <a:rPr lang="en-US" sz="2000" dirty="0">
                <a:solidFill>
                  <a:schemeClr val="tx1"/>
                </a:solidFill>
                <a:cs typeface="Segoe UI Semilight"/>
              </a:rPr>
            </a:br>
            <a:r>
              <a:rPr lang="en-US" sz="2000" dirty="0">
                <a:solidFill>
                  <a:schemeClr val="tx1"/>
                </a:solidFill>
                <a:cs typeface="Segoe UI Semilight"/>
              </a:rPr>
              <a:t>the Storage Account</a:t>
            </a:r>
            <a:endParaRPr lang="en-US" sz="2000" dirty="0">
              <a:solidFill>
                <a:schemeClr val="tx1"/>
              </a:solidFill>
            </a:endParaRPr>
          </a:p>
        </p:txBody>
      </p:sp>
      <p:sp>
        <p:nvSpPr>
          <p:cNvPr id="3" name="Rectangle 2">
            <a:extLst>
              <a:ext uri="{FF2B5EF4-FFF2-40B4-BE49-F238E27FC236}">
                <a16:creationId xmlns:a16="http://schemas.microsoft.com/office/drawing/2014/main" id="{B460989C-E735-42BE-BAFD-EB99E0AD9727}"/>
              </a:ext>
              <a:ext uri="{C183D7F6-B498-43B3-948B-1728B52AA6E4}">
                <adec:decorative xmlns:adec="http://schemas.microsoft.com/office/drawing/2017/decorative" val="1"/>
              </a:ext>
            </a:extLst>
          </p:cNvPr>
          <p:cNvSpPr/>
          <p:nvPr/>
        </p:nvSpPr>
        <p:spPr bwMode="auto">
          <a:xfrm>
            <a:off x="5943600" y="1192213"/>
            <a:ext cx="6065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Screenshot of the Add a rule page with If and Then conditions. ">
            <a:extLst>
              <a:ext uri="{FF2B5EF4-FFF2-40B4-BE49-F238E27FC236}">
                <a16:creationId xmlns:a16="http://schemas.microsoft.com/office/drawing/2014/main" id="{6661D463-C783-41C4-8AC7-6F4E4C10BE4C}"/>
              </a:ext>
            </a:extLst>
          </p:cNvPr>
          <p:cNvPicPr>
            <a:picLocks noChangeAspect="1"/>
          </p:cNvPicPr>
          <p:nvPr/>
        </p:nvPicPr>
        <p:blipFill>
          <a:blip r:embed="rId3"/>
          <a:stretch>
            <a:fillRect/>
          </a:stretch>
        </p:blipFill>
        <p:spPr>
          <a:xfrm>
            <a:off x="6189246" y="1367924"/>
            <a:ext cx="5717004" cy="4864100"/>
          </a:xfrm>
          <a:prstGeom prst="rect">
            <a:avLst/>
          </a:prstGeom>
        </p:spPr>
      </p:pic>
    </p:spTree>
    <p:extLst>
      <p:ext uri="{BB962C8B-B14F-4D97-AF65-F5344CB8AC3E}">
        <p14:creationId xmlns:p14="http://schemas.microsoft.com/office/powerpoint/2010/main" val="26091513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Uploading Blobs</a:t>
            </a:r>
          </a:p>
        </p:txBody>
      </p:sp>
      <p:sp>
        <p:nvSpPr>
          <p:cNvPr id="9" name="Rectangle 8">
            <a:extLst>
              <a:ext uri="{FF2B5EF4-FFF2-40B4-BE49-F238E27FC236}">
                <a16:creationId xmlns:a16="http://schemas.microsoft.com/office/drawing/2014/main" id="{0F246D34-E67A-45DD-840F-4676C8D867E1}"/>
              </a:ext>
            </a:extLst>
          </p:cNvPr>
          <p:cNvSpPr/>
          <p:nvPr/>
        </p:nvSpPr>
        <p:spPr>
          <a:xfrm>
            <a:off x="465138" y="1233178"/>
            <a:ext cx="6989766" cy="93120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latin typeface="+mj-lt"/>
                <a:cs typeface="Segoe UI Semilight"/>
              </a:rPr>
              <a:t>Authentication type </a:t>
            </a:r>
            <a:r>
              <a:rPr lang="en-US" sz="2400" dirty="0">
                <a:solidFill>
                  <a:schemeClr val="tx1"/>
                </a:solidFill>
                <a:cs typeface="Segoe UI Semilight"/>
              </a:rPr>
              <a:t>– Azure AD user account or Account key</a:t>
            </a:r>
          </a:p>
        </p:txBody>
      </p:sp>
      <p:sp>
        <p:nvSpPr>
          <p:cNvPr id="4" name="Rectangle 3">
            <a:extLst>
              <a:ext uri="{FF2B5EF4-FFF2-40B4-BE49-F238E27FC236}">
                <a16:creationId xmlns:a16="http://schemas.microsoft.com/office/drawing/2014/main" id="{F42DCED3-EB83-4B7A-BFE1-54EB5F002B76}"/>
              </a:ext>
            </a:extLst>
          </p:cNvPr>
          <p:cNvSpPr/>
          <p:nvPr/>
        </p:nvSpPr>
        <p:spPr>
          <a:xfrm>
            <a:off x="465138" y="2470720"/>
            <a:ext cx="6989766" cy="93120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latin typeface="+mj-lt"/>
                <a:cs typeface="Segoe UI Semilight"/>
              </a:rPr>
              <a:t>Block blobs </a:t>
            </a:r>
            <a:r>
              <a:rPr lang="en-US" sz="2400" dirty="0">
                <a:solidFill>
                  <a:schemeClr val="tx1"/>
                </a:solidFill>
                <a:cs typeface="Segoe UI Semilight"/>
              </a:rPr>
              <a:t>(default) – useful for storing text or binary files</a:t>
            </a:r>
          </a:p>
        </p:txBody>
      </p:sp>
      <p:sp>
        <p:nvSpPr>
          <p:cNvPr id="7" name="Rectangle 6">
            <a:extLst>
              <a:ext uri="{FF2B5EF4-FFF2-40B4-BE49-F238E27FC236}">
                <a16:creationId xmlns:a16="http://schemas.microsoft.com/office/drawing/2014/main" id="{BF620539-2DCF-485C-84FF-FBDC2DDAE3B1}"/>
              </a:ext>
            </a:extLst>
          </p:cNvPr>
          <p:cNvSpPr/>
          <p:nvPr/>
        </p:nvSpPr>
        <p:spPr>
          <a:xfrm>
            <a:off x="465138" y="3701480"/>
            <a:ext cx="6989766" cy="93120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latin typeface="+mj-lt"/>
                <a:cs typeface="Segoe UI Semilight"/>
              </a:rPr>
              <a:t>Page blobs </a:t>
            </a:r>
            <a:r>
              <a:rPr lang="en-US" sz="2400">
                <a:solidFill>
                  <a:schemeClr val="tx1"/>
                </a:solidFill>
                <a:cs typeface="Segoe UI Semilight"/>
              </a:rPr>
              <a:t>– more efficient for frequent read/write operations</a:t>
            </a:r>
          </a:p>
        </p:txBody>
      </p:sp>
      <p:sp>
        <p:nvSpPr>
          <p:cNvPr id="8" name="Rectangle 7">
            <a:extLst>
              <a:ext uri="{FF2B5EF4-FFF2-40B4-BE49-F238E27FC236}">
                <a16:creationId xmlns:a16="http://schemas.microsoft.com/office/drawing/2014/main" id="{4ACB87CC-60E6-4A90-89ED-EEF5835F3020}"/>
              </a:ext>
            </a:extLst>
          </p:cNvPr>
          <p:cNvSpPr/>
          <p:nvPr/>
        </p:nvSpPr>
        <p:spPr>
          <a:xfrm>
            <a:off x="465138" y="4932240"/>
            <a:ext cx="6989766" cy="77033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latin typeface="+mj-lt"/>
                <a:cs typeface="Segoe UI Semilight"/>
              </a:rPr>
              <a:t>Append blobs </a:t>
            </a:r>
            <a:r>
              <a:rPr lang="en-US" sz="2400" dirty="0">
                <a:solidFill>
                  <a:schemeClr val="tx1"/>
                </a:solidFill>
                <a:cs typeface="Segoe UI Semilight"/>
              </a:rPr>
              <a:t>– useful for logging scenarios</a:t>
            </a:r>
          </a:p>
        </p:txBody>
      </p:sp>
      <p:pic>
        <p:nvPicPr>
          <p:cNvPr id="5" name="Picture 4" descr="Screenshot of the upload blob page. ">
            <a:extLst>
              <a:ext uri="{FF2B5EF4-FFF2-40B4-BE49-F238E27FC236}">
                <a16:creationId xmlns:a16="http://schemas.microsoft.com/office/drawing/2014/main" id="{B78B6100-893D-48D8-B5A2-0553FDCB741F}"/>
              </a:ext>
            </a:extLst>
          </p:cNvPr>
          <p:cNvPicPr>
            <a:picLocks noChangeAspect="1"/>
          </p:cNvPicPr>
          <p:nvPr/>
        </p:nvPicPr>
        <p:blipFill>
          <a:blip r:embed="rId3"/>
          <a:stretch>
            <a:fillRect/>
          </a:stretch>
        </p:blipFill>
        <p:spPr>
          <a:xfrm>
            <a:off x="8518139" y="1303425"/>
            <a:ext cx="2649393" cy="4611643"/>
          </a:xfrm>
          <a:prstGeom prst="rect">
            <a:avLst/>
          </a:prstGeom>
        </p:spPr>
      </p:pic>
      <p:sp>
        <p:nvSpPr>
          <p:cNvPr id="14" name="Freeform: Shape 13">
            <a:extLst>
              <a:ext uri="{FF2B5EF4-FFF2-40B4-BE49-F238E27FC236}">
                <a16:creationId xmlns:a16="http://schemas.microsoft.com/office/drawing/2014/main" id="{63BB035B-0298-4775-A732-3160610FD2F3}"/>
              </a:ext>
              <a:ext uri="{C183D7F6-B498-43B3-948B-1728B52AA6E4}">
                <adec:decorative xmlns:adec="http://schemas.microsoft.com/office/drawing/2017/decorative" val="1"/>
              </a:ext>
            </a:extLst>
          </p:cNvPr>
          <p:cNvSpPr/>
          <p:nvPr/>
        </p:nvSpPr>
        <p:spPr bwMode="auto">
          <a:xfrm>
            <a:off x="0" y="5945787"/>
            <a:ext cx="12436475" cy="411162"/>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 You cannot change a blob type once it has been created</a:t>
            </a:r>
          </a:p>
        </p:txBody>
      </p:sp>
      <p:sp>
        <p:nvSpPr>
          <p:cNvPr id="13" name="Rectangle 12">
            <a:extLst>
              <a:ext uri="{FF2B5EF4-FFF2-40B4-BE49-F238E27FC236}">
                <a16:creationId xmlns:a16="http://schemas.microsoft.com/office/drawing/2014/main" id="{E4F340E0-6376-42EE-9786-C9FC42B67D6A}"/>
              </a:ext>
              <a:ext uri="{C183D7F6-B498-43B3-948B-1728B52AA6E4}">
                <adec:decorative xmlns:adec="http://schemas.microsoft.com/office/drawing/2017/decorative" val="1"/>
              </a:ext>
            </a:extLst>
          </p:cNvPr>
          <p:cNvSpPr/>
          <p:nvPr/>
        </p:nvSpPr>
        <p:spPr bwMode="auto">
          <a:xfrm>
            <a:off x="427038" y="5945787"/>
            <a:ext cx="786384" cy="4111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a:solidFill>
                  <a:srgbClr val="007E39"/>
                </a:solidFill>
                <a:ea typeface="Segoe UI" pitchFamily="34" charset="0"/>
                <a:cs typeface="Segoe UI" pitchFamily="34" charset="0"/>
                <a:sym typeface="Wingdings" panose="05000000000000000000" pitchFamily="2" charset="2"/>
              </a:rPr>
              <a:t></a:t>
            </a:r>
            <a:endParaRPr lang="en-US" sz="4800" b="1">
              <a:solidFill>
                <a:srgbClr val="007E39"/>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628B7462-3E96-4C6C-BF3F-EFC2DC75080A}"/>
              </a:ext>
              <a:ext uri="{C183D7F6-B498-43B3-948B-1728B52AA6E4}">
                <adec:decorative xmlns:adec="http://schemas.microsoft.com/office/drawing/2017/decorative" val="1"/>
              </a:ext>
            </a:extLst>
          </p:cNvPr>
          <p:cNvSpPr/>
          <p:nvPr/>
        </p:nvSpPr>
        <p:spPr bwMode="auto">
          <a:xfrm>
            <a:off x="7763932" y="1192213"/>
            <a:ext cx="4245505" cy="46497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462187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Pricing</a:t>
            </a:r>
          </a:p>
        </p:txBody>
      </p:sp>
      <p:sp>
        <p:nvSpPr>
          <p:cNvPr id="18" name="Rectangle 17">
            <a:extLst>
              <a:ext uri="{FF2B5EF4-FFF2-40B4-BE49-F238E27FC236}">
                <a16:creationId xmlns:a16="http://schemas.microsoft.com/office/drawing/2014/main" id="{9B0D9C54-26C2-4365-9042-E24CBE1C02FC}"/>
              </a:ext>
            </a:extLst>
          </p:cNvPr>
          <p:cNvSpPr/>
          <p:nvPr/>
        </p:nvSpPr>
        <p:spPr>
          <a:xfrm>
            <a:off x="427038" y="1192214"/>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Storage costs</a:t>
            </a:r>
            <a:endParaRPr lang="en-IN" sz="2000">
              <a:solidFill>
                <a:schemeClr val="tx1"/>
              </a:solidFill>
              <a:cs typeface="Segoe UI Semilight"/>
            </a:endParaRPr>
          </a:p>
        </p:txBody>
      </p:sp>
      <p:sp>
        <p:nvSpPr>
          <p:cNvPr id="19" name="Rectangle 18">
            <a:extLst>
              <a:ext uri="{FF2B5EF4-FFF2-40B4-BE49-F238E27FC236}">
                <a16:creationId xmlns:a16="http://schemas.microsoft.com/office/drawing/2014/main" id="{60B00381-0279-4EA8-B79D-DFF46DE25794}"/>
              </a:ext>
            </a:extLst>
          </p:cNvPr>
          <p:cNvSpPr/>
          <p:nvPr/>
        </p:nvSpPr>
        <p:spPr>
          <a:xfrm>
            <a:off x="427038" y="1975162"/>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Blob storage </a:t>
            </a:r>
            <a:endParaRPr lang="en-IN" sz="2000">
              <a:solidFill>
                <a:schemeClr val="tx1"/>
              </a:solidFill>
              <a:cs typeface="Segoe UI Semilight"/>
            </a:endParaRPr>
          </a:p>
        </p:txBody>
      </p:sp>
      <p:sp>
        <p:nvSpPr>
          <p:cNvPr id="20" name="Rectangle 19">
            <a:extLst>
              <a:ext uri="{FF2B5EF4-FFF2-40B4-BE49-F238E27FC236}">
                <a16:creationId xmlns:a16="http://schemas.microsoft.com/office/drawing/2014/main" id="{5A9059AC-3446-426E-93E5-4BBFCB885B82}"/>
              </a:ext>
            </a:extLst>
          </p:cNvPr>
          <p:cNvSpPr/>
          <p:nvPr/>
        </p:nvSpPr>
        <p:spPr>
          <a:xfrm>
            <a:off x="427038" y="2758110"/>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Data access costs</a:t>
            </a:r>
            <a:endParaRPr lang="en-IN" sz="2000">
              <a:solidFill>
                <a:schemeClr val="tx1"/>
              </a:solidFill>
              <a:cs typeface="Segoe UI Semilight"/>
            </a:endParaRPr>
          </a:p>
        </p:txBody>
      </p:sp>
      <p:sp>
        <p:nvSpPr>
          <p:cNvPr id="21" name="Rectangle 20">
            <a:extLst>
              <a:ext uri="{FF2B5EF4-FFF2-40B4-BE49-F238E27FC236}">
                <a16:creationId xmlns:a16="http://schemas.microsoft.com/office/drawing/2014/main" id="{F8D88AE1-58F2-4BA1-A204-C12500BA2BAF}"/>
              </a:ext>
            </a:extLst>
          </p:cNvPr>
          <p:cNvSpPr/>
          <p:nvPr/>
        </p:nvSpPr>
        <p:spPr>
          <a:xfrm>
            <a:off x="427038" y="3541058"/>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Transaction costs</a:t>
            </a:r>
            <a:endParaRPr lang="en-IN" sz="2000">
              <a:solidFill>
                <a:schemeClr val="tx1"/>
              </a:solidFill>
              <a:cs typeface="Segoe UI Semilight"/>
            </a:endParaRPr>
          </a:p>
        </p:txBody>
      </p:sp>
      <p:sp>
        <p:nvSpPr>
          <p:cNvPr id="22" name="Rectangle 21">
            <a:extLst>
              <a:ext uri="{FF2B5EF4-FFF2-40B4-BE49-F238E27FC236}">
                <a16:creationId xmlns:a16="http://schemas.microsoft.com/office/drawing/2014/main" id="{00AC8F33-4D6B-4E23-8A09-ADE6B6BFA3B6}"/>
              </a:ext>
            </a:extLst>
          </p:cNvPr>
          <p:cNvSpPr/>
          <p:nvPr/>
        </p:nvSpPr>
        <p:spPr>
          <a:xfrm>
            <a:off x="427038" y="4324006"/>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Geo-Replication data transfer costs</a:t>
            </a:r>
            <a:endParaRPr lang="en-IN" sz="2000">
              <a:solidFill>
                <a:schemeClr val="tx1"/>
              </a:solidFill>
              <a:cs typeface="Segoe UI Semilight"/>
            </a:endParaRPr>
          </a:p>
        </p:txBody>
      </p:sp>
      <p:sp>
        <p:nvSpPr>
          <p:cNvPr id="23" name="Rectangle 22">
            <a:extLst>
              <a:ext uri="{FF2B5EF4-FFF2-40B4-BE49-F238E27FC236}">
                <a16:creationId xmlns:a16="http://schemas.microsoft.com/office/drawing/2014/main" id="{97927314-97C3-4699-B9FF-A9578B6418D6}"/>
              </a:ext>
            </a:extLst>
          </p:cNvPr>
          <p:cNvSpPr/>
          <p:nvPr/>
        </p:nvSpPr>
        <p:spPr>
          <a:xfrm>
            <a:off x="427038" y="5106954"/>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Outbound data transfer costs</a:t>
            </a:r>
            <a:endParaRPr lang="en-IN" sz="2000">
              <a:solidFill>
                <a:schemeClr val="tx1"/>
              </a:solidFill>
              <a:cs typeface="Segoe UI Semilight"/>
            </a:endParaRPr>
          </a:p>
        </p:txBody>
      </p:sp>
      <p:sp>
        <p:nvSpPr>
          <p:cNvPr id="24" name="Rectangle 23">
            <a:extLst>
              <a:ext uri="{FF2B5EF4-FFF2-40B4-BE49-F238E27FC236}">
                <a16:creationId xmlns:a16="http://schemas.microsoft.com/office/drawing/2014/main" id="{CC55428D-275D-4181-8D3D-15B03697A31C}"/>
              </a:ext>
            </a:extLst>
          </p:cNvPr>
          <p:cNvSpPr/>
          <p:nvPr/>
        </p:nvSpPr>
        <p:spPr>
          <a:xfrm>
            <a:off x="427038" y="5889903"/>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Changing the storage tier</a:t>
            </a:r>
            <a:endParaRPr lang="en-IN" sz="2000">
              <a:solidFill>
                <a:schemeClr val="tx1"/>
              </a:solidFill>
              <a:cs typeface="Segoe UI Semilight"/>
            </a:endParaRPr>
          </a:p>
        </p:txBody>
      </p:sp>
      <p:sp>
        <p:nvSpPr>
          <p:cNvPr id="3" name="Rectangle 2">
            <a:extLst>
              <a:ext uri="{FF2B5EF4-FFF2-40B4-BE49-F238E27FC236}">
                <a16:creationId xmlns:a16="http://schemas.microsoft.com/office/drawing/2014/main" id="{84D4C6A0-78CA-4908-BE8D-BBE74F73F4D9}"/>
              </a:ext>
              <a:ext uri="{C183D7F6-B498-43B3-948B-1728B52AA6E4}">
                <adec:decorative xmlns:adec="http://schemas.microsoft.com/office/drawing/2017/decorative" val="1"/>
              </a:ext>
            </a:extLst>
          </p:cNvPr>
          <p:cNvSpPr/>
          <p:nvPr/>
        </p:nvSpPr>
        <p:spPr bwMode="auto">
          <a:xfrm>
            <a:off x="5068958" y="1192213"/>
            <a:ext cx="6940480"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7" name="Object 26" descr="Screenshot of the Block Blobs and Files pricing information. Block Blobs are shown as $.0002/GB per month. Files are shown as $0.06/GB per month">
            <a:extLst>
              <a:ext uri="{FF2B5EF4-FFF2-40B4-BE49-F238E27FC236}">
                <a16:creationId xmlns:a16="http://schemas.microsoft.com/office/drawing/2014/main" id="{C4F90EBB-8854-4C56-A1FC-44E29270D1A1}"/>
              </a:ext>
            </a:extLst>
          </p:cNvPr>
          <p:cNvGraphicFramePr>
            <a:graphicFrameLocks noChangeAspect="1"/>
          </p:cNvGraphicFramePr>
          <p:nvPr>
            <p:extLst>
              <p:ext uri="{D42A27DB-BD31-4B8C-83A1-F6EECF244321}">
                <p14:modId xmlns:p14="http://schemas.microsoft.com/office/powerpoint/2010/main" val="75271263"/>
              </p:ext>
            </p:extLst>
          </p:nvPr>
        </p:nvGraphicFramePr>
        <p:xfrm>
          <a:off x="5140397" y="1476378"/>
          <a:ext cx="6797604" cy="4784722"/>
        </p:xfrm>
        <a:graphic>
          <a:graphicData uri="http://schemas.openxmlformats.org/presentationml/2006/ole">
            <mc:AlternateContent xmlns:mc="http://schemas.openxmlformats.org/markup-compatibility/2006">
              <mc:Choice xmlns:v="urn:schemas-microsoft-com:vml" Requires="v">
                <p:oleObj name="Bitmap Image" r:id="rId3" imgW="5495760" imgH="3533760" progId="Paint.Picture">
                  <p:embed/>
                </p:oleObj>
              </mc:Choice>
              <mc:Fallback>
                <p:oleObj name="Bitmap Image" r:id="rId3" imgW="5495760" imgH="3533760" progId="Paint.Picture">
                  <p:embed/>
                  <p:pic>
                    <p:nvPicPr>
                      <p:cNvPr id="27" name="Object 26" descr="Screenshot of the Block Blobs and Files pricing information. Block Blobs are shown as $.0002/GB per month. Files are shown as $0.06/GB per month">
                        <a:extLst>
                          <a:ext uri="{FF2B5EF4-FFF2-40B4-BE49-F238E27FC236}">
                            <a16:creationId xmlns:a16="http://schemas.microsoft.com/office/drawing/2014/main" id="{C4F90EBB-8854-4C56-A1FC-44E29270D1A1}"/>
                          </a:ext>
                        </a:extLst>
                      </p:cNvPr>
                      <p:cNvPicPr/>
                      <p:nvPr/>
                    </p:nvPicPr>
                    <p:blipFill>
                      <a:blip r:embed="rId4"/>
                      <a:stretch>
                        <a:fillRect/>
                      </a:stretch>
                    </p:blipFill>
                    <p:spPr>
                      <a:xfrm>
                        <a:off x="5140397" y="1476378"/>
                        <a:ext cx="6797604" cy="4784722"/>
                      </a:xfrm>
                      <a:prstGeom prst="rect">
                        <a:avLst/>
                      </a:prstGeom>
                      <a:solidFill>
                        <a:srgbClr val="EBEBEB"/>
                      </a:solidFill>
                      <a:ln>
                        <a:noFill/>
                      </a:ln>
                    </p:spPr>
                  </p:pic>
                </p:oleObj>
              </mc:Fallback>
            </mc:AlternateContent>
          </a:graphicData>
        </a:graphic>
      </p:graphicFrame>
    </p:spTree>
    <p:extLst>
      <p:ext uri="{BB962C8B-B14F-4D97-AF65-F5344CB8AC3E}">
        <p14:creationId xmlns:p14="http://schemas.microsoft.com/office/powerpoint/2010/main" val="222773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t>Module Overview</a:t>
            </a:r>
          </a:p>
        </p:txBody>
      </p:sp>
      <p:pic>
        <p:nvPicPr>
          <p:cNvPr id="11" name="Picture 10" descr="Icon of a screen with dots">
            <a:extLst>
              <a:ext uri="{FF2B5EF4-FFF2-40B4-BE49-F238E27FC236}">
                <a16:creationId xmlns:a16="http://schemas.microsoft.com/office/drawing/2014/main" id="{CDB8243D-DA1D-4638-B32B-6EBC15B554FD}"/>
              </a:ext>
            </a:extLst>
          </p:cNvPr>
          <p:cNvPicPr>
            <a:picLocks noChangeAspect="1"/>
          </p:cNvPicPr>
          <p:nvPr/>
        </p:nvPicPr>
        <p:blipFill>
          <a:blip r:embed="rId3"/>
          <a:stretch>
            <a:fillRect/>
          </a:stretch>
        </p:blipFill>
        <p:spPr>
          <a:xfrm>
            <a:off x="446088" y="1188329"/>
            <a:ext cx="755904" cy="755904"/>
          </a:xfrm>
          <a:prstGeom prst="rect">
            <a:avLst/>
          </a:prstGeom>
        </p:spPr>
      </p:pic>
      <p:sp>
        <p:nvSpPr>
          <p:cNvPr id="8" name="Rectangle 7">
            <a:extLst>
              <a:ext uri="{FF2B5EF4-FFF2-40B4-BE49-F238E27FC236}">
                <a16:creationId xmlns:a16="http://schemas.microsoft.com/office/drawing/2014/main" id="{EEC2D257-58DA-4807-86D1-A59C84D0C444}"/>
              </a:ext>
            </a:extLst>
          </p:cNvPr>
          <p:cNvSpPr/>
          <p:nvPr/>
        </p:nvSpPr>
        <p:spPr>
          <a:xfrm>
            <a:off x="1460500" y="1192213"/>
            <a:ext cx="10591800"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Lesson 01: Storage Accounts</a:t>
            </a:r>
          </a:p>
        </p:txBody>
      </p:sp>
      <p:cxnSp>
        <p:nvCxnSpPr>
          <p:cNvPr id="19" name="Straight Connector 18">
            <a:extLst>
              <a:ext uri="{FF2B5EF4-FFF2-40B4-BE49-F238E27FC236}">
                <a16:creationId xmlns:a16="http://schemas.microsoft.com/office/drawing/2014/main" id="{37121D1F-724E-414E-969E-6F9659773F67}"/>
              </a:ext>
              <a:ext uri="{C183D7F6-B498-43B3-948B-1728B52AA6E4}">
                <adec:decorative xmlns:adec="http://schemas.microsoft.com/office/drawing/2017/decorative" val="1"/>
              </a:ext>
            </a:extLst>
          </p:cNvPr>
          <p:cNvCxnSpPr>
            <a:cxnSpLocks/>
          </p:cNvCxnSpPr>
          <p:nvPr/>
        </p:nvCxnSpPr>
        <p:spPr>
          <a:xfrm>
            <a:off x="1435100" y="2025771"/>
            <a:ext cx="10537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four servers">
            <a:extLst>
              <a:ext uri="{FF2B5EF4-FFF2-40B4-BE49-F238E27FC236}">
                <a16:creationId xmlns:a16="http://schemas.microsoft.com/office/drawing/2014/main" id="{37169A9B-75ED-423C-A604-20A9C948641B}"/>
              </a:ext>
            </a:extLst>
          </p:cNvPr>
          <p:cNvPicPr>
            <a:picLocks noChangeAspect="1"/>
          </p:cNvPicPr>
          <p:nvPr/>
        </p:nvPicPr>
        <p:blipFill>
          <a:blip r:embed="rId4"/>
          <a:stretch>
            <a:fillRect/>
          </a:stretch>
        </p:blipFill>
        <p:spPr>
          <a:xfrm>
            <a:off x="446088" y="2108441"/>
            <a:ext cx="755904" cy="757428"/>
          </a:xfrm>
          <a:prstGeom prst="rect">
            <a:avLst/>
          </a:prstGeom>
        </p:spPr>
      </p:pic>
      <p:sp>
        <p:nvSpPr>
          <p:cNvPr id="14" name="Rectangle 13">
            <a:extLst>
              <a:ext uri="{FF2B5EF4-FFF2-40B4-BE49-F238E27FC236}">
                <a16:creationId xmlns:a16="http://schemas.microsoft.com/office/drawing/2014/main" id="{8A5C37EA-B0AC-4E86-867B-1F7628553E56}"/>
              </a:ext>
            </a:extLst>
          </p:cNvPr>
          <p:cNvSpPr/>
          <p:nvPr/>
        </p:nvSpPr>
        <p:spPr>
          <a:xfrm>
            <a:off x="1460432" y="2109858"/>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Lesson 02: Blob Storage</a:t>
            </a:r>
          </a:p>
        </p:txBody>
      </p:sp>
      <p:cxnSp>
        <p:nvCxnSpPr>
          <p:cNvPr id="24" name="Straight Connector 23">
            <a:extLst>
              <a:ext uri="{FF2B5EF4-FFF2-40B4-BE49-F238E27FC236}">
                <a16:creationId xmlns:a16="http://schemas.microsoft.com/office/drawing/2014/main" id="{844A3D7E-71C9-49BF-B1C0-5C37635C2ED6}"/>
              </a:ext>
              <a:ext uri="{C183D7F6-B498-43B3-948B-1728B52AA6E4}">
                <adec:decorative xmlns:adec="http://schemas.microsoft.com/office/drawing/2017/decorative" val="1"/>
              </a:ext>
            </a:extLst>
          </p:cNvPr>
          <p:cNvCxnSpPr>
            <a:cxnSpLocks/>
          </p:cNvCxnSpPr>
          <p:nvPr/>
        </p:nvCxnSpPr>
        <p:spPr>
          <a:xfrm>
            <a:off x="1435100" y="2945883"/>
            <a:ext cx="10537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a security lock">
            <a:extLst>
              <a:ext uri="{FF2B5EF4-FFF2-40B4-BE49-F238E27FC236}">
                <a16:creationId xmlns:a16="http://schemas.microsoft.com/office/drawing/2014/main" id="{5B7C6DF8-F309-4C57-B410-CD2C42519837}"/>
              </a:ext>
            </a:extLst>
          </p:cNvPr>
          <p:cNvPicPr>
            <a:picLocks noChangeAspect="1"/>
          </p:cNvPicPr>
          <p:nvPr/>
        </p:nvPicPr>
        <p:blipFill>
          <a:blip r:embed="rId5"/>
          <a:stretch>
            <a:fillRect/>
          </a:stretch>
        </p:blipFill>
        <p:spPr>
          <a:xfrm>
            <a:off x="446088" y="3028553"/>
            <a:ext cx="755904" cy="755904"/>
          </a:xfrm>
          <a:prstGeom prst="rect">
            <a:avLst/>
          </a:prstGeom>
        </p:spPr>
      </p:pic>
      <p:sp>
        <p:nvSpPr>
          <p:cNvPr id="20" name="Rectangle 19">
            <a:extLst>
              <a:ext uri="{FF2B5EF4-FFF2-40B4-BE49-F238E27FC236}">
                <a16:creationId xmlns:a16="http://schemas.microsoft.com/office/drawing/2014/main" id="{9ABABC5E-2166-420E-8490-F982B0B0CE88}"/>
              </a:ext>
            </a:extLst>
          </p:cNvPr>
          <p:cNvSpPr/>
          <p:nvPr/>
        </p:nvSpPr>
        <p:spPr>
          <a:xfrm>
            <a:off x="1422332" y="3027503"/>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Lesson 03: Storage Security</a:t>
            </a:r>
          </a:p>
        </p:txBody>
      </p:sp>
      <p:cxnSp>
        <p:nvCxnSpPr>
          <p:cNvPr id="29" name="Straight Connector 28">
            <a:extLst>
              <a:ext uri="{FF2B5EF4-FFF2-40B4-BE49-F238E27FC236}">
                <a16:creationId xmlns:a16="http://schemas.microsoft.com/office/drawing/2014/main" id="{43226DFF-77E8-4C09-BA81-93895C4AD4DF}"/>
              </a:ext>
              <a:ext uri="{C183D7F6-B498-43B3-948B-1728B52AA6E4}">
                <adec:decorative xmlns:adec="http://schemas.microsoft.com/office/drawing/2017/decorative" val="1"/>
              </a:ext>
            </a:extLst>
          </p:cNvPr>
          <p:cNvCxnSpPr>
            <a:cxnSpLocks/>
          </p:cNvCxnSpPr>
          <p:nvPr/>
        </p:nvCxnSpPr>
        <p:spPr>
          <a:xfrm>
            <a:off x="1435100" y="3865995"/>
            <a:ext cx="10537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clock">
            <a:extLst>
              <a:ext uri="{FF2B5EF4-FFF2-40B4-BE49-F238E27FC236}">
                <a16:creationId xmlns:a16="http://schemas.microsoft.com/office/drawing/2014/main" id="{6B8867C6-73BB-4CF3-88B4-EE5E6591C5F7}"/>
              </a:ext>
            </a:extLst>
          </p:cNvPr>
          <p:cNvPicPr>
            <a:picLocks noChangeAspect="1"/>
          </p:cNvPicPr>
          <p:nvPr/>
        </p:nvPicPr>
        <p:blipFill>
          <a:blip r:embed="rId6"/>
          <a:stretch>
            <a:fillRect/>
          </a:stretch>
        </p:blipFill>
        <p:spPr>
          <a:xfrm>
            <a:off x="446088" y="3948665"/>
            <a:ext cx="755904" cy="755904"/>
          </a:xfrm>
          <a:prstGeom prst="rect">
            <a:avLst/>
          </a:prstGeom>
        </p:spPr>
      </p:pic>
      <p:sp>
        <p:nvSpPr>
          <p:cNvPr id="26" name="Rectangle 25">
            <a:extLst>
              <a:ext uri="{FF2B5EF4-FFF2-40B4-BE49-F238E27FC236}">
                <a16:creationId xmlns:a16="http://schemas.microsoft.com/office/drawing/2014/main" id="{E46C5D38-E2D8-4246-BC15-4BE2D4F9B8CF}"/>
              </a:ext>
            </a:extLst>
          </p:cNvPr>
          <p:cNvSpPr/>
          <p:nvPr/>
        </p:nvSpPr>
        <p:spPr>
          <a:xfrm>
            <a:off x="1422332" y="3945148"/>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Lesson 04: Azure Files and File Sync</a:t>
            </a:r>
          </a:p>
        </p:txBody>
      </p:sp>
      <p:cxnSp>
        <p:nvCxnSpPr>
          <p:cNvPr id="34" name="Straight Connector 33">
            <a:extLst>
              <a:ext uri="{FF2B5EF4-FFF2-40B4-BE49-F238E27FC236}">
                <a16:creationId xmlns:a16="http://schemas.microsoft.com/office/drawing/2014/main" id="{25E30A56-6F9D-4160-913A-D93B82891F1F}"/>
              </a:ext>
              <a:ext uri="{C183D7F6-B498-43B3-948B-1728B52AA6E4}">
                <adec:decorative xmlns:adec="http://schemas.microsoft.com/office/drawing/2017/decorative" val="1"/>
              </a:ext>
            </a:extLst>
          </p:cNvPr>
          <p:cNvCxnSpPr>
            <a:cxnSpLocks/>
          </p:cNvCxnSpPr>
          <p:nvPr/>
        </p:nvCxnSpPr>
        <p:spPr>
          <a:xfrm>
            <a:off x="1435100" y="4786107"/>
            <a:ext cx="10537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0" name="Picture 79" descr="Icon of a server with cloud in the middle">
            <a:extLst>
              <a:ext uri="{FF2B5EF4-FFF2-40B4-BE49-F238E27FC236}">
                <a16:creationId xmlns:a16="http://schemas.microsoft.com/office/drawing/2014/main" id="{2710880A-1AC4-449B-9A31-92759C5380A3}"/>
              </a:ext>
            </a:extLst>
          </p:cNvPr>
          <p:cNvPicPr>
            <a:picLocks noChangeAspect="1"/>
          </p:cNvPicPr>
          <p:nvPr/>
        </p:nvPicPr>
        <p:blipFill>
          <a:blip r:embed="rId7"/>
          <a:stretch>
            <a:fillRect/>
          </a:stretch>
        </p:blipFill>
        <p:spPr>
          <a:xfrm>
            <a:off x="446088" y="4868777"/>
            <a:ext cx="755904" cy="755904"/>
          </a:xfrm>
          <a:prstGeom prst="rect">
            <a:avLst/>
          </a:prstGeom>
        </p:spPr>
      </p:pic>
      <p:sp>
        <p:nvSpPr>
          <p:cNvPr id="32" name="Rectangle 31">
            <a:extLst>
              <a:ext uri="{FF2B5EF4-FFF2-40B4-BE49-F238E27FC236}">
                <a16:creationId xmlns:a16="http://schemas.microsoft.com/office/drawing/2014/main" id="{551B7EC8-457C-41D2-BF59-41B7A2A291FB}"/>
              </a:ext>
            </a:extLst>
          </p:cNvPr>
          <p:cNvSpPr/>
          <p:nvPr/>
        </p:nvSpPr>
        <p:spPr>
          <a:xfrm>
            <a:off x="1422332" y="4862793"/>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Lesson 05: Managing Storage</a:t>
            </a:r>
          </a:p>
        </p:txBody>
      </p:sp>
      <p:cxnSp>
        <p:nvCxnSpPr>
          <p:cNvPr id="44" name="Straight Connector 43">
            <a:extLst>
              <a:ext uri="{FF2B5EF4-FFF2-40B4-BE49-F238E27FC236}">
                <a16:creationId xmlns:a16="http://schemas.microsoft.com/office/drawing/2014/main" id="{3FD936AF-8C21-44FB-8299-B1986A5AFB41}"/>
              </a:ext>
              <a:ext uri="{C183D7F6-B498-43B3-948B-1728B52AA6E4}">
                <adec:decorative xmlns:adec="http://schemas.microsoft.com/office/drawing/2017/decorative" val="1"/>
              </a:ext>
            </a:extLst>
          </p:cNvPr>
          <p:cNvCxnSpPr>
            <a:cxnSpLocks/>
          </p:cNvCxnSpPr>
          <p:nvPr/>
        </p:nvCxnSpPr>
        <p:spPr>
          <a:xfrm>
            <a:off x="1435100" y="5706219"/>
            <a:ext cx="10537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1" name="Picture 80" descr="Icon of a lab flask">
            <a:extLst>
              <a:ext uri="{FF2B5EF4-FFF2-40B4-BE49-F238E27FC236}">
                <a16:creationId xmlns:a16="http://schemas.microsoft.com/office/drawing/2014/main" id="{FB462401-878D-4A3B-946E-6915B0333FE2}"/>
              </a:ext>
            </a:extLst>
          </p:cNvPr>
          <p:cNvPicPr>
            <a:picLocks noChangeAspect="1"/>
          </p:cNvPicPr>
          <p:nvPr/>
        </p:nvPicPr>
        <p:blipFill>
          <a:blip r:embed="rId8"/>
          <a:stretch>
            <a:fillRect/>
          </a:stretch>
        </p:blipFill>
        <p:spPr>
          <a:xfrm>
            <a:off x="446088" y="5788893"/>
            <a:ext cx="755904" cy="757428"/>
          </a:xfrm>
          <a:prstGeom prst="rect">
            <a:avLst/>
          </a:prstGeom>
        </p:spPr>
      </p:pic>
      <p:sp>
        <p:nvSpPr>
          <p:cNvPr id="38" name="Rectangle 37">
            <a:extLst>
              <a:ext uri="{FF2B5EF4-FFF2-40B4-BE49-F238E27FC236}">
                <a16:creationId xmlns:a16="http://schemas.microsoft.com/office/drawing/2014/main" id="{4B46027C-688C-4F4F-B5CF-854A5F6AFA42}"/>
              </a:ext>
            </a:extLst>
          </p:cNvPr>
          <p:cNvSpPr/>
          <p:nvPr/>
        </p:nvSpPr>
        <p:spPr>
          <a:xfrm>
            <a:off x="1422332" y="5780433"/>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Lesson 06: Module 07 Lab and Review </a:t>
            </a:r>
          </a:p>
        </p:txBody>
      </p: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6356-AFAA-4DCE-8895-CBE367E877F4}"/>
              </a:ext>
            </a:extLst>
          </p:cNvPr>
          <p:cNvSpPr>
            <a:spLocks noGrp="1"/>
          </p:cNvSpPr>
          <p:nvPr>
            <p:ph type="title"/>
          </p:nvPr>
        </p:nvSpPr>
        <p:spPr/>
        <p:txBody>
          <a:bodyPr/>
          <a:lstStyle/>
          <a:p>
            <a:r>
              <a:rPr lang="en-US" dirty="0"/>
              <a:t>Demonstration – Blob Storage</a:t>
            </a:r>
          </a:p>
        </p:txBody>
      </p:sp>
      <p:pic>
        <p:nvPicPr>
          <p:cNvPr id="21" name="Picture 20">
            <a:extLst>
              <a:ext uri="{FF2B5EF4-FFF2-40B4-BE49-F238E27FC236}">
                <a16:creationId xmlns:a16="http://schemas.microsoft.com/office/drawing/2014/main" id="{23180367-1729-4CCC-BD3E-1FFC9A29BC4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 y="2023355"/>
            <a:ext cx="12436475" cy="1843625"/>
          </a:xfrm>
          <a:prstGeom prst="rect">
            <a:avLst/>
          </a:prstGeom>
        </p:spPr>
      </p:pic>
      <p:sp>
        <p:nvSpPr>
          <p:cNvPr id="6" name="Oval 5">
            <a:extLst>
              <a:ext uri="{FF2B5EF4-FFF2-40B4-BE49-F238E27FC236}">
                <a16:creationId xmlns:a16="http://schemas.microsoft.com/office/drawing/2014/main" id="{B7C61D5C-2A21-4961-A314-06B2E56958EC}"/>
              </a:ext>
              <a:ext uri="{C183D7F6-B498-43B3-948B-1728B52AA6E4}">
                <adec:decorative xmlns:adec="http://schemas.microsoft.com/office/drawing/2017/decorative" val="0"/>
              </a:ext>
            </a:extLst>
          </p:cNvPr>
          <p:cNvSpPr/>
          <p:nvPr/>
        </p:nvSpPr>
        <p:spPr bwMode="auto">
          <a:xfrm>
            <a:off x="663578" y="2220581"/>
            <a:ext cx="3253622" cy="3253616"/>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Create a</a:t>
            </a:r>
            <a:br>
              <a:rPr lang="en-US" sz="2800">
                <a:solidFill>
                  <a:schemeClr val="tx1"/>
                </a:solidFill>
                <a:latin typeface="+mj-lt"/>
              </a:rPr>
            </a:br>
            <a:r>
              <a:rPr lang="en-US" sz="2800">
                <a:solidFill>
                  <a:schemeClr val="tx1"/>
                </a:solidFill>
                <a:latin typeface="+mj-lt"/>
              </a:rPr>
              <a:t>container</a:t>
            </a:r>
          </a:p>
        </p:txBody>
      </p:sp>
      <p:sp>
        <p:nvSpPr>
          <p:cNvPr id="4" name="Oval 3">
            <a:extLst>
              <a:ext uri="{FF2B5EF4-FFF2-40B4-BE49-F238E27FC236}">
                <a16:creationId xmlns:a16="http://schemas.microsoft.com/office/drawing/2014/main" id="{744D505E-54E4-4EF8-B88E-CD6C1BD046B9}"/>
              </a:ext>
              <a:ext uri="{C183D7F6-B498-43B3-948B-1728B52AA6E4}">
                <adec:decorative xmlns:adec="http://schemas.microsoft.com/office/drawing/2017/decorative" val="0"/>
              </a:ext>
            </a:extLst>
          </p:cNvPr>
          <p:cNvSpPr/>
          <p:nvPr/>
        </p:nvSpPr>
        <p:spPr bwMode="auto">
          <a:xfrm>
            <a:off x="4597778" y="2220581"/>
            <a:ext cx="3253622" cy="3253616"/>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Upload a</a:t>
            </a:r>
            <a:br>
              <a:rPr lang="en-US" sz="2800">
                <a:solidFill>
                  <a:schemeClr val="tx1"/>
                </a:solidFill>
                <a:latin typeface="+mj-lt"/>
              </a:rPr>
            </a:br>
            <a:r>
              <a:rPr lang="en-US" sz="2800">
                <a:solidFill>
                  <a:schemeClr val="tx1"/>
                </a:solidFill>
                <a:latin typeface="+mj-lt"/>
              </a:rPr>
              <a:t>block blob</a:t>
            </a:r>
          </a:p>
        </p:txBody>
      </p:sp>
      <p:sp>
        <p:nvSpPr>
          <p:cNvPr id="5" name="Oval 4">
            <a:extLst>
              <a:ext uri="{FF2B5EF4-FFF2-40B4-BE49-F238E27FC236}">
                <a16:creationId xmlns:a16="http://schemas.microsoft.com/office/drawing/2014/main" id="{AD122928-E716-48AD-940A-977E311E060F}"/>
              </a:ext>
              <a:ext uri="{C183D7F6-B498-43B3-948B-1728B52AA6E4}">
                <adec:decorative xmlns:adec="http://schemas.microsoft.com/office/drawing/2017/decorative" val="0"/>
              </a:ext>
            </a:extLst>
          </p:cNvPr>
          <p:cNvSpPr/>
          <p:nvPr/>
        </p:nvSpPr>
        <p:spPr bwMode="auto">
          <a:xfrm>
            <a:off x="8531978" y="2220581"/>
            <a:ext cx="3253622" cy="3253616"/>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Download a</a:t>
            </a:r>
            <a:br>
              <a:rPr lang="en-US" sz="2800">
                <a:solidFill>
                  <a:schemeClr val="tx1"/>
                </a:solidFill>
                <a:latin typeface="+mj-lt"/>
              </a:rPr>
            </a:br>
            <a:r>
              <a:rPr lang="en-US" sz="2800">
                <a:solidFill>
                  <a:schemeClr val="tx1"/>
                </a:solidFill>
                <a:latin typeface="+mj-lt"/>
              </a:rPr>
              <a:t>block blob</a:t>
            </a:r>
          </a:p>
        </p:txBody>
      </p:sp>
    </p:spTree>
    <p:extLst>
      <p:ext uri="{BB962C8B-B14F-4D97-AF65-F5344CB8AC3E}">
        <p14:creationId xmlns:p14="http://schemas.microsoft.com/office/powerpoint/2010/main" val="38239156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03: Storage Security</a:t>
            </a:r>
          </a:p>
        </p:txBody>
      </p:sp>
      <p:pic>
        <p:nvPicPr>
          <p:cNvPr id="3" name="Picture 2" descr="Icon of a security lock">
            <a:extLst>
              <a:ext uri="{FF2B5EF4-FFF2-40B4-BE49-F238E27FC236}">
                <a16:creationId xmlns:a16="http://schemas.microsoft.com/office/drawing/2014/main" id="{84AEFEC0-D26D-4F2E-A72B-DBEF014CF389}"/>
              </a:ext>
            </a:extLst>
          </p:cNvPr>
          <p:cNvPicPr>
            <a:picLocks noChangeAspect="1"/>
          </p:cNvPicPr>
          <p:nvPr/>
        </p:nvPicPr>
        <p:blipFill rotWithShape="1">
          <a:blip r:embed="rId2"/>
          <a:srcRect b="23953"/>
          <a:stretch/>
        </p:blipFill>
        <p:spPr>
          <a:xfrm>
            <a:off x="10399302" y="2825367"/>
            <a:ext cx="1044689" cy="1340233"/>
          </a:xfrm>
          <a:prstGeom prst="rect">
            <a:avLst/>
          </a:prstGeom>
        </p:spPr>
      </p:pic>
    </p:spTree>
    <p:extLst>
      <p:ext uri="{BB962C8B-B14F-4D97-AF65-F5344CB8AC3E}">
        <p14:creationId xmlns:p14="http://schemas.microsoft.com/office/powerpoint/2010/main" val="17892389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CD4C-A642-48D7-8AB3-D5EE9290AB7E}"/>
              </a:ext>
            </a:extLst>
          </p:cNvPr>
          <p:cNvSpPr>
            <a:spLocks noGrp="1"/>
          </p:cNvSpPr>
          <p:nvPr>
            <p:ph type="title"/>
          </p:nvPr>
        </p:nvSpPr>
        <p:spPr>
          <a:xfrm>
            <a:off x="465139" y="2881710"/>
            <a:ext cx="2506662" cy="1231106"/>
          </a:xfrm>
        </p:spPr>
        <p:txBody>
          <a:bodyPr/>
          <a:lstStyle/>
          <a:p>
            <a:r>
              <a:rPr lang="en-US" dirty="0"/>
              <a:t>Storage Security Overview</a:t>
            </a:r>
          </a:p>
        </p:txBody>
      </p:sp>
      <p:pic>
        <p:nvPicPr>
          <p:cNvPr id="87" name="Picture 86" descr="Icon of a lock pad with a cloud at the centre">
            <a:extLst>
              <a:ext uri="{FF2B5EF4-FFF2-40B4-BE49-F238E27FC236}">
                <a16:creationId xmlns:a16="http://schemas.microsoft.com/office/drawing/2014/main" id="{15ACE6C1-BEEE-451C-84CB-C86E33961ED2}"/>
              </a:ext>
            </a:extLst>
          </p:cNvPr>
          <p:cNvPicPr>
            <a:picLocks noChangeAspect="1"/>
          </p:cNvPicPr>
          <p:nvPr/>
        </p:nvPicPr>
        <p:blipFill>
          <a:blip r:embed="rId3"/>
          <a:stretch>
            <a:fillRect/>
          </a:stretch>
        </p:blipFill>
        <p:spPr>
          <a:xfrm>
            <a:off x="3681413" y="574252"/>
            <a:ext cx="1034796" cy="1034796"/>
          </a:xfrm>
          <a:prstGeom prst="rect">
            <a:avLst/>
          </a:prstGeom>
        </p:spPr>
      </p:pic>
      <p:sp>
        <p:nvSpPr>
          <p:cNvPr id="5" name="Rectangle 4">
            <a:extLst>
              <a:ext uri="{FF2B5EF4-FFF2-40B4-BE49-F238E27FC236}">
                <a16:creationId xmlns:a16="http://schemas.microsoft.com/office/drawing/2014/main" id="{5D549ECF-F041-4875-BCEA-86A3FFFEA7B8}"/>
              </a:ext>
            </a:extLst>
          </p:cNvPr>
          <p:cNvSpPr/>
          <p:nvPr/>
        </p:nvSpPr>
        <p:spPr bwMode="auto">
          <a:xfrm>
            <a:off x="4929558" y="519701"/>
            <a:ext cx="298555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Storage Security</a:t>
            </a:r>
          </a:p>
        </p:txBody>
      </p:sp>
      <p:pic>
        <p:nvPicPr>
          <p:cNvPr id="86" name="Picture 85" descr="Icon of a bar code enclosed in frames at the corners">
            <a:extLst>
              <a:ext uri="{FF2B5EF4-FFF2-40B4-BE49-F238E27FC236}">
                <a16:creationId xmlns:a16="http://schemas.microsoft.com/office/drawing/2014/main" id="{D9AFFC75-A406-4639-965C-A32A23C42E95}"/>
              </a:ext>
            </a:extLst>
          </p:cNvPr>
          <p:cNvPicPr>
            <a:picLocks noChangeAspect="1"/>
          </p:cNvPicPr>
          <p:nvPr/>
        </p:nvPicPr>
        <p:blipFill>
          <a:blip r:embed="rId4"/>
          <a:stretch>
            <a:fillRect/>
          </a:stretch>
        </p:blipFill>
        <p:spPr>
          <a:xfrm>
            <a:off x="3681413" y="2113739"/>
            <a:ext cx="1034796" cy="1034796"/>
          </a:xfrm>
          <a:prstGeom prst="rect">
            <a:avLst/>
          </a:prstGeom>
        </p:spPr>
      </p:pic>
      <p:sp>
        <p:nvSpPr>
          <p:cNvPr id="7" name="Rectangle 6">
            <a:extLst>
              <a:ext uri="{FF2B5EF4-FFF2-40B4-BE49-F238E27FC236}">
                <a16:creationId xmlns:a16="http://schemas.microsoft.com/office/drawing/2014/main" id="{9E0F671A-3338-464E-B8BB-29DB5E6EFCD9}"/>
              </a:ext>
            </a:extLst>
          </p:cNvPr>
          <p:cNvSpPr/>
          <p:nvPr/>
        </p:nvSpPr>
        <p:spPr bwMode="auto">
          <a:xfrm>
            <a:off x="4929558" y="2064984"/>
            <a:ext cx="298555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Shared Access Signatures</a:t>
            </a:r>
          </a:p>
        </p:txBody>
      </p:sp>
      <p:pic>
        <p:nvPicPr>
          <p:cNvPr id="85" name="Picture 84" descr="Icon of arrow pointing in four opposite directions">
            <a:extLst>
              <a:ext uri="{FF2B5EF4-FFF2-40B4-BE49-F238E27FC236}">
                <a16:creationId xmlns:a16="http://schemas.microsoft.com/office/drawing/2014/main" id="{9BE90E32-21C2-44F6-B20D-D185A21B40A0}"/>
              </a:ext>
            </a:extLst>
          </p:cNvPr>
          <p:cNvPicPr>
            <a:picLocks noChangeAspect="1"/>
          </p:cNvPicPr>
          <p:nvPr/>
        </p:nvPicPr>
        <p:blipFill>
          <a:blip r:embed="rId5"/>
          <a:stretch>
            <a:fillRect/>
          </a:stretch>
        </p:blipFill>
        <p:spPr>
          <a:xfrm>
            <a:off x="3681413" y="3653226"/>
            <a:ext cx="1034796" cy="1034796"/>
          </a:xfrm>
          <a:prstGeom prst="rect">
            <a:avLst/>
          </a:prstGeom>
        </p:spPr>
      </p:pic>
      <p:sp>
        <p:nvSpPr>
          <p:cNvPr id="9" name="Rectangle 8">
            <a:extLst>
              <a:ext uri="{FF2B5EF4-FFF2-40B4-BE49-F238E27FC236}">
                <a16:creationId xmlns:a16="http://schemas.microsoft.com/office/drawing/2014/main" id="{FD04B9BE-23D5-48F4-B77C-CCB470462594}"/>
              </a:ext>
            </a:extLst>
          </p:cNvPr>
          <p:cNvSpPr/>
          <p:nvPr/>
        </p:nvSpPr>
        <p:spPr bwMode="auto">
          <a:xfrm>
            <a:off x="4929558" y="3610267"/>
            <a:ext cx="298555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URI and SAS Parameters</a:t>
            </a:r>
          </a:p>
        </p:txBody>
      </p:sp>
      <p:pic>
        <p:nvPicPr>
          <p:cNvPr id="84" name="Picture 83" descr="Icon of a screen with a triangle in the middle">
            <a:extLst>
              <a:ext uri="{FF2B5EF4-FFF2-40B4-BE49-F238E27FC236}">
                <a16:creationId xmlns:a16="http://schemas.microsoft.com/office/drawing/2014/main" id="{73BC8782-262C-48C0-B20B-9EE895D54C70}"/>
              </a:ext>
            </a:extLst>
          </p:cNvPr>
          <p:cNvPicPr>
            <a:picLocks noChangeAspect="1"/>
          </p:cNvPicPr>
          <p:nvPr/>
        </p:nvPicPr>
        <p:blipFill>
          <a:blip r:embed="rId6"/>
          <a:stretch>
            <a:fillRect/>
          </a:stretch>
        </p:blipFill>
        <p:spPr>
          <a:xfrm>
            <a:off x="3681413" y="5192712"/>
            <a:ext cx="1034796" cy="1034796"/>
          </a:xfrm>
          <a:prstGeom prst="rect">
            <a:avLst/>
          </a:prstGeom>
        </p:spPr>
      </p:pic>
      <p:sp>
        <p:nvSpPr>
          <p:cNvPr id="11" name="Rectangle 10">
            <a:extLst>
              <a:ext uri="{FF2B5EF4-FFF2-40B4-BE49-F238E27FC236}">
                <a16:creationId xmlns:a16="http://schemas.microsoft.com/office/drawing/2014/main" id="{04A5FA4F-D4FC-4F62-B33F-8780D8E6C3A3}"/>
              </a:ext>
            </a:extLst>
          </p:cNvPr>
          <p:cNvSpPr/>
          <p:nvPr/>
        </p:nvSpPr>
        <p:spPr bwMode="auto">
          <a:xfrm>
            <a:off x="4929558" y="5155549"/>
            <a:ext cx="3325442"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a:solidFill>
                  <a:schemeClr val="tx1"/>
                </a:solidFill>
              </a:rPr>
              <a:t>Demonstration – SAS (Portal)</a:t>
            </a:r>
          </a:p>
        </p:txBody>
      </p:sp>
      <p:pic>
        <p:nvPicPr>
          <p:cNvPr id="103" name="Picture 102" descr="Icon of a security lock">
            <a:extLst>
              <a:ext uri="{FF2B5EF4-FFF2-40B4-BE49-F238E27FC236}">
                <a16:creationId xmlns:a16="http://schemas.microsoft.com/office/drawing/2014/main" id="{4F179E61-52A2-4837-A837-1716B7838591}"/>
              </a:ext>
            </a:extLst>
          </p:cNvPr>
          <p:cNvPicPr>
            <a:picLocks noChangeAspect="1"/>
          </p:cNvPicPr>
          <p:nvPr/>
        </p:nvPicPr>
        <p:blipFill>
          <a:blip r:embed="rId7"/>
          <a:stretch>
            <a:fillRect/>
          </a:stretch>
        </p:blipFill>
        <p:spPr>
          <a:xfrm>
            <a:off x="8170862" y="574252"/>
            <a:ext cx="1034796" cy="1034796"/>
          </a:xfrm>
          <a:prstGeom prst="rect">
            <a:avLst/>
          </a:prstGeom>
        </p:spPr>
      </p:pic>
      <p:sp>
        <p:nvSpPr>
          <p:cNvPr id="13" name="Rectangle 12">
            <a:extLst>
              <a:ext uri="{FF2B5EF4-FFF2-40B4-BE49-F238E27FC236}">
                <a16:creationId xmlns:a16="http://schemas.microsoft.com/office/drawing/2014/main" id="{0FCB1ECD-782F-4909-8A7F-69FD760B3F0C}"/>
              </a:ext>
            </a:extLst>
          </p:cNvPr>
          <p:cNvSpPr/>
          <p:nvPr/>
        </p:nvSpPr>
        <p:spPr bwMode="auto">
          <a:xfrm>
            <a:off x="9448922" y="519701"/>
            <a:ext cx="256789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Storage Service Encryption</a:t>
            </a:r>
          </a:p>
        </p:txBody>
      </p:sp>
      <p:pic>
        <p:nvPicPr>
          <p:cNvPr id="104" name="Picture 103" descr="Icon of a key">
            <a:extLst>
              <a:ext uri="{FF2B5EF4-FFF2-40B4-BE49-F238E27FC236}">
                <a16:creationId xmlns:a16="http://schemas.microsoft.com/office/drawing/2014/main" id="{083E4737-2BA8-4BCD-87B1-353AFD8CAFFA}"/>
              </a:ext>
            </a:extLst>
          </p:cNvPr>
          <p:cNvPicPr>
            <a:picLocks noChangeAspect="1"/>
          </p:cNvPicPr>
          <p:nvPr/>
        </p:nvPicPr>
        <p:blipFill>
          <a:blip r:embed="rId8"/>
          <a:stretch>
            <a:fillRect/>
          </a:stretch>
        </p:blipFill>
        <p:spPr>
          <a:xfrm>
            <a:off x="8170862" y="2113739"/>
            <a:ext cx="1034796" cy="1034796"/>
          </a:xfrm>
          <a:prstGeom prst="rect">
            <a:avLst/>
          </a:prstGeom>
        </p:spPr>
      </p:pic>
      <p:sp>
        <p:nvSpPr>
          <p:cNvPr id="15" name="Rectangle 14">
            <a:extLst>
              <a:ext uri="{FF2B5EF4-FFF2-40B4-BE49-F238E27FC236}">
                <a16:creationId xmlns:a16="http://schemas.microsoft.com/office/drawing/2014/main" id="{4E9F232A-C757-43D2-AD1F-7F649A6C78CD}"/>
              </a:ext>
            </a:extLst>
          </p:cNvPr>
          <p:cNvSpPr/>
          <p:nvPr/>
        </p:nvSpPr>
        <p:spPr bwMode="auto">
          <a:xfrm>
            <a:off x="9448922" y="2047061"/>
            <a:ext cx="256789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Customer</a:t>
            </a:r>
            <a:br>
              <a:rPr lang="en-US" sz="2000" dirty="0">
                <a:solidFill>
                  <a:schemeClr val="tx1"/>
                </a:solidFill>
              </a:rPr>
            </a:br>
            <a:r>
              <a:rPr lang="en-US" sz="2000" dirty="0">
                <a:solidFill>
                  <a:schemeClr val="tx1"/>
                </a:solidFill>
              </a:rPr>
              <a:t>Managed Keys</a:t>
            </a:r>
          </a:p>
        </p:txBody>
      </p:sp>
      <p:pic>
        <p:nvPicPr>
          <p:cNvPr id="105" name="Picture 104" descr="Icon of a document with a checkmark">
            <a:extLst>
              <a:ext uri="{FF2B5EF4-FFF2-40B4-BE49-F238E27FC236}">
                <a16:creationId xmlns:a16="http://schemas.microsoft.com/office/drawing/2014/main" id="{564C0268-6468-4694-886C-4954C85B6BFD}"/>
              </a:ext>
            </a:extLst>
          </p:cNvPr>
          <p:cNvPicPr>
            <a:picLocks noChangeAspect="1"/>
          </p:cNvPicPr>
          <p:nvPr/>
        </p:nvPicPr>
        <p:blipFill>
          <a:blip r:embed="rId9"/>
          <a:stretch>
            <a:fillRect/>
          </a:stretch>
        </p:blipFill>
        <p:spPr>
          <a:xfrm>
            <a:off x="8170862" y="3653226"/>
            <a:ext cx="1034796" cy="1034796"/>
          </a:xfrm>
          <a:prstGeom prst="rect">
            <a:avLst/>
          </a:prstGeom>
        </p:spPr>
      </p:pic>
      <p:sp>
        <p:nvSpPr>
          <p:cNvPr id="17" name="Rectangle 16">
            <a:extLst>
              <a:ext uri="{FF2B5EF4-FFF2-40B4-BE49-F238E27FC236}">
                <a16:creationId xmlns:a16="http://schemas.microsoft.com/office/drawing/2014/main" id="{585F51D8-3750-4013-9077-CE9953064809}"/>
              </a:ext>
            </a:extLst>
          </p:cNvPr>
          <p:cNvSpPr/>
          <p:nvPr/>
        </p:nvSpPr>
        <p:spPr bwMode="auto">
          <a:xfrm>
            <a:off x="9448922" y="3574421"/>
            <a:ext cx="256789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Storage Security</a:t>
            </a:r>
            <a:br>
              <a:rPr lang="en-US" sz="2000" dirty="0">
                <a:solidFill>
                  <a:schemeClr val="tx1"/>
                </a:solidFill>
              </a:rPr>
            </a:br>
            <a:r>
              <a:rPr lang="en-US" sz="2000" dirty="0">
                <a:solidFill>
                  <a:schemeClr val="tx1"/>
                </a:solidFill>
              </a:rPr>
              <a:t>Best Practices</a:t>
            </a:r>
          </a:p>
        </p:txBody>
      </p:sp>
    </p:spTree>
    <p:extLst>
      <p:ext uri="{BB962C8B-B14F-4D97-AF65-F5344CB8AC3E}">
        <p14:creationId xmlns:p14="http://schemas.microsoft.com/office/powerpoint/2010/main" val="1990745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1FCE-64F4-4472-AA65-D063EFDC413D}"/>
              </a:ext>
            </a:extLst>
          </p:cNvPr>
          <p:cNvSpPr>
            <a:spLocks noGrp="1"/>
          </p:cNvSpPr>
          <p:nvPr>
            <p:ph type="title"/>
          </p:nvPr>
        </p:nvSpPr>
        <p:spPr/>
        <p:txBody>
          <a:bodyPr/>
          <a:lstStyle/>
          <a:p>
            <a:r>
              <a:rPr lang="en-US" dirty="0"/>
              <a:t>Storage Security</a:t>
            </a:r>
          </a:p>
        </p:txBody>
      </p:sp>
      <p:pic>
        <p:nvPicPr>
          <p:cNvPr id="75" name="Picture 74" descr="Icon of three squares and a cloud">
            <a:extLst>
              <a:ext uri="{FF2B5EF4-FFF2-40B4-BE49-F238E27FC236}">
                <a16:creationId xmlns:a16="http://schemas.microsoft.com/office/drawing/2014/main" id="{BD09B1E5-9E71-4BAC-B421-AB878F2A0DA3}"/>
              </a:ext>
            </a:extLst>
          </p:cNvPr>
          <p:cNvPicPr>
            <a:picLocks noChangeAspect="1"/>
          </p:cNvPicPr>
          <p:nvPr/>
        </p:nvPicPr>
        <p:blipFill>
          <a:blip r:embed="rId2"/>
          <a:stretch>
            <a:fillRect/>
          </a:stretch>
        </p:blipFill>
        <p:spPr>
          <a:xfrm>
            <a:off x="420688" y="1435979"/>
            <a:ext cx="859536" cy="859536"/>
          </a:xfrm>
          <a:prstGeom prst="rect">
            <a:avLst/>
          </a:prstGeom>
        </p:spPr>
      </p:pic>
      <p:sp>
        <p:nvSpPr>
          <p:cNvPr id="5" name="Rectangle 4">
            <a:extLst>
              <a:ext uri="{FF2B5EF4-FFF2-40B4-BE49-F238E27FC236}">
                <a16:creationId xmlns:a16="http://schemas.microsoft.com/office/drawing/2014/main" id="{F867F038-7F9A-4FBC-A71E-BE7618D9FB88}"/>
              </a:ext>
            </a:extLst>
          </p:cNvPr>
          <p:cNvSpPr/>
          <p:nvPr/>
        </p:nvSpPr>
        <p:spPr bwMode="auto">
          <a:xfrm>
            <a:off x="1547335" y="1349374"/>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Storage Service Encryption</a:t>
            </a:r>
          </a:p>
        </p:txBody>
      </p:sp>
      <p:cxnSp>
        <p:nvCxnSpPr>
          <p:cNvPr id="24" name="Straight Connector 23">
            <a:extLst>
              <a:ext uri="{FF2B5EF4-FFF2-40B4-BE49-F238E27FC236}">
                <a16:creationId xmlns:a16="http://schemas.microsoft.com/office/drawing/2014/main" id="{F802C021-9677-4A24-8E23-C5C6014E06BA}"/>
              </a:ext>
              <a:ext uri="{C183D7F6-B498-43B3-948B-1728B52AA6E4}">
                <adec:decorative xmlns:adec="http://schemas.microsoft.com/office/drawing/2017/decorative" val="1"/>
              </a:ext>
            </a:extLst>
          </p:cNvPr>
          <p:cNvCxnSpPr>
            <a:cxnSpLocks/>
          </p:cNvCxnSpPr>
          <p:nvPr/>
        </p:nvCxnSpPr>
        <p:spPr>
          <a:xfrm>
            <a:off x="1552575" y="2533943"/>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4" name="Picture 73" descr="Icon of a webpage showing six squares">
            <a:extLst>
              <a:ext uri="{FF2B5EF4-FFF2-40B4-BE49-F238E27FC236}">
                <a16:creationId xmlns:a16="http://schemas.microsoft.com/office/drawing/2014/main" id="{F1054FBC-4522-448C-9F32-BE490B9F5DAF}"/>
              </a:ext>
            </a:extLst>
          </p:cNvPr>
          <p:cNvPicPr>
            <a:picLocks noChangeAspect="1"/>
          </p:cNvPicPr>
          <p:nvPr/>
        </p:nvPicPr>
        <p:blipFill>
          <a:blip r:embed="rId3"/>
          <a:stretch>
            <a:fillRect/>
          </a:stretch>
        </p:blipFill>
        <p:spPr>
          <a:xfrm>
            <a:off x="420688" y="2773948"/>
            <a:ext cx="859536" cy="859536"/>
          </a:xfrm>
          <a:prstGeom prst="rect">
            <a:avLst/>
          </a:prstGeom>
        </p:spPr>
      </p:pic>
      <p:sp>
        <p:nvSpPr>
          <p:cNvPr id="9" name="Rectangle 8">
            <a:extLst>
              <a:ext uri="{FF2B5EF4-FFF2-40B4-BE49-F238E27FC236}">
                <a16:creationId xmlns:a16="http://schemas.microsoft.com/office/drawing/2014/main" id="{1B5F96A3-CD83-42C3-99AD-7A37BC4090F9}"/>
              </a:ext>
            </a:extLst>
          </p:cNvPr>
          <p:cNvSpPr/>
          <p:nvPr/>
        </p:nvSpPr>
        <p:spPr bwMode="auto">
          <a:xfrm>
            <a:off x="1547335" y="2694168"/>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Authentication with Azure AD and RBAC</a:t>
            </a:r>
          </a:p>
        </p:txBody>
      </p:sp>
      <p:cxnSp>
        <p:nvCxnSpPr>
          <p:cNvPr id="26" name="Straight Connector 25">
            <a:extLst>
              <a:ext uri="{FF2B5EF4-FFF2-40B4-BE49-F238E27FC236}">
                <a16:creationId xmlns:a16="http://schemas.microsoft.com/office/drawing/2014/main" id="{C6D63593-9B1E-436B-AB77-4F037A6BE647}"/>
              </a:ext>
              <a:ext uri="{C183D7F6-B498-43B3-948B-1728B52AA6E4}">
                <adec:decorative xmlns:adec="http://schemas.microsoft.com/office/drawing/2017/decorative" val="1"/>
              </a:ext>
            </a:extLst>
          </p:cNvPr>
          <p:cNvCxnSpPr>
            <a:cxnSpLocks/>
          </p:cNvCxnSpPr>
          <p:nvPr/>
        </p:nvCxnSpPr>
        <p:spPr>
          <a:xfrm>
            <a:off x="1552575" y="3871912"/>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three squares and a cloud">
            <a:extLst>
              <a:ext uri="{FF2B5EF4-FFF2-40B4-BE49-F238E27FC236}">
                <a16:creationId xmlns:a16="http://schemas.microsoft.com/office/drawing/2014/main" id="{67AE4003-F2A5-455D-B9EE-4161A7FFEAA2}"/>
              </a:ext>
            </a:extLst>
          </p:cNvPr>
          <p:cNvPicPr>
            <a:picLocks noChangeAspect="1"/>
          </p:cNvPicPr>
          <p:nvPr/>
        </p:nvPicPr>
        <p:blipFill>
          <a:blip r:embed="rId4"/>
          <a:stretch>
            <a:fillRect/>
          </a:stretch>
        </p:blipFill>
        <p:spPr>
          <a:xfrm>
            <a:off x="420688" y="4111917"/>
            <a:ext cx="859536" cy="859536"/>
          </a:xfrm>
          <a:prstGeom prst="rect">
            <a:avLst/>
          </a:prstGeom>
        </p:spPr>
      </p:pic>
      <p:sp>
        <p:nvSpPr>
          <p:cNvPr id="13" name="Rectangle 12">
            <a:extLst>
              <a:ext uri="{FF2B5EF4-FFF2-40B4-BE49-F238E27FC236}">
                <a16:creationId xmlns:a16="http://schemas.microsoft.com/office/drawing/2014/main" id="{A24C3C7C-F8B8-4269-A9A0-0F19526072E6}"/>
              </a:ext>
            </a:extLst>
          </p:cNvPr>
          <p:cNvSpPr/>
          <p:nvPr/>
        </p:nvSpPr>
        <p:spPr bwMode="auto">
          <a:xfrm>
            <a:off x="1547335" y="4038962"/>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Client-side encryption, HTTPS, and SMB 3.0 for data in transit</a:t>
            </a:r>
          </a:p>
        </p:txBody>
      </p:sp>
      <p:cxnSp>
        <p:nvCxnSpPr>
          <p:cNvPr id="28" name="Straight Connector 27">
            <a:extLst>
              <a:ext uri="{FF2B5EF4-FFF2-40B4-BE49-F238E27FC236}">
                <a16:creationId xmlns:a16="http://schemas.microsoft.com/office/drawing/2014/main" id="{88682E27-138F-4B0B-95F1-AF371E30305D}"/>
              </a:ext>
              <a:ext uri="{C183D7F6-B498-43B3-948B-1728B52AA6E4}">
                <adec:decorative xmlns:adec="http://schemas.microsoft.com/office/drawing/2017/decorative" val="1"/>
              </a:ext>
            </a:extLst>
          </p:cNvPr>
          <p:cNvCxnSpPr>
            <a:cxnSpLocks/>
          </p:cNvCxnSpPr>
          <p:nvPr/>
        </p:nvCxnSpPr>
        <p:spPr>
          <a:xfrm>
            <a:off x="1552575" y="5209881"/>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three squares and a cloud">
            <a:extLst>
              <a:ext uri="{FF2B5EF4-FFF2-40B4-BE49-F238E27FC236}">
                <a16:creationId xmlns:a16="http://schemas.microsoft.com/office/drawing/2014/main" id="{57F42D86-85CF-4283-A33E-172753B1E4FC}"/>
              </a:ext>
            </a:extLst>
          </p:cNvPr>
          <p:cNvPicPr>
            <a:picLocks noChangeAspect="1"/>
          </p:cNvPicPr>
          <p:nvPr/>
        </p:nvPicPr>
        <p:blipFill>
          <a:blip r:embed="rId5"/>
          <a:stretch>
            <a:fillRect/>
          </a:stretch>
        </p:blipFill>
        <p:spPr>
          <a:xfrm>
            <a:off x="420688" y="5449887"/>
            <a:ext cx="859536" cy="859536"/>
          </a:xfrm>
          <a:prstGeom prst="rect">
            <a:avLst/>
          </a:prstGeom>
        </p:spPr>
      </p:pic>
      <p:sp>
        <p:nvSpPr>
          <p:cNvPr id="17" name="Rectangle 16">
            <a:extLst>
              <a:ext uri="{FF2B5EF4-FFF2-40B4-BE49-F238E27FC236}">
                <a16:creationId xmlns:a16="http://schemas.microsoft.com/office/drawing/2014/main" id="{788E45D8-A6FC-4D75-8457-9C47C23CDE66}"/>
              </a:ext>
            </a:extLst>
          </p:cNvPr>
          <p:cNvSpPr/>
          <p:nvPr/>
        </p:nvSpPr>
        <p:spPr bwMode="auto">
          <a:xfrm>
            <a:off x="1547335" y="5383754"/>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Azure disk encryption</a:t>
            </a:r>
          </a:p>
        </p:txBody>
      </p:sp>
      <p:pic>
        <p:nvPicPr>
          <p:cNvPr id="93" name="Picture 92" descr="Icon of a magnifying glass">
            <a:extLst>
              <a:ext uri="{FF2B5EF4-FFF2-40B4-BE49-F238E27FC236}">
                <a16:creationId xmlns:a16="http://schemas.microsoft.com/office/drawing/2014/main" id="{626E9B21-D3AB-4459-B1B4-B6FF077DAE0F}"/>
              </a:ext>
            </a:extLst>
          </p:cNvPr>
          <p:cNvPicPr>
            <a:picLocks noChangeAspect="1"/>
          </p:cNvPicPr>
          <p:nvPr/>
        </p:nvPicPr>
        <p:blipFill>
          <a:blip r:embed="rId6"/>
          <a:stretch>
            <a:fillRect/>
          </a:stretch>
        </p:blipFill>
        <p:spPr>
          <a:xfrm>
            <a:off x="6275387" y="1435979"/>
            <a:ext cx="859536" cy="859536"/>
          </a:xfrm>
          <a:prstGeom prst="rect">
            <a:avLst/>
          </a:prstGeom>
        </p:spPr>
      </p:pic>
      <p:sp>
        <p:nvSpPr>
          <p:cNvPr id="7" name="Rectangle 6">
            <a:extLst>
              <a:ext uri="{FF2B5EF4-FFF2-40B4-BE49-F238E27FC236}">
                <a16:creationId xmlns:a16="http://schemas.microsoft.com/office/drawing/2014/main" id="{EC4FF88A-4B6E-4808-B1CE-DA5E78D31219}"/>
              </a:ext>
            </a:extLst>
          </p:cNvPr>
          <p:cNvSpPr/>
          <p:nvPr/>
        </p:nvSpPr>
        <p:spPr bwMode="auto">
          <a:xfrm>
            <a:off x="7411713" y="1349374"/>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Shared Access Signatures – delegated access</a:t>
            </a:r>
          </a:p>
        </p:txBody>
      </p:sp>
      <p:cxnSp>
        <p:nvCxnSpPr>
          <p:cNvPr id="44" name="Straight Connector 43">
            <a:extLst>
              <a:ext uri="{FF2B5EF4-FFF2-40B4-BE49-F238E27FC236}">
                <a16:creationId xmlns:a16="http://schemas.microsoft.com/office/drawing/2014/main" id="{1F5D36FE-AEFD-4F0F-8964-F34A8D624A57}"/>
              </a:ext>
              <a:ext uri="{C183D7F6-B498-43B3-948B-1728B52AA6E4}">
                <adec:decorative xmlns:adec="http://schemas.microsoft.com/office/drawing/2017/decorative" val="1"/>
              </a:ext>
            </a:extLst>
          </p:cNvPr>
          <p:cNvCxnSpPr>
            <a:cxnSpLocks/>
          </p:cNvCxnSpPr>
          <p:nvPr/>
        </p:nvCxnSpPr>
        <p:spPr>
          <a:xfrm>
            <a:off x="7407274" y="2533943"/>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2" name="Picture 91" descr="Icon of four circles connected by lines and arranged in a diamond pattern">
            <a:extLst>
              <a:ext uri="{FF2B5EF4-FFF2-40B4-BE49-F238E27FC236}">
                <a16:creationId xmlns:a16="http://schemas.microsoft.com/office/drawing/2014/main" id="{F8E67CD4-A3B3-48BD-A0A8-5BEADA8542E4}"/>
              </a:ext>
            </a:extLst>
          </p:cNvPr>
          <p:cNvPicPr>
            <a:picLocks noChangeAspect="1"/>
          </p:cNvPicPr>
          <p:nvPr/>
        </p:nvPicPr>
        <p:blipFill>
          <a:blip r:embed="rId7"/>
          <a:stretch>
            <a:fillRect/>
          </a:stretch>
        </p:blipFill>
        <p:spPr>
          <a:xfrm>
            <a:off x="6275387" y="2773948"/>
            <a:ext cx="859536" cy="859536"/>
          </a:xfrm>
          <a:prstGeom prst="rect">
            <a:avLst/>
          </a:prstGeom>
        </p:spPr>
      </p:pic>
      <p:sp>
        <p:nvSpPr>
          <p:cNvPr id="11" name="Rectangle 10">
            <a:extLst>
              <a:ext uri="{FF2B5EF4-FFF2-40B4-BE49-F238E27FC236}">
                <a16:creationId xmlns:a16="http://schemas.microsoft.com/office/drawing/2014/main" id="{B68B0A2C-F302-4E7F-8353-C9FD84AFB11D}"/>
              </a:ext>
            </a:extLst>
          </p:cNvPr>
          <p:cNvSpPr/>
          <p:nvPr/>
        </p:nvSpPr>
        <p:spPr bwMode="auto">
          <a:xfrm>
            <a:off x="7411713" y="2694168"/>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Shared Key – encrypted</a:t>
            </a:r>
            <a:br>
              <a:rPr lang="en-US" sz="2200">
                <a:solidFill>
                  <a:schemeClr val="tx1"/>
                </a:solidFill>
              </a:rPr>
            </a:br>
            <a:r>
              <a:rPr lang="en-US" sz="2200">
                <a:solidFill>
                  <a:schemeClr val="tx1"/>
                </a:solidFill>
              </a:rPr>
              <a:t>signature string</a:t>
            </a:r>
          </a:p>
        </p:txBody>
      </p:sp>
      <p:cxnSp>
        <p:nvCxnSpPr>
          <p:cNvPr id="45" name="Straight Connector 44">
            <a:extLst>
              <a:ext uri="{FF2B5EF4-FFF2-40B4-BE49-F238E27FC236}">
                <a16:creationId xmlns:a16="http://schemas.microsoft.com/office/drawing/2014/main" id="{A70B2096-3890-43F2-96CE-EAF31D6FED02}"/>
              </a:ext>
              <a:ext uri="{C183D7F6-B498-43B3-948B-1728B52AA6E4}">
                <adec:decorative xmlns:adec="http://schemas.microsoft.com/office/drawing/2017/decorative" val="1"/>
              </a:ext>
            </a:extLst>
          </p:cNvPr>
          <p:cNvCxnSpPr>
            <a:cxnSpLocks/>
          </p:cNvCxnSpPr>
          <p:nvPr/>
        </p:nvCxnSpPr>
        <p:spPr>
          <a:xfrm>
            <a:off x="7407274" y="3871912"/>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1" name="Picture 90" descr="Icon of a person">
            <a:extLst>
              <a:ext uri="{FF2B5EF4-FFF2-40B4-BE49-F238E27FC236}">
                <a16:creationId xmlns:a16="http://schemas.microsoft.com/office/drawing/2014/main" id="{90FBDF48-2D76-49C3-8B11-4210D3433F9A}"/>
              </a:ext>
            </a:extLst>
          </p:cNvPr>
          <p:cNvPicPr>
            <a:picLocks noChangeAspect="1"/>
          </p:cNvPicPr>
          <p:nvPr/>
        </p:nvPicPr>
        <p:blipFill>
          <a:blip r:embed="rId8"/>
          <a:stretch>
            <a:fillRect/>
          </a:stretch>
        </p:blipFill>
        <p:spPr>
          <a:xfrm>
            <a:off x="6275387" y="4111917"/>
            <a:ext cx="859536" cy="859536"/>
          </a:xfrm>
          <a:prstGeom prst="rect">
            <a:avLst/>
          </a:prstGeom>
        </p:spPr>
      </p:pic>
      <p:sp>
        <p:nvSpPr>
          <p:cNvPr id="15" name="Rectangle 14">
            <a:extLst>
              <a:ext uri="{FF2B5EF4-FFF2-40B4-BE49-F238E27FC236}">
                <a16:creationId xmlns:a16="http://schemas.microsoft.com/office/drawing/2014/main" id="{5C775A3F-182B-418E-9C76-A1284ACBA548}"/>
              </a:ext>
            </a:extLst>
          </p:cNvPr>
          <p:cNvSpPr/>
          <p:nvPr/>
        </p:nvSpPr>
        <p:spPr bwMode="auto">
          <a:xfrm>
            <a:off x="7411713" y="4038962"/>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Anonymous access to containers and blobs</a:t>
            </a:r>
          </a:p>
        </p:txBody>
      </p:sp>
    </p:spTree>
    <p:extLst>
      <p:ext uri="{BB962C8B-B14F-4D97-AF65-F5344CB8AC3E}">
        <p14:creationId xmlns:p14="http://schemas.microsoft.com/office/powerpoint/2010/main" val="15262938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Shared Access Signatures</a:t>
            </a:r>
          </a:p>
        </p:txBody>
      </p:sp>
      <p:sp>
        <p:nvSpPr>
          <p:cNvPr id="4" name="Rectangle 3">
            <a:extLst>
              <a:ext uri="{FF2B5EF4-FFF2-40B4-BE49-F238E27FC236}">
                <a16:creationId xmlns:a16="http://schemas.microsoft.com/office/drawing/2014/main" id="{D21C2D20-EA91-4F53-B85E-B75510065DAB}"/>
              </a:ext>
            </a:extLst>
          </p:cNvPr>
          <p:cNvSpPr/>
          <p:nvPr/>
        </p:nvSpPr>
        <p:spPr>
          <a:xfrm>
            <a:off x="427034" y="1192214"/>
            <a:ext cx="4502775" cy="93863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Provides delegated access to resources</a:t>
            </a:r>
          </a:p>
        </p:txBody>
      </p:sp>
      <p:sp>
        <p:nvSpPr>
          <p:cNvPr id="5" name="Rectangle 4">
            <a:extLst>
              <a:ext uri="{FF2B5EF4-FFF2-40B4-BE49-F238E27FC236}">
                <a16:creationId xmlns:a16="http://schemas.microsoft.com/office/drawing/2014/main" id="{1FEFBB92-C2EE-4284-A760-2136EACCEF4A}"/>
              </a:ext>
            </a:extLst>
          </p:cNvPr>
          <p:cNvSpPr/>
          <p:nvPr/>
        </p:nvSpPr>
        <p:spPr>
          <a:xfrm>
            <a:off x="427034" y="2418742"/>
            <a:ext cx="4502775" cy="93863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Grants access to clients without sharing your storage account keys</a:t>
            </a:r>
          </a:p>
        </p:txBody>
      </p:sp>
      <p:sp>
        <p:nvSpPr>
          <p:cNvPr id="6" name="Rectangle 5">
            <a:extLst>
              <a:ext uri="{FF2B5EF4-FFF2-40B4-BE49-F238E27FC236}">
                <a16:creationId xmlns:a16="http://schemas.microsoft.com/office/drawing/2014/main" id="{6D561000-F35F-4894-9337-37332DB6A435}"/>
              </a:ext>
            </a:extLst>
          </p:cNvPr>
          <p:cNvSpPr/>
          <p:nvPr/>
        </p:nvSpPr>
        <p:spPr>
          <a:xfrm>
            <a:off x="427034" y="3645270"/>
            <a:ext cx="4502775" cy="119463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The account SAS delegates access</a:t>
            </a:r>
            <a:br>
              <a:rPr lang="en-US" sz="2000">
                <a:solidFill>
                  <a:schemeClr val="tx1"/>
                </a:solidFill>
                <a:cs typeface="Segoe UI Semilight"/>
              </a:rPr>
            </a:br>
            <a:r>
              <a:rPr lang="en-US" sz="2000">
                <a:solidFill>
                  <a:schemeClr val="tx1"/>
                </a:solidFill>
                <a:cs typeface="Segoe UI Semilight"/>
              </a:rPr>
              <a:t>to resources in one or more of the storage services</a:t>
            </a:r>
          </a:p>
        </p:txBody>
      </p:sp>
      <p:sp>
        <p:nvSpPr>
          <p:cNvPr id="7" name="Rectangle 6">
            <a:extLst>
              <a:ext uri="{FF2B5EF4-FFF2-40B4-BE49-F238E27FC236}">
                <a16:creationId xmlns:a16="http://schemas.microsoft.com/office/drawing/2014/main" id="{DA09981A-B29B-4AA0-ACAA-CCA21A89588E}"/>
              </a:ext>
            </a:extLst>
          </p:cNvPr>
          <p:cNvSpPr/>
          <p:nvPr/>
        </p:nvSpPr>
        <p:spPr>
          <a:xfrm>
            <a:off x="427034" y="5167115"/>
            <a:ext cx="4502775" cy="119463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The service SAS delegates access</a:t>
            </a:r>
            <a:br>
              <a:rPr lang="en-US" sz="2000">
                <a:solidFill>
                  <a:schemeClr val="tx1"/>
                </a:solidFill>
              </a:rPr>
            </a:br>
            <a:r>
              <a:rPr lang="en-US" sz="2000">
                <a:solidFill>
                  <a:schemeClr val="tx1"/>
                </a:solidFill>
              </a:rPr>
              <a:t>to a resource in just one of the storage services</a:t>
            </a:r>
          </a:p>
        </p:txBody>
      </p:sp>
      <p:sp>
        <p:nvSpPr>
          <p:cNvPr id="3" name="Rectangle 2">
            <a:extLst>
              <a:ext uri="{FF2B5EF4-FFF2-40B4-BE49-F238E27FC236}">
                <a16:creationId xmlns:a16="http://schemas.microsoft.com/office/drawing/2014/main" id="{3947A588-B588-4813-B0A1-DEB50F5EC86D}"/>
              </a:ext>
              <a:ext uri="{C183D7F6-B498-43B3-948B-1728B52AA6E4}">
                <adec:decorative xmlns:adec="http://schemas.microsoft.com/office/drawing/2017/decorative" val="1"/>
              </a:ext>
            </a:extLst>
          </p:cNvPr>
          <p:cNvSpPr/>
          <p:nvPr/>
        </p:nvSpPr>
        <p:spPr bwMode="auto">
          <a:xfrm>
            <a:off x="5068958" y="1192213"/>
            <a:ext cx="6940480"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Screenshot of the shared access signatures Parameters page in the portal">
            <a:extLst>
              <a:ext uri="{FF2B5EF4-FFF2-40B4-BE49-F238E27FC236}">
                <a16:creationId xmlns:a16="http://schemas.microsoft.com/office/drawing/2014/main" id="{CB5827E1-7F27-418A-BF7F-D79A901721E7}"/>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372347" y="1574800"/>
            <a:ext cx="6333704" cy="4587876"/>
          </a:xfrm>
          <a:prstGeom prst="rect">
            <a:avLst/>
          </a:prstGeom>
        </p:spPr>
      </p:pic>
    </p:spTree>
    <p:extLst>
      <p:ext uri="{BB962C8B-B14F-4D97-AF65-F5344CB8AC3E}">
        <p14:creationId xmlns:p14="http://schemas.microsoft.com/office/powerpoint/2010/main" val="90507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URI and SAS Parameters</a:t>
            </a:r>
          </a:p>
        </p:txBody>
      </p:sp>
      <p:sp>
        <p:nvSpPr>
          <p:cNvPr id="10" name="Rectangle 9">
            <a:extLst>
              <a:ext uri="{FF2B5EF4-FFF2-40B4-BE49-F238E27FC236}">
                <a16:creationId xmlns:a16="http://schemas.microsoft.com/office/drawing/2014/main" id="{D277871D-5719-422C-8758-FCFC4444AD1F}"/>
              </a:ext>
            </a:extLst>
          </p:cNvPr>
          <p:cNvSpPr/>
          <p:nvPr/>
        </p:nvSpPr>
        <p:spPr>
          <a:xfrm>
            <a:off x="427033" y="1192212"/>
            <a:ext cx="11582399" cy="122078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290513" indent="-290513">
              <a:spcAft>
                <a:spcPts val="1200"/>
              </a:spcAft>
              <a:buFont typeface="Arial" panose="020B0604020202020204" pitchFamily="34" charset="0"/>
              <a:buChar char="•"/>
            </a:pPr>
            <a:r>
              <a:rPr lang="en-US" sz="2400">
                <a:solidFill>
                  <a:schemeClr val="tx1"/>
                </a:solidFill>
              </a:rPr>
              <a:t>A SAS is a signed URI that points to one or more storage resources </a:t>
            </a:r>
          </a:p>
          <a:p>
            <a:pPr marL="290513" indent="-290513">
              <a:spcAft>
                <a:spcPts val="1200"/>
              </a:spcAft>
              <a:buFont typeface="Arial" panose="020B0604020202020204" pitchFamily="34" charset="0"/>
              <a:buChar char="•"/>
            </a:pPr>
            <a:r>
              <a:rPr lang="en-US" sz="2400">
                <a:solidFill>
                  <a:schemeClr val="tx1"/>
                </a:solidFill>
              </a:rPr>
              <a:t>Consists of a storage resource URI and the SAS token</a:t>
            </a:r>
          </a:p>
        </p:txBody>
      </p:sp>
      <p:sp>
        <p:nvSpPr>
          <p:cNvPr id="8" name="Rectangle 7">
            <a:extLst>
              <a:ext uri="{FF2B5EF4-FFF2-40B4-BE49-F238E27FC236}">
                <a16:creationId xmlns:a16="http://schemas.microsoft.com/office/drawing/2014/main" id="{1AF8CDA7-ECC6-4841-9C08-13F5D4830D71}"/>
              </a:ext>
              <a:ext uri="{C183D7F6-B498-43B3-948B-1728B52AA6E4}">
                <adec:decorative xmlns:adec="http://schemas.microsoft.com/office/drawing/2017/decorative" val="1"/>
              </a:ext>
            </a:extLst>
          </p:cNvPr>
          <p:cNvSpPr/>
          <p:nvPr/>
        </p:nvSpPr>
        <p:spPr bwMode="auto">
          <a:xfrm>
            <a:off x="427039" y="2525856"/>
            <a:ext cx="11582400" cy="233401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A diagram showing that the Storage Resource and the SAS token combine to form the URI">
            <a:extLst>
              <a:ext uri="{FF2B5EF4-FFF2-40B4-BE49-F238E27FC236}">
                <a16:creationId xmlns:a16="http://schemas.microsoft.com/office/drawing/2014/main" id="{BD235AD3-F791-4F89-9528-1114B01C78C1}"/>
              </a:ext>
            </a:extLst>
          </p:cNvPr>
          <p:cNvPicPr>
            <a:picLocks noChangeAspect="1"/>
          </p:cNvPicPr>
          <p:nvPr/>
        </p:nvPicPr>
        <p:blipFill>
          <a:blip r:embed="rId3"/>
          <a:stretch>
            <a:fillRect/>
          </a:stretch>
        </p:blipFill>
        <p:spPr>
          <a:xfrm>
            <a:off x="3285290" y="2561271"/>
            <a:ext cx="5854775" cy="1094850"/>
          </a:xfrm>
          <a:prstGeom prst="rect">
            <a:avLst/>
          </a:prstGeom>
        </p:spPr>
      </p:pic>
      <p:sp>
        <p:nvSpPr>
          <p:cNvPr id="6" name="Rectangle 5">
            <a:extLst>
              <a:ext uri="{FF2B5EF4-FFF2-40B4-BE49-F238E27FC236}">
                <a16:creationId xmlns:a16="http://schemas.microsoft.com/office/drawing/2014/main" id="{AB9DEA76-A2F5-431D-B039-3BA131E91FED}"/>
              </a:ext>
            </a:extLst>
          </p:cNvPr>
          <p:cNvSpPr/>
          <p:nvPr/>
        </p:nvSpPr>
        <p:spPr>
          <a:xfrm>
            <a:off x="2218267" y="3810953"/>
            <a:ext cx="7786930" cy="923330"/>
          </a:xfrm>
          <a:prstGeom prst="rect">
            <a:avLst/>
          </a:prstGeom>
        </p:spPr>
        <p:txBody>
          <a:bodyPr wrap="square">
            <a:spAutoFit/>
          </a:bodyPr>
          <a:lstStyle/>
          <a:p>
            <a:r>
              <a:rPr lang="en-US" dirty="0">
                <a:solidFill>
                  <a:srgbClr val="A31515"/>
                </a:solidFill>
                <a:latin typeface="Consolas" panose="020B0609020204030204" pitchFamily="49" charset="0"/>
              </a:rPr>
              <a:t>https://myaccount.blob.core.windows.net/?sp=r&amp;st=2020-05-11T18:31:43Z&amp;se=2020-05-12T02:31:43Z&amp;spr=https&amp;sv=2019-10-10&amp;sr=b&amp;sig=jOqABJZHfUVeBQ3yVn7kWiCKlO0sxCiK1rzEchfAz8U%3D</a:t>
            </a:r>
          </a:p>
        </p:txBody>
      </p:sp>
      <p:sp>
        <p:nvSpPr>
          <p:cNvPr id="11" name="Rectangle 10">
            <a:extLst>
              <a:ext uri="{FF2B5EF4-FFF2-40B4-BE49-F238E27FC236}">
                <a16:creationId xmlns:a16="http://schemas.microsoft.com/office/drawing/2014/main" id="{98E57CC1-A90D-4A61-80B9-8D1866BFDFDF}"/>
              </a:ext>
            </a:extLst>
          </p:cNvPr>
          <p:cNvSpPr/>
          <p:nvPr/>
        </p:nvSpPr>
        <p:spPr>
          <a:xfrm>
            <a:off x="427033" y="5019138"/>
            <a:ext cx="11571291" cy="134260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Aft>
                <a:spcPts val="1200"/>
              </a:spcAft>
            </a:pPr>
            <a:r>
              <a:rPr lang="en-US" sz="2400" dirty="0">
                <a:solidFill>
                  <a:schemeClr val="tx1"/>
                </a:solidFill>
              </a:rPr>
              <a:t>Includes parameters for resource URI, storage services version, services,</a:t>
            </a:r>
            <a:br>
              <a:rPr lang="en-US" sz="2400" dirty="0">
                <a:solidFill>
                  <a:schemeClr val="tx1"/>
                </a:solidFill>
              </a:rPr>
            </a:br>
            <a:r>
              <a:rPr lang="en-US" sz="2400" dirty="0">
                <a:solidFill>
                  <a:schemeClr val="tx1"/>
                </a:solidFill>
              </a:rPr>
              <a:t>resource types, start time, expiry time, resource, permissions, IP range, protocol, signature</a:t>
            </a:r>
          </a:p>
        </p:txBody>
      </p:sp>
    </p:spTree>
    <p:extLst>
      <p:ext uri="{BB962C8B-B14F-4D97-AF65-F5344CB8AC3E}">
        <p14:creationId xmlns:p14="http://schemas.microsoft.com/office/powerpoint/2010/main" val="173284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0069-FE4F-40DC-9D2D-460EC467B03C}"/>
              </a:ext>
            </a:extLst>
          </p:cNvPr>
          <p:cNvSpPr>
            <a:spLocks noGrp="1"/>
          </p:cNvSpPr>
          <p:nvPr>
            <p:ph type="title"/>
          </p:nvPr>
        </p:nvSpPr>
        <p:spPr/>
        <p:txBody>
          <a:bodyPr/>
          <a:lstStyle/>
          <a:p>
            <a:r>
              <a:rPr lang="en-US"/>
              <a:t>Demonstration – SAS (Portal)</a:t>
            </a:r>
          </a:p>
        </p:txBody>
      </p:sp>
      <p:pic>
        <p:nvPicPr>
          <p:cNvPr id="13" name="Picture 12">
            <a:extLst>
              <a:ext uri="{FF2B5EF4-FFF2-40B4-BE49-F238E27FC236}">
                <a16:creationId xmlns:a16="http://schemas.microsoft.com/office/drawing/2014/main" id="{0AB73FCC-B2AB-4E3A-9EFF-096FA6B1659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0" y="1658168"/>
            <a:ext cx="12436475" cy="2006521"/>
          </a:xfrm>
          <a:prstGeom prst="rect">
            <a:avLst/>
          </a:prstGeom>
        </p:spPr>
      </p:pic>
      <p:sp>
        <p:nvSpPr>
          <p:cNvPr id="14" name="Oval 13">
            <a:extLst>
              <a:ext uri="{FF2B5EF4-FFF2-40B4-BE49-F238E27FC236}">
                <a16:creationId xmlns:a16="http://schemas.microsoft.com/office/drawing/2014/main" id="{E0530C8F-A425-49A4-928B-89E134439037}"/>
              </a:ext>
              <a:ext uri="{C183D7F6-B498-43B3-948B-1728B52AA6E4}">
                <adec:decorative xmlns:adec="http://schemas.microsoft.com/office/drawing/2017/decorative" val="0"/>
              </a:ext>
            </a:extLst>
          </p:cNvPr>
          <p:cNvSpPr/>
          <p:nvPr/>
        </p:nvSpPr>
        <p:spPr bwMode="auto">
          <a:xfrm>
            <a:off x="1940850"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Create a</a:t>
            </a:r>
            <a:br>
              <a:rPr lang="en-US" sz="2800">
                <a:solidFill>
                  <a:schemeClr val="tx1"/>
                </a:solidFill>
                <a:latin typeface="+mj-lt"/>
              </a:rPr>
            </a:br>
            <a:r>
              <a:rPr lang="en-US" sz="2800">
                <a:solidFill>
                  <a:schemeClr val="tx1"/>
                </a:solidFill>
                <a:latin typeface="+mj-lt"/>
              </a:rPr>
              <a:t>SAS at the</a:t>
            </a:r>
            <a:br>
              <a:rPr lang="en-US" sz="2800">
                <a:solidFill>
                  <a:schemeClr val="tx1"/>
                </a:solidFill>
                <a:latin typeface="+mj-lt"/>
              </a:rPr>
            </a:br>
            <a:r>
              <a:rPr lang="en-US" sz="2800">
                <a:solidFill>
                  <a:schemeClr val="tx1"/>
                </a:solidFill>
                <a:latin typeface="+mj-lt"/>
              </a:rPr>
              <a:t>service level</a:t>
            </a:r>
          </a:p>
        </p:txBody>
      </p:sp>
      <p:sp>
        <p:nvSpPr>
          <p:cNvPr id="15" name="Oval 14">
            <a:extLst>
              <a:ext uri="{FF2B5EF4-FFF2-40B4-BE49-F238E27FC236}">
                <a16:creationId xmlns:a16="http://schemas.microsoft.com/office/drawing/2014/main" id="{A34DBB31-2A05-4C95-A3CF-D8B83EB2273E}"/>
              </a:ext>
              <a:ext uri="{C183D7F6-B498-43B3-948B-1728B52AA6E4}">
                <adec:decorative xmlns:adec="http://schemas.microsoft.com/office/drawing/2017/decorative" val="0"/>
              </a:ext>
            </a:extLst>
          </p:cNvPr>
          <p:cNvSpPr/>
          <p:nvPr/>
        </p:nvSpPr>
        <p:spPr bwMode="auto">
          <a:xfrm>
            <a:off x="7027065"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Create a</a:t>
            </a:r>
            <a:br>
              <a:rPr lang="en-US" sz="2800">
                <a:solidFill>
                  <a:schemeClr val="tx1"/>
                </a:solidFill>
                <a:latin typeface="+mj-lt"/>
              </a:rPr>
            </a:br>
            <a:r>
              <a:rPr lang="en-US" sz="2800">
                <a:solidFill>
                  <a:schemeClr val="tx1"/>
                </a:solidFill>
                <a:latin typeface="+mj-lt"/>
              </a:rPr>
              <a:t>SAS at the</a:t>
            </a:r>
            <a:br>
              <a:rPr lang="en-US" sz="2800">
                <a:solidFill>
                  <a:schemeClr val="tx1"/>
                </a:solidFill>
                <a:latin typeface="+mj-lt"/>
              </a:rPr>
            </a:br>
            <a:r>
              <a:rPr lang="en-US" sz="2800">
                <a:solidFill>
                  <a:schemeClr val="tx1"/>
                </a:solidFill>
                <a:latin typeface="+mj-lt"/>
              </a:rPr>
              <a:t>account level</a:t>
            </a:r>
          </a:p>
        </p:txBody>
      </p:sp>
    </p:spTree>
    <p:extLst>
      <p:ext uri="{BB962C8B-B14F-4D97-AF65-F5344CB8AC3E}">
        <p14:creationId xmlns:p14="http://schemas.microsoft.com/office/powerpoint/2010/main" val="193890132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DC61-0E62-49F2-8573-F72976BFE085}"/>
              </a:ext>
            </a:extLst>
          </p:cNvPr>
          <p:cNvSpPr>
            <a:spLocks noGrp="1"/>
          </p:cNvSpPr>
          <p:nvPr>
            <p:ph type="title"/>
          </p:nvPr>
        </p:nvSpPr>
        <p:spPr/>
        <p:txBody>
          <a:bodyPr/>
          <a:lstStyle/>
          <a:p>
            <a:r>
              <a:rPr lang="en-US" dirty="0"/>
              <a:t>Storage Service Encryption</a:t>
            </a:r>
          </a:p>
        </p:txBody>
      </p:sp>
      <p:sp>
        <p:nvSpPr>
          <p:cNvPr id="4" name="Rectangle 3">
            <a:extLst>
              <a:ext uri="{FF2B5EF4-FFF2-40B4-BE49-F238E27FC236}">
                <a16:creationId xmlns:a16="http://schemas.microsoft.com/office/drawing/2014/main" id="{936145C1-4E6E-44B0-B6F2-8CA20C34BBB1}"/>
              </a:ext>
            </a:extLst>
          </p:cNvPr>
          <p:cNvSpPr/>
          <p:nvPr/>
        </p:nvSpPr>
        <p:spPr>
          <a:xfrm>
            <a:off x="427034" y="1273155"/>
            <a:ext cx="5084766" cy="684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Protects your data for security and compliance</a:t>
            </a:r>
          </a:p>
        </p:txBody>
      </p:sp>
      <p:sp>
        <p:nvSpPr>
          <p:cNvPr id="5" name="Rectangle 4">
            <a:extLst>
              <a:ext uri="{FF2B5EF4-FFF2-40B4-BE49-F238E27FC236}">
                <a16:creationId xmlns:a16="http://schemas.microsoft.com/office/drawing/2014/main" id="{43A2A113-8349-4878-91FE-A3227E23F12A}"/>
              </a:ext>
            </a:extLst>
          </p:cNvPr>
          <p:cNvSpPr/>
          <p:nvPr/>
        </p:nvSpPr>
        <p:spPr>
          <a:xfrm>
            <a:off x="427034" y="2246779"/>
            <a:ext cx="5084766" cy="684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Automatically encrypts and decrypts</a:t>
            </a:r>
            <a:br>
              <a:rPr lang="en-US" sz="2000">
                <a:solidFill>
                  <a:schemeClr val="tx1"/>
                </a:solidFill>
              </a:rPr>
            </a:br>
            <a:r>
              <a:rPr lang="en-US" sz="2000">
                <a:solidFill>
                  <a:schemeClr val="tx1"/>
                </a:solidFill>
              </a:rPr>
              <a:t>your data</a:t>
            </a:r>
          </a:p>
        </p:txBody>
      </p:sp>
      <p:sp>
        <p:nvSpPr>
          <p:cNvPr id="6" name="Rectangle 5">
            <a:extLst>
              <a:ext uri="{FF2B5EF4-FFF2-40B4-BE49-F238E27FC236}">
                <a16:creationId xmlns:a16="http://schemas.microsoft.com/office/drawing/2014/main" id="{2309AE5D-B9C4-4D16-BAE1-75166F5C389D}"/>
              </a:ext>
            </a:extLst>
          </p:cNvPr>
          <p:cNvSpPr/>
          <p:nvPr/>
        </p:nvSpPr>
        <p:spPr>
          <a:xfrm>
            <a:off x="427034" y="3220402"/>
            <a:ext cx="5084766" cy="4977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Encrypted through 256-bit AES encryption</a:t>
            </a:r>
          </a:p>
        </p:txBody>
      </p:sp>
      <p:sp>
        <p:nvSpPr>
          <p:cNvPr id="7" name="Rectangle 6">
            <a:extLst>
              <a:ext uri="{FF2B5EF4-FFF2-40B4-BE49-F238E27FC236}">
                <a16:creationId xmlns:a16="http://schemas.microsoft.com/office/drawing/2014/main" id="{4D965712-9F3F-42D7-A781-3E41913DDE8C}"/>
              </a:ext>
            </a:extLst>
          </p:cNvPr>
          <p:cNvSpPr/>
          <p:nvPr/>
        </p:nvSpPr>
        <p:spPr>
          <a:xfrm>
            <a:off x="427034" y="3962449"/>
            <a:ext cx="5084766" cy="684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Is enabled for all new and existing storage accounts and cannot be disabled</a:t>
            </a:r>
          </a:p>
        </p:txBody>
      </p:sp>
      <p:sp>
        <p:nvSpPr>
          <p:cNvPr id="12" name="Rectangle 11">
            <a:extLst>
              <a:ext uri="{FF2B5EF4-FFF2-40B4-BE49-F238E27FC236}">
                <a16:creationId xmlns:a16="http://schemas.microsoft.com/office/drawing/2014/main" id="{661B92A0-6A64-4528-83B8-9003108139FD}"/>
              </a:ext>
            </a:extLst>
          </p:cNvPr>
          <p:cNvSpPr/>
          <p:nvPr/>
        </p:nvSpPr>
        <p:spPr>
          <a:xfrm>
            <a:off x="427034" y="4936070"/>
            <a:ext cx="5084766" cy="4977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Is transparent to users</a:t>
            </a:r>
          </a:p>
        </p:txBody>
      </p:sp>
      <p:sp>
        <p:nvSpPr>
          <p:cNvPr id="3" name="Rectangle 2">
            <a:extLst>
              <a:ext uri="{FF2B5EF4-FFF2-40B4-BE49-F238E27FC236}">
                <a16:creationId xmlns:a16="http://schemas.microsoft.com/office/drawing/2014/main" id="{DC888400-5B5A-4D14-BC1E-1D70875696C6}"/>
              </a:ext>
              <a:ext uri="{C183D7F6-B498-43B3-948B-1728B52AA6E4}">
                <adec:decorative xmlns:adec="http://schemas.microsoft.com/office/drawing/2017/decorative" val="1"/>
              </a:ext>
            </a:extLst>
          </p:cNvPr>
          <p:cNvSpPr/>
          <p:nvPr/>
        </p:nvSpPr>
        <p:spPr bwMode="auto">
          <a:xfrm>
            <a:off x="5664200" y="1192214"/>
            <a:ext cx="6345238" cy="427673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6" descr="A screenshot that talks about Storage Service Encryption page">
            <a:extLst>
              <a:ext uri="{FF2B5EF4-FFF2-40B4-BE49-F238E27FC236}">
                <a16:creationId xmlns:a16="http://schemas.microsoft.com/office/drawing/2014/main" id="{7DA6E92D-9068-4347-B40D-F007ADC745F8}"/>
              </a:ext>
            </a:extLst>
          </p:cNvPr>
          <p:cNvPicPr>
            <a:picLocks noChangeAspect="1"/>
          </p:cNvPicPr>
          <p:nvPr/>
        </p:nvPicPr>
        <p:blipFill>
          <a:blip r:embed="rId3"/>
          <a:stretch>
            <a:fillRect/>
          </a:stretch>
        </p:blipFill>
        <p:spPr>
          <a:xfrm>
            <a:off x="6218236" y="1192213"/>
            <a:ext cx="5392531" cy="4156962"/>
          </a:xfrm>
          <a:prstGeom prst="rect">
            <a:avLst/>
          </a:prstGeom>
          <a:ln>
            <a:noFill/>
          </a:ln>
        </p:spPr>
      </p:pic>
      <p:sp>
        <p:nvSpPr>
          <p:cNvPr id="13" name="Rectangle 12">
            <a:extLst>
              <a:ext uri="{FF2B5EF4-FFF2-40B4-BE49-F238E27FC236}">
                <a16:creationId xmlns:a16="http://schemas.microsoft.com/office/drawing/2014/main" id="{AEEB38EC-FCEA-4D59-995C-B4FA5D705CC3}"/>
              </a:ext>
            </a:extLst>
          </p:cNvPr>
          <p:cNvSpPr/>
          <p:nvPr/>
        </p:nvSpPr>
        <p:spPr bwMode="auto">
          <a:xfrm>
            <a:off x="427037" y="5617216"/>
            <a:ext cx="786384" cy="7824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a:solidFill>
                  <a:srgbClr val="007E39"/>
                </a:solidFill>
                <a:ea typeface="Segoe UI" pitchFamily="34" charset="0"/>
                <a:cs typeface="Segoe UI" pitchFamily="34" charset="0"/>
                <a:sym typeface="Wingdings" panose="05000000000000000000" pitchFamily="2" charset="2"/>
              </a:rPr>
              <a:t></a:t>
            </a:r>
            <a:endParaRPr lang="en-US" sz="4800" b="1">
              <a:solidFill>
                <a:srgbClr val="007E39"/>
              </a:solidFill>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7519310B-F7F3-41A6-A05B-386DF88E5D34}"/>
              </a:ext>
            </a:extLst>
          </p:cNvPr>
          <p:cNvSpPr/>
          <p:nvPr/>
        </p:nvSpPr>
        <p:spPr bwMode="auto">
          <a:xfrm>
            <a:off x="-1" y="5617217"/>
            <a:ext cx="12436475" cy="744530"/>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lvl="0"/>
            <a:r>
              <a:rPr lang="en-US" sz="1600">
                <a:solidFill>
                  <a:srgbClr val="000000"/>
                </a:solidFill>
                <a:ea typeface="+mn-lt"/>
                <a:cs typeface="Segoe UI"/>
              </a:rPr>
              <a:t> </a:t>
            </a:r>
            <a:r>
              <a:rPr lang="en-US">
                <a:solidFill>
                  <a:schemeClr val="tx1"/>
                </a:solidFill>
                <a:latin typeface="+mj-lt"/>
                <a:cs typeface="Segoe UI Semibold" panose="020B0702040204020203" pitchFamily="34" charset="0"/>
              </a:rPr>
              <a:t>You can use your own key (next topic)</a:t>
            </a:r>
          </a:p>
        </p:txBody>
      </p:sp>
    </p:spTree>
    <p:extLst>
      <p:ext uri="{BB962C8B-B14F-4D97-AF65-F5344CB8AC3E}">
        <p14:creationId xmlns:p14="http://schemas.microsoft.com/office/powerpoint/2010/main" val="51562915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8D39-0AE7-4BFA-AFA4-5CD03C00368E}"/>
              </a:ext>
            </a:extLst>
          </p:cNvPr>
          <p:cNvSpPr>
            <a:spLocks noGrp="1"/>
          </p:cNvSpPr>
          <p:nvPr>
            <p:ph type="title"/>
          </p:nvPr>
        </p:nvSpPr>
        <p:spPr/>
        <p:txBody>
          <a:bodyPr/>
          <a:lstStyle/>
          <a:p>
            <a:r>
              <a:rPr lang="en-US" dirty="0"/>
              <a:t>Customer Managed Keys</a:t>
            </a:r>
          </a:p>
        </p:txBody>
      </p:sp>
      <p:sp>
        <p:nvSpPr>
          <p:cNvPr id="4" name="Rectangle 3">
            <a:extLst>
              <a:ext uri="{FF2B5EF4-FFF2-40B4-BE49-F238E27FC236}">
                <a16:creationId xmlns:a16="http://schemas.microsoft.com/office/drawing/2014/main" id="{0DC4B81D-2BA7-4264-9DC4-6C417AB95390}"/>
              </a:ext>
            </a:extLst>
          </p:cNvPr>
          <p:cNvSpPr/>
          <p:nvPr/>
        </p:nvSpPr>
        <p:spPr>
          <a:xfrm>
            <a:off x="427034" y="1192212"/>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Use the Azure Key Vault to manage your encryption keys</a:t>
            </a:r>
          </a:p>
        </p:txBody>
      </p:sp>
      <p:sp>
        <p:nvSpPr>
          <p:cNvPr id="5" name="Rectangle 4">
            <a:extLst>
              <a:ext uri="{FF2B5EF4-FFF2-40B4-BE49-F238E27FC236}">
                <a16:creationId xmlns:a16="http://schemas.microsoft.com/office/drawing/2014/main" id="{3FCA0867-0F7F-4514-87B3-2B8DD32F0607}"/>
              </a:ext>
            </a:extLst>
          </p:cNvPr>
          <p:cNvSpPr/>
          <p:nvPr/>
        </p:nvSpPr>
        <p:spPr>
          <a:xfrm>
            <a:off x="427034" y="2494111"/>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Create your own encryption keys and</a:t>
            </a:r>
            <a:br>
              <a:rPr lang="en-US" sz="2000">
                <a:solidFill>
                  <a:schemeClr val="tx1"/>
                </a:solidFill>
              </a:rPr>
            </a:br>
            <a:r>
              <a:rPr lang="en-US" sz="2000">
                <a:solidFill>
                  <a:schemeClr val="tx1"/>
                </a:solidFill>
              </a:rPr>
              <a:t>store them in a key vault</a:t>
            </a:r>
          </a:p>
        </p:txBody>
      </p:sp>
      <p:sp>
        <p:nvSpPr>
          <p:cNvPr id="6" name="Rectangle 5">
            <a:extLst>
              <a:ext uri="{FF2B5EF4-FFF2-40B4-BE49-F238E27FC236}">
                <a16:creationId xmlns:a16="http://schemas.microsoft.com/office/drawing/2014/main" id="{AAAF3445-D23C-4BD4-AC57-8E01F0650739}"/>
              </a:ext>
            </a:extLst>
          </p:cNvPr>
          <p:cNvSpPr/>
          <p:nvPr/>
        </p:nvSpPr>
        <p:spPr>
          <a:xfrm>
            <a:off x="427034" y="3796010"/>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Use Azure Key Vault's APIs to generate encryption keys</a:t>
            </a:r>
          </a:p>
        </p:txBody>
      </p:sp>
      <p:sp>
        <p:nvSpPr>
          <p:cNvPr id="8" name="Rectangle 7">
            <a:extLst>
              <a:ext uri="{FF2B5EF4-FFF2-40B4-BE49-F238E27FC236}">
                <a16:creationId xmlns:a16="http://schemas.microsoft.com/office/drawing/2014/main" id="{11DE86F3-48D2-47D2-9403-644519EF8465}"/>
              </a:ext>
            </a:extLst>
          </p:cNvPr>
          <p:cNvSpPr/>
          <p:nvPr/>
        </p:nvSpPr>
        <p:spPr>
          <a:xfrm>
            <a:off x="427034" y="5097909"/>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Custom keys give you more flexibility</a:t>
            </a:r>
            <a:br>
              <a:rPr lang="en-US" sz="2000">
                <a:solidFill>
                  <a:schemeClr val="tx1"/>
                </a:solidFill>
              </a:rPr>
            </a:br>
            <a:r>
              <a:rPr lang="en-US" sz="2000">
                <a:solidFill>
                  <a:schemeClr val="tx1"/>
                </a:solidFill>
              </a:rPr>
              <a:t>and control </a:t>
            </a:r>
          </a:p>
        </p:txBody>
      </p:sp>
      <p:sp>
        <p:nvSpPr>
          <p:cNvPr id="3" name="Rectangle 2">
            <a:extLst>
              <a:ext uri="{FF2B5EF4-FFF2-40B4-BE49-F238E27FC236}">
                <a16:creationId xmlns:a16="http://schemas.microsoft.com/office/drawing/2014/main" id="{8C868267-3BF7-4B13-A44C-84DBB9DBBF35}"/>
              </a:ext>
              <a:ext uri="{C183D7F6-B498-43B3-948B-1728B52AA6E4}">
                <adec:decorative xmlns:adec="http://schemas.microsoft.com/office/drawing/2017/decorative" val="1"/>
              </a:ext>
            </a:extLst>
          </p:cNvPr>
          <p:cNvSpPr/>
          <p:nvPr/>
        </p:nvSpPr>
        <p:spPr bwMode="auto">
          <a:xfrm>
            <a:off x="5664200" y="1192213"/>
            <a:ext cx="6345238" cy="51069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5" descr="A screenshot of using Customer Managed Keys for encryption, and selecting a key from the Key Vault">
            <a:extLst>
              <a:ext uri="{FF2B5EF4-FFF2-40B4-BE49-F238E27FC236}">
                <a16:creationId xmlns:a16="http://schemas.microsoft.com/office/drawing/2014/main" id="{A9FF4276-D20B-4CE6-BD17-6150393256C4}"/>
              </a:ext>
            </a:extLst>
          </p:cNvPr>
          <p:cNvPicPr>
            <a:picLocks noChangeAspect="1"/>
          </p:cNvPicPr>
          <p:nvPr/>
        </p:nvPicPr>
        <p:blipFill>
          <a:blip r:embed="rId3"/>
          <a:stretch>
            <a:fillRect/>
          </a:stretch>
        </p:blipFill>
        <p:spPr>
          <a:xfrm>
            <a:off x="5785933" y="1846828"/>
            <a:ext cx="6101772" cy="3797756"/>
          </a:xfrm>
          <a:prstGeom prst="rect">
            <a:avLst/>
          </a:prstGeom>
          <a:ln>
            <a:noFill/>
          </a:ln>
        </p:spPr>
      </p:pic>
    </p:spTree>
    <p:extLst>
      <p:ext uri="{BB962C8B-B14F-4D97-AF65-F5344CB8AC3E}">
        <p14:creationId xmlns:p14="http://schemas.microsoft.com/office/powerpoint/2010/main" val="365275889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Best Practices</a:t>
            </a:r>
          </a:p>
        </p:txBody>
      </p:sp>
      <p:sp>
        <p:nvSpPr>
          <p:cNvPr id="53" name="TextBox 52">
            <a:extLst>
              <a:ext uri="{FF2B5EF4-FFF2-40B4-BE49-F238E27FC236}">
                <a16:creationId xmlns:a16="http://schemas.microsoft.com/office/drawing/2014/main" id="{8E6A6E4C-A83D-4B4C-A352-18236004FB00}"/>
              </a:ext>
            </a:extLst>
          </p:cNvPr>
          <p:cNvSpPr txBox="1"/>
          <p:nvPr/>
        </p:nvSpPr>
        <p:spPr>
          <a:xfrm>
            <a:off x="1511299" y="1609170"/>
            <a:ext cx="4047671" cy="553998"/>
          </a:xfrm>
          <a:prstGeom prst="rect">
            <a:avLst/>
          </a:prstGeom>
          <a:noFill/>
        </p:spPr>
        <p:txBody>
          <a:bodyPr wrap="square" lIns="0" tIns="0" rIns="0" bIns="0" rtlCol="0" anchor="ctr">
            <a:spAutoFit/>
          </a:bodyPr>
          <a:lstStyle/>
          <a:p>
            <a:pPr>
              <a:spcBef>
                <a:spcPts val="600"/>
              </a:spcBef>
              <a:spcAft>
                <a:spcPts val="600"/>
              </a:spcAft>
            </a:pPr>
            <a:r>
              <a:rPr lang="en-US"/>
              <a:t>Always use HTTPS to create or distribute an SAS</a:t>
            </a:r>
          </a:p>
        </p:txBody>
      </p:sp>
      <p:sp>
        <p:nvSpPr>
          <p:cNvPr id="54" name="TextBox 53">
            <a:extLst>
              <a:ext uri="{FF2B5EF4-FFF2-40B4-BE49-F238E27FC236}">
                <a16:creationId xmlns:a16="http://schemas.microsoft.com/office/drawing/2014/main" id="{31FC4AA5-5562-4E55-96FF-7B1D6A3B8D9A}"/>
              </a:ext>
            </a:extLst>
          </p:cNvPr>
          <p:cNvSpPr txBox="1"/>
          <p:nvPr/>
        </p:nvSpPr>
        <p:spPr>
          <a:xfrm>
            <a:off x="1511299" y="2628680"/>
            <a:ext cx="4047671" cy="553998"/>
          </a:xfrm>
          <a:prstGeom prst="rect">
            <a:avLst/>
          </a:prstGeom>
          <a:noFill/>
        </p:spPr>
        <p:txBody>
          <a:bodyPr wrap="square" lIns="0" tIns="0" rIns="0" bIns="0" rtlCol="0" anchor="ctr">
            <a:spAutoFit/>
          </a:bodyPr>
          <a:lstStyle/>
          <a:p>
            <a:r>
              <a:rPr lang="en-US"/>
              <a:t>Reference stored access policies where possible</a:t>
            </a:r>
          </a:p>
        </p:txBody>
      </p:sp>
      <p:sp>
        <p:nvSpPr>
          <p:cNvPr id="55" name="TextBox 54">
            <a:extLst>
              <a:ext uri="{FF2B5EF4-FFF2-40B4-BE49-F238E27FC236}">
                <a16:creationId xmlns:a16="http://schemas.microsoft.com/office/drawing/2014/main" id="{A4CFEC2D-7B94-4B04-8131-3A579CDE4B3F}"/>
              </a:ext>
            </a:extLst>
          </p:cNvPr>
          <p:cNvSpPr txBox="1"/>
          <p:nvPr/>
        </p:nvSpPr>
        <p:spPr>
          <a:xfrm>
            <a:off x="1511299" y="3663580"/>
            <a:ext cx="4047671" cy="553998"/>
          </a:xfrm>
          <a:prstGeom prst="rect">
            <a:avLst/>
          </a:prstGeom>
          <a:noFill/>
        </p:spPr>
        <p:txBody>
          <a:bodyPr wrap="square" lIns="0" tIns="0" rIns="0" bIns="0" rtlCol="0" anchor="ctr">
            <a:spAutoFit/>
          </a:bodyPr>
          <a:lstStyle/>
          <a:p>
            <a:r>
              <a:rPr lang="en-US"/>
              <a:t>Use near-term expiration times on an ad hoc SAS</a:t>
            </a:r>
          </a:p>
        </p:txBody>
      </p:sp>
      <p:sp>
        <p:nvSpPr>
          <p:cNvPr id="62" name="TextBox 61">
            <a:extLst>
              <a:ext uri="{FF2B5EF4-FFF2-40B4-BE49-F238E27FC236}">
                <a16:creationId xmlns:a16="http://schemas.microsoft.com/office/drawing/2014/main" id="{E6B66279-9E32-4ED4-86F6-3B00D0818F0E}"/>
              </a:ext>
            </a:extLst>
          </p:cNvPr>
          <p:cNvSpPr txBox="1"/>
          <p:nvPr/>
        </p:nvSpPr>
        <p:spPr>
          <a:xfrm>
            <a:off x="1543250" y="4741261"/>
            <a:ext cx="4663995" cy="553998"/>
          </a:xfrm>
          <a:prstGeom prst="rect">
            <a:avLst/>
          </a:prstGeom>
          <a:noFill/>
        </p:spPr>
        <p:txBody>
          <a:bodyPr wrap="square" lIns="0" tIns="0" rIns="0" bIns="0" rtlCol="0" anchor="ctr">
            <a:spAutoFit/>
          </a:bodyPr>
          <a:lstStyle/>
          <a:p>
            <a:r>
              <a:rPr lang="en-US" dirty="0"/>
              <a:t>Use Storage Analytics to monitor your application</a:t>
            </a:r>
          </a:p>
        </p:txBody>
      </p:sp>
      <p:sp>
        <p:nvSpPr>
          <p:cNvPr id="57" name="TextBox 56">
            <a:extLst>
              <a:ext uri="{FF2B5EF4-FFF2-40B4-BE49-F238E27FC236}">
                <a16:creationId xmlns:a16="http://schemas.microsoft.com/office/drawing/2014/main" id="{8F3C5CDA-4205-485D-A41B-E954428080F0}"/>
              </a:ext>
              <a:ext uri="{C183D7F6-B498-43B3-948B-1728B52AA6E4}">
                <adec:decorative xmlns:adec="http://schemas.microsoft.com/office/drawing/2017/decorative" val="0"/>
              </a:ext>
            </a:extLst>
          </p:cNvPr>
          <p:cNvSpPr txBox="1"/>
          <p:nvPr/>
        </p:nvSpPr>
        <p:spPr>
          <a:xfrm>
            <a:off x="1511299" y="5906436"/>
            <a:ext cx="4047671" cy="276999"/>
          </a:xfrm>
          <a:prstGeom prst="rect">
            <a:avLst/>
          </a:prstGeom>
          <a:noFill/>
        </p:spPr>
        <p:txBody>
          <a:bodyPr wrap="square" lIns="0" tIns="0" rIns="0" bIns="0" rtlCol="0" anchor="ctr">
            <a:spAutoFit/>
          </a:bodyPr>
          <a:lstStyle/>
          <a:p>
            <a:r>
              <a:rPr lang="en-US" dirty="0"/>
              <a:t>Be careful with SAS start time</a:t>
            </a:r>
          </a:p>
        </p:txBody>
      </p:sp>
      <p:sp>
        <p:nvSpPr>
          <p:cNvPr id="58" name="TextBox 57">
            <a:extLst>
              <a:ext uri="{FF2B5EF4-FFF2-40B4-BE49-F238E27FC236}">
                <a16:creationId xmlns:a16="http://schemas.microsoft.com/office/drawing/2014/main" id="{5B23CD7B-0222-4A47-97DC-B096452552AC}"/>
              </a:ext>
            </a:extLst>
          </p:cNvPr>
          <p:cNvSpPr txBox="1"/>
          <p:nvPr/>
        </p:nvSpPr>
        <p:spPr>
          <a:xfrm>
            <a:off x="7339318" y="1747669"/>
            <a:ext cx="4663995" cy="276999"/>
          </a:xfrm>
          <a:prstGeom prst="rect">
            <a:avLst/>
          </a:prstGeom>
          <a:noFill/>
        </p:spPr>
        <p:txBody>
          <a:bodyPr wrap="square" lIns="0" tIns="0" rIns="0" bIns="0" rtlCol="0" anchor="ctr">
            <a:spAutoFit/>
          </a:bodyPr>
          <a:lstStyle/>
          <a:p>
            <a:pPr>
              <a:spcBef>
                <a:spcPts val="600"/>
              </a:spcBef>
              <a:spcAft>
                <a:spcPts val="600"/>
              </a:spcAft>
            </a:pPr>
            <a:r>
              <a:rPr lang="en-US"/>
              <a:t>Be specific with the resource to be accessed</a:t>
            </a:r>
          </a:p>
        </p:txBody>
      </p:sp>
      <p:sp>
        <p:nvSpPr>
          <p:cNvPr id="59" name="TextBox 58">
            <a:extLst>
              <a:ext uri="{FF2B5EF4-FFF2-40B4-BE49-F238E27FC236}">
                <a16:creationId xmlns:a16="http://schemas.microsoft.com/office/drawing/2014/main" id="{A0AA03E4-B222-402D-B0B7-A6614AEF144C}"/>
              </a:ext>
            </a:extLst>
          </p:cNvPr>
          <p:cNvSpPr txBox="1"/>
          <p:nvPr/>
        </p:nvSpPr>
        <p:spPr>
          <a:xfrm>
            <a:off x="7339318" y="2628680"/>
            <a:ext cx="4663995" cy="553998"/>
          </a:xfrm>
          <a:prstGeom prst="rect">
            <a:avLst/>
          </a:prstGeom>
          <a:noFill/>
        </p:spPr>
        <p:txBody>
          <a:bodyPr wrap="square" lIns="0" tIns="0" rIns="0" bIns="0" rtlCol="0" anchor="ctr">
            <a:spAutoFit/>
          </a:bodyPr>
          <a:lstStyle/>
          <a:p>
            <a:r>
              <a:rPr lang="en-US"/>
              <a:t>Understand that your account will be billed for any usage</a:t>
            </a:r>
          </a:p>
        </p:txBody>
      </p:sp>
      <p:sp>
        <p:nvSpPr>
          <p:cNvPr id="60" name="TextBox 59">
            <a:extLst>
              <a:ext uri="{FF2B5EF4-FFF2-40B4-BE49-F238E27FC236}">
                <a16:creationId xmlns:a16="http://schemas.microsoft.com/office/drawing/2014/main" id="{64F87851-A142-462A-8EEA-70AA9329985C}"/>
              </a:ext>
            </a:extLst>
          </p:cNvPr>
          <p:cNvSpPr txBox="1"/>
          <p:nvPr/>
        </p:nvSpPr>
        <p:spPr>
          <a:xfrm>
            <a:off x="7339318" y="3802080"/>
            <a:ext cx="4663995" cy="276999"/>
          </a:xfrm>
          <a:prstGeom prst="rect">
            <a:avLst/>
          </a:prstGeom>
          <a:noFill/>
        </p:spPr>
        <p:txBody>
          <a:bodyPr wrap="square" lIns="0" tIns="0" rIns="0" bIns="0" rtlCol="0" anchor="ctr">
            <a:spAutoFit/>
          </a:bodyPr>
          <a:lstStyle/>
          <a:p>
            <a:r>
              <a:rPr lang="en-US"/>
              <a:t>Validate data written using SAS</a:t>
            </a:r>
          </a:p>
        </p:txBody>
      </p:sp>
      <p:sp>
        <p:nvSpPr>
          <p:cNvPr id="61" name="TextBox 60">
            <a:extLst>
              <a:ext uri="{FF2B5EF4-FFF2-40B4-BE49-F238E27FC236}">
                <a16:creationId xmlns:a16="http://schemas.microsoft.com/office/drawing/2014/main" id="{42A28FE7-0DE3-4EFB-85F7-3F2F368B081D}"/>
              </a:ext>
            </a:extLst>
          </p:cNvPr>
          <p:cNvSpPr txBox="1"/>
          <p:nvPr/>
        </p:nvSpPr>
        <p:spPr>
          <a:xfrm>
            <a:off x="7339318" y="4836976"/>
            <a:ext cx="4663995" cy="276999"/>
          </a:xfrm>
          <a:prstGeom prst="rect">
            <a:avLst/>
          </a:prstGeom>
          <a:noFill/>
        </p:spPr>
        <p:txBody>
          <a:bodyPr wrap="square" lIns="0" tIns="0" rIns="0" bIns="0" rtlCol="0" anchor="ctr">
            <a:spAutoFit/>
          </a:bodyPr>
          <a:lstStyle/>
          <a:p>
            <a:r>
              <a:rPr lang="en-US"/>
              <a:t>Don't assume SAS is always the correct choice</a:t>
            </a:r>
          </a:p>
        </p:txBody>
      </p:sp>
      <p:pic>
        <p:nvPicPr>
          <p:cNvPr id="19" name="Picture 18">
            <a:extLst>
              <a:ext uri="{FF2B5EF4-FFF2-40B4-BE49-F238E27FC236}">
                <a16:creationId xmlns:a16="http://schemas.microsoft.com/office/drawing/2014/main" id="{E79AAB12-5DD7-4298-8F11-ECBBDA03491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3388" y="1461379"/>
            <a:ext cx="859536" cy="859536"/>
          </a:xfrm>
          <a:prstGeom prst="rect">
            <a:avLst/>
          </a:prstGeom>
        </p:spPr>
      </p:pic>
      <p:cxnSp>
        <p:nvCxnSpPr>
          <p:cNvPr id="27" name="Straight Connector 26">
            <a:extLst>
              <a:ext uri="{FF2B5EF4-FFF2-40B4-BE49-F238E27FC236}">
                <a16:creationId xmlns:a16="http://schemas.microsoft.com/office/drawing/2014/main" id="{B922378F-C58D-40BC-B926-C6582F2C30B7}"/>
              </a:ext>
              <a:ext uri="{C183D7F6-B498-43B3-948B-1728B52AA6E4}">
                <adec:decorative xmlns:adec="http://schemas.microsoft.com/office/drawing/2017/decorative" val="1"/>
              </a:ext>
            </a:extLst>
          </p:cNvPr>
          <p:cNvCxnSpPr>
            <a:cxnSpLocks/>
          </p:cNvCxnSpPr>
          <p:nvPr/>
        </p:nvCxnSpPr>
        <p:spPr>
          <a:xfrm>
            <a:off x="1514475" y="2411544"/>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8559D7AC-7D56-481A-AAC7-94238B0E888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3388" y="2503750"/>
            <a:ext cx="859536" cy="859536"/>
          </a:xfrm>
          <a:prstGeom prst="rect">
            <a:avLst/>
          </a:prstGeom>
        </p:spPr>
      </p:pic>
      <p:cxnSp>
        <p:nvCxnSpPr>
          <p:cNvPr id="41" name="Straight Connector 40">
            <a:extLst>
              <a:ext uri="{FF2B5EF4-FFF2-40B4-BE49-F238E27FC236}">
                <a16:creationId xmlns:a16="http://schemas.microsoft.com/office/drawing/2014/main" id="{C4ACF37B-CFD6-4E9C-B53D-48D13D1B6693}"/>
              </a:ext>
              <a:ext uri="{C183D7F6-B498-43B3-948B-1728B52AA6E4}">
                <adec:decorative xmlns:adec="http://schemas.microsoft.com/office/drawing/2017/decorative" val="1"/>
              </a:ext>
            </a:extLst>
          </p:cNvPr>
          <p:cNvCxnSpPr>
            <a:cxnSpLocks/>
          </p:cNvCxnSpPr>
          <p:nvPr/>
        </p:nvCxnSpPr>
        <p:spPr>
          <a:xfrm>
            <a:off x="1514475" y="3453915"/>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E49B1C62-717D-4254-8CBA-269D888762E9}"/>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33388" y="3546121"/>
            <a:ext cx="859536" cy="859536"/>
          </a:xfrm>
          <a:prstGeom prst="rect">
            <a:avLst/>
          </a:prstGeom>
        </p:spPr>
      </p:pic>
      <p:cxnSp>
        <p:nvCxnSpPr>
          <p:cNvPr id="42" name="Straight Connector 41">
            <a:extLst>
              <a:ext uri="{FF2B5EF4-FFF2-40B4-BE49-F238E27FC236}">
                <a16:creationId xmlns:a16="http://schemas.microsoft.com/office/drawing/2014/main" id="{5B7FA390-06F6-4185-86BA-952EB2E2FC37}"/>
              </a:ext>
              <a:ext uri="{C183D7F6-B498-43B3-948B-1728B52AA6E4}">
                <adec:decorative xmlns:adec="http://schemas.microsoft.com/office/drawing/2017/decorative" val="1"/>
              </a:ext>
            </a:extLst>
          </p:cNvPr>
          <p:cNvCxnSpPr>
            <a:cxnSpLocks/>
          </p:cNvCxnSpPr>
          <p:nvPr/>
        </p:nvCxnSpPr>
        <p:spPr>
          <a:xfrm>
            <a:off x="1514475" y="4496286"/>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BA290D-1748-4C48-86E3-F6DEA87BF2F1}"/>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33388" y="4588492"/>
            <a:ext cx="859536" cy="859536"/>
          </a:xfrm>
          <a:prstGeom prst="rect">
            <a:avLst/>
          </a:prstGeom>
        </p:spPr>
      </p:pic>
      <p:cxnSp>
        <p:nvCxnSpPr>
          <p:cNvPr id="43" name="Straight Connector 42">
            <a:extLst>
              <a:ext uri="{FF2B5EF4-FFF2-40B4-BE49-F238E27FC236}">
                <a16:creationId xmlns:a16="http://schemas.microsoft.com/office/drawing/2014/main" id="{605650B0-E0FF-49F0-8DDE-88F6E2CB6937}"/>
              </a:ext>
              <a:ext uri="{C183D7F6-B498-43B3-948B-1728B52AA6E4}">
                <adec:decorative xmlns:adec="http://schemas.microsoft.com/office/drawing/2017/decorative" val="1"/>
              </a:ext>
            </a:extLst>
          </p:cNvPr>
          <p:cNvCxnSpPr>
            <a:cxnSpLocks/>
          </p:cNvCxnSpPr>
          <p:nvPr/>
        </p:nvCxnSpPr>
        <p:spPr>
          <a:xfrm>
            <a:off x="1514475" y="5538657"/>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1CBE36D-78A0-490E-B708-327980248BB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33388" y="5630862"/>
            <a:ext cx="859536" cy="859536"/>
          </a:xfrm>
          <a:prstGeom prst="rect">
            <a:avLst/>
          </a:prstGeom>
        </p:spPr>
      </p:pic>
      <p:pic>
        <p:nvPicPr>
          <p:cNvPr id="28" name="Picture 27">
            <a:extLst>
              <a:ext uri="{FF2B5EF4-FFF2-40B4-BE49-F238E27FC236}">
                <a16:creationId xmlns:a16="http://schemas.microsoft.com/office/drawing/2014/main" id="{3B8F49F9-2C7B-4AA7-B31F-EDC13580F2EF}"/>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6274981" y="1461379"/>
            <a:ext cx="859536" cy="859536"/>
          </a:xfrm>
          <a:prstGeom prst="rect">
            <a:avLst/>
          </a:prstGeom>
        </p:spPr>
      </p:pic>
      <p:cxnSp>
        <p:nvCxnSpPr>
          <p:cNvPr id="47" name="Straight Connector 46">
            <a:extLst>
              <a:ext uri="{FF2B5EF4-FFF2-40B4-BE49-F238E27FC236}">
                <a16:creationId xmlns:a16="http://schemas.microsoft.com/office/drawing/2014/main" id="{B814FFA0-9038-40C3-8B5D-BE7037F185EE}"/>
              </a:ext>
              <a:ext uri="{C183D7F6-B498-43B3-948B-1728B52AA6E4}">
                <adec:decorative xmlns:adec="http://schemas.microsoft.com/office/drawing/2017/decorative" val="1"/>
              </a:ext>
            </a:extLst>
          </p:cNvPr>
          <p:cNvCxnSpPr>
            <a:cxnSpLocks/>
          </p:cNvCxnSpPr>
          <p:nvPr/>
        </p:nvCxnSpPr>
        <p:spPr>
          <a:xfrm>
            <a:off x="7356068" y="2411544"/>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E346CA0C-6BA4-4A11-8706-759CF3314036}"/>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6274981" y="2503750"/>
            <a:ext cx="859536" cy="859536"/>
          </a:xfrm>
          <a:prstGeom prst="rect">
            <a:avLst/>
          </a:prstGeom>
        </p:spPr>
      </p:pic>
      <p:cxnSp>
        <p:nvCxnSpPr>
          <p:cNvPr id="80" name="Straight Connector 79">
            <a:extLst>
              <a:ext uri="{FF2B5EF4-FFF2-40B4-BE49-F238E27FC236}">
                <a16:creationId xmlns:a16="http://schemas.microsoft.com/office/drawing/2014/main" id="{1DD21B25-D79E-460A-AE1A-591BA9638477}"/>
              </a:ext>
              <a:ext uri="{C183D7F6-B498-43B3-948B-1728B52AA6E4}">
                <adec:decorative xmlns:adec="http://schemas.microsoft.com/office/drawing/2017/decorative" val="1"/>
              </a:ext>
            </a:extLst>
          </p:cNvPr>
          <p:cNvCxnSpPr>
            <a:cxnSpLocks/>
          </p:cNvCxnSpPr>
          <p:nvPr/>
        </p:nvCxnSpPr>
        <p:spPr>
          <a:xfrm>
            <a:off x="7356068" y="3453915"/>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55D69AB9-15E4-481C-AF98-5BB0CBB0FA49}"/>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6274981" y="3546121"/>
            <a:ext cx="859536" cy="859536"/>
          </a:xfrm>
          <a:prstGeom prst="rect">
            <a:avLst/>
          </a:prstGeom>
        </p:spPr>
      </p:pic>
      <p:cxnSp>
        <p:nvCxnSpPr>
          <p:cNvPr id="81" name="Straight Connector 80">
            <a:extLst>
              <a:ext uri="{FF2B5EF4-FFF2-40B4-BE49-F238E27FC236}">
                <a16:creationId xmlns:a16="http://schemas.microsoft.com/office/drawing/2014/main" id="{FC798D81-C0C4-4D2C-BD64-0DDEBAADB5A2}"/>
              </a:ext>
              <a:ext uri="{C183D7F6-B498-43B3-948B-1728B52AA6E4}">
                <adec:decorative xmlns:adec="http://schemas.microsoft.com/office/drawing/2017/decorative" val="1"/>
              </a:ext>
            </a:extLst>
          </p:cNvPr>
          <p:cNvCxnSpPr>
            <a:cxnSpLocks/>
          </p:cNvCxnSpPr>
          <p:nvPr/>
        </p:nvCxnSpPr>
        <p:spPr>
          <a:xfrm>
            <a:off x="7356068" y="4496286"/>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FBE3F2CD-C9FE-4685-A22E-110F76C3644D}"/>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6274981" y="4588492"/>
            <a:ext cx="859536" cy="859536"/>
          </a:xfrm>
          <a:prstGeom prst="rect">
            <a:avLst/>
          </a:prstGeom>
        </p:spPr>
      </p:pic>
      <p:cxnSp>
        <p:nvCxnSpPr>
          <p:cNvPr id="82" name="Straight Connector 81">
            <a:extLst>
              <a:ext uri="{FF2B5EF4-FFF2-40B4-BE49-F238E27FC236}">
                <a16:creationId xmlns:a16="http://schemas.microsoft.com/office/drawing/2014/main" id="{5EF90B67-1FC9-42B3-BB75-949F1102A7CF}"/>
              </a:ext>
              <a:ext uri="{C183D7F6-B498-43B3-948B-1728B52AA6E4}">
                <adec:decorative xmlns:adec="http://schemas.microsoft.com/office/drawing/2017/decorative" val="1"/>
              </a:ext>
            </a:extLst>
          </p:cNvPr>
          <p:cNvCxnSpPr>
            <a:cxnSpLocks/>
          </p:cNvCxnSpPr>
          <p:nvPr/>
        </p:nvCxnSpPr>
        <p:spPr>
          <a:xfrm>
            <a:off x="7356068" y="5538657"/>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37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01: Storage Accounts</a:t>
            </a:r>
          </a:p>
        </p:txBody>
      </p:sp>
      <p:pic>
        <p:nvPicPr>
          <p:cNvPr id="3" name="Picture 2" descr="Icon of a screen with dots">
            <a:extLst>
              <a:ext uri="{FF2B5EF4-FFF2-40B4-BE49-F238E27FC236}">
                <a16:creationId xmlns:a16="http://schemas.microsoft.com/office/drawing/2014/main" id="{4C43505C-6294-4C62-8949-EE3F4C2A25DF}"/>
              </a:ext>
            </a:extLst>
          </p:cNvPr>
          <p:cNvPicPr>
            <a:picLocks noChangeAspect="1"/>
          </p:cNvPicPr>
          <p:nvPr/>
        </p:nvPicPr>
        <p:blipFill>
          <a:blip r:embed="rId2"/>
          <a:stretch>
            <a:fillRect/>
          </a:stretch>
        </p:blipFill>
        <p:spPr>
          <a:xfrm flipH="1">
            <a:off x="10208887" y="3036046"/>
            <a:ext cx="1319083" cy="989854"/>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04: Azure Files and File Sync</a:t>
            </a:r>
          </a:p>
        </p:txBody>
      </p:sp>
      <p:pic>
        <p:nvPicPr>
          <p:cNvPr id="3" name="Picture 2" descr="Icon of a clock">
            <a:extLst>
              <a:ext uri="{FF2B5EF4-FFF2-40B4-BE49-F238E27FC236}">
                <a16:creationId xmlns:a16="http://schemas.microsoft.com/office/drawing/2014/main" id="{84BEB8AF-4C77-4B0F-853D-B28C4DBB8487}"/>
              </a:ext>
            </a:extLst>
          </p:cNvPr>
          <p:cNvPicPr>
            <a:picLocks noChangeAspect="1"/>
          </p:cNvPicPr>
          <p:nvPr/>
        </p:nvPicPr>
        <p:blipFill>
          <a:blip r:embed="rId2"/>
          <a:stretch>
            <a:fillRect/>
          </a:stretch>
        </p:blipFill>
        <p:spPr>
          <a:xfrm>
            <a:off x="10275589" y="2896233"/>
            <a:ext cx="1218567" cy="1218567"/>
          </a:xfrm>
          <a:prstGeom prst="rect">
            <a:avLst/>
          </a:prstGeom>
        </p:spPr>
      </p:pic>
    </p:spTree>
    <p:extLst>
      <p:ext uri="{BB962C8B-B14F-4D97-AF65-F5344CB8AC3E}">
        <p14:creationId xmlns:p14="http://schemas.microsoft.com/office/powerpoint/2010/main" val="338123366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4271-4FBA-4D51-A9AB-1857C14569F3}"/>
              </a:ext>
            </a:extLst>
          </p:cNvPr>
          <p:cNvSpPr>
            <a:spLocks noGrp="1"/>
          </p:cNvSpPr>
          <p:nvPr>
            <p:ph type="title"/>
          </p:nvPr>
        </p:nvSpPr>
        <p:spPr>
          <a:xfrm>
            <a:off x="465139" y="2881710"/>
            <a:ext cx="2506662" cy="1231106"/>
          </a:xfrm>
        </p:spPr>
        <p:txBody>
          <a:bodyPr/>
          <a:lstStyle/>
          <a:p>
            <a:r>
              <a:rPr lang="en-US" dirty="0"/>
              <a:t>Azure Files</a:t>
            </a:r>
            <a:br>
              <a:rPr lang="en-US" dirty="0"/>
            </a:br>
            <a:r>
              <a:rPr lang="en-US" dirty="0"/>
              <a:t>and File Sync Overview</a:t>
            </a:r>
          </a:p>
        </p:txBody>
      </p:sp>
      <p:pic>
        <p:nvPicPr>
          <p:cNvPr id="70" name="Picture 69" descr="Icon of four squares arranged to form a square">
            <a:extLst>
              <a:ext uri="{FF2B5EF4-FFF2-40B4-BE49-F238E27FC236}">
                <a16:creationId xmlns:a16="http://schemas.microsoft.com/office/drawing/2014/main" id="{C34D6590-EC72-43E8-AB3A-87B758A8DF9A}"/>
              </a:ext>
            </a:extLst>
          </p:cNvPr>
          <p:cNvPicPr>
            <a:picLocks noChangeAspect="1"/>
          </p:cNvPicPr>
          <p:nvPr/>
        </p:nvPicPr>
        <p:blipFill>
          <a:blip r:embed="rId3"/>
          <a:stretch>
            <a:fillRect/>
          </a:stretch>
        </p:blipFill>
        <p:spPr>
          <a:xfrm>
            <a:off x="3690145" y="586157"/>
            <a:ext cx="1014984" cy="1014984"/>
          </a:xfrm>
          <a:prstGeom prst="rect">
            <a:avLst/>
          </a:prstGeom>
        </p:spPr>
      </p:pic>
      <p:sp>
        <p:nvSpPr>
          <p:cNvPr id="5" name="Rectangle 4">
            <a:extLst>
              <a:ext uri="{FF2B5EF4-FFF2-40B4-BE49-F238E27FC236}">
                <a16:creationId xmlns:a16="http://schemas.microsoft.com/office/drawing/2014/main" id="{EDFDE518-321A-4728-BF33-D73061B7337F}"/>
              </a:ext>
            </a:extLst>
          </p:cNvPr>
          <p:cNvSpPr/>
          <p:nvPr/>
        </p:nvSpPr>
        <p:spPr bwMode="auto">
          <a:xfrm>
            <a:off x="4929558" y="519701"/>
            <a:ext cx="298555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a:solidFill>
                  <a:schemeClr val="tx1"/>
                </a:solidFill>
              </a:rPr>
              <a:t>Files vs Blobs</a:t>
            </a:r>
          </a:p>
        </p:txBody>
      </p:sp>
      <p:pic>
        <p:nvPicPr>
          <p:cNvPr id="69" name="Picture 68" descr="Icon of a book with a bookmark">
            <a:extLst>
              <a:ext uri="{FF2B5EF4-FFF2-40B4-BE49-F238E27FC236}">
                <a16:creationId xmlns:a16="http://schemas.microsoft.com/office/drawing/2014/main" id="{CFAA3E0D-402E-4EA4-9F50-1CD572D56521}"/>
              </a:ext>
            </a:extLst>
          </p:cNvPr>
          <p:cNvPicPr>
            <a:picLocks noChangeAspect="1"/>
          </p:cNvPicPr>
          <p:nvPr/>
        </p:nvPicPr>
        <p:blipFill>
          <a:blip r:embed="rId4"/>
          <a:stretch>
            <a:fillRect/>
          </a:stretch>
        </p:blipFill>
        <p:spPr>
          <a:xfrm>
            <a:off x="3690145" y="2128025"/>
            <a:ext cx="1014984" cy="1014984"/>
          </a:xfrm>
          <a:prstGeom prst="rect">
            <a:avLst/>
          </a:prstGeom>
        </p:spPr>
      </p:pic>
      <p:sp>
        <p:nvSpPr>
          <p:cNvPr id="7" name="Rectangle 6">
            <a:extLst>
              <a:ext uri="{FF2B5EF4-FFF2-40B4-BE49-F238E27FC236}">
                <a16:creationId xmlns:a16="http://schemas.microsoft.com/office/drawing/2014/main" id="{0DC05062-2355-4A57-8C31-3FA46BB30381}"/>
              </a:ext>
            </a:extLst>
          </p:cNvPr>
          <p:cNvSpPr/>
          <p:nvPr/>
        </p:nvSpPr>
        <p:spPr bwMode="auto">
          <a:xfrm>
            <a:off x="4929558" y="2064984"/>
            <a:ext cx="298555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Managing File Shares</a:t>
            </a:r>
          </a:p>
        </p:txBody>
      </p:sp>
      <p:pic>
        <p:nvPicPr>
          <p:cNvPr id="68" name="Picture 67" descr="Icon of a rectangle, a square and a circle in a straight line">
            <a:extLst>
              <a:ext uri="{FF2B5EF4-FFF2-40B4-BE49-F238E27FC236}">
                <a16:creationId xmlns:a16="http://schemas.microsoft.com/office/drawing/2014/main" id="{2487469C-908B-4B80-86CB-E355317A672F}"/>
              </a:ext>
            </a:extLst>
          </p:cNvPr>
          <p:cNvPicPr>
            <a:picLocks noChangeAspect="1"/>
          </p:cNvPicPr>
          <p:nvPr/>
        </p:nvPicPr>
        <p:blipFill>
          <a:blip r:embed="rId5"/>
          <a:stretch>
            <a:fillRect/>
          </a:stretch>
        </p:blipFill>
        <p:spPr>
          <a:xfrm>
            <a:off x="3690145" y="3669893"/>
            <a:ext cx="1014984" cy="1014984"/>
          </a:xfrm>
          <a:prstGeom prst="rect">
            <a:avLst/>
          </a:prstGeom>
        </p:spPr>
      </p:pic>
      <p:sp>
        <p:nvSpPr>
          <p:cNvPr id="9" name="Rectangle 8">
            <a:extLst>
              <a:ext uri="{FF2B5EF4-FFF2-40B4-BE49-F238E27FC236}">
                <a16:creationId xmlns:a16="http://schemas.microsoft.com/office/drawing/2014/main" id="{F889E57C-A4AE-4843-9C73-59934C07DECA}"/>
              </a:ext>
            </a:extLst>
          </p:cNvPr>
          <p:cNvSpPr/>
          <p:nvPr/>
        </p:nvSpPr>
        <p:spPr bwMode="auto">
          <a:xfrm>
            <a:off x="4929558" y="3592344"/>
            <a:ext cx="298555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File Share Snapshots</a:t>
            </a:r>
          </a:p>
        </p:txBody>
      </p:sp>
      <p:pic>
        <p:nvPicPr>
          <p:cNvPr id="67" name="Picture 66" descr="Icon of a screen with a triangle in the middle">
            <a:extLst>
              <a:ext uri="{FF2B5EF4-FFF2-40B4-BE49-F238E27FC236}">
                <a16:creationId xmlns:a16="http://schemas.microsoft.com/office/drawing/2014/main" id="{9373A9A4-4B5E-46DC-995E-E5752919F25D}"/>
              </a:ext>
            </a:extLst>
          </p:cNvPr>
          <p:cNvPicPr>
            <a:picLocks noChangeAspect="1"/>
          </p:cNvPicPr>
          <p:nvPr/>
        </p:nvPicPr>
        <p:blipFill>
          <a:blip r:embed="rId6"/>
          <a:stretch>
            <a:fillRect/>
          </a:stretch>
        </p:blipFill>
        <p:spPr>
          <a:xfrm>
            <a:off x="3690145" y="5211762"/>
            <a:ext cx="1014984" cy="1014984"/>
          </a:xfrm>
          <a:prstGeom prst="rect">
            <a:avLst/>
          </a:prstGeom>
        </p:spPr>
      </p:pic>
      <p:sp>
        <p:nvSpPr>
          <p:cNvPr id="11" name="Rectangle 10">
            <a:extLst>
              <a:ext uri="{FF2B5EF4-FFF2-40B4-BE49-F238E27FC236}">
                <a16:creationId xmlns:a16="http://schemas.microsoft.com/office/drawing/2014/main" id="{53FB4EB9-3BD1-445F-B1E1-36AFE308231A}"/>
              </a:ext>
            </a:extLst>
          </p:cNvPr>
          <p:cNvSpPr/>
          <p:nvPr/>
        </p:nvSpPr>
        <p:spPr bwMode="auto">
          <a:xfrm>
            <a:off x="4929558" y="5155549"/>
            <a:ext cx="3160342"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Demonstration – File Shares</a:t>
            </a:r>
          </a:p>
        </p:txBody>
      </p:sp>
      <p:pic>
        <p:nvPicPr>
          <p:cNvPr id="88" name="Picture 87" descr="Icon of three concentric arcs">
            <a:extLst>
              <a:ext uri="{FF2B5EF4-FFF2-40B4-BE49-F238E27FC236}">
                <a16:creationId xmlns:a16="http://schemas.microsoft.com/office/drawing/2014/main" id="{BF0FDE43-789B-4FFD-9D38-A58E3B568EDA}"/>
              </a:ext>
            </a:extLst>
          </p:cNvPr>
          <p:cNvPicPr>
            <a:picLocks noChangeAspect="1"/>
          </p:cNvPicPr>
          <p:nvPr/>
        </p:nvPicPr>
        <p:blipFill>
          <a:blip r:embed="rId7"/>
          <a:stretch>
            <a:fillRect/>
          </a:stretch>
        </p:blipFill>
        <p:spPr>
          <a:xfrm>
            <a:off x="8199437" y="586157"/>
            <a:ext cx="1014984" cy="1014984"/>
          </a:xfrm>
          <a:prstGeom prst="rect">
            <a:avLst/>
          </a:prstGeom>
        </p:spPr>
      </p:pic>
      <p:sp>
        <p:nvSpPr>
          <p:cNvPr id="13" name="Rectangle 12">
            <a:extLst>
              <a:ext uri="{FF2B5EF4-FFF2-40B4-BE49-F238E27FC236}">
                <a16:creationId xmlns:a16="http://schemas.microsoft.com/office/drawing/2014/main" id="{A93327BE-B254-47D5-9EB4-8A919B023C60}"/>
              </a:ext>
            </a:extLst>
          </p:cNvPr>
          <p:cNvSpPr/>
          <p:nvPr/>
        </p:nvSpPr>
        <p:spPr bwMode="auto">
          <a:xfrm>
            <a:off x="9448922" y="519701"/>
            <a:ext cx="256789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Azure File Sync</a:t>
            </a:r>
          </a:p>
        </p:txBody>
      </p:sp>
      <p:pic>
        <p:nvPicPr>
          <p:cNvPr id="87" name="Picture 86" descr="Icon of four squares connected by lines ">
            <a:extLst>
              <a:ext uri="{FF2B5EF4-FFF2-40B4-BE49-F238E27FC236}">
                <a16:creationId xmlns:a16="http://schemas.microsoft.com/office/drawing/2014/main" id="{08123658-27C1-443C-83CA-79A8AD7D48EA}"/>
              </a:ext>
            </a:extLst>
          </p:cNvPr>
          <p:cNvPicPr>
            <a:picLocks noChangeAspect="1"/>
          </p:cNvPicPr>
          <p:nvPr/>
        </p:nvPicPr>
        <p:blipFill>
          <a:blip r:embed="rId8"/>
          <a:stretch>
            <a:fillRect/>
          </a:stretch>
        </p:blipFill>
        <p:spPr>
          <a:xfrm>
            <a:off x="8199437" y="2128025"/>
            <a:ext cx="1014984" cy="1014984"/>
          </a:xfrm>
          <a:prstGeom prst="rect">
            <a:avLst/>
          </a:prstGeom>
        </p:spPr>
      </p:pic>
      <p:sp>
        <p:nvSpPr>
          <p:cNvPr id="15" name="Rectangle 14">
            <a:extLst>
              <a:ext uri="{FF2B5EF4-FFF2-40B4-BE49-F238E27FC236}">
                <a16:creationId xmlns:a16="http://schemas.microsoft.com/office/drawing/2014/main" id="{6C9ADF98-2634-4A45-8B9B-E7E1DF4261B6}"/>
              </a:ext>
            </a:extLst>
          </p:cNvPr>
          <p:cNvSpPr/>
          <p:nvPr/>
        </p:nvSpPr>
        <p:spPr bwMode="auto">
          <a:xfrm>
            <a:off x="9448922" y="2047061"/>
            <a:ext cx="256789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Azure File Sync Components</a:t>
            </a:r>
          </a:p>
        </p:txBody>
      </p:sp>
      <p:pic>
        <p:nvPicPr>
          <p:cNvPr id="86" name="Picture 85" descr="Icon of an arrow in a circular motion and a cloud inside it">
            <a:extLst>
              <a:ext uri="{FF2B5EF4-FFF2-40B4-BE49-F238E27FC236}">
                <a16:creationId xmlns:a16="http://schemas.microsoft.com/office/drawing/2014/main" id="{EAC00C06-A24F-421F-ABFD-07C45D96DB97}"/>
              </a:ext>
            </a:extLst>
          </p:cNvPr>
          <p:cNvPicPr>
            <a:picLocks noChangeAspect="1"/>
          </p:cNvPicPr>
          <p:nvPr/>
        </p:nvPicPr>
        <p:blipFill>
          <a:blip r:embed="rId9"/>
          <a:stretch>
            <a:fillRect/>
          </a:stretch>
        </p:blipFill>
        <p:spPr>
          <a:xfrm>
            <a:off x="8199437" y="3669893"/>
            <a:ext cx="1014984" cy="1014984"/>
          </a:xfrm>
          <a:prstGeom prst="rect">
            <a:avLst/>
          </a:prstGeom>
        </p:spPr>
      </p:pic>
      <p:sp>
        <p:nvSpPr>
          <p:cNvPr id="17" name="Rectangle 16">
            <a:extLst>
              <a:ext uri="{FF2B5EF4-FFF2-40B4-BE49-F238E27FC236}">
                <a16:creationId xmlns:a16="http://schemas.microsoft.com/office/drawing/2014/main" id="{C75711C9-ECB6-4237-A801-C20E1B014431}"/>
              </a:ext>
            </a:extLst>
          </p:cNvPr>
          <p:cNvSpPr/>
          <p:nvPr/>
        </p:nvSpPr>
        <p:spPr bwMode="auto">
          <a:xfrm>
            <a:off x="9448922" y="3592344"/>
            <a:ext cx="2567894"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File Sync Steps</a:t>
            </a:r>
          </a:p>
        </p:txBody>
      </p:sp>
    </p:spTree>
    <p:extLst>
      <p:ext uri="{BB962C8B-B14F-4D97-AF65-F5344CB8AC3E}">
        <p14:creationId xmlns:p14="http://schemas.microsoft.com/office/powerpoint/2010/main" val="172577541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Files vs Blobs</a:t>
            </a:r>
          </a:p>
        </p:txBody>
      </p:sp>
      <p:graphicFrame>
        <p:nvGraphicFramePr>
          <p:cNvPr id="4" name="Table 3">
            <a:extLst>
              <a:ext uri="{FF2B5EF4-FFF2-40B4-BE49-F238E27FC236}">
                <a16:creationId xmlns:a16="http://schemas.microsoft.com/office/drawing/2014/main" id="{60D6EE78-1457-434C-A124-946CDA2B9BEC}"/>
              </a:ext>
            </a:extLst>
          </p:cNvPr>
          <p:cNvGraphicFramePr>
            <a:graphicFrameLocks noGrp="1"/>
          </p:cNvGraphicFramePr>
          <p:nvPr>
            <p:extLst>
              <p:ext uri="{D42A27DB-BD31-4B8C-83A1-F6EECF244321}">
                <p14:modId xmlns:p14="http://schemas.microsoft.com/office/powerpoint/2010/main" val="2752221851"/>
              </p:ext>
            </p:extLst>
          </p:nvPr>
        </p:nvGraphicFramePr>
        <p:xfrm>
          <a:off x="427038" y="1192212"/>
          <a:ext cx="11582400" cy="4802187"/>
        </p:xfrm>
        <a:graphic>
          <a:graphicData uri="http://schemas.openxmlformats.org/drawingml/2006/table">
            <a:tbl>
              <a:tblPr firstRow="1" firstCol="1" bandRow="1">
                <a:tableStyleId>{2D5ABB26-0587-4C30-8999-92F81FD0307C}</a:tableStyleId>
              </a:tblPr>
              <a:tblGrid>
                <a:gridCol w="1274762">
                  <a:extLst>
                    <a:ext uri="{9D8B030D-6E8A-4147-A177-3AD203B41FA5}">
                      <a16:colId xmlns:a16="http://schemas.microsoft.com/office/drawing/2014/main" val="645021739"/>
                    </a:ext>
                  </a:extLst>
                </a:gridCol>
                <a:gridCol w="4241800">
                  <a:extLst>
                    <a:ext uri="{9D8B030D-6E8A-4147-A177-3AD203B41FA5}">
                      <a16:colId xmlns:a16="http://schemas.microsoft.com/office/drawing/2014/main" val="3259532712"/>
                    </a:ext>
                  </a:extLst>
                </a:gridCol>
                <a:gridCol w="6065838">
                  <a:extLst>
                    <a:ext uri="{9D8B030D-6E8A-4147-A177-3AD203B41FA5}">
                      <a16:colId xmlns:a16="http://schemas.microsoft.com/office/drawing/2014/main" val="1501333279"/>
                    </a:ext>
                  </a:extLst>
                </a:gridCol>
              </a:tblGrid>
              <a:tr h="556775">
                <a:tc>
                  <a:txBody>
                    <a:bodyPr/>
                    <a:lstStyle/>
                    <a:p>
                      <a:pPr marL="0" marR="0" algn="l">
                        <a:lnSpc>
                          <a:spcPct val="100000"/>
                        </a:lnSpc>
                        <a:spcBef>
                          <a:spcPts val="0"/>
                        </a:spcBef>
                        <a:spcAft>
                          <a:spcPts val="0"/>
                        </a:spcAft>
                      </a:pPr>
                      <a:r>
                        <a:rPr lang="en-US" sz="2000" strike="noStrike">
                          <a:solidFill>
                            <a:schemeClr val="bg1"/>
                          </a:solidFill>
                          <a:effectLst/>
                          <a:latin typeface="+mj-lt"/>
                        </a:rPr>
                        <a:t>Feature</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l">
                        <a:lnSpc>
                          <a:spcPct val="100000"/>
                        </a:lnSpc>
                        <a:spcBef>
                          <a:spcPts val="0"/>
                        </a:spcBef>
                        <a:spcAft>
                          <a:spcPts val="0"/>
                        </a:spcAft>
                      </a:pPr>
                      <a:r>
                        <a:rPr lang="en-US" sz="2000" strike="noStrike">
                          <a:solidFill>
                            <a:schemeClr val="bg1"/>
                          </a:solidFill>
                          <a:effectLst/>
                          <a:latin typeface="+mj-lt"/>
                        </a:rPr>
                        <a:t>Description</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l">
                        <a:lnSpc>
                          <a:spcPct val="100000"/>
                        </a:lnSpc>
                        <a:spcBef>
                          <a:spcPts val="0"/>
                        </a:spcBef>
                        <a:spcAft>
                          <a:spcPts val="0"/>
                        </a:spcAft>
                      </a:pPr>
                      <a:r>
                        <a:rPr lang="en-US" sz="2000" strike="noStrike">
                          <a:solidFill>
                            <a:schemeClr val="bg1"/>
                          </a:solidFill>
                          <a:effectLst/>
                          <a:latin typeface="+mj-lt"/>
                        </a:rPr>
                        <a:t>When to use</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609183505"/>
                  </a:ext>
                </a:extLst>
              </a:tr>
              <a:tr h="2296698">
                <a:tc>
                  <a:txBody>
                    <a:bodyPr/>
                    <a:lstStyle/>
                    <a:p>
                      <a:pPr marL="0" marR="0" algn="l">
                        <a:lnSpc>
                          <a:spcPct val="100000"/>
                        </a:lnSpc>
                        <a:spcBef>
                          <a:spcPts val="600"/>
                        </a:spcBef>
                        <a:spcAft>
                          <a:spcPts val="600"/>
                        </a:spcAft>
                      </a:pPr>
                      <a:r>
                        <a:rPr lang="en-US" sz="2000" strike="noStrike">
                          <a:solidFill>
                            <a:schemeClr val="tx1"/>
                          </a:solidFill>
                          <a:effectLst/>
                          <a:latin typeface="+mj-lt"/>
                        </a:rPr>
                        <a:t>Azure Files</a:t>
                      </a:r>
                      <a:endParaRPr lang="en-US" sz="2000" b="0" strike="noStrike">
                        <a:solidFill>
                          <a:schemeClr val="tx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600"/>
                        </a:spcBef>
                        <a:spcAft>
                          <a:spcPts val="600"/>
                        </a:spcAft>
                      </a:pPr>
                      <a:r>
                        <a:rPr lang="en-US" sz="2000" strike="noStrike">
                          <a:solidFill>
                            <a:schemeClr val="tx1"/>
                          </a:solidFill>
                          <a:effectLst/>
                        </a:rPr>
                        <a:t>SMB interface, client libraries, and a </a:t>
                      </a:r>
                      <a:r>
                        <a:rPr lang="en-US" sz="2000" strike="noStrike" kern="1200">
                          <a:solidFill>
                            <a:schemeClr val="tx1"/>
                          </a:solidFill>
                          <a:effectLst/>
                        </a:rPr>
                        <a:t>REST interface </a:t>
                      </a:r>
                      <a:r>
                        <a:rPr lang="en-US" sz="2000" strike="noStrike">
                          <a:solidFill>
                            <a:schemeClr val="tx1"/>
                          </a:solidFill>
                          <a:effectLst/>
                        </a:rPr>
                        <a:t>that allows access from anywhere to stored files</a:t>
                      </a:r>
                      <a:endParaRPr lang="en-US" sz="2000" b="0" strike="noStrike">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137160" marR="137160"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Lift and shift an application to the cloud</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Store shared data across multiple virtual machines</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Store development and debugging tools that need to be accessed from many virtual machines</a:t>
                      </a: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894669912"/>
                  </a:ext>
                </a:extLst>
              </a:tr>
              <a:tr h="1948714">
                <a:tc>
                  <a:txBody>
                    <a:bodyPr/>
                    <a:lstStyle/>
                    <a:p>
                      <a:pPr marL="0" marR="0" algn="l">
                        <a:lnSpc>
                          <a:spcPct val="100000"/>
                        </a:lnSpc>
                        <a:spcBef>
                          <a:spcPts val="600"/>
                        </a:spcBef>
                        <a:spcAft>
                          <a:spcPts val="600"/>
                        </a:spcAft>
                      </a:pPr>
                      <a:r>
                        <a:rPr lang="en-US" sz="2000" strike="noStrike">
                          <a:solidFill>
                            <a:schemeClr val="tx1"/>
                          </a:solidFill>
                          <a:effectLst/>
                          <a:latin typeface="+mj-lt"/>
                        </a:rPr>
                        <a:t>Azure Blobs</a:t>
                      </a:r>
                      <a:endParaRPr lang="en-US" sz="2000" b="0" strike="noStrike">
                        <a:solidFill>
                          <a:schemeClr val="tx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600"/>
                        </a:spcBef>
                        <a:spcAft>
                          <a:spcPts val="600"/>
                        </a:spcAft>
                      </a:pPr>
                      <a:r>
                        <a:rPr lang="en-US" sz="2000" strike="noStrike">
                          <a:solidFill>
                            <a:schemeClr val="tx1"/>
                          </a:solidFill>
                          <a:effectLst/>
                        </a:rPr>
                        <a:t>Client libraries and a </a:t>
                      </a:r>
                      <a:r>
                        <a:rPr lang="en-US" sz="2000" u="none" strike="noStrike">
                          <a:solidFill>
                            <a:schemeClr val="tx1"/>
                          </a:solidFill>
                          <a:effectLst/>
                        </a:rPr>
                        <a:t>REST interface</a:t>
                      </a:r>
                      <a:r>
                        <a:rPr lang="en-US" sz="2000" strike="noStrike">
                          <a:solidFill>
                            <a:schemeClr val="tx1"/>
                          </a:solidFill>
                          <a:effectLst/>
                        </a:rPr>
                        <a:t> that allows unstructured data (flat namespace) to be stored and accessed at a massive scale in block blobs</a:t>
                      </a:r>
                      <a:endParaRPr lang="en-US" sz="2000" b="0" strike="noStrike">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137160" marR="137160"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dirty="0">
                          <a:solidFill>
                            <a:schemeClr val="tx1"/>
                          </a:solidFill>
                          <a:effectLst/>
                          <a:latin typeface="+mn-lt"/>
                          <a:ea typeface="+mn-ea"/>
                          <a:cs typeface="+mn-cs"/>
                        </a:rPr>
                        <a:t>Support streaming and random-access scenarios</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dirty="0">
                          <a:solidFill>
                            <a:schemeClr val="tx1"/>
                          </a:solidFill>
                          <a:effectLst/>
                          <a:latin typeface="+mn-lt"/>
                          <a:ea typeface="+mn-ea"/>
                          <a:cs typeface="+mn-cs"/>
                        </a:rPr>
                        <a:t>Access application data from anywhere</a:t>
                      </a: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6284853"/>
                  </a:ext>
                </a:extLst>
              </a:tr>
            </a:tbl>
          </a:graphicData>
        </a:graphic>
      </p:graphicFrame>
    </p:spTree>
    <p:extLst>
      <p:ext uri="{BB962C8B-B14F-4D97-AF65-F5344CB8AC3E}">
        <p14:creationId xmlns:p14="http://schemas.microsoft.com/office/powerpoint/2010/main" val="303359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8AB8-6259-4474-AC41-D80FF4123A85}"/>
              </a:ext>
            </a:extLst>
          </p:cNvPr>
          <p:cNvSpPr>
            <a:spLocks noGrp="1"/>
          </p:cNvSpPr>
          <p:nvPr>
            <p:ph type="title"/>
          </p:nvPr>
        </p:nvSpPr>
        <p:spPr/>
        <p:txBody>
          <a:bodyPr/>
          <a:lstStyle/>
          <a:p>
            <a:r>
              <a:rPr lang="en-US" dirty="0"/>
              <a:t>Managing File Shares</a:t>
            </a:r>
          </a:p>
        </p:txBody>
      </p:sp>
      <p:sp>
        <p:nvSpPr>
          <p:cNvPr id="4" name="Rectangle 3">
            <a:extLst>
              <a:ext uri="{FF2B5EF4-FFF2-40B4-BE49-F238E27FC236}">
                <a16:creationId xmlns:a16="http://schemas.microsoft.com/office/drawing/2014/main" id="{3CA5B8B5-2218-48D7-9B85-EDA7B09B6511}"/>
              </a:ext>
            </a:extLst>
          </p:cNvPr>
          <p:cNvSpPr/>
          <p:nvPr/>
        </p:nvSpPr>
        <p:spPr>
          <a:xfrm>
            <a:off x="427034" y="1192212"/>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File share quotas</a:t>
            </a:r>
          </a:p>
        </p:txBody>
      </p:sp>
      <p:sp>
        <p:nvSpPr>
          <p:cNvPr id="5" name="Rectangle 4">
            <a:extLst>
              <a:ext uri="{FF2B5EF4-FFF2-40B4-BE49-F238E27FC236}">
                <a16:creationId xmlns:a16="http://schemas.microsoft.com/office/drawing/2014/main" id="{268FCCA4-83CA-49F4-968F-E3B1C32D6668}"/>
              </a:ext>
            </a:extLst>
          </p:cNvPr>
          <p:cNvSpPr/>
          <p:nvPr/>
        </p:nvSpPr>
        <p:spPr>
          <a:xfrm>
            <a:off x="427034" y="2286733"/>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Windows – ensure port 445 is open</a:t>
            </a:r>
          </a:p>
        </p:txBody>
      </p:sp>
      <p:sp>
        <p:nvSpPr>
          <p:cNvPr id="6" name="Rectangle 5">
            <a:extLst>
              <a:ext uri="{FF2B5EF4-FFF2-40B4-BE49-F238E27FC236}">
                <a16:creationId xmlns:a16="http://schemas.microsoft.com/office/drawing/2014/main" id="{31B041DE-4B2B-4146-A4C9-DA84A1A81F1A}"/>
              </a:ext>
            </a:extLst>
          </p:cNvPr>
          <p:cNvSpPr/>
          <p:nvPr/>
        </p:nvSpPr>
        <p:spPr>
          <a:xfrm>
            <a:off x="427034" y="3381255"/>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Linux – mount the drive</a:t>
            </a:r>
          </a:p>
        </p:txBody>
      </p:sp>
      <p:sp>
        <p:nvSpPr>
          <p:cNvPr id="7" name="Rectangle 6">
            <a:extLst>
              <a:ext uri="{FF2B5EF4-FFF2-40B4-BE49-F238E27FC236}">
                <a16:creationId xmlns:a16="http://schemas.microsoft.com/office/drawing/2014/main" id="{253889F3-1652-4562-8B15-7C4A0DC54B9C}"/>
              </a:ext>
            </a:extLst>
          </p:cNvPr>
          <p:cNvSpPr/>
          <p:nvPr/>
        </p:nvSpPr>
        <p:spPr>
          <a:xfrm>
            <a:off x="427034" y="4475776"/>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MacOS – mount the drive</a:t>
            </a:r>
          </a:p>
        </p:txBody>
      </p:sp>
      <p:sp>
        <p:nvSpPr>
          <p:cNvPr id="8" name="Rectangle 7">
            <a:extLst>
              <a:ext uri="{FF2B5EF4-FFF2-40B4-BE49-F238E27FC236}">
                <a16:creationId xmlns:a16="http://schemas.microsoft.com/office/drawing/2014/main" id="{871EE83B-1ED7-4F0A-80EE-AE2971F91C42}"/>
              </a:ext>
            </a:extLst>
          </p:cNvPr>
          <p:cNvSpPr/>
          <p:nvPr/>
        </p:nvSpPr>
        <p:spPr>
          <a:xfrm>
            <a:off x="427034" y="5570299"/>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Secure transfer required – SMB 3.0 encryption</a:t>
            </a:r>
          </a:p>
        </p:txBody>
      </p:sp>
      <p:sp>
        <p:nvSpPr>
          <p:cNvPr id="3" name="Rectangle 2">
            <a:extLst>
              <a:ext uri="{FF2B5EF4-FFF2-40B4-BE49-F238E27FC236}">
                <a16:creationId xmlns:a16="http://schemas.microsoft.com/office/drawing/2014/main" id="{14B9B472-60FB-4DF4-BE20-6DF04EFFB29A}"/>
              </a:ext>
              <a:ext uri="{C183D7F6-B498-43B3-948B-1728B52AA6E4}">
                <adec:decorative xmlns:adec="http://schemas.microsoft.com/office/drawing/2017/decorative" val="1"/>
              </a:ext>
            </a:extLst>
          </p:cNvPr>
          <p:cNvSpPr/>
          <p:nvPr/>
        </p:nvSpPr>
        <p:spPr bwMode="auto">
          <a:xfrm>
            <a:off x="7086600" y="1192213"/>
            <a:ext cx="4922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A screenshot of connecting a file share from a Windows client">
            <a:extLst>
              <a:ext uri="{FF2B5EF4-FFF2-40B4-BE49-F238E27FC236}">
                <a16:creationId xmlns:a16="http://schemas.microsoft.com/office/drawing/2014/main" id="{F6ADCED4-B81C-4E71-8A1E-2E8A2FFEA0EA}"/>
              </a:ext>
            </a:extLst>
          </p:cNvPr>
          <p:cNvPicPr>
            <a:picLocks noChangeAspect="1"/>
          </p:cNvPicPr>
          <p:nvPr/>
        </p:nvPicPr>
        <p:blipFill>
          <a:blip r:embed="rId3"/>
          <a:stretch>
            <a:fillRect/>
          </a:stretch>
        </p:blipFill>
        <p:spPr>
          <a:xfrm>
            <a:off x="7413625" y="1454147"/>
            <a:ext cx="4410075" cy="4829175"/>
          </a:xfrm>
          <a:prstGeom prst="rect">
            <a:avLst/>
          </a:prstGeom>
        </p:spPr>
      </p:pic>
    </p:spTree>
    <p:extLst>
      <p:ext uri="{BB962C8B-B14F-4D97-AF65-F5344CB8AC3E}">
        <p14:creationId xmlns:p14="http://schemas.microsoft.com/office/powerpoint/2010/main" val="387239685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B942-BAA7-46F9-8EC7-B8A0C0B7D7C6}"/>
              </a:ext>
            </a:extLst>
          </p:cNvPr>
          <p:cNvSpPr>
            <a:spLocks noGrp="1"/>
          </p:cNvSpPr>
          <p:nvPr>
            <p:ph type="title"/>
          </p:nvPr>
        </p:nvSpPr>
        <p:spPr/>
        <p:txBody>
          <a:bodyPr/>
          <a:lstStyle/>
          <a:p>
            <a:r>
              <a:rPr lang="en-US" dirty="0"/>
              <a:t>File Share Snapshots</a:t>
            </a:r>
          </a:p>
        </p:txBody>
      </p:sp>
      <p:sp>
        <p:nvSpPr>
          <p:cNvPr id="3" name="Rectangle 2">
            <a:extLst>
              <a:ext uri="{FF2B5EF4-FFF2-40B4-BE49-F238E27FC236}">
                <a16:creationId xmlns:a16="http://schemas.microsoft.com/office/drawing/2014/main" id="{A0D89AE0-5EFC-4FB8-A30C-0E2BFA983F59}"/>
              </a:ext>
              <a:ext uri="{C183D7F6-B498-43B3-948B-1728B52AA6E4}">
                <adec:decorative xmlns:adec="http://schemas.microsoft.com/office/drawing/2017/decorative" val="1"/>
              </a:ext>
            </a:extLst>
          </p:cNvPr>
          <p:cNvSpPr/>
          <p:nvPr/>
        </p:nvSpPr>
        <p:spPr bwMode="auto">
          <a:xfrm>
            <a:off x="427034" y="1192214"/>
            <a:ext cx="11582404" cy="327501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5" descr="A screenshot of creating a snapshot for a file share">
            <a:extLst>
              <a:ext uri="{FF2B5EF4-FFF2-40B4-BE49-F238E27FC236}">
                <a16:creationId xmlns:a16="http://schemas.microsoft.com/office/drawing/2014/main" id="{5F0334D6-5B91-4858-8FA8-02D4C3A58158}"/>
              </a:ext>
            </a:extLst>
          </p:cNvPr>
          <p:cNvPicPr>
            <a:picLocks noChangeAspect="1"/>
          </p:cNvPicPr>
          <p:nvPr/>
        </p:nvPicPr>
        <p:blipFill>
          <a:blip r:embed="rId3"/>
          <a:stretch>
            <a:fillRect/>
          </a:stretch>
        </p:blipFill>
        <p:spPr>
          <a:xfrm>
            <a:off x="609261" y="1698473"/>
            <a:ext cx="11198425" cy="2262494"/>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C5E21175-4CE0-45E9-A062-1F9C6A187625}"/>
              </a:ext>
            </a:extLst>
          </p:cNvPr>
          <p:cNvSpPr/>
          <p:nvPr/>
        </p:nvSpPr>
        <p:spPr>
          <a:xfrm>
            <a:off x="465138" y="4591050"/>
            <a:ext cx="2640015"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r>
              <a:rPr lang="en-US">
                <a:solidFill>
                  <a:schemeClr val="tx1"/>
                </a:solidFill>
                <a:cs typeface="Segoe UI Semilight"/>
              </a:rPr>
              <a:t>Incremental snapshot that captures the share state at a point in time</a:t>
            </a:r>
          </a:p>
        </p:txBody>
      </p:sp>
      <p:sp>
        <p:nvSpPr>
          <p:cNvPr id="6" name="Rectangle 5">
            <a:extLst>
              <a:ext uri="{FF2B5EF4-FFF2-40B4-BE49-F238E27FC236}">
                <a16:creationId xmlns:a16="http://schemas.microsoft.com/office/drawing/2014/main" id="{DF3DB1A8-D4E2-43AA-AFC8-2855ACD1C2CD}"/>
              </a:ext>
            </a:extLst>
          </p:cNvPr>
          <p:cNvSpPr/>
          <p:nvPr/>
        </p:nvSpPr>
        <p:spPr>
          <a:xfrm>
            <a:off x="3226559" y="4591050"/>
            <a:ext cx="1955044"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r>
              <a:rPr lang="en-US" dirty="0">
                <a:solidFill>
                  <a:schemeClr val="tx1"/>
                </a:solidFill>
                <a:cs typeface="Segoe UI Semilight"/>
              </a:rPr>
              <a:t>Is read-only copy of your data</a:t>
            </a:r>
          </a:p>
        </p:txBody>
      </p:sp>
      <p:sp>
        <p:nvSpPr>
          <p:cNvPr id="7" name="Rectangle 6">
            <a:extLst>
              <a:ext uri="{FF2B5EF4-FFF2-40B4-BE49-F238E27FC236}">
                <a16:creationId xmlns:a16="http://schemas.microsoft.com/office/drawing/2014/main" id="{D6598C55-812F-4665-B947-642733AA609C}"/>
              </a:ext>
            </a:extLst>
          </p:cNvPr>
          <p:cNvSpPr/>
          <p:nvPr/>
        </p:nvSpPr>
        <p:spPr>
          <a:xfrm>
            <a:off x="5303009" y="4591050"/>
            <a:ext cx="2162176"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r>
              <a:rPr lang="en-US" dirty="0">
                <a:solidFill>
                  <a:schemeClr val="tx1"/>
                </a:solidFill>
                <a:cs typeface="Segoe UI Semilight"/>
              </a:rPr>
              <a:t>Snapshot at the file share level,</a:t>
            </a:r>
            <a:br>
              <a:rPr lang="en-US" dirty="0">
                <a:solidFill>
                  <a:schemeClr val="tx1"/>
                </a:solidFill>
                <a:cs typeface="Segoe UI Semilight"/>
              </a:rPr>
            </a:br>
            <a:r>
              <a:rPr lang="en-US" dirty="0">
                <a:solidFill>
                  <a:schemeClr val="tx1"/>
                </a:solidFill>
                <a:cs typeface="Segoe UI Semilight"/>
              </a:rPr>
              <a:t>and restore at</a:t>
            </a:r>
            <a:br>
              <a:rPr lang="en-US" dirty="0">
                <a:solidFill>
                  <a:schemeClr val="tx1"/>
                </a:solidFill>
                <a:cs typeface="Segoe UI Semilight"/>
              </a:rPr>
            </a:br>
            <a:r>
              <a:rPr lang="en-US" dirty="0">
                <a:solidFill>
                  <a:schemeClr val="tx1"/>
                </a:solidFill>
                <a:cs typeface="Segoe UI Semilight"/>
              </a:rPr>
              <a:t>the file level</a:t>
            </a:r>
          </a:p>
        </p:txBody>
      </p:sp>
      <p:sp>
        <p:nvSpPr>
          <p:cNvPr id="9" name="Rectangle 8">
            <a:extLst>
              <a:ext uri="{FF2B5EF4-FFF2-40B4-BE49-F238E27FC236}">
                <a16:creationId xmlns:a16="http://schemas.microsoft.com/office/drawing/2014/main" id="{9DFD0997-429A-41D5-BFE8-FF538D37F4A7}"/>
              </a:ext>
            </a:extLst>
          </p:cNvPr>
          <p:cNvSpPr/>
          <p:nvPr/>
        </p:nvSpPr>
        <p:spPr>
          <a:xfrm>
            <a:off x="7586591" y="4591050"/>
            <a:ext cx="4460949"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pPr marL="171450" lvl="1" indent="-171450">
              <a:spcBef>
                <a:spcPts val="100"/>
              </a:spcBef>
              <a:spcAft>
                <a:spcPts val="300"/>
              </a:spcAft>
              <a:buFont typeface="Arial" panose="020B0604020202020204" pitchFamily="34" charset="0"/>
              <a:buChar char="•"/>
            </a:pPr>
            <a:r>
              <a:rPr lang="en-US" dirty="0">
                <a:solidFill>
                  <a:schemeClr val="tx1"/>
                </a:solidFill>
              </a:rPr>
              <a:t>Protection against application error and data corruption</a:t>
            </a:r>
            <a:endParaRPr lang="en-US" dirty="0">
              <a:solidFill>
                <a:schemeClr val="tx1"/>
              </a:solidFill>
              <a:cs typeface="Segoe UI"/>
            </a:endParaRPr>
          </a:p>
          <a:p>
            <a:pPr marL="171450" lvl="1" indent="-171450">
              <a:spcBef>
                <a:spcPts val="100"/>
              </a:spcBef>
              <a:spcAft>
                <a:spcPts val="300"/>
              </a:spcAft>
              <a:buFont typeface="Arial" panose="020B0604020202020204" pitchFamily="34" charset="0"/>
              <a:buChar char="•"/>
            </a:pPr>
            <a:r>
              <a:rPr lang="en-US" dirty="0">
                <a:solidFill>
                  <a:schemeClr val="tx1"/>
                </a:solidFill>
              </a:rPr>
              <a:t>Protection against accidental deletions or unintended changes</a:t>
            </a:r>
            <a:endParaRPr lang="en-US" dirty="0">
              <a:solidFill>
                <a:schemeClr val="tx1"/>
              </a:solidFill>
              <a:cs typeface="Segoe UI"/>
            </a:endParaRPr>
          </a:p>
          <a:p>
            <a:pPr marL="171450" lvl="1" indent="-171450">
              <a:spcBef>
                <a:spcPts val="100"/>
              </a:spcBef>
              <a:spcAft>
                <a:spcPts val="300"/>
              </a:spcAft>
              <a:buFont typeface="Arial" panose="020B0604020202020204" pitchFamily="34" charset="0"/>
              <a:buChar char="•"/>
            </a:pPr>
            <a:r>
              <a:rPr lang="en-US" dirty="0">
                <a:solidFill>
                  <a:schemeClr val="tx1"/>
                </a:solidFill>
              </a:rPr>
              <a:t>General backup purposes</a:t>
            </a:r>
            <a:endParaRPr lang="en-US" sz="2000" dirty="0">
              <a:solidFill>
                <a:schemeClr val="tx1"/>
              </a:solidFill>
              <a:latin typeface="+mj-lt"/>
            </a:endParaRPr>
          </a:p>
        </p:txBody>
      </p:sp>
    </p:spTree>
    <p:extLst>
      <p:ext uri="{BB962C8B-B14F-4D97-AF65-F5344CB8AC3E}">
        <p14:creationId xmlns:p14="http://schemas.microsoft.com/office/powerpoint/2010/main" val="53380781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C65A-2386-4FEB-A5C5-D1BF9FD3FAA7}"/>
              </a:ext>
            </a:extLst>
          </p:cNvPr>
          <p:cNvSpPr>
            <a:spLocks noGrp="1"/>
          </p:cNvSpPr>
          <p:nvPr>
            <p:ph type="title"/>
          </p:nvPr>
        </p:nvSpPr>
        <p:spPr/>
        <p:txBody>
          <a:bodyPr/>
          <a:lstStyle/>
          <a:p>
            <a:r>
              <a:rPr lang="en-US" dirty="0"/>
              <a:t>Demonstration – File Shares</a:t>
            </a:r>
          </a:p>
        </p:txBody>
      </p:sp>
      <p:pic>
        <p:nvPicPr>
          <p:cNvPr id="56" name="Picture 55" descr="Icon of four servers">
            <a:extLst>
              <a:ext uri="{FF2B5EF4-FFF2-40B4-BE49-F238E27FC236}">
                <a16:creationId xmlns:a16="http://schemas.microsoft.com/office/drawing/2014/main" id="{FF846BED-270E-4FB0-A6FC-1BC91A89B975}"/>
              </a:ext>
            </a:extLst>
          </p:cNvPr>
          <p:cNvPicPr>
            <a:picLocks noChangeAspect="1"/>
          </p:cNvPicPr>
          <p:nvPr/>
        </p:nvPicPr>
        <p:blipFill>
          <a:blip r:embed="rId3"/>
          <a:stretch>
            <a:fillRect/>
          </a:stretch>
        </p:blipFill>
        <p:spPr>
          <a:xfrm>
            <a:off x="433387" y="1527527"/>
            <a:ext cx="1036320" cy="1034796"/>
          </a:xfrm>
          <a:prstGeom prst="rect">
            <a:avLst/>
          </a:prstGeom>
        </p:spPr>
      </p:pic>
      <p:sp>
        <p:nvSpPr>
          <p:cNvPr id="5" name="Rectangle 4">
            <a:extLst>
              <a:ext uri="{FF2B5EF4-FFF2-40B4-BE49-F238E27FC236}">
                <a16:creationId xmlns:a16="http://schemas.microsoft.com/office/drawing/2014/main" id="{AF2BBC87-90EC-4D10-8041-29535BE9F385}"/>
              </a:ext>
            </a:extLst>
          </p:cNvPr>
          <p:cNvSpPr/>
          <p:nvPr/>
        </p:nvSpPr>
        <p:spPr bwMode="auto">
          <a:xfrm>
            <a:off x="1811337" y="1523717"/>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Create a file share and upload a file</a:t>
            </a:r>
          </a:p>
        </p:txBody>
      </p:sp>
      <p:cxnSp>
        <p:nvCxnSpPr>
          <p:cNvPr id="17" name="Straight Connector 16">
            <a:extLst>
              <a:ext uri="{FF2B5EF4-FFF2-40B4-BE49-F238E27FC236}">
                <a16:creationId xmlns:a16="http://schemas.microsoft.com/office/drawing/2014/main" id="{27EC4B34-8E7B-4ECD-93F3-677AD9428EF7}"/>
              </a:ext>
              <a:ext uri="{C183D7F6-B498-43B3-948B-1728B52AA6E4}">
                <adec:decorative xmlns:adec="http://schemas.microsoft.com/office/drawing/2017/decorative" val="1"/>
              </a:ext>
            </a:extLst>
          </p:cNvPr>
          <p:cNvCxnSpPr>
            <a:cxnSpLocks/>
          </p:cNvCxnSpPr>
          <p:nvPr/>
        </p:nvCxnSpPr>
        <p:spPr>
          <a:xfrm>
            <a:off x="1828800" y="2678766"/>
            <a:ext cx="101945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three gears with varying sizes">
            <a:extLst>
              <a:ext uri="{FF2B5EF4-FFF2-40B4-BE49-F238E27FC236}">
                <a16:creationId xmlns:a16="http://schemas.microsoft.com/office/drawing/2014/main" id="{BF556288-65C3-441D-9E3A-195AC043076F}"/>
              </a:ext>
            </a:extLst>
          </p:cNvPr>
          <p:cNvPicPr>
            <a:picLocks noChangeAspect="1"/>
          </p:cNvPicPr>
          <p:nvPr/>
        </p:nvPicPr>
        <p:blipFill>
          <a:blip r:embed="rId4"/>
          <a:stretch>
            <a:fillRect/>
          </a:stretch>
        </p:blipFill>
        <p:spPr>
          <a:xfrm>
            <a:off x="433387" y="2796440"/>
            <a:ext cx="1036320" cy="1034796"/>
          </a:xfrm>
          <a:prstGeom prst="rect">
            <a:avLst/>
          </a:prstGeom>
        </p:spPr>
      </p:pic>
      <p:sp>
        <p:nvSpPr>
          <p:cNvPr id="7" name="Rectangle 6">
            <a:extLst>
              <a:ext uri="{FF2B5EF4-FFF2-40B4-BE49-F238E27FC236}">
                <a16:creationId xmlns:a16="http://schemas.microsoft.com/office/drawing/2014/main" id="{651D0FCC-542E-4F53-A132-BBB8A3595319}"/>
              </a:ext>
            </a:extLst>
          </p:cNvPr>
          <p:cNvSpPr/>
          <p:nvPr/>
        </p:nvSpPr>
        <p:spPr bwMode="auto">
          <a:xfrm>
            <a:off x="1811337" y="2791399"/>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Manage snapshots</a:t>
            </a:r>
          </a:p>
        </p:txBody>
      </p:sp>
      <p:cxnSp>
        <p:nvCxnSpPr>
          <p:cNvPr id="27" name="Straight Connector 26">
            <a:extLst>
              <a:ext uri="{FF2B5EF4-FFF2-40B4-BE49-F238E27FC236}">
                <a16:creationId xmlns:a16="http://schemas.microsoft.com/office/drawing/2014/main" id="{7108E8B3-6A70-4EF0-B8D8-40E37B9A8D81}"/>
              </a:ext>
              <a:ext uri="{C183D7F6-B498-43B3-948B-1728B52AA6E4}">
                <adec:decorative xmlns:adec="http://schemas.microsoft.com/office/drawing/2017/decorative" val="1"/>
              </a:ext>
            </a:extLst>
          </p:cNvPr>
          <p:cNvCxnSpPr>
            <a:cxnSpLocks/>
          </p:cNvCxnSpPr>
          <p:nvPr/>
        </p:nvCxnSpPr>
        <p:spPr>
          <a:xfrm>
            <a:off x="1828800" y="3946448"/>
            <a:ext cx="101945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descr="Icon of a screen with line charts">
            <a:extLst>
              <a:ext uri="{FF2B5EF4-FFF2-40B4-BE49-F238E27FC236}">
                <a16:creationId xmlns:a16="http://schemas.microsoft.com/office/drawing/2014/main" id="{BD0C5715-B7E4-4A3E-B91F-49B097C449BE}"/>
              </a:ext>
            </a:extLst>
          </p:cNvPr>
          <p:cNvPicPr>
            <a:picLocks noChangeAspect="1"/>
          </p:cNvPicPr>
          <p:nvPr/>
        </p:nvPicPr>
        <p:blipFill>
          <a:blip r:embed="rId5"/>
          <a:stretch>
            <a:fillRect/>
          </a:stretch>
        </p:blipFill>
        <p:spPr>
          <a:xfrm>
            <a:off x="433387" y="4065353"/>
            <a:ext cx="1036320" cy="1036320"/>
          </a:xfrm>
          <a:prstGeom prst="rect">
            <a:avLst/>
          </a:prstGeom>
        </p:spPr>
      </p:pic>
      <p:sp>
        <p:nvSpPr>
          <p:cNvPr id="9" name="Rectangle 8">
            <a:extLst>
              <a:ext uri="{FF2B5EF4-FFF2-40B4-BE49-F238E27FC236}">
                <a16:creationId xmlns:a16="http://schemas.microsoft.com/office/drawing/2014/main" id="{30E789CF-3584-4882-88B4-1D1A31F533EF}"/>
              </a:ext>
            </a:extLst>
          </p:cNvPr>
          <p:cNvSpPr/>
          <p:nvPr/>
        </p:nvSpPr>
        <p:spPr bwMode="auto">
          <a:xfrm>
            <a:off x="1811337" y="4059081"/>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12"/>
              </a:spcBef>
            </a:pPr>
            <a:r>
              <a:rPr lang="en-US" sz="2400">
                <a:solidFill>
                  <a:schemeClr val="tx1"/>
                </a:solidFill>
              </a:rPr>
              <a:t>Create a file share (PowerShell)</a:t>
            </a:r>
          </a:p>
        </p:txBody>
      </p:sp>
      <p:cxnSp>
        <p:nvCxnSpPr>
          <p:cNvPr id="28" name="Straight Connector 27">
            <a:extLst>
              <a:ext uri="{FF2B5EF4-FFF2-40B4-BE49-F238E27FC236}">
                <a16:creationId xmlns:a16="http://schemas.microsoft.com/office/drawing/2014/main" id="{522F2DE4-8D50-4D4D-B237-C07AC3ABA2A1}"/>
              </a:ext>
              <a:ext uri="{C183D7F6-B498-43B3-948B-1728B52AA6E4}">
                <adec:decorative xmlns:adec="http://schemas.microsoft.com/office/drawing/2017/decorative" val="1"/>
              </a:ext>
            </a:extLst>
          </p:cNvPr>
          <p:cNvCxnSpPr>
            <a:cxnSpLocks/>
          </p:cNvCxnSpPr>
          <p:nvPr/>
        </p:nvCxnSpPr>
        <p:spPr>
          <a:xfrm>
            <a:off x="1828800" y="5214130"/>
            <a:ext cx="101945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a screen with filled chart ">
            <a:extLst>
              <a:ext uri="{FF2B5EF4-FFF2-40B4-BE49-F238E27FC236}">
                <a16:creationId xmlns:a16="http://schemas.microsoft.com/office/drawing/2014/main" id="{D1BC4F6B-BE8B-46D8-A862-E21AF94718FE}"/>
              </a:ext>
            </a:extLst>
          </p:cNvPr>
          <p:cNvPicPr>
            <a:picLocks noChangeAspect="1"/>
          </p:cNvPicPr>
          <p:nvPr/>
        </p:nvPicPr>
        <p:blipFill>
          <a:blip r:embed="rId6"/>
          <a:stretch>
            <a:fillRect/>
          </a:stretch>
        </p:blipFill>
        <p:spPr>
          <a:xfrm>
            <a:off x="433387" y="5335790"/>
            <a:ext cx="1036320" cy="1036320"/>
          </a:xfrm>
          <a:prstGeom prst="rect">
            <a:avLst/>
          </a:prstGeom>
        </p:spPr>
      </p:pic>
      <p:sp>
        <p:nvSpPr>
          <p:cNvPr id="11" name="Rectangle 10">
            <a:extLst>
              <a:ext uri="{FF2B5EF4-FFF2-40B4-BE49-F238E27FC236}">
                <a16:creationId xmlns:a16="http://schemas.microsoft.com/office/drawing/2014/main" id="{809F0DBF-7989-487A-B3BF-3DD05793E8D7}"/>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Mount a file share (PowerShell)</a:t>
            </a:r>
          </a:p>
        </p:txBody>
      </p:sp>
    </p:spTree>
    <p:extLst>
      <p:ext uri="{BB962C8B-B14F-4D97-AF65-F5344CB8AC3E}">
        <p14:creationId xmlns:p14="http://schemas.microsoft.com/office/powerpoint/2010/main" val="56934577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File Sync</a:t>
            </a:r>
          </a:p>
        </p:txBody>
      </p:sp>
      <p:sp>
        <p:nvSpPr>
          <p:cNvPr id="7" name="Rectangle 6">
            <a:extLst>
              <a:ext uri="{FF2B5EF4-FFF2-40B4-BE49-F238E27FC236}">
                <a16:creationId xmlns:a16="http://schemas.microsoft.com/office/drawing/2014/main" id="{0F1FF495-A101-4124-B2D1-F46CDF9A2115}"/>
              </a:ext>
            </a:extLst>
          </p:cNvPr>
          <p:cNvSpPr/>
          <p:nvPr/>
        </p:nvSpPr>
        <p:spPr>
          <a:xfrm>
            <a:off x="1" y="1192213"/>
            <a:ext cx="12436474" cy="947458"/>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bg1"/>
                </a:solidFill>
              </a:rPr>
              <a:t>Centralize your organization's file shares in Azure Files, while keeping the flexibility, performance, and compatibility of an on-premises file server</a:t>
            </a:r>
          </a:p>
        </p:txBody>
      </p:sp>
      <p:sp>
        <p:nvSpPr>
          <p:cNvPr id="2" name="Rectangle 1">
            <a:extLst>
              <a:ext uri="{FF2B5EF4-FFF2-40B4-BE49-F238E27FC236}">
                <a16:creationId xmlns:a16="http://schemas.microsoft.com/office/drawing/2014/main" id="{B26795DE-69D4-4110-BCA2-93D99D7A5E55}"/>
              </a:ext>
            </a:extLst>
          </p:cNvPr>
          <p:cNvSpPr/>
          <p:nvPr/>
        </p:nvSpPr>
        <p:spPr>
          <a:xfrm>
            <a:off x="427034" y="2287943"/>
            <a:ext cx="3738566" cy="407380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514350" indent="-396875">
              <a:spcBef>
                <a:spcPts val="200"/>
              </a:spcBef>
              <a:spcAft>
                <a:spcPts val="200"/>
              </a:spcAft>
              <a:buFont typeface="+mj-lt"/>
              <a:buAutoNum type="arabicPeriod"/>
            </a:pPr>
            <a:r>
              <a:rPr lang="en-US" sz="2200" dirty="0">
                <a:solidFill>
                  <a:schemeClr val="tx1"/>
                </a:solidFill>
              </a:rPr>
              <a:t>Lift and shift</a:t>
            </a:r>
          </a:p>
          <a:p>
            <a:pPr marL="514350" indent="-396875">
              <a:spcBef>
                <a:spcPts val="200"/>
              </a:spcBef>
              <a:spcAft>
                <a:spcPts val="200"/>
              </a:spcAft>
              <a:buFont typeface="+mj-lt"/>
              <a:buAutoNum type="arabicPeriod"/>
            </a:pPr>
            <a:r>
              <a:rPr lang="en-US" sz="2200" dirty="0">
                <a:solidFill>
                  <a:schemeClr val="tx1"/>
                </a:solidFill>
              </a:rPr>
              <a:t>Branch Office backups</a:t>
            </a:r>
          </a:p>
          <a:p>
            <a:pPr marL="514350" indent="-396875">
              <a:spcBef>
                <a:spcPts val="200"/>
              </a:spcBef>
              <a:spcAft>
                <a:spcPts val="200"/>
              </a:spcAft>
              <a:buFont typeface="+mj-lt"/>
              <a:buAutoNum type="arabicPeriod"/>
            </a:pPr>
            <a:r>
              <a:rPr lang="en-US" sz="2200" dirty="0">
                <a:solidFill>
                  <a:schemeClr val="tx1"/>
                </a:solidFill>
              </a:rPr>
              <a:t>Backup and Disaster Recovery</a:t>
            </a:r>
          </a:p>
          <a:p>
            <a:pPr marL="514350" indent="-396875">
              <a:spcBef>
                <a:spcPts val="200"/>
              </a:spcBef>
              <a:spcAft>
                <a:spcPts val="200"/>
              </a:spcAft>
              <a:buFont typeface="+mj-lt"/>
              <a:buAutoNum type="arabicPeriod"/>
            </a:pPr>
            <a:r>
              <a:rPr lang="en-US" sz="2200" dirty="0">
                <a:solidFill>
                  <a:schemeClr val="tx1"/>
                </a:solidFill>
              </a:rPr>
              <a:t>File Archiving</a:t>
            </a:r>
          </a:p>
        </p:txBody>
      </p:sp>
      <p:pic>
        <p:nvPicPr>
          <p:cNvPr id="13" name="Picture 12" descr="Illustration depicting that Azure File Sync can be used to cache an organization's file shares in Azure Files. Different graphics represent different geographic locations (Mexico, Munich, Seattle, and a branch office), with Azure represented by a standard cloud icon">
            <a:extLst>
              <a:ext uri="{FF2B5EF4-FFF2-40B4-BE49-F238E27FC236}">
                <a16:creationId xmlns:a16="http://schemas.microsoft.com/office/drawing/2014/main" id="{965B28A5-E538-4D48-BEA5-03019EBC975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33" y="2705345"/>
            <a:ext cx="7557824" cy="3133195"/>
          </a:xfrm>
          <a:prstGeom prst="rect">
            <a:avLst/>
          </a:prstGeom>
          <a:noFill/>
        </p:spPr>
      </p:pic>
      <p:sp>
        <p:nvSpPr>
          <p:cNvPr id="4" name="Rectangle 3">
            <a:extLst>
              <a:ext uri="{FF2B5EF4-FFF2-40B4-BE49-F238E27FC236}">
                <a16:creationId xmlns:a16="http://schemas.microsoft.com/office/drawing/2014/main" id="{2E4E37DC-AF71-4DF9-B237-C20189C66D04}"/>
              </a:ext>
              <a:ext uri="{C183D7F6-B498-43B3-948B-1728B52AA6E4}">
                <adec:decorative xmlns:adec="http://schemas.microsoft.com/office/drawing/2017/decorative" val="1"/>
              </a:ext>
            </a:extLst>
          </p:cNvPr>
          <p:cNvSpPr/>
          <p:nvPr/>
        </p:nvSpPr>
        <p:spPr bwMode="auto">
          <a:xfrm>
            <a:off x="4292600" y="2287943"/>
            <a:ext cx="7716838" cy="4073803"/>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F3BAC704-1DAF-4D7F-BBCC-7C0BF5C7AB78}"/>
              </a:ext>
              <a:ext uri="{C183D7F6-B498-43B3-948B-1728B52AA6E4}">
                <adec:decorative xmlns:adec="http://schemas.microsoft.com/office/drawing/2017/decorative" val="1"/>
              </a:ext>
            </a:extLst>
          </p:cNvPr>
          <p:cNvSpPr/>
          <p:nvPr/>
        </p:nvSpPr>
        <p:spPr bwMode="auto">
          <a:xfrm>
            <a:off x="4292600" y="2287943"/>
            <a:ext cx="7716838" cy="4073803"/>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449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72E9-99A2-4CB6-A9D9-5FA2DCB71F52}"/>
              </a:ext>
            </a:extLst>
          </p:cNvPr>
          <p:cNvSpPr>
            <a:spLocks noGrp="1"/>
          </p:cNvSpPr>
          <p:nvPr>
            <p:ph type="title"/>
          </p:nvPr>
        </p:nvSpPr>
        <p:spPr/>
        <p:txBody>
          <a:bodyPr/>
          <a:lstStyle/>
          <a:p>
            <a:r>
              <a:rPr lang="en-US" dirty="0"/>
              <a:t>File Sync Components</a:t>
            </a:r>
          </a:p>
        </p:txBody>
      </p:sp>
      <p:sp>
        <p:nvSpPr>
          <p:cNvPr id="4" name="Rectangle 3">
            <a:extLst>
              <a:ext uri="{FF2B5EF4-FFF2-40B4-BE49-F238E27FC236}">
                <a16:creationId xmlns:a16="http://schemas.microsoft.com/office/drawing/2014/main" id="{89658B6D-6A33-48E2-B8B2-686BC5015A7E}"/>
              </a:ext>
            </a:extLst>
          </p:cNvPr>
          <p:cNvSpPr/>
          <p:nvPr/>
        </p:nvSpPr>
        <p:spPr>
          <a:xfrm>
            <a:off x="427034" y="1230208"/>
            <a:ext cx="6504118" cy="419082"/>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The </a:t>
            </a:r>
            <a:r>
              <a:rPr lang="en-US" dirty="0">
                <a:solidFill>
                  <a:schemeClr val="tx1"/>
                </a:solidFill>
                <a:latin typeface="+mj-lt"/>
              </a:rPr>
              <a:t>Storage Sync Service </a:t>
            </a:r>
            <a:r>
              <a:rPr lang="en-US" dirty="0">
                <a:solidFill>
                  <a:schemeClr val="tx1"/>
                </a:solidFill>
              </a:rPr>
              <a:t>is the top-level resource</a:t>
            </a:r>
          </a:p>
        </p:txBody>
      </p:sp>
      <p:sp>
        <p:nvSpPr>
          <p:cNvPr id="5" name="Rectangle 4">
            <a:extLst>
              <a:ext uri="{FF2B5EF4-FFF2-40B4-BE49-F238E27FC236}">
                <a16:creationId xmlns:a16="http://schemas.microsoft.com/office/drawing/2014/main" id="{6B28F4F4-4E5B-498B-9443-3C43113AF1D6}"/>
              </a:ext>
            </a:extLst>
          </p:cNvPr>
          <p:cNvSpPr/>
          <p:nvPr/>
        </p:nvSpPr>
        <p:spPr>
          <a:xfrm>
            <a:off x="427034" y="1876122"/>
            <a:ext cx="6504118" cy="8588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The </a:t>
            </a:r>
            <a:r>
              <a:rPr lang="en-US" dirty="0">
                <a:solidFill>
                  <a:schemeClr val="tx1"/>
                </a:solidFill>
                <a:latin typeface="+mj-lt"/>
              </a:rPr>
              <a:t>registered server </a:t>
            </a:r>
            <a:r>
              <a:rPr lang="en-US" dirty="0">
                <a:solidFill>
                  <a:schemeClr val="tx1"/>
                </a:solidFill>
              </a:rPr>
              <a:t>object represents a trust relationship between your server (or cluster) and the Storage Sync Service </a:t>
            </a:r>
          </a:p>
        </p:txBody>
      </p:sp>
      <p:sp>
        <p:nvSpPr>
          <p:cNvPr id="6" name="Rectangle 5">
            <a:extLst>
              <a:ext uri="{FF2B5EF4-FFF2-40B4-BE49-F238E27FC236}">
                <a16:creationId xmlns:a16="http://schemas.microsoft.com/office/drawing/2014/main" id="{4334950F-FF22-4BB6-8DC8-BAC66AF01EB0}"/>
              </a:ext>
            </a:extLst>
          </p:cNvPr>
          <p:cNvSpPr/>
          <p:nvPr/>
        </p:nvSpPr>
        <p:spPr>
          <a:xfrm>
            <a:off x="427034" y="2961762"/>
            <a:ext cx="6504118" cy="8588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The </a:t>
            </a:r>
            <a:r>
              <a:rPr lang="en-US">
                <a:solidFill>
                  <a:schemeClr val="tx1"/>
                </a:solidFill>
                <a:latin typeface="+mj-lt"/>
              </a:rPr>
              <a:t>Azure File Sync agent </a:t>
            </a:r>
            <a:r>
              <a:rPr lang="en-US">
                <a:solidFill>
                  <a:schemeClr val="tx1"/>
                </a:solidFill>
              </a:rPr>
              <a:t>is a downloadable package that enables Windows Server to be synced with an Azure file share </a:t>
            </a:r>
          </a:p>
        </p:txBody>
      </p:sp>
      <p:sp>
        <p:nvSpPr>
          <p:cNvPr id="7" name="Rectangle 6">
            <a:extLst>
              <a:ext uri="{FF2B5EF4-FFF2-40B4-BE49-F238E27FC236}">
                <a16:creationId xmlns:a16="http://schemas.microsoft.com/office/drawing/2014/main" id="{84FB08CA-EA7B-4F0C-A5BD-EBF5982ACB4D}"/>
              </a:ext>
            </a:extLst>
          </p:cNvPr>
          <p:cNvSpPr/>
          <p:nvPr/>
        </p:nvSpPr>
        <p:spPr>
          <a:xfrm>
            <a:off x="427034" y="4047402"/>
            <a:ext cx="6504118" cy="8588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 </a:t>
            </a:r>
            <a:r>
              <a:rPr lang="en-US">
                <a:solidFill>
                  <a:schemeClr val="tx1"/>
                </a:solidFill>
                <a:latin typeface="+mj-lt"/>
              </a:rPr>
              <a:t>server endpoint </a:t>
            </a:r>
            <a:r>
              <a:rPr lang="en-US">
                <a:solidFill>
                  <a:schemeClr val="tx1"/>
                </a:solidFill>
              </a:rPr>
              <a:t>represents a specific location on a registered server, such as a folder </a:t>
            </a:r>
          </a:p>
        </p:txBody>
      </p:sp>
      <p:sp>
        <p:nvSpPr>
          <p:cNvPr id="8" name="Rectangle 7">
            <a:extLst>
              <a:ext uri="{FF2B5EF4-FFF2-40B4-BE49-F238E27FC236}">
                <a16:creationId xmlns:a16="http://schemas.microsoft.com/office/drawing/2014/main" id="{C2203302-AA16-465E-9AC4-BFB4B76A409C}"/>
              </a:ext>
            </a:extLst>
          </p:cNvPr>
          <p:cNvSpPr/>
          <p:nvPr/>
        </p:nvSpPr>
        <p:spPr>
          <a:xfrm>
            <a:off x="427034" y="5133042"/>
            <a:ext cx="6504118" cy="51528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 </a:t>
            </a:r>
            <a:r>
              <a:rPr lang="en-US">
                <a:solidFill>
                  <a:schemeClr val="tx1"/>
                </a:solidFill>
                <a:latin typeface="+mj-lt"/>
              </a:rPr>
              <a:t>cloud endpoint </a:t>
            </a:r>
            <a:r>
              <a:rPr lang="en-US">
                <a:solidFill>
                  <a:schemeClr val="tx1"/>
                </a:solidFill>
              </a:rPr>
              <a:t>is an Azure file share</a:t>
            </a:r>
          </a:p>
        </p:txBody>
      </p:sp>
      <p:sp>
        <p:nvSpPr>
          <p:cNvPr id="19" name="Rectangle 18">
            <a:extLst>
              <a:ext uri="{FF2B5EF4-FFF2-40B4-BE49-F238E27FC236}">
                <a16:creationId xmlns:a16="http://schemas.microsoft.com/office/drawing/2014/main" id="{A9C9E5B2-2A71-484F-BD69-759CE7D7CF5D}"/>
              </a:ext>
            </a:extLst>
          </p:cNvPr>
          <p:cNvSpPr/>
          <p:nvPr/>
        </p:nvSpPr>
        <p:spPr>
          <a:xfrm>
            <a:off x="427034" y="5875158"/>
            <a:ext cx="6504118" cy="51528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 </a:t>
            </a:r>
            <a:r>
              <a:rPr lang="en-US">
                <a:solidFill>
                  <a:schemeClr val="tx1"/>
                </a:solidFill>
                <a:latin typeface="+mj-lt"/>
              </a:rPr>
              <a:t>sync group </a:t>
            </a:r>
            <a:r>
              <a:rPr lang="en-US">
                <a:solidFill>
                  <a:schemeClr val="tx1"/>
                </a:solidFill>
              </a:rPr>
              <a:t>defines which files are kept in sync</a:t>
            </a:r>
          </a:p>
        </p:txBody>
      </p:sp>
      <p:sp>
        <p:nvSpPr>
          <p:cNvPr id="3" name="Rectangle 2">
            <a:extLst>
              <a:ext uri="{FF2B5EF4-FFF2-40B4-BE49-F238E27FC236}">
                <a16:creationId xmlns:a16="http://schemas.microsoft.com/office/drawing/2014/main" id="{54EBB183-186B-4BCB-BC04-19586596891A}"/>
              </a:ext>
              <a:ext uri="{C183D7F6-B498-43B3-948B-1728B52AA6E4}">
                <adec:decorative xmlns:adec="http://schemas.microsoft.com/office/drawing/2017/decorative" val="1"/>
              </a:ext>
            </a:extLst>
          </p:cNvPr>
          <p:cNvSpPr/>
          <p:nvPr/>
        </p:nvSpPr>
        <p:spPr bwMode="auto">
          <a:xfrm>
            <a:off x="7086600" y="1192213"/>
            <a:ext cx="4922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descr="File sync architecture showing server with server endpoints">
            <a:extLst>
              <a:ext uri="{FF2B5EF4-FFF2-40B4-BE49-F238E27FC236}">
                <a16:creationId xmlns:a16="http://schemas.microsoft.com/office/drawing/2014/main" id="{CDB0CCE3-0E92-46ED-9A3D-5DCAA90E7BB3}"/>
              </a:ext>
            </a:extLst>
          </p:cNvPr>
          <p:cNvPicPr>
            <a:picLocks noChangeAspect="1"/>
          </p:cNvPicPr>
          <p:nvPr/>
        </p:nvPicPr>
        <p:blipFill>
          <a:blip r:embed="rId3"/>
          <a:stretch>
            <a:fillRect/>
          </a:stretch>
        </p:blipFill>
        <p:spPr>
          <a:xfrm>
            <a:off x="7302500" y="2141991"/>
            <a:ext cx="4491040" cy="3453494"/>
          </a:xfrm>
          <a:prstGeom prst="rect">
            <a:avLst/>
          </a:prstGeom>
        </p:spPr>
      </p:pic>
    </p:spTree>
    <p:extLst>
      <p:ext uri="{BB962C8B-B14F-4D97-AF65-F5344CB8AC3E}">
        <p14:creationId xmlns:p14="http://schemas.microsoft.com/office/powerpoint/2010/main" val="85138842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File Sync Steps</a:t>
            </a:r>
          </a:p>
        </p:txBody>
      </p:sp>
      <p:sp>
        <p:nvSpPr>
          <p:cNvPr id="12" name="Rectangle 11">
            <a:extLst>
              <a:ext uri="{FF2B5EF4-FFF2-40B4-BE49-F238E27FC236}">
                <a16:creationId xmlns:a16="http://schemas.microsoft.com/office/drawing/2014/main" id="{ECE400D0-CCBA-4FD3-A4E2-10B25AFA431C}"/>
              </a:ext>
              <a:ext uri="{C183D7F6-B498-43B3-948B-1728B52AA6E4}">
                <adec:decorative xmlns:adec="http://schemas.microsoft.com/office/drawing/2017/decorative" val="1"/>
              </a:ext>
            </a:extLst>
          </p:cNvPr>
          <p:cNvSpPr/>
          <p:nvPr/>
        </p:nvSpPr>
        <p:spPr>
          <a:xfrm>
            <a:off x="427038" y="1192211"/>
            <a:ext cx="11582403" cy="5169535"/>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grpSp>
        <p:nvGrpSpPr>
          <p:cNvPr id="21" name="Group 20" descr="Four steps: deploy the storage sync service, prepare windows servers, install the file sync agent, and register the windows server. ">
            <a:extLst>
              <a:ext uri="{FF2B5EF4-FFF2-40B4-BE49-F238E27FC236}">
                <a16:creationId xmlns:a16="http://schemas.microsoft.com/office/drawing/2014/main" id="{2E888331-AB7D-4BC9-AA1C-BD2DDEC9DD77}"/>
              </a:ext>
            </a:extLst>
          </p:cNvPr>
          <p:cNvGrpSpPr/>
          <p:nvPr/>
        </p:nvGrpSpPr>
        <p:grpSpPr>
          <a:xfrm>
            <a:off x="982398" y="1192211"/>
            <a:ext cx="10498666" cy="4903733"/>
            <a:chOff x="2234991" y="1370067"/>
            <a:chExt cx="8411657" cy="4903733"/>
          </a:xfrm>
        </p:grpSpPr>
        <p:pic>
          <p:nvPicPr>
            <p:cNvPr id="4" name="Picture 3" descr="Flowchart showing the prerequisites that need to be configured before synchronizing files using Azure File Sync ">
              <a:extLst>
                <a:ext uri="{FF2B5EF4-FFF2-40B4-BE49-F238E27FC236}">
                  <a16:creationId xmlns:a16="http://schemas.microsoft.com/office/drawing/2014/main" id="{6146F32E-2A31-4D40-8202-A1B31B618A71}"/>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234991" y="1370067"/>
              <a:ext cx="7173488" cy="2263112"/>
            </a:xfrm>
            <a:prstGeom prst="rect">
              <a:avLst/>
            </a:prstGeom>
            <a:noFill/>
          </p:spPr>
        </p:pic>
        <p:cxnSp>
          <p:nvCxnSpPr>
            <p:cNvPr id="6" name="Straight Arrow Connector 5" descr="Arrow pointing down">
              <a:extLst>
                <a:ext uri="{FF2B5EF4-FFF2-40B4-BE49-F238E27FC236}">
                  <a16:creationId xmlns:a16="http://schemas.microsoft.com/office/drawing/2014/main" id="{2BD96721-4FB6-4873-AA56-E3B889603EAA}"/>
                </a:ext>
                <a:ext uri="{C183D7F6-B498-43B3-948B-1728B52AA6E4}">
                  <adec:decorative xmlns:adec="http://schemas.microsoft.com/office/drawing/2017/decorative" val="0"/>
                </a:ext>
              </a:extLst>
            </p:cNvPr>
            <p:cNvCxnSpPr>
              <a:cxnSpLocks/>
            </p:cNvCxnSpPr>
            <p:nvPr/>
          </p:nvCxnSpPr>
          <p:spPr>
            <a:xfrm>
              <a:off x="3289300" y="2956066"/>
              <a:ext cx="0" cy="729795"/>
            </a:xfrm>
            <a:prstGeom prst="straightConnector1">
              <a:avLst/>
            </a:prstGeom>
            <a:ln w="1270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descr="Screenshot of the deploy storage sync service page with name, subscription, resource group, and location">
              <a:extLst>
                <a:ext uri="{FF2B5EF4-FFF2-40B4-BE49-F238E27FC236}">
                  <a16:creationId xmlns:a16="http://schemas.microsoft.com/office/drawing/2014/main" id="{5F9DDCD6-BFEE-4492-9C8E-21F1F45DC6BC}"/>
                </a:ext>
              </a:extLst>
            </p:cNvPr>
            <p:cNvPicPr>
              <a:picLocks noChangeAspect="1"/>
            </p:cNvPicPr>
            <p:nvPr/>
          </p:nvPicPr>
          <p:blipFill>
            <a:blip r:embed="rId4"/>
            <a:stretch>
              <a:fillRect/>
            </a:stretch>
          </p:blipFill>
          <p:spPr>
            <a:xfrm>
              <a:off x="2338357" y="3788715"/>
              <a:ext cx="1901886" cy="2446127"/>
            </a:xfrm>
            <a:prstGeom prst="rect">
              <a:avLst/>
            </a:prstGeom>
            <a:ln>
              <a:solidFill>
                <a:schemeClr val="bg1">
                  <a:lumMod val="65000"/>
                </a:schemeClr>
              </a:solidFill>
            </a:ln>
          </p:spPr>
        </p:pic>
        <p:cxnSp>
          <p:nvCxnSpPr>
            <p:cNvPr id="16" name="Straight Arrow Connector 15" descr="Arrow pointing down">
              <a:extLst>
                <a:ext uri="{FF2B5EF4-FFF2-40B4-BE49-F238E27FC236}">
                  <a16:creationId xmlns:a16="http://schemas.microsoft.com/office/drawing/2014/main" id="{7AB9E20E-E343-46FE-B5E2-FDB05842D78A}"/>
                </a:ext>
                <a:ext uri="{C183D7F6-B498-43B3-948B-1728B52AA6E4}">
                  <adec:decorative xmlns:adec="http://schemas.microsoft.com/office/drawing/2017/decorative" val="1"/>
                </a:ext>
              </a:extLst>
            </p:cNvPr>
            <p:cNvCxnSpPr>
              <a:cxnSpLocks/>
            </p:cNvCxnSpPr>
            <p:nvPr/>
          </p:nvCxnSpPr>
          <p:spPr>
            <a:xfrm>
              <a:off x="8547100" y="2956066"/>
              <a:ext cx="0" cy="729795"/>
            </a:xfrm>
            <a:prstGeom prst="straightConnector1">
              <a:avLst/>
            </a:prstGeom>
            <a:ln w="1270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20" name="Picture 19" descr="Screenshot of the choose a file sync service wizard with azure subscription, resource group, an storage sync service">
              <a:extLst>
                <a:ext uri="{FF2B5EF4-FFF2-40B4-BE49-F238E27FC236}">
                  <a16:creationId xmlns:a16="http://schemas.microsoft.com/office/drawing/2014/main" id="{672B4365-0993-4B2F-BAD4-1C3FCFB5C003}"/>
                </a:ext>
              </a:extLst>
            </p:cNvPr>
            <p:cNvPicPr>
              <a:picLocks noChangeAspect="1"/>
            </p:cNvPicPr>
            <p:nvPr/>
          </p:nvPicPr>
          <p:blipFill>
            <a:blip r:embed="rId5"/>
            <a:stretch>
              <a:fillRect/>
            </a:stretch>
          </p:blipFill>
          <p:spPr>
            <a:xfrm>
              <a:off x="6565901" y="3788714"/>
              <a:ext cx="4080747" cy="2485086"/>
            </a:xfrm>
            <a:prstGeom prst="rect">
              <a:avLst/>
            </a:prstGeom>
          </p:spPr>
        </p:pic>
      </p:grpSp>
    </p:spTree>
    <p:extLst>
      <p:ext uri="{BB962C8B-B14F-4D97-AF65-F5344CB8AC3E}">
        <p14:creationId xmlns:p14="http://schemas.microsoft.com/office/powerpoint/2010/main" val="139502450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6F81-492B-4A01-961F-9CAB77E0DB02}"/>
              </a:ext>
            </a:extLst>
          </p:cNvPr>
          <p:cNvSpPr>
            <a:spLocks noGrp="1"/>
          </p:cNvSpPr>
          <p:nvPr>
            <p:ph type="title"/>
          </p:nvPr>
        </p:nvSpPr>
        <p:spPr/>
        <p:txBody>
          <a:bodyPr/>
          <a:lstStyle/>
          <a:p>
            <a:r>
              <a:rPr lang="en-US" dirty="0"/>
              <a:t>Lesson 05: Managing Storage</a:t>
            </a:r>
          </a:p>
        </p:txBody>
      </p:sp>
      <p:pic>
        <p:nvPicPr>
          <p:cNvPr id="4" name="Picture 3" descr="Icon of a server with cloud in the middle">
            <a:extLst>
              <a:ext uri="{FF2B5EF4-FFF2-40B4-BE49-F238E27FC236}">
                <a16:creationId xmlns:a16="http://schemas.microsoft.com/office/drawing/2014/main" id="{A648A7EE-5B01-4841-9BEB-BDFC9B4D178B}"/>
              </a:ext>
            </a:extLst>
          </p:cNvPr>
          <p:cNvPicPr>
            <a:picLocks noChangeAspect="1"/>
          </p:cNvPicPr>
          <p:nvPr/>
        </p:nvPicPr>
        <p:blipFill>
          <a:blip r:embed="rId3"/>
          <a:stretch>
            <a:fillRect/>
          </a:stretch>
        </p:blipFill>
        <p:spPr>
          <a:xfrm>
            <a:off x="10595325" y="2879631"/>
            <a:ext cx="641922" cy="1285969"/>
          </a:xfrm>
          <a:prstGeom prst="rect">
            <a:avLst/>
          </a:prstGeom>
        </p:spPr>
      </p:pic>
    </p:spTree>
    <p:extLst>
      <p:ext uri="{BB962C8B-B14F-4D97-AF65-F5344CB8AC3E}">
        <p14:creationId xmlns:p14="http://schemas.microsoft.com/office/powerpoint/2010/main" val="20998985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a:xfrm>
            <a:off x="465139" y="2881710"/>
            <a:ext cx="2506662" cy="1231106"/>
          </a:xfrm>
        </p:spPr>
        <p:txBody>
          <a:bodyPr/>
          <a:lstStyle/>
          <a:p>
            <a:r>
              <a:rPr lang="en-US"/>
              <a:t>Storage accounts overview</a:t>
            </a:r>
          </a:p>
        </p:txBody>
      </p:sp>
      <p:pic>
        <p:nvPicPr>
          <p:cNvPr id="88" name="Picture 87" descr="Icon of a server with cloud in the middle">
            <a:extLst>
              <a:ext uri="{FF2B5EF4-FFF2-40B4-BE49-F238E27FC236}">
                <a16:creationId xmlns:a16="http://schemas.microsoft.com/office/drawing/2014/main" id="{FC67EE14-61B0-463B-8AF2-FF615A172009}"/>
              </a:ext>
            </a:extLst>
          </p:cNvPr>
          <p:cNvPicPr>
            <a:picLocks noChangeAspect="1"/>
          </p:cNvPicPr>
          <p:nvPr/>
        </p:nvPicPr>
        <p:blipFill>
          <a:blip r:embed="rId3"/>
          <a:stretch>
            <a:fillRect/>
          </a:stretch>
        </p:blipFill>
        <p:spPr>
          <a:xfrm>
            <a:off x="3659931" y="454904"/>
            <a:ext cx="772668" cy="772668"/>
          </a:xfrm>
          <a:prstGeom prst="rect">
            <a:avLst/>
          </a:prstGeom>
        </p:spPr>
      </p:pic>
      <p:sp>
        <p:nvSpPr>
          <p:cNvPr id="5" name="TextBox 4">
            <a:extLst>
              <a:ext uri="{FF2B5EF4-FFF2-40B4-BE49-F238E27FC236}">
                <a16:creationId xmlns:a16="http://schemas.microsoft.com/office/drawing/2014/main" id="{0EFBCDC8-639A-4BD5-B359-42B32A6CA28E}"/>
              </a:ext>
            </a:extLst>
          </p:cNvPr>
          <p:cNvSpPr txBox="1"/>
          <p:nvPr/>
        </p:nvSpPr>
        <p:spPr>
          <a:xfrm>
            <a:off x="4760322" y="679539"/>
            <a:ext cx="7058616" cy="369332"/>
          </a:xfrm>
          <a:prstGeom prst="rect">
            <a:avLst/>
          </a:prstGeom>
          <a:noFill/>
        </p:spPr>
        <p:txBody>
          <a:bodyPr wrap="square" lIns="0" tIns="0" rIns="0" bIns="0" rtlCol="0">
            <a:spAutoFit/>
          </a:bodyPr>
          <a:lstStyle/>
          <a:p>
            <a:r>
              <a:rPr lang="en-US" sz="2400"/>
              <a:t>Azure Storage</a:t>
            </a:r>
          </a:p>
        </p:txBody>
      </p:sp>
      <p:pic>
        <p:nvPicPr>
          <p:cNvPr id="87" name="Picture 86" descr="Icon of three squares and a cloud">
            <a:extLst>
              <a:ext uri="{FF2B5EF4-FFF2-40B4-BE49-F238E27FC236}">
                <a16:creationId xmlns:a16="http://schemas.microsoft.com/office/drawing/2014/main" id="{9D78929E-082F-465E-8108-2BAD4C40CBF3}"/>
              </a:ext>
            </a:extLst>
          </p:cNvPr>
          <p:cNvPicPr>
            <a:picLocks noChangeAspect="1"/>
          </p:cNvPicPr>
          <p:nvPr/>
        </p:nvPicPr>
        <p:blipFill>
          <a:blip r:embed="rId4"/>
          <a:stretch>
            <a:fillRect/>
          </a:stretch>
        </p:blipFill>
        <p:spPr>
          <a:xfrm>
            <a:off x="3659931" y="1336614"/>
            <a:ext cx="772668" cy="772668"/>
          </a:xfrm>
          <a:prstGeom prst="rect">
            <a:avLst/>
          </a:prstGeom>
        </p:spPr>
      </p:pic>
      <p:sp>
        <p:nvSpPr>
          <p:cNvPr id="7" name="TextBox 6">
            <a:extLst>
              <a:ext uri="{FF2B5EF4-FFF2-40B4-BE49-F238E27FC236}">
                <a16:creationId xmlns:a16="http://schemas.microsoft.com/office/drawing/2014/main" id="{20FA0813-4D15-4A59-809A-B7C2AB3A4473}"/>
              </a:ext>
            </a:extLst>
          </p:cNvPr>
          <p:cNvSpPr txBox="1"/>
          <p:nvPr/>
        </p:nvSpPr>
        <p:spPr>
          <a:xfrm>
            <a:off x="4760322" y="1551205"/>
            <a:ext cx="7058616" cy="369332"/>
          </a:xfrm>
          <a:prstGeom prst="rect">
            <a:avLst/>
          </a:prstGeom>
          <a:noFill/>
        </p:spPr>
        <p:txBody>
          <a:bodyPr wrap="square" lIns="0" tIns="0" rIns="0" bIns="0" rtlCol="0">
            <a:spAutoFit/>
          </a:bodyPr>
          <a:lstStyle/>
          <a:p>
            <a:r>
              <a:rPr lang="en-US" sz="2400" dirty="0"/>
              <a:t>Azure Storage Services</a:t>
            </a:r>
          </a:p>
        </p:txBody>
      </p:sp>
      <p:pic>
        <p:nvPicPr>
          <p:cNvPr id="86" name="Picture 85" descr="Icon of a datacenter">
            <a:extLst>
              <a:ext uri="{FF2B5EF4-FFF2-40B4-BE49-F238E27FC236}">
                <a16:creationId xmlns:a16="http://schemas.microsoft.com/office/drawing/2014/main" id="{39C4701B-1532-4220-AA28-CB901DB4CB33}"/>
              </a:ext>
            </a:extLst>
          </p:cNvPr>
          <p:cNvPicPr>
            <a:picLocks noChangeAspect="1"/>
          </p:cNvPicPr>
          <p:nvPr/>
        </p:nvPicPr>
        <p:blipFill>
          <a:blip r:embed="rId5"/>
          <a:stretch>
            <a:fillRect/>
          </a:stretch>
        </p:blipFill>
        <p:spPr>
          <a:xfrm>
            <a:off x="3659931" y="2218324"/>
            <a:ext cx="772668" cy="771144"/>
          </a:xfrm>
          <a:prstGeom prst="rect">
            <a:avLst/>
          </a:prstGeom>
        </p:spPr>
      </p:pic>
      <p:sp>
        <p:nvSpPr>
          <p:cNvPr id="9" name="TextBox 8">
            <a:extLst>
              <a:ext uri="{FF2B5EF4-FFF2-40B4-BE49-F238E27FC236}">
                <a16:creationId xmlns:a16="http://schemas.microsoft.com/office/drawing/2014/main" id="{E8804DB6-4DB9-4899-9E43-F5923ED54190}"/>
              </a:ext>
            </a:extLst>
          </p:cNvPr>
          <p:cNvSpPr txBox="1"/>
          <p:nvPr/>
        </p:nvSpPr>
        <p:spPr>
          <a:xfrm>
            <a:off x="4760322" y="2434917"/>
            <a:ext cx="7058616" cy="369332"/>
          </a:xfrm>
          <a:prstGeom prst="rect">
            <a:avLst/>
          </a:prstGeom>
          <a:noFill/>
        </p:spPr>
        <p:txBody>
          <a:bodyPr wrap="square" lIns="0" tIns="0" rIns="0" bIns="0" rtlCol="0">
            <a:spAutoFit/>
          </a:bodyPr>
          <a:lstStyle/>
          <a:p>
            <a:r>
              <a:rPr lang="en-US" sz="2400" dirty="0"/>
              <a:t>Storage Account Kinds</a:t>
            </a:r>
          </a:p>
        </p:txBody>
      </p:sp>
      <p:pic>
        <p:nvPicPr>
          <p:cNvPr id="85" name="Picture 84" descr="Icon of three squares and a cloud">
            <a:extLst>
              <a:ext uri="{FF2B5EF4-FFF2-40B4-BE49-F238E27FC236}">
                <a16:creationId xmlns:a16="http://schemas.microsoft.com/office/drawing/2014/main" id="{13CB4E2A-5B06-47F5-9993-86BA73C2A7BF}"/>
              </a:ext>
            </a:extLst>
          </p:cNvPr>
          <p:cNvPicPr>
            <a:picLocks noChangeAspect="1"/>
          </p:cNvPicPr>
          <p:nvPr/>
        </p:nvPicPr>
        <p:blipFill>
          <a:blip r:embed="rId6"/>
          <a:stretch>
            <a:fillRect/>
          </a:stretch>
        </p:blipFill>
        <p:spPr>
          <a:xfrm>
            <a:off x="3659931" y="3100034"/>
            <a:ext cx="772668" cy="772668"/>
          </a:xfrm>
          <a:prstGeom prst="rect">
            <a:avLst/>
          </a:prstGeom>
        </p:spPr>
      </p:pic>
      <p:sp>
        <p:nvSpPr>
          <p:cNvPr id="11" name="TextBox 10">
            <a:extLst>
              <a:ext uri="{FF2B5EF4-FFF2-40B4-BE49-F238E27FC236}">
                <a16:creationId xmlns:a16="http://schemas.microsoft.com/office/drawing/2014/main" id="{B6BE59F1-E640-4752-AB7F-6DA6FE0B7BCA}"/>
              </a:ext>
            </a:extLst>
          </p:cNvPr>
          <p:cNvSpPr txBox="1"/>
          <p:nvPr/>
        </p:nvSpPr>
        <p:spPr>
          <a:xfrm>
            <a:off x="4760322" y="3318629"/>
            <a:ext cx="7058616" cy="369332"/>
          </a:xfrm>
          <a:prstGeom prst="rect">
            <a:avLst/>
          </a:prstGeom>
          <a:noFill/>
        </p:spPr>
        <p:txBody>
          <a:bodyPr wrap="square" lIns="0" tIns="0" rIns="0" bIns="0" rtlCol="0">
            <a:spAutoFit/>
          </a:bodyPr>
          <a:lstStyle/>
          <a:p>
            <a:r>
              <a:rPr lang="en-US" sz="2400" dirty="0"/>
              <a:t>Replication Strategies</a:t>
            </a:r>
          </a:p>
        </p:txBody>
      </p:sp>
      <p:pic>
        <p:nvPicPr>
          <p:cNvPr id="84" name="Picture 83" descr="Icon of a magnifying glass">
            <a:extLst>
              <a:ext uri="{FF2B5EF4-FFF2-40B4-BE49-F238E27FC236}">
                <a16:creationId xmlns:a16="http://schemas.microsoft.com/office/drawing/2014/main" id="{689D0B3C-C345-403F-8094-03685628C538}"/>
              </a:ext>
            </a:extLst>
          </p:cNvPr>
          <p:cNvPicPr>
            <a:picLocks noChangeAspect="1"/>
          </p:cNvPicPr>
          <p:nvPr/>
        </p:nvPicPr>
        <p:blipFill>
          <a:blip r:embed="rId7"/>
          <a:stretch>
            <a:fillRect/>
          </a:stretch>
        </p:blipFill>
        <p:spPr>
          <a:xfrm>
            <a:off x="3659931" y="3981744"/>
            <a:ext cx="772668" cy="771144"/>
          </a:xfrm>
          <a:prstGeom prst="rect">
            <a:avLst/>
          </a:prstGeom>
        </p:spPr>
      </p:pic>
      <p:sp>
        <p:nvSpPr>
          <p:cNvPr id="13" name="TextBox 12">
            <a:extLst>
              <a:ext uri="{FF2B5EF4-FFF2-40B4-BE49-F238E27FC236}">
                <a16:creationId xmlns:a16="http://schemas.microsoft.com/office/drawing/2014/main" id="{60F42356-165A-4468-8FBA-31C3B933C277}"/>
              </a:ext>
            </a:extLst>
          </p:cNvPr>
          <p:cNvSpPr txBox="1"/>
          <p:nvPr/>
        </p:nvSpPr>
        <p:spPr>
          <a:xfrm>
            <a:off x="4760322" y="4202341"/>
            <a:ext cx="7058616" cy="369332"/>
          </a:xfrm>
          <a:prstGeom prst="rect">
            <a:avLst/>
          </a:prstGeom>
          <a:noFill/>
        </p:spPr>
        <p:txBody>
          <a:bodyPr wrap="square" lIns="0" tIns="0" rIns="0" bIns="0" rtlCol="0">
            <a:spAutoFit/>
          </a:bodyPr>
          <a:lstStyle/>
          <a:p>
            <a:r>
              <a:rPr lang="en-US" sz="2400" dirty="0"/>
              <a:t>Accessing Storage </a:t>
            </a:r>
          </a:p>
        </p:txBody>
      </p:sp>
      <p:pic>
        <p:nvPicPr>
          <p:cNvPr id="83" name="Picture 82" descr="Icon of a tablet">
            <a:extLst>
              <a:ext uri="{FF2B5EF4-FFF2-40B4-BE49-F238E27FC236}">
                <a16:creationId xmlns:a16="http://schemas.microsoft.com/office/drawing/2014/main" id="{4DD7F582-31D9-4927-A485-07A5C0FB5FE1}"/>
              </a:ext>
            </a:extLst>
          </p:cNvPr>
          <p:cNvPicPr>
            <a:picLocks noChangeAspect="1"/>
          </p:cNvPicPr>
          <p:nvPr/>
        </p:nvPicPr>
        <p:blipFill>
          <a:blip r:embed="rId8"/>
          <a:stretch>
            <a:fillRect/>
          </a:stretch>
        </p:blipFill>
        <p:spPr>
          <a:xfrm>
            <a:off x="3659931" y="4863454"/>
            <a:ext cx="772668" cy="772668"/>
          </a:xfrm>
          <a:prstGeom prst="rect">
            <a:avLst/>
          </a:prstGeom>
        </p:spPr>
      </p:pic>
      <p:sp>
        <p:nvSpPr>
          <p:cNvPr id="15" name="TextBox 14">
            <a:extLst>
              <a:ext uri="{FF2B5EF4-FFF2-40B4-BE49-F238E27FC236}">
                <a16:creationId xmlns:a16="http://schemas.microsoft.com/office/drawing/2014/main" id="{94DEFAB1-1197-4590-AB50-706B67DE2FA3}"/>
              </a:ext>
            </a:extLst>
          </p:cNvPr>
          <p:cNvSpPr txBox="1"/>
          <p:nvPr/>
        </p:nvSpPr>
        <p:spPr>
          <a:xfrm>
            <a:off x="4760322" y="5086053"/>
            <a:ext cx="7058616" cy="369332"/>
          </a:xfrm>
          <a:prstGeom prst="rect">
            <a:avLst/>
          </a:prstGeom>
          <a:noFill/>
        </p:spPr>
        <p:txBody>
          <a:bodyPr wrap="square" lIns="0" tIns="0" rIns="0" bIns="0" rtlCol="0">
            <a:spAutoFit/>
          </a:bodyPr>
          <a:lstStyle/>
          <a:p>
            <a:r>
              <a:rPr lang="en-US" sz="2400" dirty="0"/>
              <a:t>Securing Storage Endpoints</a:t>
            </a:r>
          </a:p>
        </p:txBody>
      </p:sp>
      <p:pic>
        <p:nvPicPr>
          <p:cNvPr id="82" name="Picture 81" descr="Icon of a webpage">
            <a:extLst>
              <a:ext uri="{FF2B5EF4-FFF2-40B4-BE49-F238E27FC236}">
                <a16:creationId xmlns:a16="http://schemas.microsoft.com/office/drawing/2014/main" id="{8D6BC3BF-BBE0-4DC9-AC6B-7F244F4AA1FD}"/>
              </a:ext>
            </a:extLst>
          </p:cNvPr>
          <p:cNvPicPr>
            <a:picLocks noChangeAspect="1"/>
          </p:cNvPicPr>
          <p:nvPr/>
        </p:nvPicPr>
        <p:blipFill>
          <a:blip r:embed="rId9"/>
          <a:stretch>
            <a:fillRect/>
          </a:stretch>
        </p:blipFill>
        <p:spPr>
          <a:xfrm>
            <a:off x="3659931" y="5745162"/>
            <a:ext cx="772668" cy="771144"/>
          </a:xfrm>
          <a:prstGeom prst="rect">
            <a:avLst/>
          </a:prstGeom>
        </p:spPr>
      </p:pic>
      <p:sp>
        <p:nvSpPr>
          <p:cNvPr id="17" name="TextBox 16">
            <a:extLst>
              <a:ext uri="{FF2B5EF4-FFF2-40B4-BE49-F238E27FC236}">
                <a16:creationId xmlns:a16="http://schemas.microsoft.com/office/drawing/2014/main" id="{495BEDA1-CF88-40BE-95F0-FDC9AEDFB924}"/>
              </a:ext>
            </a:extLst>
          </p:cNvPr>
          <p:cNvSpPr txBox="1"/>
          <p:nvPr/>
        </p:nvSpPr>
        <p:spPr>
          <a:xfrm>
            <a:off x="4760322" y="5966569"/>
            <a:ext cx="7058616" cy="369332"/>
          </a:xfrm>
          <a:prstGeom prst="rect">
            <a:avLst/>
          </a:prstGeom>
          <a:noFill/>
        </p:spPr>
        <p:txBody>
          <a:bodyPr wrap="square" lIns="0" tIns="0" rIns="0" bIns="0" rtlCol="0">
            <a:spAutoFit/>
          </a:bodyPr>
          <a:lstStyle/>
          <a:p>
            <a:r>
              <a:rPr lang="en-US" sz="2400" dirty="0"/>
              <a:t>Demonstration – Securing a Storage Endpoint</a:t>
            </a:r>
          </a:p>
        </p:txBody>
      </p:sp>
    </p:spTree>
    <p:extLst>
      <p:ext uri="{BB962C8B-B14F-4D97-AF65-F5344CB8AC3E}">
        <p14:creationId xmlns:p14="http://schemas.microsoft.com/office/powerpoint/2010/main" val="30651524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881710"/>
            <a:ext cx="2506662" cy="1231106"/>
          </a:xfrm>
        </p:spPr>
        <p:txBody>
          <a:bodyPr/>
          <a:lstStyle/>
          <a:p>
            <a:r>
              <a:rPr lang="en-US" dirty="0"/>
              <a:t>Managing Storage Overview</a:t>
            </a:r>
          </a:p>
        </p:txBody>
      </p:sp>
      <p:pic>
        <p:nvPicPr>
          <p:cNvPr id="88" name="Picture 87" descr="Icon of four circles interconnected with one another">
            <a:extLst>
              <a:ext uri="{FF2B5EF4-FFF2-40B4-BE49-F238E27FC236}">
                <a16:creationId xmlns:a16="http://schemas.microsoft.com/office/drawing/2014/main" id="{4AD646F3-51F3-41BC-BCD0-70D88C795632}"/>
              </a:ext>
            </a:extLst>
          </p:cNvPr>
          <p:cNvPicPr>
            <a:picLocks noChangeAspect="1"/>
          </p:cNvPicPr>
          <p:nvPr/>
        </p:nvPicPr>
        <p:blipFill>
          <a:blip r:embed="rId3"/>
          <a:stretch>
            <a:fillRect/>
          </a:stretch>
        </p:blipFill>
        <p:spPr>
          <a:xfrm>
            <a:off x="3888690" y="500602"/>
            <a:ext cx="698944" cy="698944"/>
          </a:xfrm>
          <a:prstGeom prst="rect">
            <a:avLst/>
          </a:prstGeom>
        </p:spPr>
      </p:pic>
      <p:sp>
        <p:nvSpPr>
          <p:cNvPr id="5" name="TextBox 4">
            <a:extLst>
              <a:ext uri="{FF2B5EF4-FFF2-40B4-BE49-F238E27FC236}">
                <a16:creationId xmlns:a16="http://schemas.microsoft.com/office/drawing/2014/main" id="{CDFB651F-EFE0-4D4A-9576-5BA603C50690}"/>
              </a:ext>
            </a:extLst>
          </p:cNvPr>
          <p:cNvSpPr txBox="1"/>
          <p:nvPr/>
        </p:nvSpPr>
        <p:spPr>
          <a:xfrm>
            <a:off x="4785722" y="665408"/>
            <a:ext cx="7058616" cy="369332"/>
          </a:xfrm>
          <a:prstGeom prst="rect">
            <a:avLst/>
          </a:prstGeom>
          <a:noFill/>
        </p:spPr>
        <p:txBody>
          <a:bodyPr wrap="square" lIns="0" tIns="0" rIns="0" bIns="0" rtlCol="0">
            <a:spAutoFit/>
          </a:bodyPr>
          <a:lstStyle/>
          <a:p>
            <a:pPr fontAlgn="base"/>
            <a:r>
              <a:rPr lang="en-US" sz="2400" dirty="0"/>
              <a:t>Storage Explorer ​</a:t>
            </a:r>
          </a:p>
        </p:txBody>
      </p:sp>
      <p:pic>
        <p:nvPicPr>
          <p:cNvPr id="87" name="Picture 86" descr="Icon of arrows going in different directions">
            <a:extLst>
              <a:ext uri="{FF2B5EF4-FFF2-40B4-BE49-F238E27FC236}">
                <a16:creationId xmlns:a16="http://schemas.microsoft.com/office/drawing/2014/main" id="{AA94DB70-75D8-4653-B3EF-AB896F7BF414}"/>
              </a:ext>
            </a:extLst>
          </p:cNvPr>
          <p:cNvPicPr>
            <a:picLocks noChangeAspect="1"/>
          </p:cNvPicPr>
          <p:nvPr/>
        </p:nvPicPr>
        <p:blipFill>
          <a:blip r:embed="rId4"/>
          <a:stretch>
            <a:fillRect/>
          </a:stretch>
        </p:blipFill>
        <p:spPr>
          <a:xfrm>
            <a:off x="3888690" y="1383514"/>
            <a:ext cx="698944" cy="698944"/>
          </a:xfrm>
          <a:prstGeom prst="rect">
            <a:avLst/>
          </a:prstGeom>
        </p:spPr>
      </p:pic>
      <p:sp>
        <p:nvSpPr>
          <p:cNvPr id="7" name="TextBox 6">
            <a:extLst>
              <a:ext uri="{FF2B5EF4-FFF2-40B4-BE49-F238E27FC236}">
                <a16:creationId xmlns:a16="http://schemas.microsoft.com/office/drawing/2014/main" id="{A013A50A-D00C-4615-A5D7-198DF36211FE}"/>
              </a:ext>
            </a:extLst>
          </p:cNvPr>
          <p:cNvSpPr txBox="1"/>
          <p:nvPr/>
        </p:nvSpPr>
        <p:spPr>
          <a:xfrm>
            <a:off x="4785722" y="1548320"/>
            <a:ext cx="7058616" cy="369332"/>
          </a:xfrm>
          <a:prstGeom prst="rect">
            <a:avLst/>
          </a:prstGeom>
          <a:noFill/>
        </p:spPr>
        <p:txBody>
          <a:bodyPr wrap="square" lIns="0" tIns="0" rIns="0" bIns="0" rtlCol="0">
            <a:spAutoFit/>
          </a:bodyPr>
          <a:lstStyle/>
          <a:p>
            <a:pPr fontAlgn="base"/>
            <a:r>
              <a:rPr lang="en-US" sz="2400" dirty="0"/>
              <a:t>Import and Export Service​</a:t>
            </a:r>
          </a:p>
        </p:txBody>
      </p:sp>
      <p:pic>
        <p:nvPicPr>
          <p:cNvPr id="85" name="Picture 84" descr="Icon of a document with coding brackets">
            <a:extLst>
              <a:ext uri="{FF2B5EF4-FFF2-40B4-BE49-F238E27FC236}">
                <a16:creationId xmlns:a16="http://schemas.microsoft.com/office/drawing/2014/main" id="{6B4234D2-CC77-4BE5-984A-3CF885294AD8}"/>
              </a:ext>
            </a:extLst>
          </p:cNvPr>
          <p:cNvPicPr>
            <a:picLocks noChangeAspect="1"/>
          </p:cNvPicPr>
          <p:nvPr/>
        </p:nvPicPr>
        <p:blipFill>
          <a:blip r:embed="rId5"/>
          <a:stretch>
            <a:fillRect/>
          </a:stretch>
        </p:blipFill>
        <p:spPr>
          <a:xfrm>
            <a:off x="3888690" y="2347572"/>
            <a:ext cx="698944" cy="698944"/>
          </a:xfrm>
          <a:prstGeom prst="rect">
            <a:avLst/>
          </a:prstGeom>
        </p:spPr>
      </p:pic>
      <p:sp>
        <p:nvSpPr>
          <p:cNvPr id="11" name="TextBox 10">
            <a:extLst>
              <a:ext uri="{FF2B5EF4-FFF2-40B4-BE49-F238E27FC236}">
                <a16:creationId xmlns:a16="http://schemas.microsoft.com/office/drawing/2014/main" id="{0CE5197B-5753-4CAA-911D-D415E92A1D65}"/>
              </a:ext>
            </a:extLst>
          </p:cNvPr>
          <p:cNvSpPr txBox="1"/>
          <p:nvPr/>
        </p:nvSpPr>
        <p:spPr>
          <a:xfrm>
            <a:off x="4785722" y="2512378"/>
            <a:ext cx="7058616" cy="369332"/>
          </a:xfrm>
          <a:prstGeom prst="rect">
            <a:avLst/>
          </a:prstGeom>
          <a:noFill/>
        </p:spPr>
        <p:txBody>
          <a:bodyPr wrap="square" lIns="0" tIns="0" rIns="0" bIns="0" rtlCol="0">
            <a:spAutoFit/>
          </a:bodyPr>
          <a:lstStyle/>
          <a:p>
            <a:pPr fontAlgn="base"/>
            <a:r>
              <a:rPr lang="en-US" sz="2400" err="1"/>
              <a:t>AzCopy</a:t>
            </a:r>
            <a:r>
              <a:rPr lang="en-US" sz="2400"/>
              <a:t>​</a:t>
            </a:r>
          </a:p>
        </p:txBody>
      </p:sp>
      <p:pic>
        <p:nvPicPr>
          <p:cNvPr id="83" name="Picture 82" descr="Icon of a calendar">
            <a:extLst>
              <a:ext uri="{FF2B5EF4-FFF2-40B4-BE49-F238E27FC236}">
                <a16:creationId xmlns:a16="http://schemas.microsoft.com/office/drawing/2014/main" id="{F5C9B848-03A2-4656-8FBB-C7CC71175927}"/>
              </a:ext>
            </a:extLst>
          </p:cNvPr>
          <p:cNvPicPr>
            <a:picLocks noChangeAspect="1"/>
          </p:cNvPicPr>
          <p:nvPr/>
        </p:nvPicPr>
        <p:blipFill>
          <a:blip r:embed="rId6"/>
          <a:stretch>
            <a:fillRect/>
          </a:stretch>
        </p:blipFill>
        <p:spPr>
          <a:xfrm>
            <a:off x="3888690" y="3311630"/>
            <a:ext cx="698944" cy="698944"/>
          </a:xfrm>
          <a:prstGeom prst="rect">
            <a:avLst/>
          </a:prstGeom>
        </p:spPr>
      </p:pic>
      <p:sp>
        <p:nvSpPr>
          <p:cNvPr id="15" name="TextBox 14">
            <a:extLst>
              <a:ext uri="{FF2B5EF4-FFF2-40B4-BE49-F238E27FC236}">
                <a16:creationId xmlns:a16="http://schemas.microsoft.com/office/drawing/2014/main" id="{85541B7B-100D-4D00-851E-F5AF73174659}"/>
              </a:ext>
            </a:extLst>
          </p:cNvPr>
          <p:cNvSpPr txBox="1"/>
          <p:nvPr/>
        </p:nvSpPr>
        <p:spPr>
          <a:xfrm>
            <a:off x="4785722" y="3476436"/>
            <a:ext cx="7058616" cy="369332"/>
          </a:xfrm>
          <a:prstGeom prst="rect">
            <a:avLst/>
          </a:prstGeom>
          <a:noFill/>
        </p:spPr>
        <p:txBody>
          <a:bodyPr wrap="square" lIns="0" tIns="0" rIns="0" bIns="0" rtlCol="0">
            <a:spAutoFit/>
          </a:bodyPr>
          <a:lstStyle/>
          <a:p>
            <a:pPr fontAlgn="base"/>
            <a:r>
              <a:rPr lang="en-US" sz="2400" dirty="0"/>
              <a:t>Demonstration – Storage Explorer​</a:t>
            </a:r>
          </a:p>
        </p:txBody>
      </p:sp>
      <p:pic>
        <p:nvPicPr>
          <p:cNvPr id="82" name="Picture 81" descr="Icon of a screen with a triangle in the middle">
            <a:extLst>
              <a:ext uri="{FF2B5EF4-FFF2-40B4-BE49-F238E27FC236}">
                <a16:creationId xmlns:a16="http://schemas.microsoft.com/office/drawing/2014/main" id="{2D396B84-5861-4DA7-9C5D-C1A5C9784E5C}"/>
              </a:ext>
            </a:extLst>
          </p:cNvPr>
          <p:cNvPicPr>
            <a:picLocks noChangeAspect="1"/>
          </p:cNvPicPr>
          <p:nvPr/>
        </p:nvPicPr>
        <p:blipFill>
          <a:blip r:embed="rId7"/>
          <a:stretch>
            <a:fillRect/>
          </a:stretch>
        </p:blipFill>
        <p:spPr>
          <a:xfrm>
            <a:off x="3888690" y="4194543"/>
            <a:ext cx="698944" cy="698944"/>
          </a:xfrm>
          <a:prstGeom prst="rect">
            <a:avLst/>
          </a:prstGeom>
        </p:spPr>
      </p:pic>
      <p:sp>
        <p:nvSpPr>
          <p:cNvPr id="18" name="TextBox 17">
            <a:extLst>
              <a:ext uri="{FF2B5EF4-FFF2-40B4-BE49-F238E27FC236}">
                <a16:creationId xmlns:a16="http://schemas.microsoft.com/office/drawing/2014/main" id="{04D2FAFC-4625-4207-AF56-0329A535EE63}"/>
              </a:ext>
            </a:extLst>
          </p:cNvPr>
          <p:cNvSpPr txBox="1"/>
          <p:nvPr/>
        </p:nvSpPr>
        <p:spPr>
          <a:xfrm>
            <a:off x="4785722" y="4359349"/>
            <a:ext cx="7058616" cy="369332"/>
          </a:xfrm>
          <a:prstGeom prst="rect">
            <a:avLst/>
          </a:prstGeom>
          <a:noFill/>
        </p:spPr>
        <p:txBody>
          <a:bodyPr wrap="square" lIns="0" tIns="0" rIns="0" bIns="0" rtlCol="0">
            <a:spAutoFit/>
          </a:bodyPr>
          <a:lstStyle/>
          <a:p>
            <a:pPr fontAlgn="base"/>
            <a:r>
              <a:rPr lang="en-US" sz="2400"/>
              <a:t>Demonstration – </a:t>
            </a:r>
            <a:r>
              <a:rPr lang="en-US" sz="2400" err="1"/>
              <a:t>AzCopy</a:t>
            </a:r>
            <a:endParaRPr lang="en-US" sz="2400"/>
          </a:p>
        </p:txBody>
      </p:sp>
    </p:spTree>
    <p:extLst>
      <p:ext uri="{BB962C8B-B14F-4D97-AF65-F5344CB8AC3E}">
        <p14:creationId xmlns:p14="http://schemas.microsoft.com/office/powerpoint/2010/main" val="315633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Explorer</a:t>
            </a:r>
          </a:p>
        </p:txBody>
      </p:sp>
      <p:sp>
        <p:nvSpPr>
          <p:cNvPr id="4" name="Rectangle 3">
            <a:extLst>
              <a:ext uri="{FF2B5EF4-FFF2-40B4-BE49-F238E27FC236}">
                <a16:creationId xmlns:a16="http://schemas.microsoft.com/office/drawing/2014/main" id="{CE38A52C-AF19-4ABB-9432-A86F10EAFE78}"/>
              </a:ext>
            </a:extLst>
          </p:cNvPr>
          <p:cNvSpPr/>
          <p:nvPr/>
        </p:nvSpPr>
        <p:spPr>
          <a:xfrm>
            <a:off x="427034" y="1192213"/>
            <a:ext cx="5084766" cy="9181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Access multiple accounts and subscriptions</a:t>
            </a:r>
          </a:p>
        </p:txBody>
      </p:sp>
      <p:sp>
        <p:nvSpPr>
          <p:cNvPr id="5" name="Rectangle 4">
            <a:extLst>
              <a:ext uri="{FF2B5EF4-FFF2-40B4-BE49-F238E27FC236}">
                <a16:creationId xmlns:a16="http://schemas.microsoft.com/office/drawing/2014/main" id="{0855071A-B70C-48A9-9031-EFF8FBD2C652}"/>
              </a:ext>
            </a:extLst>
          </p:cNvPr>
          <p:cNvSpPr/>
          <p:nvPr/>
        </p:nvSpPr>
        <p:spPr>
          <a:xfrm>
            <a:off x="427034" y="2457800"/>
            <a:ext cx="5084766" cy="6886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Create, delete, view, edit storage resources</a:t>
            </a:r>
          </a:p>
        </p:txBody>
      </p:sp>
      <p:sp>
        <p:nvSpPr>
          <p:cNvPr id="6" name="Rectangle 5">
            <a:extLst>
              <a:ext uri="{FF2B5EF4-FFF2-40B4-BE49-F238E27FC236}">
                <a16:creationId xmlns:a16="http://schemas.microsoft.com/office/drawing/2014/main" id="{80CB9A89-EE97-4790-98DB-689C0B706F77}"/>
              </a:ext>
            </a:extLst>
          </p:cNvPr>
          <p:cNvSpPr/>
          <p:nvPr/>
        </p:nvSpPr>
        <p:spPr>
          <a:xfrm>
            <a:off x="427034" y="3432675"/>
            <a:ext cx="5084766" cy="9181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View and edit Blob, Queue, Table, File, Cosmos DB storage and Data Lake Storage</a:t>
            </a:r>
          </a:p>
        </p:txBody>
      </p:sp>
      <p:sp>
        <p:nvSpPr>
          <p:cNvPr id="7" name="Rectangle 6">
            <a:extLst>
              <a:ext uri="{FF2B5EF4-FFF2-40B4-BE49-F238E27FC236}">
                <a16:creationId xmlns:a16="http://schemas.microsoft.com/office/drawing/2014/main" id="{AE3AE050-31A6-4080-BD0E-B2252917ADC6}"/>
              </a:ext>
            </a:extLst>
          </p:cNvPr>
          <p:cNvSpPr/>
          <p:nvPr/>
        </p:nvSpPr>
        <p:spPr>
          <a:xfrm>
            <a:off x="427034" y="4698262"/>
            <a:ext cx="5084766" cy="6886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Obtain shared access signature (SAS) keys</a:t>
            </a:r>
          </a:p>
        </p:txBody>
      </p:sp>
      <p:sp>
        <p:nvSpPr>
          <p:cNvPr id="8" name="Rectangle 7">
            <a:extLst>
              <a:ext uri="{FF2B5EF4-FFF2-40B4-BE49-F238E27FC236}">
                <a16:creationId xmlns:a16="http://schemas.microsoft.com/office/drawing/2014/main" id="{42910D6E-AEAA-4CE0-8FE6-F9323C448BE8}"/>
              </a:ext>
            </a:extLst>
          </p:cNvPr>
          <p:cNvSpPr/>
          <p:nvPr/>
        </p:nvSpPr>
        <p:spPr>
          <a:xfrm>
            <a:off x="427034" y="5673137"/>
            <a:ext cx="5084766" cy="6886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buSzPct val="50000"/>
            </a:pPr>
            <a:r>
              <a:rPr lang="en-US" sz="2000">
                <a:solidFill>
                  <a:schemeClr val="tx1"/>
                </a:solidFill>
              </a:rPr>
              <a:t>Available for Windows, Mac, and Linux</a:t>
            </a:r>
          </a:p>
        </p:txBody>
      </p:sp>
      <p:sp>
        <p:nvSpPr>
          <p:cNvPr id="3" name="Rectangle 2">
            <a:extLst>
              <a:ext uri="{FF2B5EF4-FFF2-40B4-BE49-F238E27FC236}">
                <a16:creationId xmlns:a16="http://schemas.microsoft.com/office/drawing/2014/main" id="{BCA7D17E-E132-4B07-B228-0C274C2C35D7}"/>
              </a:ext>
              <a:ext uri="{C183D7F6-B498-43B3-948B-1728B52AA6E4}">
                <adec:decorative xmlns:adec="http://schemas.microsoft.com/office/drawing/2017/decorative" val="1"/>
              </a:ext>
            </a:extLst>
          </p:cNvPr>
          <p:cNvSpPr/>
          <p:nvPr/>
        </p:nvSpPr>
        <p:spPr bwMode="auto">
          <a:xfrm>
            <a:off x="5668731" y="1192213"/>
            <a:ext cx="634070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Screenshot of the Storage Explorer. The navigation pane (left) is expanded and a folder in the blob container is selected. The folder (right pane) contains several documents">
            <a:extLst>
              <a:ext uri="{FF2B5EF4-FFF2-40B4-BE49-F238E27FC236}">
                <a16:creationId xmlns:a16="http://schemas.microsoft.com/office/drawing/2014/main" id="{FBC080A8-84F5-44A8-BF17-FDF4F032666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03899" y="2259416"/>
            <a:ext cx="6070370" cy="3218644"/>
          </a:xfrm>
          <a:prstGeom prst="rect">
            <a:avLst/>
          </a:prstGeom>
          <a:noFill/>
          <a:ln>
            <a:solidFill>
              <a:schemeClr val="bg1">
                <a:lumMod val="65000"/>
              </a:schemeClr>
            </a:solidFill>
          </a:ln>
        </p:spPr>
      </p:pic>
    </p:spTree>
    <p:extLst>
      <p:ext uri="{BB962C8B-B14F-4D97-AF65-F5344CB8AC3E}">
        <p14:creationId xmlns:p14="http://schemas.microsoft.com/office/powerpoint/2010/main" val="37488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F22D-C613-4DB7-B60A-DC34EAB73B9B}"/>
              </a:ext>
            </a:extLst>
          </p:cNvPr>
          <p:cNvSpPr>
            <a:spLocks noGrp="1"/>
          </p:cNvSpPr>
          <p:nvPr>
            <p:ph type="title"/>
          </p:nvPr>
        </p:nvSpPr>
        <p:spPr/>
        <p:txBody>
          <a:bodyPr/>
          <a:lstStyle/>
          <a:p>
            <a:r>
              <a:rPr lang="en-US" dirty="0"/>
              <a:t>Import and Export Service</a:t>
            </a:r>
          </a:p>
        </p:txBody>
      </p:sp>
      <p:sp>
        <p:nvSpPr>
          <p:cNvPr id="4" name="Rectangle 3">
            <a:extLst>
              <a:ext uri="{FF2B5EF4-FFF2-40B4-BE49-F238E27FC236}">
                <a16:creationId xmlns:a16="http://schemas.microsoft.com/office/drawing/2014/main" id="{1FFE3E0E-BE0D-4B37-BB6B-7E52549FBCB2}"/>
              </a:ext>
            </a:extLst>
          </p:cNvPr>
          <p:cNvSpPr/>
          <p:nvPr/>
        </p:nvSpPr>
        <p:spPr>
          <a:xfrm>
            <a:off x="427034" y="1192212"/>
            <a:ext cx="2379666" cy="23796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latin typeface="+mj-lt"/>
              </a:rPr>
              <a:t>Import jobs </a:t>
            </a:r>
            <a:r>
              <a:rPr lang="en-US" sz="2000" dirty="0">
                <a:solidFill>
                  <a:schemeClr val="tx1"/>
                </a:solidFill>
              </a:rPr>
              <a:t>move large amounts of data to Azure blob storage or files</a:t>
            </a:r>
          </a:p>
        </p:txBody>
      </p:sp>
      <p:sp>
        <p:nvSpPr>
          <p:cNvPr id="12" name="Rectangle 11">
            <a:extLst>
              <a:ext uri="{FF2B5EF4-FFF2-40B4-BE49-F238E27FC236}">
                <a16:creationId xmlns:a16="http://schemas.microsoft.com/office/drawing/2014/main" id="{EA13F2A9-3BB9-4875-A23A-B87D1143AC31}"/>
              </a:ext>
              <a:ext uri="{C183D7F6-B498-43B3-948B-1728B52AA6E4}">
                <adec:decorative xmlns:adec="http://schemas.microsoft.com/office/drawing/2017/decorative" val="1"/>
              </a:ext>
            </a:extLst>
          </p:cNvPr>
          <p:cNvSpPr/>
          <p:nvPr/>
        </p:nvSpPr>
        <p:spPr>
          <a:xfrm>
            <a:off x="2946401" y="1192212"/>
            <a:ext cx="9063040" cy="237966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pic>
        <p:nvPicPr>
          <p:cNvPr id="10" name="Picture 9" descr="Flowchart of an import data job. From the left prepare disks, create job, ship job to datacenter, datacenter receives disks, transfers data, packages disks, ships disks back to the customer, you receive the disks and view data in Azure">
            <a:extLst>
              <a:ext uri="{FF2B5EF4-FFF2-40B4-BE49-F238E27FC236}">
                <a16:creationId xmlns:a16="http://schemas.microsoft.com/office/drawing/2014/main" id="{381314CB-3B47-4A72-B248-B3C9896AE88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989631" y="1595524"/>
            <a:ext cx="8943259" cy="1573037"/>
          </a:xfrm>
          <a:prstGeom prst="rect">
            <a:avLst/>
          </a:prstGeom>
        </p:spPr>
      </p:pic>
      <p:sp>
        <p:nvSpPr>
          <p:cNvPr id="5" name="Rectangle 4">
            <a:extLst>
              <a:ext uri="{FF2B5EF4-FFF2-40B4-BE49-F238E27FC236}">
                <a16:creationId xmlns:a16="http://schemas.microsoft.com/office/drawing/2014/main" id="{7F0632AD-3C09-4619-959A-D133C3FC75FD}"/>
              </a:ext>
            </a:extLst>
          </p:cNvPr>
          <p:cNvSpPr/>
          <p:nvPr/>
        </p:nvSpPr>
        <p:spPr>
          <a:xfrm>
            <a:off x="415918" y="3764368"/>
            <a:ext cx="2379666" cy="25973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tx1"/>
                </a:solidFill>
                <a:latin typeface="+mj-lt"/>
              </a:rPr>
              <a:t>Export jobs</a:t>
            </a:r>
            <a:r>
              <a:rPr lang="en-US" sz="2000" b="1">
                <a:solidFill>
                  <a:schemeClr val="tx1"/>
                </a:solidFill>
              </a:rPr>
              <a:t> </a:t>
            </a:r>
            <a:r>
              <a:rPr lang="en-US" sz="2000">
                <a:solidFill>
                  <a:schemeClr val="tx1"/>
                </a:solidFill>
              </a:rPr>
              <a:t>move large amounts of data from Azure Storage (not files)</a:t>
            </a:r>
          </a:p>
        </p:txBody>
      </p:sp>
      <p:sp>
        <p:nvSpPr>
          <p:cNvPr id="13" name="Rectangle 12">
            <a:extLst>
              <a:ext uri="{FF2B5EF4-FFF2-40B4-BE49-F238E27FC236}">
                <a16:creationId xmlns:a16="http://schemas.microsoft.com/office/drawing/2014/main" id="{43B6BAD9-9D42-4CDB-BF7A-2DEFD4841486}"/>
              </a:ext>
              <a:ext uri="{C183D7F6-B498-43B3-948B-1728B52AA6E4}">
                <adec:decorative xmlns:adec="http://schemas.microsoft.com/office/drawing/2017/decorative" val="1"/>
              </a:ext>
            </a:extLst>
          </p:cNvPr>
          <p:cNvSpPr/>
          <p:nvPr/>
        </p:nvSpPr>
        <p:spPr>
          <a:xfrm>
            <a:off x="2935285" y="3764368"/>
            <a:ext cx="9063040" cy="259737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pic>
        <p:nvPicPr>
          <p:cNvPr id="14" name="Picture 13" descr="Workflow including create job, receive disks in the datacenter, transfer data, package disks, ship to user, and receive and unlock disks">
            <a:extLst>
              <a:ext uri="{FF2B5EF4-FFF2-40B4-BE49-F238E27FC236}">
                <a16:creationId xmlns:a16="http://schemas.microsoft.com/office/drawing/2014/main" id="{97A510E5-3584-40C1-9C01-ED2DD41F02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1836" y="3941534"/>
            <a:ext cx="8909938" cy="2246309"/>
          </a:xfrm>
          <a:prstGeom prst="rect">
            <a:avLst/>
          </a:prstGeom>
          <a:ln>
            <a:solidFill>
              <a:schemeClr val="tx1"/>
            </a:solidFill>
          </a:ln>
        </p:spPr>
      </p:pic>
    </p:spTree>
    <p:extLst>
      <p:ext uri="{BB962C8B-B14F-4D97-AF65-F5344CB8AC3E}">
        <p14:creationId xmlns:p14="http://schemas.microsoft.com/office/powerpoint/2010/main" val="413956742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AzCopy</a:t>
            </a:r>
          </a:p>
        </p:txBody>
      </p:sp>
      <p:sp>
        <p:nvSpPr>
          <p:cNvPr id="2" name="Rectangle 1">
            <a:extLst>
              <a:ext uri="{FF2B5EF4-FFF2-40B4-BE49-F238E27FC236}">
                <a16:creationId xmlns:a16="http://schemas.microsoft.com/office/drawing/2014/main" id="{59AAB6B7-8C3B-459C-A453-73F81C37F67D}"/>
              </a:ext>
            </a:extLst>
          </p:cNvPr>
          <p:cNvSpPr/>
          <p:nvPr/>
        </p:nvSpPr>
        <p:spPr>
          <a:xfrm>
            <a:off x="427038" y="1492957"/>
            <a:ext cx="11582399" cy="843843"/>
          </a:xfrm>
          <a:prstGeom prst="rect">
            <a:avLst/>
          </a:prstGeom>
          <a:solidFill>
            <a:srgbClr val="EBEBEB"/>
          </a:solidFill>
          <a:ln>
            <a:solidFill>
              <a:srgbClr val="EBEBEB"/>
            </a:solidFill>
          </a:ln>
        </p:spPr>
        <p:txBody>
          <a:bodyPr wrap="square" lIns="182880" tIns="137160" rIns="182880" bIns="137160" anchor="ctr">
            <a:noAutofit/>
          </a:bodyPr>
          <a:lstStyle/>
          <a:p>
            <a:pPr algn="ctr">
              <a:tabLst>
                <a:tab pos="288198" algn="l"/>
              </a:tabLst>
            </a:pPr>
            <a:r>
              <a:rPr lang="fr-FR" sz="2600" dirty="0">
                <a:latin typeface="Consolas" panose="020B0609020204030204" pitchFamily="49" charset="0"/>
              </a:rPr>
              <a:t>azcopy copy [source] [destination] [flags]</a:t>
            </a:r>
            <a:endParaRPr lang="en-US" sz="2600" dirty="0">
              <a:latin typeface="Consolas" panose="020B0609020204030204" pitchFamily="49" charset="0"/>
            </a:endParaRPr>
          </a:p>
        </p:txBody>
      </p:sp>
      <p:sp>
        <p:nvSpPr>
          <p:cNvPr id="6" name="Rectangle 5">
            <a:extLst>
              <a:ext uri="{FF2B5EF4-FFF2-40B4-BE49-F238E27FC236}">
                <a16:creationId xmlns:a16="http://schemas.microsoft.com/office/drawing/2014/main" id="{A64EE059-9811-49A1-9DE6-DE6811E77093}"/>
              </a:ext>
            </a:extLst>
          </p:cNvPr>
          <p:cNvSpPr/>
          <p:nvPr/>
        </p:nvSpPr>
        <p:spPr>
          <a:xfrm>
            <a:off x="465138" y="3079894"/>
            <a:ext cx="5495824" cy="12872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Command line utility</a:t>
            </a:r>
          </a:p>
        </p:txBody>
      </p:sp>
      <p:sp>
        <p:nvSpPr>
          <p:cNvPr id="8" name="Rectangle 7">
            <a:extLst>
              <a:ext uri="{FF2B5EF4-FFF2-40B4-BE49-F238E27FC236}">
                <a16:creationId xmlns:a16="http://schemas.microsoft.com/office/drawing/2014/main" id="{D0AFCFB0-9DEF-4E94-92D4-F1881401C09A}"/>
              </a:ext>
            </a:extLst>
          </p:cNvPr>
          <p:cNvSpPr/>
          <p:nvPr/>
        </p:nvSpPr>
        <p:spPr>
          <a:xfrm>
            <a:off x="465138" y="4569495"/>
            <a:ext cx="5495824" cy="1287295"/>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Available on Windows, Linux, and MacOS</a:t>
            </a:r>
          </a:p>
        </p:txBody>
      </p:sp>
      <p:sp>
        <p:nvSpPr>
          <p:cNvPr id="10" name="Rectangle 9">
            <a:extLst>
              <a:ext uri="{FF2B5EF4-FFF2-40B4-BE49-F238E27FC236}">
                <a16:creationId xmlns:a16="http://schemas.microsoft.com/office/drawing/2014/main" id="{FCB2CA6D-86FE-4A0B-B553-634599683594}"/>
              </a:ext>
            </a:extLst>
          </p:cNvPr>
          <p:cNvSpPr/>
          <p:nvPr/>
        </p:nvSpPr>
        <p:spPr>
          <a:xfrm>
            <a:off x="6475512" y="3079894"/>
            <a:ext cx="5495823" cy="12872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Designed for copying data to and from Azure Blob, File, and Table storage</a:t>
            </a:r>
          </a:p>
        </p:txBody>
      </p:sp>
      <p:sp>
        <p:nvSpPr>
          <p:cNvPr id="12" name="Rectangle 11">
            <a:extLst>
              <a:ext uri="{FF2B5EF4-FFF2-40B4-BE49-F238E27FC236}">
                <a16:creationId xmlns:a16="http://schemas.microsoft.com/office/drawing/2014/main" id="{A295097E-416D-440B-8EFD-C2E5842CFE9F}"/>
              </a:ext>
            </a:extLst>
          </p:cNvPr>
          <p:cNvSpPr/>
          <p:nvPr/>
        </p:nvSpPr>
        <p:spPr>
          <a:xfrm>
            <a:off x="6475513" y="4555414"/>
            <a:ext cx="5495824" cy="12872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Authentication options include Active Directory or SAS token</a:t>
            </a:r>
          </a:p>
        </p:txBody>
      </p:sp>
    </p:spTree>
    <p:extLst>
      <p:ext uri="{BB962C8B-B14F-4D97-AF65-F5344CB8AC3E}">
        <p14:creationId xmlns:p14="http://schemas.microsoft.com/office/powerpoint/2010/main" val="153658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D590-BBE6-430E-A7D3-F934B9F52EE4}"/>
              </a:ext>
            </a:extLst>
          </p:cNvPr>
          <p:cNvSpPr>
            <a:spLocks noGrp="1"/>
          </p:cNvSpPr>
          <p:nvPr>
            <p:ph type="title"/>
          </p:nvPr>
        </p:nvSpPr>
        <p:spPr/>
        <p:txBody>
          <a:bodyPr/>
          <a:lstStyle/>
          <a:p>
            <a:r>
              <a:rPr lang="en-US" dirty="0"/>
              <a:t>Demonstration – Storage Explorer</a:t>
            </a:r>
          </a:p>
        </p:txBody>
      </p:sp>
      <p:pic>
        <p:nvPicPr>
          <p:cNvPr id="69" name="Picture 68" descr="Icon of an arrow pointing down to a rectangular shape">
            <a:extLst>
              <a:ext uri="{FF2B5EF4-FFF2-40B4-BE49-F238E27FC236}">
                <a16:creationId xmlns:a16="http://schemas.microsoft.com/office/drawing/2014/main" id="{8DA552FF-62F1-49ED-A86B-598DB37C9778}"/>
              </a:ext>
            </a:extLst>
          </p:cNvPr>
          <p:cNvPicPr>
            <a:picLocks noChangeAspect="1"/>
          </p:cNvPicPr>
          <p:nvPr/>
        </p:nvPicPr>
        <p:blipFill>
          <a:blip r:embed="rId3"/>
          <a:stretch>
            <a:fillRect/>
          </a:stretch>
        </p:blipFill>
        <p:spPr>
          <a:xfrm>
            <a:off x="465836" y="1420347"/>
            <a:ext cx="880364" cy="880364"/>
          </a:xfrm>
          <a:prstGeom prst="rect">
            <a:avLst/>
          </a:prstGeom>
        </p:spPr>
      </p:pic>
      <p:sp>
        <p:nvSpPr>
          <p:cNvPr id="7" name="Rectangle 6">
            <a:extLst>
              <a:ext uri="{FF2B5EF4-FFF2-40B4-BE49-F238E27FC236}">
                <a16:creationId xmlns:a16="http://schemas.microsoft.com/office/drawing/2014/main" id="{6A65447E-948F-48C5-BDBA-56EE7D17BC17}"/>
              </a:ext>
            </a:extLst>
          </p:cNvPr>
          <p:cNvSpPr/>
          <p:nvPr/>
        </p:nvSpPr>
        <p:spPr>
          <a:xfrm>
            <a:off x="1544744" y="1403329"/>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Download and install Storage Explorer</a:t>
            </a:r>
          </a:p>
        </p:txBody>
      </p:sp>
      <p:cxnSp>
        <p:nvCxnSpPr>
          <p:cNvPr id="19" name="Straight Connector 18">
            <a:extLst>
              <a:ext uri="{FF2B5EF4-FFF2-40B4-BE49-F238E27FC236}">
                <a16:creationId xmlns:a16="http://schemas.microsoft.com/office/drawing/2014/main" id="{A2EB4EF6-F857-4284-8E8E-2BBC3F935572}"/>
              </a:ext>
              <a:ext uri="{C183D7F6-B498-43B3-948B-1728B52AA6E4}">
                <adec:decorative xmlns:adec="http://schemas.microsoft.com/office/drawing/2017/decorative" val="1"/>
              </a:ext>
            </a:extLst>
          </p:cNvPr>
          <p:cNvCxnSpPr>
            <a:cxnSpLocks/>
          </p:cNvCxnSpPr>
          <p:nvPr/>
        </p:nvCxnSpPr>
        <p:spPr>
          <a:xfrm>
            <a:off x="1544744" y="2388971"/>
            <a:ext cx="104646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8" name="Picture 67" descr="Icon of three squares and a cloud">
            <a:extLst>
              <a:ext uri="{FF2B5EF4-FFF2-40B4-BE49-F238E27FC236}">
                <a16:creationId xmlns:a16="http://schemas.microsoft.com/office/drawing/2014/main" id="{40292294-9D19-4071-A26E-D524FA6EA1F3}"/>
              </a:ext>
            </a:extLst>
          </p:cNvPr>
          <p:cNvPicPr>
            <a:picLocks noChangeAspect="1"/>
          </p:cNvPicPr>
          <p:nvPr/>
        </p:nvPicPr>
        <p:blipFill>
          <a:blip r:embed="rId4"/>
          <a:stretch>
            <a:fillRect/>
          </a:stretch>
        </p:blipFill>
        <p:spPr>
          <a:xfrm>
            <a:off x="465836" y="2477231"/>
            <a:ext cx="880364" cy="880364"/>
          </a:xfrm>
          <a:prstGeom prst="rect">
            <a:avLst/>
          </a:prstGeom>
        </p:spPr>
      </p:pic>
      <p:sp>
        <p:nvSpPr>
          <p:cNvPr id="9" name="Rectangle 8">
            <a:extLst>
              <a:ext uri="{FF2B5EF4-FFF2-40B4-BE49-F238E27FC236}">
                <a16:creationId xmlns:a16="http://schemas.microsoft.com/office/drawing/2014/main" id="{A16C924E-006A-463B-AB0D-68BDC91CB604}"/>
              </a:ext>
            </a:extLst>
          </p:cNvPr>
          <p:cNvSpPr/>
          <p:nvPr/>
        </p:nvSpPr>
        <p:spPr>
          <a:xfrm>
            <a:off x="1544744" y="2460213"/>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Connect to an Azure subscription</a:t>
            </a:r>
          </a:p>
        </p:txBody>
      </p:sp>
      <p:cxnSp>
        <p:nvCxnSpPr>
          <p:cNvPr id="36" name="Straight Connector 35">
            <a:extLst>
              <a:ext uri="{FF2B5EF4-FFF2-40B4-BE49-F238E27FC236}">
                <a16:creationId xmlns:a16="http://schemas.microsoft.com/office/drawing/2014/main" id="{77432801-227D-4EB2-9AE6-8980362DCD70}"/>
              </a:ext>
              <a:ext uri="{C183D7F6-B498-43B3-948B-1728B52AA6E4}">
                <adec:decorative xmlns:adec="http://schemas.microsoft.com/office/drawing/2017/decorative" val="1"/>
              </a:ext>
            </a:extLst>
          </p:cNvPr>
          <p:cNvCxnSpPr>
            <a:cxnSpLocks/>
          </p:cNvCxnSpPr>
          <p:nvPr/>
        </p:nvCxnSpPr>
        <p:spPr>
          <a:xfrm>
            <a:off x="1544744" y="3445855"/>
            <a:ext cx="104646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7" name="Picture 66" descr="Icon of a webpage showing six squares">
            <a:extLst>
              <a:ext uri="{FF2B5EF4-FFF2-40B4-BE49-F238E27FC236}">
                <a16:creationId xmlns:a16="http://schemas.microsoft.com/office/drawing/2014/main" id="{20F93311-88FA-47E0-AD55-AB92CED47070}"/>
              </a:ext>
            </a:extLst>
          </p:cNvPr>
          <p:cNvPicPr>
            <a:picLocks noChangeAspect="1"/>
          </p:cNvPicPr>
          <p:nvPr/>
        </p:nvPicPr>
        <p:blipFill>
          <a:blip r:embed="rId5"/>
          <a:stretch>
            <a:fillRect/>
          </a:stretch>
        </p:blipFill>
        <p:spPr>
          <a:xfrm>
            <a:off x="465836" y="3534115"/>
            <a:ext cx="880364" cy="880364"/>
          </a:xfrm>
          <a:prstGeom prst="rect">
            <a:avLst/>
          </a:prstGeom>
        </p:spPr>
      </p:pic>
      <p:sp>
        <p:nvSpPr>
          <p:cNvPr id="25" name="Rectangle 24">
            <a:extLst>
              <a:ext uri="{FF2B5EF4-FFF2-40B4-BE49-F238E27FC236}">
                <a16:creationId xmlns:a16="http://schemas.microsoft.com/office/drawing/2014/main" id="{C221DD10-3B8A-4082-889A-DFE7AAEFF4C6}"/>
              </a:ext>
            </a:extLst>
          </p:cNvPr>
          <p:cNvSpPr/>
          <p:nvPr/>
        </p:nvSpPr>
        <p:spPr>
          <a:xfrm>
            <a:off x="1544744" y="3517097"/>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Attach an Azure Storage account</a:t>
            </a:r>
          </a:p>
        </p:txBody>
      </p:sp>
      <p:cxnSp>
        <p:nvCxnSpPr>
          <p:cNvPr id="37" name="Straight Connector 36">
            <a:extLst>
              <a:ext uri="{FF2B5EF4-FFF2-40B4-BE49-F238E27FC236}">
                <a16:creationId xmlns:a16="http://schemas.microsoft.com/office/drawing/2014/main" id="{8F071924-842D-473C-A77E-C8C5A08C2331}"/>
              </a:ext>
              <a:ext uri="{C183D7F6-B498-43B3-948B-1728B52AA6E4}">
                <adec:decorative xmlns:adec="http://schemas.microsoft.com/office/drawing/2017/decorative" val="1"/>
              </a:ext>
            </a:extLst>
          </p:cNvPr>
          <p:cNvCxnSpPr>
            <a:cxnSpLocks/>
          </p:cNvCxnSpPr>
          <p:nvPr/>
        </p:nvCxnSpPr>
        <p:spPr>
          <a:xfrm>
            <a:off x="1544744" y="4502739"/>
            <a:ext cx="104646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screen with line charts">
            <a:extLst>
              <a:ext uri="{FF2B5EF4-FFF2-40B4-BE49-F238E27FC236}">
                <a16:creationId xmlns:a16="http://schemas.microsoft.com/office/drawing/2014/main" id="{DFD91445-366F-41D6-98D3-D8B81673F849}"/>
              </a:ext>
            </a:extLst>
          </p:cNvPr>
          <p:cNvPicPr>
            <a:picLocks noChangeAspect="1"/>
          </p:cNvPicPr>
          <p:nvPr/>
        </p:nvPicPr>
        <p:blipFill>
          <a:blip r:embed="rId6"/>
          <a:stretch>
            <a:fillRect/>
          </a:stretch>
        </p:blipFill>
        <p:spPr>
          <a:xfrm>
            <a:off x="465836" y="4590999"/>
            <a:ext cx="880364" cy="880364"/>
          </a:xfrm>
          <a:prstGeom prst="rect">
            <a:avLst/>
          </a:prstGeom>
        </p:spPr>
      </p:pic>
      <p:sp>
        <p:nvSpPr>
          <p:cNvPr id="26" name="Rectangle 25">
            <a:extLst>
              <a:ext uri="{FF2B5EF4-FFF2-40B4-BE49-F238E27FC236}">
                <a16:creationId xmlns:a16="http://schemas.microsoft.com/office/drawing/2014/main" id="{1F85E7E3-8531-4474-850F-707E3DC54F96}"/>
              </a:ext>
            </a:extLst>
          </p:cNvPr>
          <p:cNvSpPr/>
          <p:nvPr/>
        </p:nvSpPr>
        <p:spPr>
          <a:xfrm>
            <a:off x="1544744" y="4573981"/>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Generate a SAS connection string for the account you want to share</a:t>
            </a:r>
          </a:p>
        </p:txBody>
      </p:sp>
      <p:cxnSp>
        <p:nvCxnSpPr>
          <p:cNvPr id="38" name="Straight Connector 37">
            <a:extLst>
              <a:ext uri="{FF2B5EF4-FFF2-40B4-BE49-F238E27FC236}">
                <a16:creationId xmlns:a16="http://schemas.microsoft.com/office/drawing/2014/main" id="{4490A169-F5D0-4D26-8BB1-AF6D36D610D2}"/>
              </a:ext>
              <a:ext uri="{C183D7F6-B498-43B3-948B-1728B52AA6E4}">
                <adec:decorative xmlns:adec="http://schemas.microsoft.com/office/drawing/2017/decorative" val="1"/>
              </a:ext>
            </a:extLst>
          </p:cNvPr>
          <p:cNvCxnSpPr>
            <a:cxnSpLocks/>
          </p:cNvCxnSpPr>
          <p:nvPr/>
        </p:nvCxnSpPr>
        <p:spPr>
          <a:xfrm>
            <a:off x="1544744" y="5559623"/>
            <a:ext cx="104646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a screen with three circles enclosed by outward pointing chevrons on left and right">
            <a:extLst>
              <a:ext uri="{FF2B5EF4-FFF2-40B4-BE49-F238E27FC236}">
                <a16:creationId xmlns:a16="http://schemas.microsoft.com/office/drawing/2014/main" id="{096834B3-9D06-483F-B8F3-17979B0BA8BD}"/>
              </a:ext>
            </a:extLst>
          </p:cNvPr>
          <p:cNvPicPr>
            <a:picLocks noChangeAspect="1"/>
          </p:cNvPicPr>
          <p:nvPr/>
        </p:nvPicPr>
        <p:blipFill>
          <a:blip r:embed="rId7"/>
          <a:stretch>
            <a:fillRect/>
          </a:stretch>
        </p:blipFill>
        <p:spPr>
          <a:xfrm>
            <a:off x="465836" y="5647881"/>
            <a:ext cx="880364" cy="880364"/>
          </a:xfrm>
          <a:prstGeom prst="rect">
            <a:avLst/>
          </a:prstGeom>
        </p:spPr>
      </p:pic>
      <p:sp>
        <p:nvSpPr>
          <p:cNvPr id="27" name="Rectangle 26">
            <a:extLst>
              <a:ext uri="{FF2B5EF4-FFF2-40B4-BE49-F238E27FC236}">
                <a16:creationId xmlns:a16="http://schemas.microsoft.com/office/drawing/2014/main" id="{4300483D-BA80-4547-84E3-9B2C9C99E236}"/>
              </a:ext>
            </a:extLst>
          </p:cNvPr>
          <p:cNvSpPr/>
          <p:nvPr/>
        </p:nvSpPr>
        <p:spPr>
          <a:xfrm>
            <a:off x="1544744" y="5630863"/>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Attach to a storage account by using a SAS Connection string</a:t>
            </a:r>
          </a:p>
        </p:txBody>
      </p:sp>
    </p:spTree>
    <p:extLst>
      <p:ext uri="{BB962C8B-B14F-4D97-AF65-F5344CB8AC3E}">
        <p14:creationId xmlns:p14="http://schemas.microsoft.com/office/powerpoint/2010/main" val="68674903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6B3-589D-4A84-A862-E30348770AF6}"/>
              </a:ext>
            </a:extLst>
          </p:cNvPr>
          <p:cNvSpPr>
            <a:spLocks noGrp="1"/>
          </p:cNvSpPr>
          <p:nvPr>
            <p:ph type="title"/>
          </p:nvPr>
        </p:nvSpPr>
        <p:spPr/>
        <p:txBody>
          <a:bodyPr/>
          <a:lstStyle/>
          <a:p>
            <a:r>
              <a:rPr lang="en-US"/>
              <a:t>Demonstration – </a:t>
            </a:r>
            <a:r>
              <a:rPr lang="en-US" err="1"/>
              <a:t>AzCopy</a:t>
            </a:r>
            <a:endParaRPr lang="en-US"/>
          </a:p>
        </p:txBody>
      </p:sp>
      <p:pic>
        <p:nvPicPr>
          <p:cNvPr id="55" name="Picture 54" descr="Icon of a calendar">
            <a:extLst>
              <a:ext uri="{FF2B5EF4-FFF2-40B4-BE49-F238E27FC236}">
                <a16:creationId xmlns:a16="http://schemas.microsoft.com/office/drawing/2014/main" id="{532A8207-33AF-4E1D-B8C8-01CF3210A409}"/>
              </a:ext>
            </a:extLst>
          </p:cNvPr>
          <p:cNvPicPr>
            <a:picLocks noChangeAspect="1"/>
          </p:cNvPicPr>
          <p:nvPr/>
        </p:nvPicPr>
        <p:blipFill>
          <a:blip r:embed="rId3"/>
          <a:stretch>
            <a:fillRect/>
          </a:stretch>
        </p:blipFill>
        <p:spPr>
          <a:xfrm>
            <a:off x="442913" y="1426887"/>
            <a:ext cx="1025652" cy="1025652"/>
          </a:xfrm>
          <a:prstGeom prst="rect">
            <a:avLst/>
          </a:prstGeom>
        </p:spPr>
      </p:pic>
      <p:sp>
        <p:nvSpPr>
          <p:cNvPr id="6" name="Rectangle 5">
            <a:extLst>
              <a:ext uri="{FF2B5EF4-FFF2-40B4-BE49-F238E27FC236}">
                <a16:creationId xmlns:a16="http://schemas.microsoft.com/office/drawing/2014/main" id="{02980889-97DC-4DCC-894D-1283E4251A3B}"/>
              </a:ext>
            </a:extLst>
          </p:cNvPr>
          <p:cNvSpPr/>
          <p:nvPr/>
        </p:nvSpPr>
        <p:spPr bwMode="auto">
          <a:xfrm>
            <a:off x="1816100" y="1417647"/>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a:solidFill>
                  <a:schemeClr val="tx1"/>
                </a:solidFill>
              </a:rPr>
              <a:t>Install the </a:t>
            </a:r>
            <a:r>
              <a:rPr lang="en-US" sz="2600" err="1">
                <a:solidFill>
                  <a:schemeClr val="tx1"/>
                </a:solidFill>
              </a:rPr>
              <a:t>AzCopy</a:t>
            </a:r>
            <a:r>
              <a:rPr lang="en-US" sz="2600">
                <a:solidFill>
                  <a:schemeClr val="tx1"/>
                </a:solidFill>
              </a:rPr>
              <a:t> tool</a:t>
            </a:r>
          </a:p>
        </p:txBody>
      </p:sp>
      <p:cxnSp>
        <p:nvCxnSpPr>
          <p:cNvPr id="18" name="Straight Connector 17">
            <a:extLst>
              <a:ext uri="{FF2B5EF4-FFF2-40B4-BE49-F238E27FC236}">
                <a16:creationId xmlns:a16="http://schemas.microsoft.com/office/drawing/2014/main" id="{FF94F131-4A62-4FC3-9C41-73D35372FFC6}"/>
              </a:ext>
              <a:ext uri="{C183D7F6-B498-43B3-948B-1728B52AA6E4}">
                <adec:decorative xmlns:adec="http://schemas.microsoft.com/office/drawing/2017/decorative" val="1"/>
              </a:ext>
            </a:extLst>
          </p:cNvPr>
          <p:cNvCxnSpPr>
            <a:cxnSpLocks/>
          </p:cNvCxnSpPr>
          <p:nvPr/>
        </p:nvCxnSpPr>
        <p:spPr>
          <a:xfrm>
            <a:off x="1809750" y="2572615"/>
            <a:ext cx="1021079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descr="Icon of a magnifying glass">
            <a:extLst>
              <a:ext uri="{FF2B5EF4-FFF2-40B4-BE49-F238E27FC236}">
                <a16:creationId xmlns:a16="http://schemas.microsoft.com/office/drawing/2014/main" id="{3B0413EE-9C5A-459D-9A2D-51EC17705FE4}"/>
              </a:ext>
            </a:extLst>
          </p:cNvPr>
          <p:cNvPicPr>
            <a:picLocks noChangeAspect="1"/>
          </p:cNvPicPr>
          <p:nvPr/>
        </p:nvPicPr>
        <p:blipFill>
          <a:blip r:embed="rId4"/>
          <a:stretch>
            <a:fillRect/>
          </a:stretch>
        </p:blipFill>
        <p:spPr>
          <a:xfrm>
            <a:off x="442913" y="2695063"/>
            <a:ext cx="1025652" cy="1025652"/>
          </a:xfrm>
          <a:prstGeom prst="rect">
            <a:avLst/>
          </a:prstGeom>
        </p:spPr>
      </p:pic>
      <p:sp>
        <p:nvSpPr>
          <p:cNvPr id="8" name="Rectangle 7">
            <a:extLst>
              <a:ext uri="{FF2B5EF4-FFF2-40B4-BE49-F238E27FC236}">
                <a16:creationId xmlns:a16="http://schemas.microsoft.com/office/drawing/2014/main" id="{AF0722D0-F469-49B0-8C1D-4FCB4B6FAF02}"/>
              </a:ext>
            </a:extLst>
          </p:cNvPr>
          <p:cNvSpPr/>
          <p:nvPr/>
        </p:nvSpPr>
        <p:spPr bwMode="auto">
          <a:xfrm>
            <a:off x="1816100" y="2685823"/>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a:solidFill>
                  <a:schemeClr val="tx1"/>
                </a:solidFill>
              </a:rPr>
              <a:t>Explore the help</a:t>
            </a:r>
          </a:p>
        </p:txBody>
      </p:sp>
      <p:cxnSp>
        <p:nvCxnSpPr>
          <p:cNvPr id="28" name="Straight Connector 27">
            <a:extLst>
              <a:ext uri="{FF2B5EF4-FFF2-40B4-BE49-F238E27FC236}">
                <a16:creationId xmlns:a16="http://schemas.microsoft.com/office/drawing/2014/main" id="{D92F0FD5-7C2F-40A0-B792-78BB217F051F}"/>
              </a:ext>
              <a:ext uri="{C183D7F6-B498-43B3-948B-1728B52AA6E4}">
                <adec:decorative xmlns:adec="http://schemas.microsoft.com/office/drawing/2017/decorative" val="1"/>
              </a:ext>
            </a:extLst>
          </p:cNvPr>
          <p:cNvCxnSpPr>
            <a:cxnSpLocks/>
          </p:cNvCxnSpPr>
          <p:nvPr/>
        </p:nvCxnSpPr>
        <p:spPr>
          <a:xfrm>
            <a:off x="1809750" y="3833060"/>
            <a:ext cx="1021079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a screen with a cursor ">
            <a:extLst>
              <a:ext uri="{FF2B5EF4-FFF2-40B4-BE49-F238E27FC236}">
                <a16:creationId xmlns:a16="http://schemas.microsoft.com/office/drawing/2014/main" id="{A5CD61DF-0D45-495C-97CA-E59E41D5E18C}"/>
              </a:ext>
            </a:extLst>
          </p:cNvPr>
          <p:cNvPicPr>
            <a:picLocks noChangeAspect="1"/>
          </p:cNvPicPr>
          <p:nvPr/>
        </p:nvPicPr>
        <p:blipFill>
          <a:blip r:embed="rId5"/>
          <a:stretch>
            <a:fillRect/>
          </a:stretch>
        </p:blipFill>
        <p:spPr>
          <a:xfrm>
            <a:off x="442913" y="3960554"/>
            <a:ext cx="1025652" cy="1025652"/>
          </a:xfrm>
          <a:prstGeom prst="rect">
            <a:avLst/>
          </a:prstGeom>
        </p:spPr>
      </p:pic>
      <p:sp>
        <p:nvSpPr>
          <p:cNvPr id="10" name="Rectangle 9">
            <a:extLst>
              <a:ext uri="{FF2B5EF4-FFF2-40B4-BE49-F238E27FC236}">
                <a16:creationId xmlns:a16="http://schemas.microsoft.com/office/drawing/2014/main" id="{B528C1D6-C79B-48C7-AA17-7C9DA2654A01}"/>
              </a:ext>
            </a:extLst>
          </p:cNvPr>
          <p:cNvSpPr/>
          <p:nvPr/>
        </p:nvSpPr>
        <p:spPr bwMode="auto">
          <a:xfrm>
            <a:off x="1816100" y="3951314"/>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a:solidFill>
                  <a:schemeClr val="tx1"/>
                </a:solidFill>
              </a:rPr>
              <a:t>Download a blob from Blob storage to the file system</a:t>
            </a:r>
          </a:p>
        </p:txBody>
      </p:sp>
      <p:cxnSp>
        <p:nvCxnSpPr>
          <p:cNvPr id="29" name="Straight Connector 28">
            <a:extLst>
              <a:ext uri="{FF2B5EF4-FFF2-40B4-BE49-F238E27FC236}">
                <a16:creationId xmlns:a16="http://schemas.microsoft.com/office/drawing/2014/main" id="{05CF95C3-B70B-48FF-AB77-45A0F8F171DC}"/>
              </a:ext>
              <a:ext uri="{C183D7F6-B498-43B3-948B-1728B52AA6E4}">
                <adec:decorative xmlns:adec="http://schemas.microsoft.com/office/drawing/2017/decorative" val="1"/>
              </a:ext>
            </a:extLst>
          </p:cNvPr>
          <p:cNvCxnSpPr>
            <a:cxnSpLocks/>
          </p:cNvCxnSpPr>
          <p:nvPr/>
        </p:nvCxnSpPr>
        <p:spPr>
          <a:xfrm>
            <a:off x="1809750" y="5105350"/>
            <a:ext cx="1021079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2" name="Picture 51" descr="Icon of a data center">
            <a:extLst>
              <a:ext uri="{FF2B5EF4-FFF2-40B4-BE49-F238E27FC236}">
                <a16:creationId xmlns:a16="http://schemas.microsoft.com/office/drawing/2014/main" id="{3470D78B-9EC7-4112-9D17-8073F2EA71A2}"/>
              </a:ext>
            </a:extLst>
          </p:cNvPr>
          <p:cNvPicPr>
            <a:picLocks noChangeAspect="1"/>
          </p:cNvPicPr>
          <p:nvPr/>
        </p:nvPicPr>
        <p:blipFill>
          <a:blip r:embed="rId6"/>
          <a:stretch>
            <a:fillRect/>
          </a:stretch>
        </p:blipFill>
        <p:spPr>
          <a:xfrm>
            <a:off x="442913" y="5226208"/>
            <a:ext cx="1025652" cy="1025652"/>
          </a:xfrm>
          <a:prstGeom prst="rect">
            <a:avLst/>
          </a:prstGeom>
        </p:spPr>
      </p:pic>
      <p:sp>
        <p:nvSpPr>
          <p:cNvPr id="12" name="Rectangle 11">
            <a:extLst>
              <a:ext uri="{FF2B5EF4-FFF2-40B4-BE49-F238E27FC236}">
                <a16:creationId xmlns:a16="http://schemas.microsoft.com/office/drawing/2014/main" id="{29ADE32A-380D-4117-8FB6-635218E6BBFF}"/>
              </a:ext>
            </a:extLst>
          </p:cNvPr>
          <p:cNvSpPr/>
          <p:nvPr/>
        </p:nvSpPr>
        <p:spPr bwMode="auto">
          <a:xfrm>
            <a:off x="1816100" y="521696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a:solidFill>
                  <a:schemeClr val="tx1"/>
                </a:solidFill>
              </a:rPr>
              <a:t>Upload files to Azure blob storage</a:t>
            </a:r>
          </a:p>
        </p:txBody>
      </p:sp>
    </p:spTree>
    <p:extLst>
      <p:ext uri="{BB962C8B-B14F-4D97-AF65-F5344CB8AC3E}">
        <p14:creationId xmlns:p14="http://schemas.microsoft.com/office/powerpoint/2010/main" val="239113994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06: Module 07 Labs and Review</a:t>
            </a:r>
          </a:p>
        </p:txBody>
      </p:sp>
      <p:pic>
        <p:nvPicPr>
          <p:cNvPr id="5" name="Picture 4" descr="Icon of a lab flask">
            <a:extLst>
              <a:ext uri="{FF2B5EF4-FFF2-40B4-BE49-F238E27FC236}">
                <a16:creationId xmlns:a16="http://schemas.microsoft.com/office/drawing/2014/main" id="{31BA8DA9-9114-4BC9-BC9C-69DB9B67D10D}"/>
              </a:ext>
            </a:extLst>
          </p:cNvPr>
          <p:cNvPicPr>
            <a:picLocks noChangeAspect="1"/>
          </p:cNvPicPr>
          <p:nvPr/>
        </p:nvPicPr>
        <p:blipFill>
          <a:blip r:embed="rId2"/>
          <a:stretch>
            <a:fillRect/>
          </a:stretch>
        </p:blipFill>
        <p:spPr>
          <a:xfrm>
            <a:off x="10473106" y="2802098"/>
            <a:ext cx="955995" cy="1390327"/>
          </a:xfrm>
          <a:prstGeom prst="rect">
            <a:avLst/>
          </a:prstGeom>
        </p:spPr>
      </p:pic>
    </p:spTree>
    <p:extLst>
      <p:ext uri="{BB962C8B-B14F-4D97-AF65-F5344CB8AC3E}">
        <p14:creationId xmlns:p14="http://schemas.microsoft.com/office/powerpoint/2010/main" val="216602127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a:t>Lab 07 – Manage Azure Storage</a:t>
            </a:r>
          </a:p>
        </p:txBody>
      </p:sp>
      <p:sp>
        <p:nvSpPr>
          <p:cNvPr id="4" name="Text Placeholder 2">
            <a:extLst>
              <a:ext uri="{FF2B5EF4-FFF2-40B4-BE49-F238E27FC236}">
                <a16:creationId xmlns:a16="http://schemas.microsoft.com/office/drawing/2014/main" id="{9C13E4EE-5375-4229-94F4-42070AD34BAF}"/>
              </a:ext>
            </a:extLst>
          </p:cNvPr>
          <p:cNvSpPr txBox="1">
            <a:spLocks/>
          </p:cNvSpPr>
          <p:nvPr/>
        </p:nvSpPr>
        <p:spPr>
          <a:xfrm>
            <a:off x="427038" y="1279213"/>
            <a:ext cx="11396662" cy="200054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Lab scenario</a:t>
            </a:r>
          </a:p>
          <a:p>
            <a:r>
              <a:rPr lang="en-US" sz="1800" spc="0" dirty="0">
                <a:solidFill>
                  <a:schemeClr val="tx1"/>
                </a:solidFill>
                <a:latin typeface="+mn-lt"/>
                <a:cs typeface="Segoe UI Semilight"/>
              </a:rPr>
              <a:t>You need to evaluate the use of Azure Storage for storing files residing currently in on-premises data stores. While many of these files are not accessed frequently, there are some exceptions. You would like to minimize cost of storage by placing less frequently accessed files in lower-priced storage tiers. You also plan to explore different protection mechanisms that Azure Storage offers, including network access, authentication, authorization, and replication. Finally, you want to determine to what extent Azure Files service might be suitable for hosting your on-premises file shares</a:t>
            </a:r>
          </a:p>
        </p:txBody>
      </p:sp>
      <p:sp>
        <p:nvSpPr>
          <p:cNvPr id="5" name="Text Placeholder 2">
            <a:extLst>
              <a:ext uri="{FF2B5EF4-FFF2-40B4-BE49-F238E27FC236}">
                <a16:creationId xmlns:a16="http://schemas.microsoft.com/office/drawing/2014/main" id="{B5DDBD3C-F2AD-47ED-9C8E-580AD9B43B00}"/>
              </a:ext>
            </a:extLst>
          </p:cNvPr>
          <p:cNvSpPr txBox="1">
            <a:spLocks/>
          </p:cNvSpPr>
          <p:nvPr/>
        </p:nvSpPr>
        <p:spPr>
          <a:xfrm>
            <a:off x="427038" y="3427406"/>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Objectives</a:t>
            </a:r>
          </a:p>
        </p:txBody>
      </p:sp>
      <p:sp>
        <p:nvSpPr>
          <p:cNvPr id="6" name="Rectangle 5">
            <a:extLst>
              <a:ext uri="{FF2B5EF4-FFF2-40B4-BE49-F238E27FC236}">
                <a16:creationId xmlns:a16="http://schemas.microsoft.com/office/drawing/2014/main" id="{827D4C44-80EE-42A1-8BC7-A61D6004FDAB}"/>
              </a:ext>
            </a:extLst>
          </p:cNvPr>
          <p:cNvSpPr/>
          <p:nvPr/>
        </p:nvSpPr>
        <p:spPr bwMode="auto">
          <a:xfrm>
            <a:off x="415924" y="378588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1:</a:t>
            </a:r>
            <a:br>
              <a:rPr lang="en-US" dirty="0">
                <a:solidFill>
                  <a:schemeClr val="tx1"/>
                </a:solidFill>
                <a:cs typeface="Segoe UI Semilight"/>
              </a:rPr>
            </a:br>
            <a:r>
              <a:rPr lang="en-US" dirty="0">
                <a:solidFill>
                  <a:schemeClr val="tx1"/>
                </a:solidFill>
                <a:cs typeface="Segoe UI Semilight"/>
              </a:rPr>
              <a:t>Provision the lab environment</a:t>
            </a:r>
            <a:endParaRPr lang="en-US" dirty="0">
              <a:solidFill>
                <a:schemeClr val="tx1"/>
              </a:solidFill>
            </a:endParaRPr>
          </a:p>
        </p:txBody>
      </p:sp>
      <p:sp>
        <p:nvSpPr>
          <p:cNvPr id="7" name="Rectangle 6">
            <a:extLst>
              <a:ext uri="{FF2B5EF4-FFF2-40B4-BE49-F238E27FC236}">
                <a16:creationId xmlns:a16="http://schemas.microsoft.com/office/drawing/2014/main" id="{E183E60A-7F30-4F2C-AEAC-773BECF72580}"/>
              </a:ext>
            </a:extLst>
          </p:cNvPr>
          <p:cNvSpPr/>
          <p:nvPr/>
        </p:nvSpPr>
        <p:spPr bwMode="auto">
          <a:xfrm>
            <a:off x="4328909" y="378588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2:</a:t>
            </a:r>
            <a:br>
              <a:rPr lang="en-US" dirty="0">
                <a:solidFill>
                  <a:schemeClr val="tx1"/>
                </a:solidFill>
                <a:cs typeface="Segoe UI Semilight"/>
              </a:rPr>
            </a:br>
            <a:r>
              <a:rPr lang="en-US" dirty="0">
                <a:solidFill>
                  <a:schemeClr val="tx1"/>
                </a:solidFill>
                <a:cs typeface="Segoe UI Semilight"/>
              </a:rPr>
              <a:t>Create and configure Azure storage accounts</a:t>
            </a:r>
            <a:endParaRPr lang="en-US" dirty="0">
              <a:solidFill>
                <a:schemeClr val="tx1"/>
              </a:solidFill>
            </a:endParaRPr>
          </a:p>
        </p:txBody>
      </p:sp>
      <p:sp>
        <p:nvSpPr>
          <p:cNvPr id="8" name="Rectangle 7">
            <a:extLst>
              <a:ext uri="{FF2B5EF4-FFF2-40B4-BE49-F238E27FC236}">
                <a16:creationId xmlns:a16="http://schemas.microsoft.com/office/drawing/2014/main" id="{4799EA97-2BB8-4774-95AB-6F101B94663C}"/>
              </a:ext>
            </a:extLst>
          </p:cNvPr>
          <p:cNvSpPr/>
          <p:nvPr/>
        </p:nvSpPr>
        <p:spPr bwMode="auto">
          <a:xfrm>
            <a:off x="8241895" y="378588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3:</a:t>
            </a:r>
            <a:br>
              <a:rPr lang="en-US" dirty="0">
                <a:solidFill>
                  <a:schemeClr val="tx1"/>
                </a:solidFill>
                <a:cs typeface="Segoe UI Semilight"/>
              </a:rPr>
            </a:br>
            <a:r>
              <a:rPr lang="en-US" dirty="0">
                <a:solidFill>
                  <a:schemeClr val="tx1"/>
                </a:solidFill>
                <a:cs typeface="Segoe UI Semilight"/>
              </a:rPr>
              <a:t>Manage blob storage</a:t>
            </a:r>
            <a:endParaRPr lang="en-US" dirty="0">
              <a:solidFill>
                <a:schemeClr val="tx1"/>
              </a:solidFill>
            </a:endParaRPr>
          </a:p>
        </p:txBody>
      </p:sp>
      <p:sp>
        <p:nvSpPr>
          <p:cNvPr id="9" name="Rectangle 8">
            <a:extLst>
              <a:ext uri="{FF2B5EF4-FFF2-40B4-BE49-F238E27FC236}">
                <a16:creationId xmlns:a16="http://schemas.microsoft.com/office/drawing/2014/main" id="{5E02384B-9564-40CB-AA55-DCFEE8D017FC}"/>
              </a:ext>
            </a:extLst>
          </p:cNvPr>
          <p:cNvSpPr/>
          <p:nvPr/>
        </p:nvSpPr>
        <p:spPr bwMode="auto">
          <a:xfrm>
            <a:off x="415924" y="492015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4:</a:t>
            </a:r>
            <a:br>
              <a:rPr lang="en-US" dirty="0">
                <a:solidFill>
                  <a:schemeClr val="tx1"/>
                </a:solidFill>
                <a:cs typeface="Segoe UI Semilight"/>
              </a:rPr>
            </a:br>
            <a:r>
              <a:rPr lang="en-US" dirty="0">
                <a:solidFill>
                  <a:schemeClr val="tx1"/>
                </a:solidFill>
                <a:cs typeface="Segoe UI Semilight"/>
              </a:rPr>
              <a:t>Manage authentication and authorization for Azure Storage</a:t>
            </a:r>
            <a:endParaRPr lang="en-US" dirty="0">
              <a:solidFill>
                <a:schemeClr val="tx1"/>
              </a:solidFill>
            </a:endParaRPr>
          </a:p>
        </p:txBody>
      </p:sp>
      <p:sp>
        <p:nvSpPr>
          <p:cNvPr id="10" name="Rectangle 9">
            <a:extLst>
              <a:ext uri="{FF2B5EF4-FFF2-40B4-BE49-F238E27FC236}">
                <a16:creationId xmlns:a16="http://schemas.microsoft.com/office/drawing/2014/main" id="{B566F9B9-915F-4285-8265-74E10868F72F}"/>
              </a:ext>
            </a:extLst>
          </p:cNvPr>
          <p:cNvSpPr/>
          <p:nvPr/>
        </p:nvSpPr>
        <p:spPr bwMode="auto">
          <a:xfrm>
            <a:off x="4328909" y="492015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5:</a:t>
            </a:r>
            <a:br>
              <a:rPr lang="en-US" dirty="0">
                <a:solidFill>
                  <a:schemeClr val="tx1"/>
                </a:solidFill>
                <a:cs typeface="Segoe UI Semilight"/>
              </a:rPr>
            </a:br>
            <a:r>
              <a:rPr lang="en-US" dirty="0">
                <a:solidFill>
                  <a:schemeClr val="tx1"/>
                </a:solidFill>
                <a:cs typeface="Segoe UI Semilight"/>
              </a:rPr>
              <a:t>Create and configure an</a:t>
            </a:r>
            <a:br>
              <a:rPr lang="en-US" dirty="0">
                <a:solidFill>
                  <a:schemeClr val="tx1"/>
                </a:solidFill>
                <a:cs typeface="Segoe UI Semilight"/>
              </a:rPr>
            </a:br>
            <a:r>
              <a:rPr lang="en-US" dirty="0">
                <a:solidFill>
                  <a:schemeClr val="tx1"/>
                </a:solidFill>
                <a:cs typeface="Segoe UI Semilight"/>
              </a:rPr>
              <a:t>Azure Files shares</a:t>
            </a:r>
            <a:endParaRPr lang="en-US" dirty="0">
              <a:solidFill>
                <a:schemeClr val="tx1"/>
              </a:solidFill>
            </a:endParaRPr>
          </a:p>
        </p:txBody>
      </p:sp>
      <p:sp>
        <p:nvSpPr>
          <p:cNvPr id="11" name="Rectangle 10">
            <a:extLst>
              <a:ext uri="{FF2B5EF4-FFF2-40B4-BE49-F238E27FC236}">
                <a16:creationId xmlns:a16="http://schemas.microsoft.com/office/drawing/2014/main" id="{5AA9B3CB-DB2C-4BEC-9F1E-8EED5D02D3D3}"/>
              </a:ext>
            </a:extLst>
          </p:cNvPr>
          <p:cNvSpPr/>
          <p:nvPr/>
        </p:nvSpPr>
        <p:spPr bwMode="auto">
          <a:xfrm>
            <a:off x="8241895" y="492015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6:</a:t>
            </a:r>
            <a:br>
              <a:rPr lang="en-US" dirty="0">
                <a:solidFill>
                  <a:schemeClr val="tx1"/>
                </a:solidFill>
                <a:cs typeface="Segoe UI Semilight"/>
              </a:rPr>
            </a:br>
            <a:r>
              <a:rPr lang="en-US" dirty="0">
                <a:solidFill>
                  <a:schemeClr val="tx1"/>
                </a:solidFill>
                <a:cs typeface="Segoe UI Semilight"/>
              </a:rPr>
              <a:t>Manage network access for</a:t>
            </a:r>
            <a:br>
              <a:rPr lang="en-US" dirty="0">
                <a:solidFill>
                  <a:schemeClr val="tx1"/>
                </a:solidFill>
                <a:cs typeface="Segoe UI Semilight"/>
              </a:rPr>
            </a:br>
            <a:r>
              <a:rPr lang="en-US" dirty="0">
                <a:solidFill>
                  <a:schemeClr val="tx1"/>
                </a:solidFill>
                <a:cs typeface="Segoe UI Semilight"/>
              </a:rPr>
              <a:t>Azure Storage</a:t>
            </a:r>
            <a:endParaRPr lang="en-US" dirty="0">
              <a:solidFill>
                <a:schemeClr val="tx1"/>
              </a:solidFill>
            </a:endParaRPr>
          </a:p>
        </p:txBody>
      </p:sp>
      <p:sp>
        <p:nvSpPr>
          <p:cNvPr id="3" name="Text Placeholder 2">
            <a:extLst>
              <a:ext uri="{FF2B5EF4-FFF2-40B4-BE49-F238E27FC236}">
                <a16:creationId xmlns:a16="http://schemas.microsoft.com/office/drawing/2014/main" id="{3C6FA91B-B5D7-4A62-A476-60FDED896FBD}"/>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80A7E096-3516-4F0A-A7C8-53F4ED7289A3}"/>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17314469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5471-614A-4BF5-BFF4-3FA8D1141FA7}"/>
              </a:ext>
            </a:extLst>
          </p:cNvPr>
          <p:cNvSpPr>
            <a:spLocks noGrp="1"/>
          </p:cNvSpPr>
          <p:nvPr>
            <p:ph type="title"/>
          </p:nvPr>
        </p:nvSpPr>
        <p:spPr/>
        <p:txBody>
          <a:bodyPr/>
          <a:lstStyle/>
          <a:p>
            <a:r>
              <a:rPr lang="en-US" dirty="0"/>
              <a:t>Lab 07 – Architecture diagram</a:t>
            </a:r>
          </a:p>
        </p:txBody>
      </p:sp>
      <p:sp>
        <p:nvSpPr>
          <p:cNvPr id="38" name="Rectangle 37">
            <a:extLst>
              <a:ext uri="{FF2B5EF4-FFF2-40B4-BE49-F238E27FC236}">
                <a16:creationId xmlns:a16="http://schemas.microsoft.com/office/drawing/2014/main" id="{EEA6D3B6-D717-47CB-892F-59C906A9BFE2}"/>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119" name="Group 118" descr="Architecture diagram of the detailed lab steps. ">
            <a:extLst>
              <a:ext uri="{FF2B5EF4-FFF2-40B4-BE49-F238E27FC236}">
                <a16:creationId xmlns:a16="http://schemas.microsoft.com/office/drawing/2014/main" id="{9FEB5568-8138-4142-A408-888C85FD1E86}"/>
              </a:ext>
            </a:extLst>
          </p:cNvPr>
          <p:cNvGrpSpPr/>
          <p:nvPr/>
        </p:nvGrpSpPr>
        <p:grpSpPr>
          <a:xfrm>
            <a:off x="1159960" y="1388296"/>
            <a:ext cx="10116554" cy="4777365"/>
            <a:chOff x="628839" y="1486827"/>
            <a:chExt cx="10116554" cy="4777365"/>
          </a:xfrm>
        </p:grpSpPr>
        <p:sp>
          <p:nvSpPr>
            <p:cNvPr id="40" name="TextBox 39">
              <a:extLst>
                <a:ext uri="{FF2B5EF4-FFF2-40B4-BE49-F238E27FC236}">
                  <a16:creationId xmlns:a16="http://schemas.microsoft.com/office/drawing/2014/main" id="{2511F957-9732-48E2-9C4B-1E141594048D}"/>
                </a:ext>
              </a:extLst>
            </p:cNvPr>
            <p:cNvSpPr txBox="1"/>
            <p:nvPr/>
          </p:nvSpPr>
          <p:spPr>
            <a:xfrm>
              <a:off x="4863469" y="3317360"/>
              <a:ext cx="856478" cy="271554"/>
            </a:xfrm>
            <a:prstGeom prst="rect">
              <a:avLst/>
            </a:prstGeom>
            <a:noFill/>
          </p:spPr>
          <p:txBody>
            <a:bodyPr wrap="square">
              <a:spAutoFit/>
            </a:bodyPr>
            <a:lstStyle/>
            <a:p>
              <a:r>
                <a:rPr lang="fr-FR" sz="1176" b="1" dirty="0" err="1">
                  <a:solidFill>
                    <a:srgbClr val="0070C0"/>
                  </a:solidFill>
                </a:rPr>
                <a:t>Task</a:t>
              </a:r>
              <a:r>
                <a:rPr lang="fr-FR" sz="1176" b="1" dirty="0">
                  <a:solidFill>
                    <a:srgbClr val="0070C0"/>
                  </a:solidFill>
                </a:rPr>
                <a:t> 6</a:t>
              </a:r>
            </a:p>
          </p:txBody>
        </p:sp>
        <p:sp>
          <p:nvSpPr>
            <p:cNvPr id="39" name="Rectangle 38">
              <a:extLst>
                <a:ext uri="{FF2B5EF4-FFF2-40B4-BE49-F238E27FC236}">
                  <a16:creationId xmlns:a16="http://schemas.microsoft.com/office/drawing/2014/main" id="{B3D19EAA-8AC6-4FE7-8677-4F4EF54776A7}"/>
                </a:ext>
              </a:extLst>
            </p:cNvPr>
            <p:cNvSpPr/>
            <p:nvPr/>
          </p:nvSpPr>
          <p:spPr bwMode="auto">
            <a:xfrm>
              <a:off x="4494536" y="1486827"/>
              <a:ext cx="5006555" cy="47773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1085DB86-53DC-4686-A30B-7ACA6E647F5B}"/>
                </a:ext>
              </a:extLst>
            </p:cNvPr>
            <p:cNvSpPr/>
            <p:nvPr/>
          </p:nvSpPr>
          <p:spPr bwMode="auto">
            <a:xfrm>
              <a:off x="4936356" y="3780111"/>
              <a:ext cx="1884477" cy="2316178"/>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328F9C7D-4751-49E0-A46E-CB82BF502D77}"/>
                </a:ext>
              </a:extLst>
            </p:cNvPr>
            <p:cNvSpPr/>
            <p:nvPr/>
          </p:nvSpPr>
          <p:spPr bwMode="auto">
            <a:xfrm>
              <a:off x="7117723" y="3773360"/>
              <a:ext cx="1877073" cy="2316178"/>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239A7BD3-E136-471D-9BF7-08037B2CA70A}"/>
                </a:ext>
              </a:extLst>
            </p:cNvPr>
            <p:cNvSpPr/>
            <p:nvPr/>
          </p:nvSpPr>
          <p:spPr bwMode="auto">
            <a:xfrm>
              <a:off x="641920" y="2312308"/>
              <a:ext cx="3655241" cy="325755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Graphic 3">
              <a:extLst>
                <a:ext uri="{FF2B5EF4-FFF2-40B4-BE49-F238E27FC236}">
                  <a16:creationId xmlns:a16="http://schemas.microsoft.com/office/drawing/2014/main" id="{1C905726-798E-4567-9E53-9DC4699CF6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08301" y="3951763"/>
              <a:ext cx="403078" cy="403078"/>
            </a:xfrm>
            <a:prstGeom prst="rect">
              <a:avLst/>
            </a:prstGeom>
          </p:spPr>
        </p:pic>
        <p:sp>
          <p:nvSpPr>
            <p:cNvPr id="45" name="TextBox 5">
              <a:extLst>
                <a:ext uri="{FF2B5EF4-FFF2-40B4-BE49-F238E27FC236}">
                  <a16:creationId xmlns:a16="http://schemas.microsoft.com/office/drawing/2014/main" id="{EC09AFE5-C394-41C4-9EE6-29BA64651534}"/>
                </a:ext>
              </a:extLst>
            </p:cNvPr>
            <p:cNvSpPr txBox="1"/>
            <p:nvPr/>
          </p:nvSpPr>
          <p:spPr>
            <a:xfrm>
              <a:off x="1748750" y="4372746"/>
              <a:ext cx="1322180" cy="633625"/>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az104-07-vm0</a:t>
              </a:r>
            </a:p>
            <a:p>
              <a:pPr algn="ctr"/>
              <a:r>
                <a:rPr lang="fr-FR" sz="1176" dirty="0"/>
                <a:t>10.70.0.4</a:t>
              </a:r>
            </a:p>
            <a:p>
              <a:pPr algn="ctr"/>
              <a:endParaRPr lang="fr-FR" sz="1176" b="1" dirty="0"/>
            </a:p>
          </p:txBody>
        </p:sp>
        <p:pic>
          <p:nvPicPr>
            <p:cNvPr id="46" name="Graphic 7">
              <a:extLst>
                <a:ext uri="{FF2B5EF4-FFF2-40B4-BE49-F238E27FC236}">
                  <a16:creationId xmlns:a16="http://schemas.microsoft.com/office/drawing/2014/main" id="{0D189908-B723-4A17-B767-160B151BD0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9865" y="3151423"/>
              <a:ext cx="412418" cy="412418"/>
            </a:xfrm>
            <a:prstGeom prst="rect">
              <a:avLst/>
            </a:prstGeom>
          </p:spPr>
        </p:pic>
        <p:sp>
          <p:nvSpPr>
            <p:cNvPr id="47" name="Rectangle 46">
              <a:extLst>
                <a:ext uri="{FF2B5EF4-FFF2-40B4-BE49-F238E27FC236}">
                  <a16:creationId xmlns:a16="http://schemas.microsoft.com/office/drawing/2014/main" id="{A818B31C-D340-469F-9D09-3635CA33D391}"/>
                </a:ext>
              </a:extLst>
            </p:cNvPr>
            <p:cNvSpPr/>
            <p:nvPr/>
          </p:nvSpPr>
          <p:spPr bwMode="auto">
            <a:xfrm>
              <a:off x="1249865" y="3574261"/>
              <a:ext cx="2289695" cy="139007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48" name="TextBox 11">
              <a:extLst>
                <a:ext uri="{FF2B5EF4-FFF2-40B4-BE49-F238E27FC236}">
                  <a16:creationId xmlns:a16="http://schemas.microsoft.com/office/drawing/2014/main" id="{243170F6-6441-4AFD-808F-E628806BA078}"/>
                </a:ext>
              </a:extLst>
            </p:cNvPr>
            <p:cNvSpPr txBox="1"/>
            <p:nvPr/>
          </p:nvSpPr>
          <p:spPr>
            <a:xfrm>
              <a:off x="1662283" y="3188046"/>
              <a:ext cx="2688259"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az104-05-vnet0 </a:t>
              </a:r>
              <a:r>
                <a:rPr lang="fr-FR" sz="1176" dirty="0"/>
                <a:t>10.70.0.0/22</a:t>
              </a:r>
            </a:p>
          </p:txBody>
        </p:sp>
        <p:sp>
          <p:nvSpPr>
            <p:cNvPr id="49" name="Rectangle 48">
              <a:extLst>
                <a:ext uri="{FF2B5EF4-FFF2-40B4-BE49-F238E27FC236}">
                  <a16:creationId xmlns:a16="http://schemas.microsoft.com/office/drawing/2014/main" id="{CD78E97C-3E6A-40C7-98C5-25905B5A9C45}"/>
                </a:ext>
              </a:extLst>
            </p:cNvPr>
            <p:cNvSpPr/>
            <p:nvPr/>
          </p:nvSpPr>
          <p:spPr bwMode="auto">
            <a:xfrm>
              <a:off x="1621229" y="3862845"/>
              <a:ext cx="1600692" cy="98123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50" name="TextBox 15">
              <a:extLst>
                <a:ext uri="{FF2B5EF4-FFF2-40B4-BE49-F238E27FC236}">
                  <a16:creationId xmlns:a16="http://schemas.microsoft.com/office/drawing/2014/main" id="{F6CEBFCD-1038-4924-9DE6-053314BB307E}"/>
                </a:ext>
              </a:extLst>
            </p:cNvPr>
            <p:cNvSpPr txBox="1"/>
            <p:nvPr/>
          </p:nvSpPr>
          <p:spPr>
            <a:xfrm>
              <a:off x="1578541" y="3593592"/>
              <a:ext cx="1848143"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Subnet0 </a:t>
              </a:r>
              <a:r>
                <a:rPr lang="fr-FR" sz="1176" dirty="0"/>
                <a:t>10.70.0.0/24</a:t>
              </a:r>
            </a:p>
          </p:txBody>
        </p:sp>
        <p:sp>
          <p:nvSpPr>
            <p:cNvPr id="51" name="TextBox 17">
              <a:extLst>
                <a:ext uri="{FF2B5EF4-FFF2-40B4-BE49-F238E27FC236}">
                  <a16:creationId xmlns:a16="http://schemas.microsoft.com/office/drawing/2014/main" id="{4D78BF41-2D65-4CB1-8DE5-EB39141C4FD8}"/>
                </a:ext>
              </a:extLst>
            </p:cNvPr>
            <p:cNvSpPr txBox="1"/>
            <p:nvPr/>
          </p:nvSpPr>
          <p:spPr>
            <a:xfrm>
              <a:off x="1456074" y="2776132"/>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az104-07-rg0</a:t>
              </a:r>
            </a:p>
          </p:txBody>
        </p:sp>
        <p:sp>
          <p:nvSpPr>
            <p:cNvPr id="52" name="Rectangle 51">
              <a:extLst>
                <a:ext uri="{FF2B5EF4-FFF2-40B4-BE49-F238E27FC236}">
                  <a16:creationId xmlns:a16="http://schemas.microsoft.com/office/drawing/2014/main" id="{FE4DE29F-24E5-4273-8C96-7449015A1326}"/>
                </a:ext>
              </a:extLst>
            </p:cNvPr>
            <p:cNvSpPr/>
            <p:nvPr/>
          </p:nvSpPr>
          <p:spPr bwMode="auto">
            <a:xfrm>
              <a:off x="1083151" y="3119097"/>
              <a:ext cx="2773438" cy="206205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3" name="Graphic 21">
              <a:extLst>
                <a:ext uri="{FF2B5EF4-FFF2-40B4-BE49-F238E27FC236}">
                  <a16:creationId xmlns:a16="http://schemas.microsoft.com/office/drawing/2014/main" id="{D919099E-D20E-4F43-9C7F-4CE67020E37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150" y="2723725"/>
              <a:ext cx="376369" cy="376369"/>
            </a:xfrm>
            <a:prstGeom prst="rect">
              <a:avLst/>
            </a:prstGeom>
          </p:spPr>
        </p:pic>
        <p:sp>
          <p:nvSpPr>
            <p:cNvPr id="54" name="TextBox 24">
              <a:extLst>
                <a:ext uri="{FF2B5EF4-FFF2-40B4-BE49-F238E27FC236}">
                  <a16:creationId xmlns:a16="http://schemas.microsoft.com/office/drawing/2014/main" id="{65BCA130-44E0-40BF-B947-A2DB3DA307AE}"/>
                </a:ext>
              </a:extLst>
            </p:cNvPr>
            <p:cNvSpPr txBox="1"/>
            <p:nvPr/>
          </p:nvSpPr>
          <p:spPr>
            <a:xfrm>
              <a:off x="5087039" y="1916935"/>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az104-07-rg1</a:t>
              </a:r>
            </a:p>
          </p:txBody>
        </p:sp>
        <p:sp>
          <p:nvSpPr>
            <p:cNvPr id="55" name="Rectangle 54">
              <a:extLst>
                <a:ext uri="{FF2B5EF4-FFF2-40B4-BE49-F238E27FC236}">
                  <a16:creationId xmlns:a16="http://schemas.microsoft.com/office/drawing/2014/main" id="{E21DD2FD-A8BE-4044-B6A2-F0BBC597D3DA}"/>
                </a:ext>
              </a:extLst>
            </p:cNvPr>
            <p:cNvSpPr/>
            <p:nvPr/>
          </p:nvSpPr>
          <p:spPr bwMode="auto">
            <a:xfrm>
              <a:off x="4695690" y="2259900"/>
              <a:ext cx="4445805" cy="391065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6" name="Graphic 26">
              <a:extLst>
                <a:ext uri="{FF2B5EF4-FFF2-40B4-BE49-F238E27FC236}">
                  <a16:creationId xmlns:a16="http://schemas.microsoft.com/office/drawing/2014/main" id="{A380D8A2-E37C-4102-8EB8-E2CE950E43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14115" y="1864528"/>
              <a:ext cx="376369" cy="376369"/>
            </a:xfrm>
            <a:prstGeom prst="rect">
              <a:avLst/>
            </a:prstGeom>
          </p:spPr>
        </p:pic>
        <p:sp>
          <p:nvSpPr>
            <p:cNvPr id="57" name="TextBox 31">
              <a:extLst>
                <a:ext uri="{FF2B5EF4-FFF2-40B4-BE49-F238E27FC236}">
                  <a16:creationId xmlns:a16="http://schemas.microsoft.com/office/drawing/2014/main" id="{49AD9621-07C5-4863-85B0-8C5C64DCDA16}"/>
                </a:ext>
              </a:extLst>
            </p:cNvPr>
            <p:cNvSpPr txBox="1"/>
            <p:nvPr/>
          </p:nvSpPr>
          <p:spPr>
            <a:xfrm>
              <a:off x="628839" y="2300730"/>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1</a:t>
              </a:r>
            </a:p>
          </p:txBody>
        </p:sp>
        <p:sp>
          <p:nvSpPr>
            <p:cNvPr id="58" name="TextBox 33">
              <a:extLst>
                <a:ext uri="{FF2B5EF4-FFF2-40B4-BE49-F238E27FC236}">
                  <a16:creationId xmlns:a16="http://schemas.microsoft.com/office/drawing/2014/main" id="{B6AD2B78-B690-4FD8-BACD-82F6D9E3D859}"/>
                </a:ext>
              </a:extLst>
            </p:cNvPr>
            <p:cNvSpPr txBox="1"/>
            <p:nvPr/>
          </p:nvSpPr>
          <p:spPr>
            <a:xfrm>
              <a:off x="4607644" y="1486827"/>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2</a:t>
              </a:r>
            </a:p>
          </p:txBody>
        </p:sp>
        <p:pic>
          <p:nvPicPr>
            <p:cNvPr id="59" name="Graphic 35">
              <a:extLst>
                <a:ext uri="{FF2B5EF4-FFF2-40B4-BE49-F238E27FC236}">
                  <a16:creationId xmlns:a16="http://schemas.microsoft.com/office/drawing/2014/main" id="{72D26106-1811-4801-9A73-0E2A902F44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6180" y="4271276"/>
              <a:ext cx="532118" cy="532118"/>
            </a:xfrm>
            <a:prstGeom prst="rect">
              <a:avLst/>
            </a:prstGeom>
          </p:spPr>
        </p:pic>
        <p:sp>
          <p:nvSpPr>
            <p:cNvPr id="62" name="TextBox 43">
              <a:extLst>
                <a:ext uri="{FF2B5EF4-FFF2-40B4-BE49-F238E27FC236}">
                  <a16:creationId xmlns:a16="http://schemas.microsoft.com/office/drawing/2014/main" id="{89AFC405-3EEA-419C-B223-F6F7498F1998}"/>
                </a:ext>
              </a:extLst>
            </p:cNvPr>
            <p:cNvSpPr txBox="1"/>
            <p:nvPr/>
          </p:nvSpPr>
          <p:spPr>
            <a:xfrm>
              <a:off x="7700353" y="5785549"/>
              <a:ext cx="897680"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LICENSE</a:t>
              </a:r>
            </a:p>
          </p:txBody>
        </p:sp>
        <p:cxnSp>
          <p:nvCxnSpPr>
            <p:cNvPr id="63" name="Straight Connector 62">
              <a:extLst>
                <a:ext uri="{FF2B5EF4-FFF2-40B4-BE49-F238E27FC236}">
                  <a16:creationId xmlns:a16="http://schemas.microsoft.com/office/drawing/2014/main" id="{ED067F6D-01CE-405A-A507-3D2C54966EE9}"/>
                </a:ext>
              </a:extLst>
            </p:cNvPr>
            <p:cNvCxnSpPr>
              <a:cxnSpLocks/>
            </p:cNvCxnSpPr>
            <p:nvPr/>
          </p:nvCxnSpPr>
          <p:spPr>
            <a:xfrm>
              <a:off x="8012239" y="5011053"/>
              <a:ext cx="1" cy="400284"/>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4" name="TextBox 50">
              <a:extLst>
                <a:ext uri="{FF2B5EF4-FFF2-40B4-BE49-F238E27FC236}">
                  <a16:creationId xmlns:a16="http://schemas.microsoft.com/office/drawing/2014/main" id="{57FE7A9C-A79A-4890-8D91-05A6817AA5D3}"/>
                </a:ext>
              </a:extLst>
            </p:cNvPr>
            <p:cNvSpPr txBox="1"/>
            <p:nvPr/>
          </p:nvSpPr>
          <p:spPr>
            <a:xfrm>
              <a:off x="7061499" y="3775128"/>
              <a:ext cx="808121"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3</a:t>
              </a:r>
            </a:p>
          </p:txBody>
        </p:sp>
        <p:sp>
          <p:nvSpPr>
            <p:cNvPr id="66" name="TextBox 57">
              <a:extLst>
                <a:ext uri="{FF2B5EF4-FFF2-40B4-BE49-F238E27FC236}">
                  <a16:creationId xmlns:a16="http://schemas.microsoft.com/office/drawing/2014/main" id="{31E8CC46-0AED-4BB9-A028-C1BB2720767C}"/>
                </a:ext>
              </a:extLst>
            </p:cNvPr>
            <p:cNvSpPr txBox="1"/>
            <p:nvPr/>
          </p:nvSpPr>
          <p:spPr>
            <a:xfrm>
              <a:off x="5199267" y="4778811"/>
              <a:ext cx="1410375"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az104-07-share</a:t>
              </a:r>
            </a:p>
          </p:txBody>
        </p:sp>
        <p:cxnSp>
          <p:nvCxnSpPr>
            <p:cNvPr id="67" name="Straight Arrow Connector 66">
              <a:extLst>
                <a:ext uri="{FF2B5EF4-FFF2-40B4-BE49-F238E27FC236}">
                  <a16:creationId xmlns:a16="http://schemas.microsoft.com/office/drawing/2014/main" id="{3C474B5C-8385-4DBE-812A-2AA9EB75157D}"/>
                </a:ext>
              </a:extLst>
            </p:cNvPr>
            <p:cNvCxnSpPr>
              <a:cxnSpLocks/>
              <a:stCxn id="44" idx="3"/>
              <a:endCxn id="117" idx="1"/>
            </p:cNvCxnSpPr>
            <p:nvPr/>
          </p:nvCxnSpPr>
          <p:spPr>
            <a:xfrm>
              <a:off x="2611379" y="4153302"/>
              <a:ext cx="2900438" cy="3703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6">
              <a:extLst>
                <a:ext uri="{FF2B5EF4-FFF2-40B4-BE49-F238E27FC236}">
                  <a16:creationId xmlns:a16="http://schemas.microsoft.com/office/drawing/2014/main" id="{A3A73DCF-A159-4917-925C-3B4F45782468}"/>
                </a:ext>
              </a:extLst>
            </p:cNvPr>
            <p:cNvSpPr txBox="1"/>
            <p:nvPr/>
          </p:nvSpPr>
          <p:spPr>
            <a:xfrm>
              <a:off x="4944105" y="3750083"/>
              <a:ext cx="1568286"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5</a:t>
              </a:r>
            </a:p>
          </p:txBody>
        </p:sp>
        <p:sp>
          <p:nvSpPr>
            <p:cNvPr id="69" name="Rectangle 68">
              <a:extLst>
                <a:ext uri="{FF2B5EF4-FFF2-40B4-BE49-F238E27FC236}">
                  <a16:creationId xmlns:a16="http://schemas.microsoft.com/office/drawing/2014/main" id="{0C15EBF1-7AFE-4CAD-85D6-3F937840993F}"/>
                </a:ext>
              </a:extLst>
            </p:cNvPr>
            <p:cNvSpPr/>
            <p:nvPr/>
          </p:nvSpPr>
          <p:spPr bwMode="auto">
            <a:xfrm>
              <a:off x="5722950" y="2354218"/>
              <a:ext cx="5022443" cy="100188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0" name="Graphic 23">
              <a:extLst>
                <a:ext uri="{FF2B5EF4-FFF2-40B4-BE49-F238E27FC236}">
                  <a16:creationId xmlns:a16="http://schemas.microsoft.com/office/drawing/2014/main" id="{03AB5735-5527-4E02-96D9-E4251430733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92069" y="2449004"/>
              <a:ext cx="532119" cy="532119"/>
            </a:xfrm>
            <a:prstGeom prst="rect">
              <a:avLst/>
            </a:prstGeom>
          </p:spPr>
        </p:pic>
        <p:sp>
          <p:nvSpPr>
            <p:cNvPr id="71" name="TextBox 27">
              <a:extLst>
                <a:ext uri="{FF2B5EF4-FFF2-40B4-BE49-F238E27FC236}">
                  <a16:creationId xmlns:a16="http://schemas.microsoft.com/office/drawing/2014/main" id="{42050269-04D1-4CED-9E71-3CE70A687885}"/>
                </a:ext>
              </a:extLst>
            </p:cNvPr>
            <p:cNvSpPr txBox="1"/>
            <p:nvPr/>
          </p:nvSpPr>
          <p:spPr>
            <a:xfrm>
              <a:off x="6254756" y="2902278"/>
              <a:ext cx="1410375"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Storage </a:t>
              </a:r>
              <a:r>
                <a:rPr lang="fr-FR" sz="1176" b="1" dirty="0" err="1"/>
                <a:t>account</a:t>
              </a:r>
              <a:endParaRPr lang="fr-FR" sz="1176" b="1" dirty="0"/>
            </a:p>
          </p:txBody>
        </p:sp>
        <p:pic>
          <p:nvPicPr>
            <p:cNvPr id="72" name="Picture 71">
              <a:extLst>
                <a:ext uri="{FF2B5EF4-FFF2-40B4-BE49-F238E27FC236}">
                  <a16:creationId xmlns:a16="http://schemas.microsoft.com/office/drawing/2014/main" id="{CBF00E52-0E14-4FC1-A7BE-40907B6D7687}"/>
                </a:ext>
              </a:extLst>
            </p:cNvPr>
            <p:cNvPicPr>
              <a:picLocks noChangeAspect="1"/>
            </p:cNvPicPr>
            <p:nvPr/>
          </p:nvPicPr>
          <p:blipFill>
            <a:blip r:embed="rId13"/>
            <a:stretch>
              <a:fillRect/>
            </a:stretch>
          </p:blipFill>
          <p:spPr>
            <a:xfrm>
              <a:off x="7257987" y="2568867"/>
              <a:ext cx="294502" cy="271554"/>
            </a:xfrm>
            <a:prstGeom prst="rect">
              <a:avLst/>
            </a:prstGeom>
          </p:spPr>
        </p:pic>
        <p:cxnSp>
          <p:nvCxnSpPr>
            <p:cNvPr id="73" name="Connector: Elbow 72">
              <a:extLst>
                <a:ext uri="{FF2B5EF4-FFF2-40B4-BE49-F238E27FC236}">
                  <a16:creationId xmlns:a16="http://schemas.microsoft.com/office/drawing/2014/main" id="{F9079357-FDF7-4C54-B0D2-98DE450A24B5}"/>
                </a:ext>
              </a:extLst>
            </p:cNvPr>
            <p:cNvCxnSpPr>
              <a:cxnSpLocks/>
              <a:stCxn id="71" idx="2"/>
              <a:endCxn id="59" idx="0"/>
            </p:cNvCxnSpPr>
            <p:nvPr/>
          </p:nvCxnSpPr>
          <p:spPr>
            <a:xfrm rot="16200000" flipH="1">
              <a:off x="6937369" y="3196406"/>
              <a:ext cx="1097444" cy="1052295"/>
            </a:xfrm>
            <a:prstGeom prst="bentConnector3">
              <a:avLst>
                <a:gd name="adj1" fmla="val 3495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331D2116-F402-4F5F-8A6E-CEEB04A3218A}"/>
                </a:ext>
              </a:extLst>
            </p:cNvPr>
            <p:cNvCxnSpPr>
              <a:cxnSpLocks/>
              <a:stCxn id="71" idx="2"/>
            </p:cNvCxnSpPr>
            <p:nvPr/>
          </p:nvCxnSpPr>
          <p:spPr>
            <a:xfrm rot="5400000">
              <a:off x="5768248" y="3174576"/>
              <a:ext cx="1192441" cy="1190953"/>
            </a:xfrm>
            <a:prstGeom prst="bentConnector3">
              <a:avLst>
                <a:gd name="adj1" fmla="val 3242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5" name="TextBox 44">
              <a:extLst>
                <a:ext uri="{FF2B5EF4-FFF2-40B4-BE49-F238E27FC236}">
                  <a16:creationId xmlns:a16="http://schemas.microsoft.com/office/drawing/2014/main" id="{7F8CF1C2-0556-4593-BDBE-998C0BAD8720}"/>
                </a:ext>
              </a:extLst>
            </p:cNvPr>
            <p:cNvSpPr txBox="1"/>
            <p:nvPr/>
          </p:nvSpPr>
          <p:spPr>
            <a:xfrm>
              <a:off x="7850059" y="2344615"/>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6</a:t>
              </a:r>
            </a:p>
          </p:txBody>
        </p:sp>
        <p:pic>
          <p:nvPicPr>
            <p:cNvPr id="76" name="Picture 75" descr="Deploy Edge without Desktop Icon – Mobile-First Cloud-First">
              <a:extLst>
                <a:ext uri="{FF2B5EF4-FFF2-40B4-BE49-F238E27FC236}">
                  <a16:creationId xmlns:a16="http://schemas.microsoft.com/office/drawing/2014/main" id="{72C59658-E2BF-4A3A-BF26-6FD319B9F19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619948" y="2833156"/>
              <a:ext cx="339447" cy="339447"/>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40">
              <a:extLst>
                <a:ext uri="{FF2B5EF4-FFF2-40B4-BE49-F238E27FC236}">
                  <a16:creationId xmlns:a16="http://schemas.microsoft.com/office/drawing/2014/main" id="{E565929A-1611-4C50-BC43-2E34705A15BC}"/>
                </a:ext>
              </a:extLst>
            </p:cNvPr>
            <p:cNvSpPr txBox="1"/>
            <p:nvPr/>
          </p:nvSpPr>
          <p:spPr>
            <a:xfrm>
              <a:off x="7491749" y="2546664"/>
              <a:ext cx="1410375" cy="454227"/>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Storage </a:t>
              </a:r>
              <a:r>
                <a:rPr lang="fr-FR" sz="1176" b="1" dirty="0" err="1"/>
                <a:t>account</a:t>
              </a:r>
              <a:endParaRPr lang="fr-FR" sz="1176" b="1" dirty="0"/>
            </a:p>
            <a:p>
              <a:pPr algn="ctr"/>
              <a:r>
                <a:rPr lang="fr-FR" sz="1176" b="1" dirty="0"/>
                <a:t>Firewall </a:t>
              </a:r>
            </a:p>
          </p:txBody>
        </p:sp>
        <p:sp>
          <p:nvSpPr>
            <p:cNvPr id="79" name="TextBox 46">
              <a:extLst>
                <a:ext uri="{FF2B5EF4-FFF2-40B4-BE49-F238E27FC236}">
                  <a16:creationId xmlns:a16="http://schemas.microsoft.com/office/drawing/2014/main" id="{346C0299-A182-47E3-9A67-A8CD5613EBA8}"/>
                </a:ext>
              </a:extLst>
            </p:cNvPr>
            <p:cNvSpPr txBox="1"/>
            <p:nvPr/>
          </p:nvSpPr>
          <p:spPr>
            <a:xfrm>
              <a:off x="9076622" y="2389056"/>
              <a:ext cx="1410375" cy="454227"/>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Browser </a:t>
              </a:r>
              <a:r>
                <a:rPr lang="fr-FR" sz="1176" b="1" dirty="0" err="1"/>
                <a:t>Private</a:t>
              </a:r>
              <a:r>
                <a:rPr lang="fr-FR" sz="1176" b="1" dirty="0"/>
                <a:t> </a:t>
              </a:r>
              <a:r>
                <a:rPr lang="fr-FR" sz="1176" b="1" dirty="0" err="1"/>
                <a:t>windows</a:t>
              </a:r>
              <a:r>
                <a:rPr lang="fr-FR" sz="1176" b="1" dirty="0"/>
                <a:t> </a:t>
              </a:r>
            </a:p>
          </p:txBody>
        </p:sp>
        <p:pic>
          <p:nvPicPr>
            <p:cNvPr id="61" name="Graphic 42" descr="Paper">
              <a:extLst>
                <a:ext uri="{FF2B5EF4-FFF2-40B4-BE49-F238E27FC236}">
                  <a16:creationId xmlns:a16="http://schemas.microsoft.com/office/drawing/2014/main" id="{23589B48-1C02-4731-8808-14E9A2CA493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761915" y="5229462"/>
              <a:ext cx="556472" cy="556472"/>
            </a:xfrm>
            <a:prstGeom prst="rect">
              <a:avLst/>
            </a:prstGeom>
          </p:spPr>
        </p:pic>
        <p:sp>
          <p:nvSpPr>
            <p:cNvPr id="60" name="TextBox 38">
              <a:extLst>
                <a:ext uri="{FF2B5EF4-FFF2-40B4-BE49-F238E27FC236}">
                  <a16:creationId xmlns:a16="http://schemas.microsoft.com/office/drawing/2014/main" id="{8792737D-73C1-486F-9298-D5CD4517F05A}"/>
                </a:ext>
              </a:extLst>
            </p:cNvPr>
            <p:cNvSpPr txBox="1"/>
            <p:nvPr/>
          </p:nvSpPr>
          <p:spPr>
            <a:xfrm>
              <a:off x="7269600" y="4739499"/>
              <a:ext cx="1568285" cy="271554"/>
            </a:xfrm>
            <a:prstGeom prst="rect">
              <a:avLst/>
            </a:prstGeom>
            <a:solidFill>
              <a:srgbClr val="D3D3D3"/>
            </a:solid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az104-07-container</a:t>
              </a:r>
            </a:p>
          </p:txBody>
        </p:sp>
        <p:cxnSp>
          <p:nvCxnSpPr>
            <p:cNvPr id="90" name="Connector: Elbow 89">
              <a:extLst>
                <a:ext uri="{FF2B5EF4-FFF2-40B4-BE49-F238E27FC236}">
                  <a16:creationId xmlns:a16="http://schemas.microsoft.com/office/drawing/2014/main" id="{101D6E85-1C3D-483E-B518-07E95D0B2CA8}"/>
                </a:ext>
              </a:extLst>
            </p:cNvPr>
            <p:cNvCxnSpPr>
              <a:cxnSpLocks/>
              <a:endCxn id="61" idx="3"/>
            </p:cNvCxnSpPr>
            <p:nvPr/>
          </p:nvCxnSpPr>
          <p:spPr>
            <a:xfrm rot="5400000">
              <a:off x="7909094" y="3622706"/>
              <a:ext cx="2294285" cy="1475698"/>
            </a:xfrm>
            <a:prstGeom prst="bentConnector2">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03" name="TextBox 50">
              <a:extLst>
                <a:ext uri="{FF2B5EF4-FFF2-40B4-BE49-F238E27FC236}">
                  <a16:creationId xmlns:a16="http://schemas.microsoft.com/office/drawing/2014/main" id="{EDFB8090-7A0E-4149-A989-401BEBA5CEF0}"/>
                </a:ext>
              </a:extLst>
            </p:cNvPr>
            <p:cNvSpPr txBox="1"/>
            <p:nvPr/>
          </p:nvSpPr>
          <p:spPr>
            <a:xfrm>
              <a:off x="9809751" y="4160344"/>
              <a:ext cx="808121"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4</a:t>
              </a:r>
            </a:p>
          </p:txBody>
        </p:sp>
        <p:pic>
          <p:nvPicPr>
            <p:cNvPr id="117" name="Picture 116">
              <a:extLst>
                <a:ext uri="{FF2B5EF4-FFF2-40B4-BE49-F238E27FC236}">
                  <a16:creationId xmlns:a16="http://schemas.microsoft.com/office/drawing/2014/main" id="{E1294520-20BF-4B25-B8A2-15E55315F7F7}"/>
                </a:ext>
              </a:extLst>
            </p:cNvPr>
            <p:cNvPicPr>
              <a:picLocks noChangeAspect="1"/>
            </p:cNvPicPr>
            <p:nvPr/>
          </p:nvPicPr>
          <p:blipFill>
            <a:blip r:embed="rId17"/>
            <a:stretch>
              <a:fillRect/>
            </a:stretch>
          </p:blipFill>
          <p:spPr>
            <a:xfrm>
              <a:off x="5511817" y="4271276"/>
              <a:ext cx="514350" cy="504825"/>
            </a:xfrm>
            <a:prstGeom prst="rect">
              <a:avLst/>
            </a:prstGeom>
          </p:spPr>
        </p:pic>
      </p:grpSp>
    </p:spTree>
    <p:extLst>
      <p:ext uri="{BB962C8B-B14F-4D97-AF65-F5344CB8AC3E}">
        <p14:creationId xmlns:p14="http://schemas.microsoft.com/office/powerpoint/2010/main" val="236611736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Module Review</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Module Review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sp>
        <p:nvSpPr>
          <p:cNvPr id="20" name="Rectangle 19">
            <a:extLst>
              <a:ext uri="{FF2B5EF4-FFF2-40B4-BE49-F238E27FC236}">
                <a16:creationId xmlns:a16="http://schemas.microsoft.com/office/drawing/2014/main" id="{E97F4EA7-296C-4D6C-822A-7BCC364625B3}"/>
              </a:ext>
            </a:extLst>
          </p:cNvPr>
          <p:cNvSpPr/>
          <p:nvPr/>
        </p:nvSpPr>
        <p:spPr>
          <a:xfrm>
            <a:off x="4876801" y="1790946"/>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a:solidFill>
                  <a:schemeClr val="tx1"/>
                </a:solidFill>
              </a:rPr>
              <a:t>Create an Azure storage account</a:t>
            </a:r>
            <a:endParaRPr lang="en-IN">
              <a:solidFill>
                <a:schemeClr val="tx1"/>
              </a:solidFill>
            </a:endParaRPr>
          </a:p>
        </p:txBody>
      </p:sp>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76800" y="2309989"/>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D720A05-CD47-4B79-B8A4-8309E16EE618}"/>
              </a:ext>
            </a:extLst>
          </p:cNvPr>
          <p:cNvSpPr/>
          <p:nvPr/>
        </p:nvSpPr>
        <p:spPr>
          <a:xfrm>
            <a:off x="4876801" y="2360082"/>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a:solidFill>
                  <a:schemeClr val="tx1"/>
                </a:solidFill>
              </a:rPr>
              <a:t>Secure your Azure storage</a:t>
            </a:r>
            <a:endParaRPr lang="en-IN">
              <a:solidFill>
                <a:schemeClr val="tx1"/>
              </a:solidFill>
            </a:endParaRPr>
          </a:p>
        </p:txBody>
      </p:sp>
      <p:cxnSp>
        <p:nvCxnSpPr>
          <p:cNvPr id="32" name="Straight Connector 31">
            <a:extLst>
              <a:ext uri="{FF2B5EF4-FFF2-40B4-BE49-F238E27FC236}">
                <a16:creationId xmlns:a16="http://schemas.microsoft.com/office/drawing/2014/main" id="{D4723FBD-C1B9-49A7-B6CE-21F5D0A3DB95}"/>
              </a:ext>
              <a:ext uri="{C183D7F6-B498-43B3-948B-1728B52AA6E4}">
                <adec:decorative xmlns:adec="http://schemas.microsoft.com/office/drawing/2017/decorative" val="1"/>
              </a:ext>
            </a:extLst>
          </p:cNvPr>
          <p:cNvCxnSpPr>
            <a:cxnSpLocks/>
          </p:cNvCxnSpPr>
          <p:nvPr/>
        </p:nvCxnSpPr>
        <p:spPr>
          <a:xfrm>
            <a:off x="4876800" y="2879125"/>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7C3AFC9-2701-49D4-AE5D-9C4661590F98}"/>
              </a:ext>
            </a:extLst>
          </p:cNvPr>
          <p:cNvSpPr/>
          <p:nvPr/>
        </p:nvSpPr>
        <p:spPr>
          <a:xfrm>
            <a:off x="4876801" y="2929218"/>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a:solidFill>
                  <a:schemeClr val="tx1"/>
                </a:solidFill>
              </a:rPr>
              <a:t>Optimize storage performance and costs using Blob storage tiers</a:t>
            </a:r>
            <a:endParaRPr lang="en-IN">
              <a:solidFill>
                <a:schemeClr val="tx1"/>
              </a:solidFill>
            </a:endParaRPr>
          </a:p>
        </p:txBody>
      </p:sp>
      <p:cxnSp>
        <p:nvCxnSpPr>
          <p:cNvPr id="34" name="Straight Connector 33">
            <a:extLst>
              <a:ext uri="{FF2B5EF4-FFF2-40B4-BE49-F238E27FC236}">
                <a16:creationId xmlns:a16="http://schemas.microsoft.com/office/drawing/2014/main" id="{7E3B554B-8502-415A-A23C-B322BCB20DEB}"/>
              </a:ext>
              <a:ext uri="{C183D7F6-B498-43B3-948B-1728B52AA6E4}">
                <adec:decorative xmlns:adec="http://schemas.microsoft.com/office/drawing/2017/decorative" val="1"/>
              </a:ext>
            </a:extLst>
          </p:cNvPr>
          <p:cNvCxnSpPr>
            <a:cxnSpLocks/>
          </p:cNvCxnSpPr>
          <p:nvPr/>
        </p:nvCxnSpPr>
        <p:spPr>
          <a:xfrm>
            <a:off x="4876800" y="3448261"/>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7FAD81C-DB98-41AA-B91D-DF659FD9A78C}"/>
              </a:ext>
            </a:extLst>
          </p:cNvPr>
          <p:cNvSpPr/>
          <p:nvPr/>
        </p:nvSpPr>
        <p:spPr>
          <a:xfrm>
            <a:off x="4876801" y="3498354"/>
            <a:ext cx="7137400" cy="75895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a:solidFill>
                  <a:schemeClr val="tx1"/>
                </a:solidFill>
              </a:rPr>
              <a:t>Make your application storage highly available with read-access geo-redundant storage</a:t>
            </a:r>
            <a:endParaRPr lang="en-IN">
              <a:solidFill>
                <a:schemeClr val="tx1"/>
              </a:solidFill>
            </a:endParaRPr>
          </a:p>
        </p:txBody>
      </p:sp>
      <p:cxnSp>
        <p:nvCxnSpPr>
          <p:cNvPr id="36" name="Straight Connector 35">
            <a:extLst>
              <a:ext uri="{FF2B5EF4-FFF2-40B4-BE49-F238E27FC236}">
                <a16:creationId xmlns:a16="http://schemas.microsoft.com/office/drawing/2014/main" id="{4BC39634-B1AD-4A63-A42E-A18F68BBD147}"/>
              </a:ext>
              <a:ext uri="{C183D7F6-B498-43B3-948B-1728B52AA6E4}">
                <adec:decorative xmlns:adec="http://schemas.microsoft.com/office/drawing/2017/decorative" val="1"/>
              </a:ext>
            </a:extLst>
          </p:cNvPr>
          <p:cNvCxnSpPr>
            <a:cxnSpLocks/>
          </p:cNvCxnSpPr>
          <p:nvPr/>
        </p:nvCxnSpPr>
        <p:spPr>
          <a:xfrm>
            <a:off x="4876800" y="4307399"/>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ABE7AAE-AD7B-41DC-9D16-4FE1D2A40308}"/>
              </a:ext>
            </a:extLst>
          </p:cNvPr>
          <p:cNvSpPr/>
          <p:nvPr/>
        </p:nvSpPr>
        <p:spPr>
          <a:xfrm>
            <a:off x="4876801" y="4357492"/>
            <a:ext cx="7137400" cy="75895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a:solidFill>
                  <a:schemeClr val="tx1"/>
                </a:solidFill>
              </a:rPr>
              <a:t>Copy and move blobs from one container or storage account to another from the command line and in code</a:t>
            </a:r>
            <a:endParaRPr lang="en-IN">
              <a:solidFill>
                <a:schemeClr val="tx1"/>
              </a:solidFill>
            </a:endParaRPr>
          </a:p>
        </p:txBody>
      </p:sp>
      <p:cxnSp>
        <p:nvCxnSpPr>
          <p:cNvPr id="38" name="Straight Connector 37">
            <a:extLst>
              <a:ext uri="{FF2B5EF4-FFF2-40B4-BE49-F238E27FC236}">
                <a16:creationId xmlns:a16="http://schemas.microsoft.com/office/drawing/2014/main" id="{A113D8C4-E01C-43C9-994F-86E88734CF28}"/>
              </a:ext>
              <a:ext uri="{C183D7F6-B498-43B3-948B-1728B52AA6E4}">
                <adec:decorative xmlns:adec="http://schemas.microsoft.com/office/drawing/2017/decorative" val="1"/>
              </a:ext>
            </a:extLst>
          </p:cNvPr>
          <p:cNvCxnSpPr>
            <a:cxnSpLocks/>
          </p:cNvCxnSpPr>
          <p:nvPr/>
        </p:nvCxnSpPr>
        <p:spPr>
          <a:xfrm>
            <a:off x="4876800" y="5166537"/>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DE9BE9-6BDB-43E7-A149-500B14863DF9}"/>
              </a:ext>
            </a:extLst>
          </p:cNvPr>
          <p:cNvSpPr/>
          <p:nvPr/>
        </p:nvSpPr>
        <p:spPr>
          <a:xfrm>
            <a:off x="4876801" y="5216630"/>
            <a:ext cx="7137400" cy="75895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dirty="0">
                <a:solidFill>
                  <a:schemeClr val="tx1"/>
                </a:solidFill>
              </a:rPr>
              <a:t>Provide disaster recovery by replicating storage data across regions and failing over to secondary location</a:t>
            </a:r>
            <a:endParaRPr lang="en-IN" dirty="0">
              <a:solidFill>
                <a:schemeClr val="tx1"/>
              </a:solidFill>
            </a:endParaRPr>
          </a:p>
        </p:txBody>
      </p:sp>
      <p:cxnSp>
        <p:nvCxnSpPr>
          <p:cNvPr id="40" name="Straight Connector 39">
            <a:extLst>
              <a:ext uri="{FF2B5EF4-FFF2-40B4-BE49-F238E27FC236}">
                <a16:creationId xmlns:a16="http://schemas.microsoft.com/office/drawing/2014/main" id="{1447880B-3C11-45F2-BB16-35B4F83BAABA}"/>
              </a:ext>
              <a:ext uri="{C183D7F6-B498-43B3-948B-1728B52AA6E4}">
                <adec:decorative xmlns:adec="http://schemas.microsoft.com/office/drawing/2017/decorative" val="1"/>
              </a:ext>
            </a:extLst>
          </p:cNvPr>
          <p:cNvCxnSpPr>
            <a:cxnSpLocks/>
          </p:cNvCxnSpPr>
          <p:nvPr/>
        </p:nvCxnSpPr>
        <p:spPr>
          <a:xfrm>
            <a:off x="4876800" y="6025675"/>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6FC93632-93A0-4B61-BBBC-E431FFF802B0}"/>
              </a:ext>
            </a:extLst>
          </p:cNvPr>
          <p:cNvSpPr/>
          <p:nvPr/>
        </p:nvSpPr>
        <p:spPr>
          <a:xfrm>
            <a:off x="4876801" y="6075766"/>
            <a:ext cx="7137400" cy="28597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dirty="0">
                <a:solidFill>
                  <a:schemeClr val="tx1"/>
                </a:solidFill>
              </a:rPr>
              <a:t>Monitor, diagnose, and troubleshoot your Azure Storage</a:t>
            </a:r>
            <a:endParaRPr lang="en-IN" dirty="0">
              <a:solidFill>
                <a:schemeClr val="tx1"/>
              </a:solidFill>
            </a:endParaRPr>
          </a:p>
        </p:txBody>
      </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89197" y="2473000"/>
            <a:ext cx="1494645" cy="2173707"/>
          </a:xfrm>
          <a:prstGeom prst="rect">
            <a:avLst/>
          </a:prstGeom>
        </p:spPr>
      </p:pic>
    </p:spTree>
    <p:extLst>
      <p:ext uri="{BB962C8B-B14F-4D97-AF65-F5344CB8AC3E}">
        <p14:creationId xmlns:p14="http://schemas.microsoft.com/office/powerpoint/2010/main" val="6089082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Storage</a:t>
            </a:r>
          </a:p>
        </p:txBody>
      </p:sp>
      <p:sp>
        <p:nvSpPr>
          <p:cNvPr id="2" name="Rectangle 1">
            <a:extLst>
              <a:ext uri="{FF2B5EF4-FFF2-40B4-BE49-F238E27FC236}">
                <a16:creationId xmlns:a16="http://schemas.microsoft.com/office/drawing/2014/main" id="{6580806A-84F6-4ADF-8F7D-2EF4A451E298}"/>
              </a:ext>
            </a:extLst>
          </p:cNvPr>
          <p:cNvSpPr/>
          <p:nvPr/>
        </p:nvSpPr>
        <p:spPr>
          <a:xfrm>
            <a:off x="-1" y="1192214"/>
            <a:ext cx="12436475" cy="856505"/>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bg1"/>
                </a:solidFill>
                <a:latin typeface="+mj-lt"/>
                <a:cs typeface="Segoe UI Semilight"/>
              </a:rPr>
              <a:t>A service that you can use to store files, messages, tables, and other types of information</a:t>
            </a:r>
          </a:p>
        </p:txBody>
      </p:sp>
      <p:sp>
        <p:nvSpPr>
          <p:cNvPr id="3" name="Rectangle 2">
            <a:extLst>
              <a:ext uri="{FF2B5EF4-FFF2-40B4-BE49-F238E27FC236}">
                <a16:creationId xmlns:a16="http://schemas.microsoft.com/office/drawing/2014/main" id="{72D62CAD-C4E1-4B01-8F38-12CC5089AF60}"/>
              </a:ext>
            </a:extLst>
          </p:cNvPr>
          <p:cNvSpPr/>
          <p:nvPr/>
        </p:nvSpPr>
        <p:spPr>
          <a:xfrm>
            <a:off x="465138" y="2839214"/>
            <a:ext cx="3678599"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Durable, secure, scalable, managed, accessible</a:t>
            </a:r>
          </a:p>
        </p:txBody>
      </p:sp>
      <p:sp>
        <p:nvSpPr>
          <p:cNvPr id="7" name="Rectangle 6">
            <a:extLst>
              <a:ext uri="{FF2B5EF4-FFF2-40B4-BE49-F238E27FC236}">
                <a16:creationId xmlns:a16="http://schemas.microsoft.com/office/drawing/2014/main" id="{9A3E0AAC-B551-47F0-9F51-5C44D614E825}"/>
              </a:ext>
            </a:extLst>
          </p:cNvPr>
          <p:cNvSpPr/>
          <p:nvPr/>
        </p:nvSpPr>
        <p:spPr>
          <a:xfrm>
            <a:off x="4330861" y="2839215"/>
            <a:ext cx="3678599"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Storage for virtual machines, unstructured data and structured data</a:t>
            </a:r>
          </a:p>
        </p:txBody>
      </p:sp>
      <p:sp>
        <p:nvSpPr>
          <p:cNvPr id="9" name="Rectangle 8">
            <a:extLst>
              <a:ext uri="{FF2B5EF4-FFF2-40B4-BE49-F238E27FC236}">
                <a16:creationId xmlns:a16="http://schemas.microsoft.com/office/drawing/2014/main" id="{863942BD-4C7E-4152-AA39-EE6D5A2CC5DD}"/>
              </a:ext>
            </a:extLst>
          </p:cNvPr>
          <p:cNvSpPr/>
          <p:nvPr/>
        </p:nvSpPr>
        <p:spPr>
          <a:xfrm>
            <a:off x="8196584" y="2839214"/>
            <a:ext cx="3678599"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Two tiers: Standard (HDD magnetic drives) and Premium (SSD)</a:t>
            </a:r>
          </a:p>
        </p:txBody>
      </p:sp>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33B51B-B498-4A04-B44C-4D3BB2E0BB80}"/>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6029530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A8DC-7D85-43DE-962C-11EEECC7013A}"/>
              </a:ext>
            </a:extLst>
          </p:cNvPr>
          <p:cNvSpPr>
            <a:spLocks noGrp="1"/>
          </p:cNvSpPr>
          <p:nvPr>
            <p:ph type="title"/>
          </p:nvPr>
        </p:nvSpPr>
        <p:spPr/>
        <p:txBody>
          <a:bodyPr/>
          <a:lstStyle/>
          <a:p>
            <a:r>
              <a:rPr lang="en-US" dirty="0"/>
              <a:t>Azure Storage Services </a:t>
            </a:r>
          </a:p>
        </p:txBody>
      </p:sp>
      <p:sp>
        <p:nvSpPr>
          <p:cNvPr id="8" name="Rectangle 7">
            <a:extLst>
              <a:ext uri="{FF2B5EF4-FFF2-40B4-BE49-F238E27FC236}">
                <a16:creationId xmlns:a16="http://schemas.microsoft.com/office/drawing/2014/main" id="{89F6725D-DF5D-4438-B7A4-65BE6EF9B7A0}"/>
              </a:ext>
            </a:extLst>
          </p:cNvPr>
          <p:cNvSpPr/>
          <p:nvPr/>
        </p:nvSpPr>
        <p:spPr>
          <a:xfrm>
            <a:off x="427038" y="1192213"/>
            <a:ext cx="7806770" cy="106212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a:solidFill>
                  <a:schemeClr val="tx1"/>
                </a:solidFill>
                <a:latin typeface="+mj-lt"/>
                <a:cs typeface="Segoe UI Semilight"/>
              </a:rPr>
              <a:t>Azure Containers: </a:t>
            </a:r>
            <a:r>
              <a:rPr lang="en-US" sz="2200">
                <a:solidFill>
                  <a:schemeClr val="tx1"/>
                </a:solidFill>
              </a:rPr>
              <a:t>A massively scalable object store for</a:t>
            </a:r>
            <a:br>
              <a:rPr lang="en-US" sz="2200">
                <a:solidFill>
                  <a:schemeClr val="tx1"/>
                </a:solidFill>
              </a:rPr>
            </a:br>
            <a:r>
              <a:rPr lang="en-US" sz="2200">
                <a:solidFill>
                  <a:schemeClr val="tx1"/>
                </a:solidFill>
              </a:rPr>
              <a:t>text and binary data</a:t>
            </a:r>
          </a:p>
        </p:txBody>
      </p:sp>
      <p:sp>
        <p:nvSpPr>
          <p:cNvPr id="10" name="Rectangle 9">
            <a:extLst>
              <a:ext uri="{FF2B5EF4-FFF2-40B4-BE49-F238E27FC236}">
                <a16:creationId xmlns:a16="http://schemas.microsoft.com/office/drawing/2014/main" id="{114013A0-8005-4F41-9F8C-4D7B489450C8}"/>
              </a:ext>
            </a:extLst>
          </p:cNvPr>
          <p:cNvSpPr/>
          <p:nvPr/>
        </p:nvSpPr>
        <p:spPr>
          <a:xfrm>
            <a:off x="427038" y="2568017"/>
            <a:ext cx="7806770" cy="106212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a:solidFill>
                  <a:schemeClr val="tx1"/>
                </a:solidFill>
                <a:latin typeface="+mj-lt"/>
                <a:cs typeface="Segoe UI Semilight"/>
              </a:rPr>
              <a:t>Azure Files: </a:t>
            </a:r>
            <a:r>
              <a:rPr lang="en-US" sz="2200">
                <a:solidFill>
                  <a:schemeClr val="tx1"/>
                </a:solidFill>
              </a:rPr>
              <a:t>Managed file shares for cloud or on-premises deployments</a:t>
            </a:r>
          </a:p>
        </p:txBody>
      </p:sp>
      <p:sp>
        <p:nvSpPr>
          <p:cNvPr id="11" name="Rectangle 10">
            <a:extLst>
              <a:ext uri="{FF2B5EF4-FFF2-40B4-BE49-F238E27FC236}">
                <a16:creationId xmlns:a16="http://schemas.microsoft.com/office/drawing/2014/main" id="{D5853DA8-84D2-421F-A0D3-517AD8497172}"/>
              </a:ext>
            </a:extLst>
          </p:cNvPr>
          <p:cNvSpPr/>
          <p:nvPr/>
        </p:nvSpPr>
        <p:spPr>
          <a:xfrm>
            <a:off x="427038" y="3943818"/>
            <a:ext cx="7806770" cy="106212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Azure Tables: </a:t>
            </a:r>
            <a:r>
              <a:rPr lang="en-US" sz="2200" dirty="0">
                <a:solidFill>
                  <a:schemeClr val="tx1"/>
                </a:solidFill>
                <a:cs typeface="Segoe UI Semilight"/>
              </a:rPr>
              <a:t>Ideal for storing structured, non-relational data</a:t>
            </a:r>
          </a:p>
        </p:txBody>
      </p:sp>
      <p:sp>
        <p:nvSpPr>
          <p:cNvPr id="12" name="Rectangle 11">
            <a:extLst>
              <a:ext uri="{FF2B5EF4-FFF2-40B4-BE49-F238E27FC236}">
                <a16:creationId xmlns:a16="http://schemas.microsoft.com/office/drawing/2014/main" id="{C4772224-25F0-4915-A1A2-905AE2F39171}"/>
              </a:ext>
            </a:extLst>
          </p:cNvPr>
          <p:cNvSpPr/>
          <p:nvPr/>
        </p:nvSpPr>
        <p:spPr>
          <a:xfrm>
            <a:off x="427038" y="5319622"/>
            <a:ext cx="7806770" cy="106212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Azure Queues:</a:t>
            </a:r>
            <a:r>
              <a:rPr lang="en-US" sz="2200" dirty="0">
                <a:solidFill>
                  <a:schemeClr val="tx1"/>
                </a:solidFill>
              </a:rPr>
              <a:t> A messaging store for reliable messaging between application components</a:t>
            </a:r>
          </a:p>
        </p:txBody>
      </p:sp>
      <p:sp>
        <p:nvSpPr>
          <p:cNvPr id="9" name="Rectangle 8">
            <a:extLst>
              <a:ext uri="{FF2B5EF4-FFF2-40B4-BE49-F238E27FC236}">
                <a16:creationId xmlns:a16="http://schemas.microsoft.com/office/drawing/2014/main" id="{78AB59C2-2B2B-4F3A-9668-4542BBDACAF5}"/>
              </a:ext>
              <a:ext uri="{C183D7F6-B498-43B3-948B-1728B52AA6E4}">
                <adec:decorative xmlns:adec="http://schemas.microsoft.com/office/drawing/2017/decorative" val="1"/>
              </a:ext>
            </a:extLst>
          </p:cNvPr>
          <p:cNvSpPr/>
          <p:nvPr/>
        </p:nvSpPr>
        <p:spPr bwMode="auto">
          <a:xfrm>
            <a:off x="8389256" y="1192213"/>
            <a:ext cx="3620181" cy="518953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Screenshot of the Azure storage dashboard with containers, file shares, tables, and queues">
            <a:extLst>
              <a:ext uri="{FF2B5EF4-FFF2-40B4-BE49-F238E27FC236}">
                <a16:creationId xmlns:a16="http://schemas.microsoft.com/office/drawing/2014/main" id="{45B5788B-EB74-4311-9446-22691AEAD813}"/>
              </a:ext>
            </a:extLst>
          </p:cNvPr>
          <p:cNvPicPr>
            <a:picLocks noChangeAspect="1"/>
          </p:cNvPicPr>
          <p:nvPr/>
        </p:nvPicPr>
        <p:blipFill>
          <a:blip r:embed="rId3"/>
          <a:stretch>
            <a:fillRect/>
          </a:stretch>
        </p:blipFill>
        <p:spPr>
          <a:xfrm>
            <a:off x="8541996" y="1248568"/>
            <a:ext cx="3314700" cy="5076825"/>
          </a:xfrm>
          <a:prstGeom prst="rect">
            <a:avLst/>
          </a:prstGeom>
        </p:spPr>
      </p:pic>
    </p:spTree>
    <p:extLst>
      <p:ext uri="{BB962C8B-B14F-4D97-AF65-F5344CB8AC3E}">
        <p14:creationId xmlns:p14="http://schemas.microsoft.com/office/powerpoint/2010/main" val="412816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521B-8ABE-4268-A82D-7695AAF02440}"/>
              </a:ext>
            </a:extLst>
          </p:cNvPr>
          <p:cNvSpPr>
            <a:spLocks noGrp="1"/>
          </p:cNvSpPr>
          <p:nvPr>
            <p:ph type="title"/>
          </p:nvPr>
        </p:nvSpPr>
        <p:spPr/>
        <p:txBody>
          <a:bodyPr/>
          <a:lstStyle/>
          <a:p>
            <a:r>
              <a:rPr lang="en-US" dirty="0"/>
              <a:t>Storage Account Kinds</a:t>
            </a:r>
          </a:p>
        </p:txBody>
      </p:sp>
      <p:graphicFrame>
        <p:nvGraphicFramePr>
          <p:cNvPr id="7" name="Table 6">
            <a:extLst>
              <a:ext uri="{FF2B5EF4-FFF2-40B4-BE49-F238E27FC236}">
                <a16:creationId xmlns:a16="http://schemas.microsoft.com/office/drawing/2014/main" id="{29473BDD-26B3-4FB0-8364-A49E871A0A29}"/>
              </a:ext>
            </a:extLst>
          </p:cNvPr>
          <p:cNvGraphicFramePr>
            <a:graphicFrameLocks noGrp="1"/>
          </p:cNvGraphicFramePr>
          <p:nvPr>
            <p:extLst>
              <p:ext uri="{D42A27DB-BD31-4B8C-83A1-F6EECF244321}">
                <p14:modId xmlns:p14="http://schemas.microsoft.com/office/powerpoint/2010/main" val="1168425736"/>
              </p:ext>
            </p:extLst>
          </p:nvPr>
        </p:nvGraphicFramePr>
        <p:xfrm>
          <a:off x="427038" y="1192213"/>
          <a:ext cx="11582400" cy="4403025"/>
        </p:xfrm>
        <a:graphic>
          <a:graphicData uri="http://schemas.openxmlformats.org/drawingml/2006/table">
            <a:tbl>
              <a:tblPr firstRow="1">
                <a:tableStyleId>{2D5ABB26-0587-4C30-8999-92F81FD0307C}</a:tableStyleId>
              </a:tblPr>
              <a:tblGrid>
                <a:gridCol w="2963862">
                  <a:extLst>
                    <a:ext uri="{9D8B030D-6E8A-4147-A177-3AD203B41FA5}">
                      <a16:colId xmlns:a16="http://schemas.microsoft.com/office/drawing/2014/main" val="565760015"/>
                    </a:ext>
                  </a:extLst>
                </a:gridCol>
                <a:gridCol w="2730500">
                  <a:extLst>
                    <a:ext uri="{9D8B030D-6E8A-4147-A177-3AD203B41FA5}">
                      <a16:colId xmlns:a16="http://schemas.microsoft.com/office/drawing/2014/main" val="67243231"/>
                    </a:ext>
                  </a:extLst>
                </a:gridCol>
                <a:gridCol w="2336800">
                  <a:extLst>
                    <a:ext uri="{9D8B030D-6E8A-4147-A177-3AD203B41FA5}">
                      <a16:colId xmlns:a16="http://schemas.microsoft.com/office/drawing/2014/main" val="1279908248"/>
                    </a:ext>
                  </a:extLst>
                </a:gridCol>
                <a:gridCol w="3551238">
                  <a:extLst>
                    <a:ext uri="{9D8B030D-6E8A-4147-A177-3AD203B41FA5}">
                      <a16:colId xmlns:a16="http://schemas.microsoft.com/office/drawing/2014/main" val="927231463"/>
                    </a:ext>
                  </a:extLst>
                </a:gridCol>
              </a:tblGrid>
              <a:tr h="463510">
                <a:tc>
                  <a:txBody>
                    <a:bodyPr/>
                    <a:lstStyle/>
                    <a:p>
                      <a:pPr algn="l"/>
                      <a:r>
                        <a:rPr lang="en-US" sz="2000" dirty="0">
                          <a:solidFill>
                            <a:schemeClr val="bg1"/>
                          </a:solidFill>
                          <a:effectLst/>
                          <a:latin typeface="+mj-lt"/>
                        </a:rPr>
                        <a:t>Storage account type</a:t>
                      </a:r>
                      <a:endParaRPr lang="en-US" sz="2000" b="0" dirty="0">
                        <a:solidFill>
                          <a:schemeClr val="bg1"/>
                        </a:solidFill>
                        <a:effectLst/>
                        <a:latin typeface="+mj-lt"/>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r>
                        <a:rPr lang="en-US" sz="2000">
                          <a:solidFill>
                            <a:schemeClr val="bg1"/>
                          </a:solidFill>
                          <a:effectLst/>
                          <a:latin typeface="+mj-lt"/>
                        </a:rPr>
                        <a:t>Supported services</a:t>
                      </a:r>
                      <a:endParaRPr lang="en-US" sz="2000" b="0">
                        <a:solidFill>
                          <a:schemeClr val="bg1"/>
                        </a:solidFill>
                        <a:effectLst/>
                        <a:latin typeface="+mj-l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r>
                        <a:rPr lang="en-US" sz="2000">
                          <a:solidFill>
                            <a:schemeClr val="bg1"/>
                          </a:solidFill>
                          <a:effectLst/>
                          <a:latin typeface="+mj-lt"/>
                        </a:rPr>
                        <a:t>Supported tiers</a:t>
                      </a:r>
                      <a:endParaRPr lang="en-US" sz="2000" b="0">
                        <a:solidFill>
                          <a:schemeClr val="bg1"/>
                        </a:solidFill>
                        <a:effectLst/>
                        <a:latin typeface="+mj-l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r>
                        <a:rPr lang="en-US" sz="2000">
                          <a:solidFill>
                            <a:schemeClr val="bg1"/>
                          </a:solidFill>
                          <a:effectLst/>
                          <a:latin typeface="+mj-lt"/>
                        </a:rPr>
                        <a:t>Replication options</a:t>
                      </a:r>
                      <a:endParaRPr lang="en-US" sz="2000" b="0">
                        <a:solidFill>
                          <a:schemeClr val="bg1"/>
                        </a:solidFill>
                        <a:effectLst/>
                        <a:latin typeface="+mj-l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917331877"/>
                  </a:ext>
                </a:extLst>
              </a:tr>
              <a:tr h="783069">
                <a:tc>
                  <a:txBody>
                    <a:bodyPr/>
                    <a:lstStyle/>
                    <a:p>
                      <a:pPr algn="l"/>
                      <a:r>
                        <a:rPr lang="en-US" sz="1800" err="1">
                          <a:solidFill>
                            <a:schemeClr val="tx1"/>
                          </a:solidFill>
                          <a:effectLst/>
                        </a:rPr>
                        <a:t>BlobStorage</a:t>
                      </a:r>
                      <a:endParaRPr lang="en-US" sz="1800">
                        <a:solidFill>
                          <a:schemeClr val="tx1"/>
                        </a:solidFill>
                        <a:effectLs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a:solidFill>
                            <a:schemeClr val="tx1"/>
                          </a:solidFill>
                          <a:effectLst/>
                        </a:rPr>
                        <a:t>Blob (block blobs and append blobs only)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a:solidFill>
                            <a:schemeClr val="tx1"/>
                          </a:solidFill>
                          <a:effectLst/>
                        </a:rPr>
                        <a:t>Standard</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a:solidFill>
                            <a:schemeClr val="tx1"/>
                          </a:solidFill>
                          <a:effectLst/>
                        </a:rPr>
                        <a:t>LRS, GRS, RA-GRS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83846976"/>
                  </a:ext>
                </a:extLst>
              </a:tr>
              <a:tr h="783069">
                <a:tc>
                  <a:txBody>
                    <a:bodyPr/>
                    <a:lstStyle/>
                    <a:p>
                      <a:pPr algn="l"/>
                      <a:r>
                        <a:rPr lang="en-US" sz="1800">
                          <a:solidFill>
                            <a:schemeClr val="tx1"/>
                          </a:solidFill>
                          <a:effectLst/>
                        </a:rPr>
                        <a:t>Storage (general</a:t>
                      </a:r>
                      <a:br>
                        <a:rPr lang="en-US" sz="1800">
                          <a:solidFill>
                            <a:schemeClr val="tx1"/>
                          </a:solidFill>
                          <a:effectLst/>
                        </a:rPr>
                      </a:br>
                      <a:r>
                        <a:rPr lang="en-US" sz="1800">
                          <a:solidFill>
                            <a:schemeClr val="tx1"/>
                          </a:solidFill>
                          <a:effectLst/>
                        </a:rPr>
                        <a:t>purpose v1)</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a:solidFill>
                            <a:schemeClr val="tx1"/>
                          </a:solidFill>
                          <a:effectLst/>
                        </a:rPr>
                        <a:t>Blob, File, Queue, Table, and Disk</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a:solidFill>
                            <a:schemeClr val="tx1"/>
                          </a:solidFill>
                          <a:effectLst/>
                        </a:rPr>
                        <a:t>Standard, Premium</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a:solidFill>
                            <a:schemeClr val="tx1"/>
                          </a:solidFill>
                          <a:effectLst/>
                        </a:rPr>
                        <a:t>LRS, GRS, RA-GRS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31040734"/>
                  </a:ext>
                </a:extLst>
              </a:tr>
              <a:tr h="783069">
                <a:tc>
                  <a:txBody>
                    <a:bodyPr/>
                    <a:lstStyle/>
                    <a:p>
                      <a:pPr algn="l"/>
                      <a:r>
                        <a:rPr lang="en-US" sz="1800">
                          <a:solidFill>
                            <a:schemeClr val="tx1"/>
                          </a:solidFill>
                          <a:effectLst/>
                        </a:rPr>
                        <a:t>StorageV2 (general purpose v2)</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a:solidFill>
                            <a:schemeClr val="tx1"/>
                          </a:solidFill>
                          <a:effectLst/>
                        </a:rPr>
                        <a:t>Blob, File, Queue, Table, and Disk</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a:solidFill>
                            <a:schemeClr val="tx1"/>
                          </a:solidFill>
                          <a:effectLst/>
                        </a:rPr>
                        <a:t>Standard, Premium</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LRS, GRS, RA-GRS, ZRS, </a:t>
                      </a:r>
                      <a:r>
                        <a:rPr lang="en-US" sz="1800">
                          <a:solidFill>
                            <a:schemeClr val="tx1"/>
                          </a:solidFill>
                          <a:effectLst/>
                        </a:rPr>
                        <a:t>GZRS RA-GZRS</a:t>
                      </a:r>
                      <a:endParaRPr lang="en-US" sz="1800" dirty="0">
                        <a:solidFill>
                          <a:schemeClr val="tx1"/>
                        </a:solidFill>
                        <a:effectLs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61086412"/>
                  </a:ext>
                </a:extLst>
              </a:tr>
              <a:tr h="783069">
                <a:tc>
                  <a:txBody>
                    <a:bodyPr/>
                    <a:lstStyle/>
                    <a:p>
                      <a:pPr algn="l"/>
                      <a:r>
                        <a:rPr lang="en-US" sz="1800">
                          <a:solidFill>
                            <a:schemeClr val="tx1"/>
                          </a:solidFill>
                          <a:effectLst/>
                        </a:rPr>
                        <a:t>Block blob storage</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a:solidFill>
                            <a:schemeClr val="tx1"/>
                          </a:solidFill>
                          <a:effectLst/>
                        </a:rPr>
                        <a:t>Blob (block blobs and append blobs only)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a:solidFill>
                            <a:schemeClr val="tx1"/>
                          </a:solidFill>
                          <a:effectLst/>
                        </a:rPr>
                        <a:t>Premium</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LRS, ZRS (limited regions)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47334802"/>
                  </a:ext>
                </a:extLst>
              </a:tr>
              <a:tr h="783069">
                <a:tc>
                  <a:txBody>
                    <a:bodyPr/>
                    <a:lstStyle/>
                    <a:p>
                      <a:pPr algn="l"/>
                      <a:r>
                        <a:rPr lang="en-US" sz="1800">
                          <a:solidFill>
                            <a:schemeClr val="tx1"/>
                          </a:solidFill>
                          <a:effectLst/>
                        </a:rPr>
                        <a:t>File Storage</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a:solidFill>
                            <a:schemeClr val="tx1"/>
                          </a:solidFill>
                          <a:effectLst/>
                        </a:rPr>
                        <a:t>Files only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a:solidFill>
                            <a:schemeClr val="tx1"/>
                          </a:solidFill>
                          <a:effectLst/>
                        </a:rPr>
                        <a:t>Premium</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LRS, </a:t>
                      </a:r>
                      <a:r>
                        <a:rPr lang="en-US" sz="1800" u="none" strike="noStrike" noProof="0" dirty="0">
                          <a:solidFill>
                            <a:schemeClr val="tx1"/>
                          </a:solidFill>
                          <a:effectLst/>
                        </a:rPr>
                        <a:t>ZRS (limited regions)</a:t>
                      </a:r>
                      <a:endParaRPr lang="en-US" sz="1800" dirty="0">
                        <a:solidFill>
                          <a:schemeClr val="tx1"/>
                        </a:solidFill>
                        <a:effectLs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19226042"/>
                  </a:ext>
                </a:extLst>
              </a:tr>
            </a:tbl>
          </a:graphicData>
        </a:graphic>
      </p:graphicFrame>
      <p:sp>
        <p:nvSpPr>
          <p:cNvPr id="6" name="Rectangle 5">
            <a:extLst>
              <a:ext uri="{FF2B5EF4-FFF2-40B4-BE49-F238E27FC236}">
                <a16:creationId xmlns:a16="http://schemas.microsoft.com/office/drawing/2014/main" id="{19BE8B3D-6AD0-4CAC-B3A0-962B2D84CEBC}"/>
              </a:ext>
            </a:extLst>
          </p:cNvPr>
          <p:cNvSpPr/>
          <p:nvPr/>
        </p:nvSpPr>
        <p:spPr bwMode="auto">
          <a:xfrm>
            <a:off x="427037" y="5670247"/>
            <a:ext cx="786384" cy="6914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dirty="0">
                <a:solidFill>
                  <a:srgbClr val="007E39"/>
                </a:solidFill>
                <a:ea typeface="Segoe UI" pitchFamily="34" charset="0"/>
                <a:cs typeface="Segoe UI" pitchFamily="34" charset="0"/>
                <a:sym typeface="Wingdings" panose="05000000000000000000" pitchFamily="2" charset="2"/>
              </a:rPr>
              <a:t></a:t>
            </a:r>
            <a:endParaRPr lang="en-US" sz="4800" b="1" dirty="0">
              <a:solidFill>
                <a:srgbClr val="007E39"/>
              </a:solidFill>
              <a:ea typeface="Segoe UI" pitchFamily="34" charset="0"/>
              <a:cs typeface="Segoe UI" pitchFamily="34" charset="0"/>
            </a:endParaRPr>
          </a:p>
        </p:txBody>
      </p:sp>
      <p:sp>
        <p:nvSpPr>
          <p:cNvPr id="10" name="Freeform: Shape 9">
            <a:extLst>
              <a:ext uri="{FF2B5EF4-FFF2-40B4-BE49-F238E27FC236}">
                <a16:creationId xmlns:a16="http://schemas.microsoft.com/office/drawing/2014/main" id="{76153CAD-A657-4246-A9EE-71A8BC75034C}"/>
              </a:ext>
            </a:extLst>
          </p:cNvPr>
          <p:cNvSpPr/>
          <p:nvPr/>
        </p:nvSpPr>
        <p:spPr bwMode="auto">
          <a:xfrm>
            <a:off x="-1" y="5670248"/>
            <a:ext cx="12436475" cy="691498"/>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a:solidFill>
                  <a:schemeClr val="tx1"/>
                </a:solidFill>
                <a:latin typeface="+mj-lt"/>
                <a:cs typeface="Segoe UI Semibold" panose="020B0702040204020203" pitchFamily="34" charset="0"/>
              </a:rPr>
              <a:t>All storage accounts are encrypted using Storage Service Encryption (SSE) for data at rest</a:t>
            </a:r>
          </a:p>
        </p:txBody>
      </p:sp>
    </p:spTree>
    <p:extLst>
      <p:ext uri="{BB962C8B-B14F-4D97-AF65-F5344CB8AC3E}">
        <p14:creationId xmlns:p14="http://schemas.microsoft.com/office/powerpoint/2010/main" val="13495975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C7ACE3-520A-41FC-86D2-BB5BA149FD56}"/>
              </a:ext>
            </a:extLst>
          </p:cNvPr>
          <p:cNvSpPr>
            <a:spLocks noGrp="1"/>
          </p:cNvSpPr>
          <p:nvPr>
            <p:ph type="title"/>
          </p:nvPr>
        </p:nvSpPr>
        <p:spPr/>
        <p:txBody>
          <a:bodyPr/>
          <a:lstStyle/>
          <a:p>
            <a:r>
              <a:rPr lang="en-US" dirty="0"/>
              <a:t>Replication Strategies </a:t>
            </a:r>
          </a:p>
        </p:txBody>
      </p:sp>
      <p:graphicFrame>
        <p:nvGraphicFramePr>
          <p:cNvPr id="6" name="Table 4">
            <a:extLst>
              <a:ext uri="{FF2B5EF4-FFF2-40B4-BE49-F238E27FC236}">
                <a16:creationId xmlns:a16="http://schemas.microsoft.com/office/drawing/2014/main" id="{F80C888F-7583-4E55-A8F4-D9A4741B811F}"/>
              </a:ext>
            </a:extLst>
          </p:cNvPr>
          <p:cNvGraphicFramePr>
            <a:graphicFrameLocks noGrp="1"/>
          </p:cNvGraphicFramePr>
          <p:nvPr>
            <p:extLst>
              <p:ext uri="{D42A27DB-BD31-4B8C-83A1-F6EECF244321}">
                <p14:modId xmlns:p14="http://schemas.microsoft.com/office/powerpoint/2010/main" val="1277217555"/>
              </p:ext>
            </p:extLst>
          </p:nvPr>
        </p:nvGraphicFramePr>
        <p:xfrm>
          <a:off x="427038" y="1192213"/>
          <a:ext cx="11582400" cy="5169533"/>
        </p:xfrm>
        <a:graphic>
          <a:graphicData uri="http://schemas.openxmlformats.org/drawingml/2006/table">
            <a:tbl>
              <a:tblPr firstRow="1" bandRow="1">
                <a:tableStyleId>{2D5ABB26-0587-4C30-8999-92F81FD0307C}</a:tableStyleId>
              </a:tblPr>
              <a:tblGrid>
                <a:gridCol w="4157662">
                  <a:extLst>
                    <a:ext uri="{9D8B030D-6E8A-4147-A177-3AD203B41FA5}">
                      <a16:colId xmlns:a16="http://schemas.microsoft.com/office/drawing/2014/main" val="2119848390"/>
                    </a:ext>
                  </a:extLst>
                </a:gridCol>
                <a:gridCol w="7424738">
                  <a:extLst>
                    <a:ext uri="{9D8B030D-6E8A-4147-A177-3AD203B41FA5}">
                      <a16:colId xmlns:a16="http://schemas.microsoft.com/office/drawing/2014/main" val="3629307046"/>
                    </a:ext>
                  </a:extLst>
                </a:gridCol>
              </a:tblGrid>
              <a:tr h="506190">
                <a:tc>
                  <a:txBody>
                    <a:bodyPr/>
                    <a:lstStyle/>
                    <a:p>
                      <a:pPr algn="l"/>
                      <a:r>
                        <a:rPr lang="en-US" sz="2000" dirty="0">
                          <a:solidFill>
                            <a:schemeClr val="bg1"/>
                          </a:solidFill>
                          <a:latin typeface="+mj-lt"/>
                        </a:rPr>
                        <a:t>Data Replication Options</a:t>
                      </a:r>
                    </a:p>
                  </a:txBody>
                  <a:tcPr marL="137160" marR="137160" marT="91440" marB="91440">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r>
                        <a:rPr lang="en-US" sz="2000">
                          <a:solidFill>
                            <a:schemeClr val="bg1"/>
                          </a:solidFill>
                          <a:latin typeface="+mj-lt"/>
                        </a:rPr>
                        <a:t>Description</a:t>
                      </a:r>
                    </a:p>
                  </a:txBody>
                  <a:tcPr marL="137160" marR="137160" marT="91440" marB="91440">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743925093"/>
                  </a:ext>
                </a:extLst>
              </a:tr>
              <a:tr h="553100">
                <a:tc>
                  <a:txBody>
                    <a:bodyPr/>
                    <a:lstStyle/>
                    <a:p>
                      <a:pPr algn="l" rtl="0" fontAlgn="base"/>
                      <a:r>
                        <a:rPr lang="en-US">
                          <a:solidFill>
                            <a:schemeClr val="tx1"/>
                          </a:solidFill>
                          <a:effectLst/>
                          <a:latin typeface="+mj-lt"/>
                        </a:rPr>
                        <a:t>Locally redundant storage (LRS)​</a:t>
                      </a:r>
                      <a:endParaRPr lang="en-US" b="0" i="0">
                        <a:solidFill>
                          <a:schemeClr val="tx1"/>
                        </a:solidFill>
                        <a:effectLst/>
                        <a:latin typeface="+mj-l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rtl="0" fontAlgn="base"/>
                      <a:r>
                        <a:rPr lang="en-US" dirty="0">
                          <a:solidFill>
                            <a:schemeClr val="tx1"/>
                          </a:solidFill>
                          <a:effectLst/>
                        </a:rPr>
                        <a:t>Data is replicated three times within a single facility in a single region</a:t>
                      </a:r>
                      <a:endParaRPr lang="en-US" b="0" i="0" dirty="0">
                        <a:solidFill>
                          <a:schemeClr val="tx1"/>
                        </a:solidFill>
                        <a:effectLs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6287120"/>
                  </a:ext>
                </a:extLst>
              </a:tr>
              <a:tr h="924827">
                <a:tc>
                  <a:txBody>
                    <a:bodyPr/>
                    <a:lstStyle/>
                    <a:p>
                      <a:pPr algn="l" rtl="0" fontAlgn="base"/>
                      <a:r>
                        <a:rPr lang="en-US" dirty="0">
                          <a:solidFill>
                            <a:schemeClr val="tx1"/>
                          </a:solidFill>
                          <a:effectLst/>
                          <a:latin typeface="+mj-lt"/>
                        </a:rPr>
                        <a:t>Zone-redundant storage (ZRS)​</a:t>
                      </a:r>
                      <a:endParaRPr lang="en-US" b="0" i="0" dirty="0">
                        <a:solidFill>
                          <a:schemeClr val="tx1"/>
                        </a:solidFill>
                        <a:effectLst/>
                        <a:latin typeface="+mj-l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rtl="0" fontAlgn="base"/>
                      <a:r>
                        <a:rPr lang="en-US" dirty="0">
                          <a:solidFill>
                            <a:schemeClr val="tx1"/>
                          </a:solidFill>
                          <a:effectLst/>
                        </a:rPr>
                        <a:t>Data is replicated across multiple Availability Zones within one region</a:t>
                      </a:r>
                      <a:endParaRPr lang="en-US" b="0" i="0" dirty="0">
                        <a:solidFill>
                          <a:schemeClr val="tx1"/>
                        </a:solidFill>
                        <a:effectLs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22744405"/>
                  </a:ext>
                </a:extLst>
              </a:tr>
              <a:tr h="759284">
                <a:tc>
                  <a:txBody>
                    <a:bodyPr/>
                    <a:lstStyle/>
                    <a:p>
                      <a:pPr algn="l" rtl="0" fontAlgn="base"/>
                      <a:r>
                        <a:rPr lang="en-US">
                          <a:solidFill>
                            <a:schemeClr val="tx1"/>
                          </a:solidFill>
                          <a:effectLst/>
                          <a:latin typeface="+mj-lt"/>
                        </a:rPr>
                        <a:t>Geo-redundant storage (GRS)​</a:t>
                      </a:r>
                      <a:endParaRPr lang="en-US" b="0" i="0">
                        <a:solidFill>
                          <a:schemeClr val="tx1"/>
                        </a:solidFill>
                        <a:effectLst/>
                        <a:latin typeface="+mj-l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rtl="0" fontAlgn="base"/>
                      <a:r>
                        <a:rPr lang="en-US" u="none" strike="noStrike" dirty="0">
                          <a:solidFill>
                            <a:schemeClr val="tx1"/>
                          </a:solidFill>
                          <a:effectLst/>
                        </a:rPr>
                        <a:t>Data is replicated three times within the primary region and replicated</a:t>
                      </a:r>
                      <a:br>
                        <a:rPr lang="en-US" u="none" strike="noStrike" dirty="0">
                          <a:solidFill>
                            <a:schemeClr val="tx1"/>
                          </a:solidFill>
                          <a:effectLst/>
                        </a:rPr>
                      </a:br>
                      <a:r>
                        <a:rPr lang="en-US" u="none" strike="noStrike" dirty="0">
                          <a:solidFill>
                            <a:schemeClr val="tx1"/>
                          </a:solidFill>
                          <a:effectLst/>
                        </a:rPr>
                        <a:t>three times to the regions pair.</a:t>
                      </a:r>
                      <a:endParaRPr lang="en-US" b="0" i="0" dirty="0">
                        <a:solidFill>
                          <a:schemeClr val="tx1"/>
                        </a:solidFill>
                        <a:effectLs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14116886"/>
                  </a:ext>
                </a:extLst>
              </a:tr>
              <a:tr h="907564">
                <a:tc>
                  <a:txBody>
                    <a:bodyPr/>
                    <a:lstStyle/>
                    <a:p>
                      <a:pPr algn="l" rtl="0" fontAlgn="base"/>
                      <a:r>
                        <a:rPr lang="en-US">
                          <a:solidFill>
                            <a:schemeClr val="tx1"/>
                          </a:solidFill>
                          <a:effectLst/>
                          <a:latin typeface="+mj-lt"/>
                        </a:rPr>
                        <a:t>Read access geo-redundant storage (RA-GRS)​</a:t>
                      </a:r>
                      <a:endParaRPr lang="en-US" b="0" i="0">
                        <a:solidFill>
                          <a:schemeClr val="tx1"/>
                        </a:solidFill>
                        <a:effectLst/>
                        <a:latin typeface="+mj-l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rtl="0" fontAlgn="base"/>
                      <a:r>
                        <a:rPr lang="en-US" u="none" strike="noStrike" dirty="0">
                          <a:solidFill>
                            <a:schemeClr val="tx1"/>
                          </a:solidFill>
                          <a:effectLst/>
                        </a:rPr>
                        <a:t>Data is replicated three times within the primary region and replicated with read-access to the region pair</a:t>
                      </a:r>
                      <a:endParaRPr lang="en-US" b="0" i="0" dirty="0">
                        <a:solidFill>
                          <a:schemeClr val="tx1"/>
                        </a:solidFill>
                        <a:effectLs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313594867"/>
                  </a:ext>
                </a:extLst>
              </a:tr>
              <a:tr h="759284">
                <a:tc>
                  <a:txBody>
                    <a:bodyPr/>
                    <a:lstStyle/>
                    <a:p>
                      <a:pPr algn="l" rtl="0" fontAlgn="base"/>
                      <a:r>
                        <a:rPr lang="en-US">
                          <a:solidFill>
                            <a:schemeClr val="tx1"/>
                          </a:solidFill>
                          <a:effectLst/>
                          <a:latin typeface="+mj-lt"/>
                        </a:rPr>
                        <a:t>Geo-zone-redundant storage (GZRS)​</a:t>
                      </a:r>
                      <a:endParaRPr lang="en-US" b="0" i="0">
                        <a:solidFill>
                          <a:schemeClr val="tx1"/>
                        </a:solidFill>
                        <a:effectLst/>
                        <a:latin typeface="+mj-l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rtl="0" fontAlgn="base"/>
                      <a:r>
                        <a:rPr lang="en-US" u="none" strike="noStrike">
                          <a:solidFill>
                            <a:schemeClr val="tx1"/>
                          </a:solidFill>
                          <a:effectLst/>
                        </a:rPr>
                        <a:t>Data is replicated across three Availability Zones and replicated to the region pair</a:t>
                      </a:r>
                      <a:endParaRPr lang="en-US" b="0" i="0">
                        <a:solidFill>
                          <a:schemeClr val="tx1"/>
                        </a:solidFill>
                        <a:effectLs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69927439"/>
                  </a:ext>
                </a:extLst>
              </a:tr>
              <a:tr h="759284">
                <a:tc>
                  <a:txBody>
                    <a:bodyPr/>
                    <a:lstStyle/>
                    <a:p>
                      <a:pPr algn="l" rtl="0" fontAlgn="base"/>
                      <a:r>
                        <a:rPr lang="en-US">
                          <a:solidFill>
                            <a:schemeClr val="tx1"/>
                          </a:solidFill>
                          <a:effectLst/>
                          <a:latin typeface="+mj-lt"/>
                        </a:rPr>
                        <a:t>Read-access Geo-zone-redundant storage (RA-GZRS)​</a:t>
                      </a:r>
                      <a:endParaRPr lang="en-US" b="0" i="0">
                        <a:solidFill>
                          <a:schemeClr val="tx1"/>
                        </a:solidFill>
                        <a:effectLst/>
                        <a:latin typeface="+mj-l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rtl="0" fontAlgn="base"/>
                      <a:r>
                        <a:rPr lang="en-US" u="none" strike="noStrike" dirty="0">
                          <a:solidFill>
                            <a:schemeClr val="tx1"/>
                          </a:solidFill>
                          <a:effectLst/>
                        </a:rPr>
                        <a:t>Data is replicated across three Availability Zones and replicated with read-access to the region pair</a:t>
                      </a:r>
                      <a:endParaRPr lang="en-US" b="0" i="0" dirty="0">
                        <a:solidFill>
                          <a:schemeClr val="tx1"/>
                        </a:solidFill>
                        <a:effectLs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91794863"/>
                  </a:ext>
                </a:extLst>
              </a:tr>
            </a:tbl>
          </a:graphicData>
        </a:graphic>
      </p:graphicFrame>
    </p:spTree>
    <p:extLst>
      <p:ext uri="{BB962C8B-B14F-4D97-AF65-F5344CB8AC3E}">
        <p14:creationId xmlns:p14="http://schemas.microsoft.com/office/powerpoint/2010/main" val="24445550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Accessing Storage</a:t>
            </a:r>
          </a:p>
        </p:txBody>
      </p:sp>
      <p:sp>
        <p:nvSpPr>
          <p:cNvPr id="3" name="Rectangle 2">
            <a:extLst>
              <a:ext uri="{FF2B5EF4-FFF2-40B4-BE49-F238E27FC236}">
                <a16:creationId xmlns:a16="http://schemas.microsoft.com/office/drawing/2014/main" id="{BC2170E3-8D0E-4B05-B378-B64D355A3367}"/>
              </a:ext>
            </a:extLst>
          </p:cNvPr>
          <p:cNvSpPr/>
          <p:nvPr/>
        </p:nvSpPr>
        <p:spPr>
          <a:xfrm>
            <a:off x="-1" y="1192214"/>
            <a:ext cx="12436475" cy="856505"/>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bg1"/>
                </a:solidFill>
                <a:latin typeface="+mj-lt"/>
                <a:cs typeface="Segoe UI Semilight"/>
              </a:rPr>
              <a:t>Every object has a unique URL address – based on account name and storage type</a:t>
            </a:r>
          </a:p>
        </p:txBody>
      </p:sp>
      <p:graphicFrame>
        <p:nvGraphicFramePr>
          <p:cNvPr id="2" name="Table 1">
            <a:extLst>
              <a:ext uri="{FF2B5EF4-FFF2-40B4-BE49-F238E27FC236}">
                <a16:creationId xmlns:a16="http://schemas.microsoft.com/office/drawing/2014/main" id="{77DB3633-2098-45B2-8865-261FCE888857}"/>
              </a:ext>
            </a:extLst>
          </p:cNvPr>
          <p:cNvGraphicFramePr>
            <a:graphicFrameLocks noGrp="1"/>
          </p:cNvGraphicFramePr>
          <p:nvPr>
            <p:extLst>
              <p:ext uri="{D42A27DB-BD31-4B8C-83A1-F6EECF244321}">
                <p14:modId xmlns:p14="http://schemas.microsoft.com/office/powerpoint/2010/main" val="2299832156"/>
              </p:ext>
            </p:extLst>
          </p:nvPr>
        </p:nvGraphicFramePr>
        <p:xfrm>
          <a:off x="415925" y="2475953"/>
          <a:ext cx="11582400" cy="1000252"/>
        </p:xfrm>
        <a:graphic>
          <a:graphicData uri="http://schemas.openxmlformats.org/drawingml/2006/table">
            <a:tbl>
              <a:tblPr firstRow="1" firstCol="1" bandRow="1">
                <a:tableStyleId>{2D5ABB26-0587-4C30-8999-92F81FD0307C}</a:tableStyleId>
              </a:tblPr>
              <a:tblGrid>
                <a:gridCol w="4479727">
                  <a:extLst>
                    <a:ext uri="{9D8B030D-6E8A-4147-A177-3AD203B41FA5}">
                      <a16:colId xmlns:a16="http://schemas.microsoft.com/office/drawing/2014/main" val="2137939042"/>
                    </a:ext>
                  </a:extLst>
                </a:gridCol>
                <a:gridCol w="7102673">
                  <a:extLst>
                    <a:ext uri="{9D8B030D-6E8A-4147-A177-3AD203B41FA5}">
                      <a16:colId xmlns:a16="http://schemas.microsoft.com/office/drawing/2014/main" val="2937731976"/>
                    </a:ext>
                  </a:extLst>
                </a:gridCol>
              </a:tblGrid>
              <a:tr h="270404">
                <a:tc>
                  <a:txBody>
                    <a:bodyPr/>
                    <a:lstStyle/>
                    <a:p>
                      <a:pPr marL="0" marR="0">
                        <a:lnSpc>
                          <a:spcPct val="107000"/>
                        </a:lnSpc>
                        <a:spcBef>
                          <a:spcPts val="0"/>
                        </a:spcBef>
                        <a:spcAft>
                          <a:spcPts val="0"/>
                        </a:spcAft>
                      </a:pPr>
                      <a:r>
                        <a:rPr lang="en-US" sz="2200" dirty="0">
                          <a:solidFill>
                            <a:schemeClr val="bg1"/>
                          </a:solidFill>
                          <a:effectLst/>
                          <a:latin typeface="+mj-lt"/>
                        </a:rPr>
                        <a:t>CNAME record</a:t>
                      </a:r>
                      <a:endParaRPr lang="en-US" sz="2200" b="0" dirty="0">
                        <a:solidFill>
                          <a:schemeClr val="bg1"/>
                        </a:solidFill>
                        <a:effectLst/>
                        <a:latin typeface="+mj-lt"/>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tx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50000"/>
                      </a:schemeClr>
                    </a:solidFill>
                  </a:tcPr>
                </a:tc>
                <a:tc>
                  <a:txBody>
                    <a:bodyPr/>
                    <a:lstStyle/>
                    <a:p>
                      <a:pPr marL="0" marR="0">
                        <a:lnSpc>
                          <a:spcPct val="107000"/>
                        </a:lnSpc>
                        <a:spcBef>
                          <a:spcPts val="0"/>
                        </a:spcBef>
                        <a:spcAft>
                          <a:spcPts val="0"/>
                        </a:spcAft>
                      </a:pPr>
                      <a:r>
                        <a:rPr lang="en-US" sz="2200" dirty="0">
                          <a:solidFill>
                            <a:schemeClr val="bg1"/>
                          </a:solidFill>
                          <a:effectLst/>
                          <a:latin typeface="+mj-lt"/>
                        </a:rPr>
                        <a:t>Target</a:t>
                      </a:r>
                      <a:endParaRPr lang="en-US" sz="2200" b="0" dirty="0">
                        <a:solidFill>
                          <a:schemeClr val="bg1"/>
                        </a:solidFill>
                        <a:effectLst/>
                        <a:latin typeface="+mj-lt"/>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944396381"/>
                  </a:ext>
                </a:extLst>
              </a:tr>
              <a:tr h="351567">
                <a:tc>
                  <a:txBody>
                    <a:bodyPr/>
                    <a:lstStyle/>
                    <a:p>
                      <a:pPr marL="0" marR="0">
                        <a:lnSpc>
                          <a:spcPct val="107000"/>
                        </a:lnSpc>
                        <a:spcBef>
                          <a:spcPts val="0"/>
                        </a:spcBef>
                        <a:spcAft>
                          <a:spcPts val="0"/>
                        </a:spcAft>
                      </a:pPr>
                      <a:r>
                        <a:rPr lang="en-US" sz="2000" dirty="0">
                          <a:solidFill>
                            <a:schemeClr val="tx1"/>
                          </a:solidFill>
                          <a:effectLst/>
                        </a:rPr>
                        <a:t>blobs.contoso.com</a:t>
                      </a:r>
                      <a:endParaRPr lang="en-US" sz="2000" b="0" dirty="0">
                        <a:solidFill>
                          <a:schemeClr val="tx1"/>
                        </a:solidFill>
                        <a:effectLst/>
                        <a:latin typeface="Open Sans" panose="020B0606030504020204"/>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tx1"/>
                          </a:solidFill>
                          <a:effectLst/>
                        </a:rPr>
                        <a:t>contosoblobs.blob.core.windows.net</a:t>
                      </a:r>
                      <a:endParaRPr lang="en-US" sz="2000" dirty="0">
                        <a:solidFill>
                          <a:schemeClr val="tx1"/>
                        </a:solidFill>
                        <a:effectLst/>
                        <a:latin typeface="Open Sans" panose="020B0606030504020204"/>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39293230"/>
                  </a:ext>
                </a:extLst>
              </a:tr>
            </a:tbl>
          </a:graphicData>
        </a:graphic>
      </p:graphicFrame>
      <p:sp>
        <p:nvSpPr>
          <p:cNvPr id="4" name="TextBox 3">
            <a:extLst>
              <a:ext uri="{FF2B5EF4-FFF2-40B4-BE49-F238E27FC236}">
                <a16:creationId xmlns:a16="http://schemas.microsoft.com/office/drawing/2014/main" id="{67B99117-ED40-4C25-978B-574D9D94418A}"/>
              </a:ext>
            </a:extLst>
          </p:cNvPr>
          <p:cNvSpPr txBox="1"/>
          <p:nvPr/>
        </p:nvSpPr>
        <p:spPr>
          <a:xfrm>
            <a:off x="465138" y="3694171"/>
            <a:ext cx="8956653" cy="1477328"/>
          </a:xfrm>
          <a:prstGeom prst="rect">
            <a:avLst/>
          </a:prstGeom>
          <a:noFill/>
        </p:spPr>
        <p:txBody>
          <a:bodyPr wrap="square">
            <a:spAutoFit/>
          </a:bodyPr>
          <a:lstStyle/>
          <a:p>
            <a:pPr>
              <a:spcBef>
                <a:spcPts val="300"/>
              </a:spcBef>
            </a:pPr>
            <a:r>
              <a:rPr lang="en-US" sz="2000" dirty="0">
                <a:solidFill>
                  <a:schemeClr val="tx1"/>
                </a:solidFill>
              </a:rPr>
              <a:t>Container service: http://</a:t>
            </a:r>
            <a:r>
              <a:rPr lang="en-US" sz="2000" i="1" dirty="0">
                <a:solidFill>
                  <a:schemeClr val="tx1"/>
                </a:solidFill>
              </a:rPr>
              <a:t>mystorageaccount</a:t>
            </a:r>
            <a:r>
              <a:rPr lang="en-US" sz="2000" dirty="0">
                <a:solidFill>
                  <a:schemeClr val="tx1"/>
                </a:solidFill>
              </a:rPr>
              <a:t>.blob.core.windows.net</a:t>
            </a:r>
          </a:p>
          <a:p>
            <a:pPr>
              <a:spcBef>
                <a:spcPts val="400"/>
              </a:spcBef>
            </a:pPr>
            <a:r>
              <a:rPr lang="en-US" sz="2000" dirty="0">
                <a:solidFill>
                  <a:schemeClr val="tx1"/>
                </a:solidFill>
              </a:rPr>
              <a:t>Table service: http://</a:t>
            </a:r>
            <a:r>
              <a:rPr lang="en-US" sz="2000" i="1" dirty="0">
                <a:solidFill>
                  <a:schemeClr val="tx1"/>
                </a:solidFill>
              </a:rPr>
              <a:t>mystorageaccount</a:t>
            </a:r>
            <a:r>
              <a:rPr lang="en-US" sz="2000" dirty="0">
                <a:solidFill>
                  <a:schemeClr val="tx1"/>
                </a:solidFill>
              </a:rPr>
              <a:t>.table.core.windows.net</a:t>
            </a:r>
          </a:p>
          <a:p>
            <a:pPr>
              <a:spcBef>
                <a:spcPts val="400"/>
              </a:spcBef>
            </a:pPr>
            <a:r>
              <a:rPr lang="en-US" sz="2000" dirty="0">
                <a:solidFill>
                  <a:schemeClr val="tx1"/>
                </a:solidFill>
              </a:rPr>
              <a:t>Queue service: http://</a:t>
            </a:r>
            <a:r>
              <a:rPr lang="en-US" sz="2000" i="1" dirty="0">
                <a:solidFill>
                  <a:schemeClr val="tx1"/>
                </a:solidFill>
              </a:rPr>
              <a:t>mystorageaccount</a:t>
            </a:r>
            <a:r>
              <a:rPr lang="en-US" sz="2000" dirty="0">
                <a:solidFill>
                  <a:schemeClr val="tx1"/>
                </a:solidFill>
              </a:rPr>
              <a:t>.queue.core.windows.net</a:t>
            </a:r>
          </a:p>
          <a:p>
            <a:pPr>
              <a:spcBef>
                <a:spcPts val="400"/>
              </a:spcBef>
            </a:pPr>
            <a:r>
              <a:rPr lang="en-US" sz="2000" dirty="0">
                <a:solidFill>
                  <a:schemeClr val="tx1"/>
                </a:solidFill>
              </a:rPr>
              <a:t>File service: http://</a:t>
            </a:r>
            <a:r>
              <a:rPr lang="en-US" sz="2000" i="1" dirty="0">
                <a:solidFill>
                  <a:schemeClr val="tx1"/>
                </a:solidFill>
              </a:rPr>
              <a:t>mystorageaccount</a:t>
            </a:r>
            <a:r>
              <a:rPr lang="en-US" sz="2000" dirty="0">
                <a:solidFill>
                  <a:schemeClr val="tx1"/>
                </a:solidFill>
              </a:rPr>
              <a:t>.file.core.windows.net</a:t>
            </a:r>
          </a:p>
        </p:txBody>
      </p:sp>
      <p:sp>
        <p:nvSpPr>
          <p:cNvPr id="6" name="Rectangle 5">
            <a:extLst>
              <a:ext uri="{FF2B5EF4-FFF2-40B4-BE49-F238E27FC236}">
                <a16:creationId xmlns:a16="http://schemas.microsoft.com/office/drawing/2014/main" id="{634C59F2-5DD6-4F96-89DE-2FC833C50196}"/>
              </a:ext>
            </a:extLst>
          </p:cNvPr>
          <p:cNvSpPr/>
          <p:nvPr/>
        </p:nvSpPr>
        <p:spPr>
          <a:xfrm>
            <a:off x="2236065" y="5547741"/>
            <a:ext cx="7520168" cy="50913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If you prefer you can configure a custom domain name</a:t>
            </a:r>
          </a:p>
        </p:txBody>
      </p:sp>
    </p:spTree>
    <p:extLst>
      <p:ext uri="{BB962C8B-B14F-4D97-AF65-F5344CB8AC3E}">
        <p14:creationId xmlns:p14="http://schemas.microsoft.com/office/powerpoint/2010/main" val="205445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4435</Words>
  <Application>Microsoft Office PowerPoint</Application>
  <PresentationFormat>Custom</PresentationFormat>
  <Paragraphs>528</Paragraphs>
  <Slides>50</Slides>
  <Notes>44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1" baseType="lpstr">
      <vt:lpstr>Arial</vt:lpstr>
      <vt:lpstr>Calibri</vt:lpstr>
      <vt:lpstr>Consolas</vt:lpstr>
      <vt:lpstr>Open Sans</vt:lpstr>
      <vt:lpstr>Segoe UI</vt:lpstr>
      <vt:lpstr>Segoe UI Light</vt:lpstr>
      <vt:lpstr>Segoe UI Semibold</vt:lpstr>
      <vt:lpstr>Segoe UI Semilight</vt:lpstr>
      <vt:lpstr>Wingdings</vt:lpstr>
      <vt:lpstr>Azure 1</vt:lpstr>
      <vt:lpstr>Bitmap Image</vt:lpstr>
      <vt:lpstr>AZ-104T00A Module 07:  Azure Storage</vt:lpstr>
      <vt:lpstr>Module Overview</vt:lpstr>
      <vt:lpstr>Lesson 01: Storage Accounts</vt:lpstr>
      <vt:lpstr>Storage accounts overview</vt:lpstr>
      <vt:lpstr>Azure Storage</vt:lpstr>
      <vt:lpstr>Azure Storage Services </vt:lpstr>
      <vt:lpstr>Storage Account Kinds</vt:lpstr>
      <vt:lpstr>Replication Strategies </vt:lpstr>
      <vt:lpstr>Accessing Storage</vt:lpstr>
      <vt:lpstr>Securing Storage Account Endpoints</vt:lpstr>
      <vt:lpstr>Demonstration – Securing a Storage Endpoint</vt:lpstr>
      <vt:lpstr>Lesson 02: Blob Storage</vt:lpstr>
      <vt:lpstr>Blob Storage Overview</vt:lpstr>
      <vt:lpstr>Binary Large Object (Blob) Storage</vt:lpstr>
      <vt:lpstr>Blob Containers</vt:lpstr>
      <vt:lpstr>Blob Access Tiers</vt:lpstr>
      <vt:lpstr>Blob Lifecycle Management</vt:lpstr>
      <vt:lpstr>Uploading Blobs</vt:lpstr>
      <vt:lpstr>Storage Pricing</vt:lpstr>
      <vt:lpstr>Demonstration – Blob Storage</vt:lpstr>
      <vt:lpstr>Lesson 03: Storage Security</vt:lpstr>
      <vt:lpstr>Storage Security Overview</vt:lpstr>
      <vt:lpstr>Storage Security</vt:lpstr>
      <vt:lpstr>Shared Access Signatures</vt:lpstr>
      <vt:lpstr>URI and SAS Parameters</vt:lpstr>
      <vt:lpstr>Demonstration – SAS (Portal)</vt:lpstr>
      <vt:lpstr>Storage Service Encryption</vt:lpstr>
      <vt:lpstr>Customer Managed Keys</vt:lpstr>
      <vt:lpstr>Storage Best Practices</vt:lpstr>
      <vt:lpstr>Lesson 04: Azure Files and File Sync</vt:lpstr>
      <vt:lpstr>Azure Files and File Sync Overview</vt:lpstr>
      <vt:lpstr>Files vs Blobs</vt:lpstr>
      <vt:lpstr>Managing File Shares</vt:lpstr>
      <vt:lpstr>File Share Snapshots</vt:lpstr>
      <vt:lpstr>Demonstration – File Shares</vt:lpstr>
      <vt:lpstr>Azure File Sync</vt:lpstr>
      <vt:lpstr>File Sync Components</vt:lpstr>
      <vt:lpstr>File Sync Steps</vt:lpstr>
      <vt:lpstr>Lesson 05: Managing Storage</vt:lpstr>
      <vt:lpstr>Managing Storage Overview</vt:lpstr>
      <vt:lpstr>Storage Explorer</vt:lpstr>
      <vt:lpstr>Import and Export Service</vt:lpstr>
      <vt:lpstr>AzCopy</vt:lpstr>
      <vt:lpstr>Demonstration – Storage Explorer</vt:lpstr>
      <vt:lpstr>Demonstration – AzCopy</vt:lpstr>
      <vt:lpstr>Lesson 06: Module 07 Labs and Review</vt:lpstr>
      <vt:lpstr>Lab 07 – Manage Azure Storage</vt:lpstr>
      <vt:lpstr>Lab 07 – Architecture diagram</vt:lpstr>
      <vt:lpstr>Module Review</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2020-08-04T15:23:45Z</dcterms:created>
  <dcterms:modified xsi:type="dcterms:W3CDTF">2020-12-14T18:11:23Z</dcterms:modified>
</cp:coreProperties>
</file>