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4"/>
  </p:notesMasterIdLst>
  <p:handoutMasterIdLst>
    <p:handoutMasterId r:id="rId45"/>
  </p:handoutMasterIdLst>
  <p:sldIdLst>
    <p:sldId id="2545" r:id="rId2"/>
    <p:sldId id="2235" r:id="rId3"/>
    <p:sldId id="2546" r:id="rId4"/>
    <p:sldId id="2231" r:id="rId5"/>
    <p:sldId id="2134" r:id="rId6"/>
    <p:sldId id="2547" r:id="rId7"/>
    <p:sldId id="2135" r:id="rId8"/>
    <p:sldId id="2552" r:id="rId9"/>
    <p:sldId id="1777" r:id="rId10"/>
    <p:sldId id="2137" r:id="rId11"/>
    <p:sldId id="2240" r:id="rId12"/>
    <p:sldId id="2548" r:id="rId13"/>
    <p:sldId id="2232" r:id="rId14"/>
    <p:sldId id="2224" r:id="rId15"/>
    <p:sldId id="2225" r:id="rId16"/>
    <p:sldId id="2226" r:id="rId17"/>
    <p:sldId id="2227" r:id="rId18"/>
    <p:sldId id="2171" r:id="rId19"/>
    <p:sldId id="2173" r:id="rId20"/>
    <p:sldId id="2229" r:id="rId21"/>
    <p:sldId id="2005" r:id="rId22"/>
    <p:sldId id="2233" r:id="rId23"/>
    <p:sldId id="2201" r:id="rId24"/>
    <p:sldId id="2202" r:id="rId25"/>
    <p:sldId id="2203" r:id="rId26"/>
    <p:sldId id="2239" r:id="rId27"/>
    <p:sldId id="2242" r:id="rId28"/>
    <p:sldId id="2206" r:id="rId29"/>
    <p:sldId id="2245" r:id="rId30"/>
    <p:sldId id="2207" r:id="rId31"/>
    <p:sldId id="2208" r:id="rId32"/>
    <p:sldId id="2006" r:id="rId33"/>
    <p:sldId id="2234" r:id="rId34"/>
    <p:sldId id="2214" r:id="rId35"/>
    <p:sldId id="2215" r:id="rId36"/>
    <p:sldId id="2217" r:id="rId37"/>
    <p:sldId id="2220" r:id="rId38"/>
    <p:sldId id="2549" r:id="rId39"/>
    <p:sldId id="2550" r:id="rId40"/>
    <p:sldId id="2554" r:id="rId41"/>
    <p:sldId id="2551" r:id="rId42"/>
    <p:sldId id="2553"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2E821-B9E4-147B-98EB-F63382B9DE4E}" v="280" dt="2020-07-30T14:28:19.935"/>
    <p1510:client id="{7711BA2C-49F9-4A4E-8E72-330F0638635D}" v="134" dt="2020-07-22T13:52:42.687"/>
    <p1510:client id="{99E162C6-177E-416E-B9C2-C3F396C5E765}" v="10" dt="2020-07-23T09:40:57.740"/>
    <p1510:client id="{BCAFF71D-FDB6-40AC-9BAE-4E4AECDF8239}" v="14" dt="2020-07-30T15:12:31.6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5" autoAdjust="0"/>
    <p:restoredTop sz="91573" autoAdjust="0"/>
  </p:normalViewPr>
  <p:slideViewPr>
    <p:cSldViewPr snapToGrid="0">
      <p:cViewPr varScale="1">
        <p:scale>
          <a:sx n="91" d="100"/>
          <a:sy n="91" d="100"/>
        </p:scale>
        <p:origin x="48" y="104"/>
      </p:cViewPr>
      <p:guideLst>
        <p:guide orient="horz" pos="2203"/>
        <p:guide pos="3917"/>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12/14/2020 10:11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12/14/2020 10:11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en-us/pricing/details/virtual-machines/serie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azure/virtual-machines/windows/resize-vm" TargetMode="External"/><Relationship Id="rId5" Type="http://schemas.openxmlformats.org/officeDocument/2006/relationships/hyperlink" Target="https://docs.microsoft.com/en-us/azure/virtual-machines/linux/sizes?toc=%2fazure%2fvirtual-machines%2flinux%2ftoc.json" TargetMode="External"/><Relationship Id="rId4" Type="http://schemas.openxmlformats.org/officeDocument/2006/relationships/hyperlink" Target="https://docs.microsoft.com/en-us/azure/virtual-machines/windows/sizes?toc=%2Fazure%2Fvirtual-machines%2Fwindows%2Ftoc.json#size-tabl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server software support for Microsoft Azure Virtual Machines - https://support.microsoft.com/en-us/help/2721672/microsoft-server-software-support-for-microsoft-azure-virtual-machines </a:t>
            </a:r>
          </a:p>
          <a:p>
            <a:endParaRPr lang="en-US" dirty="0"/>
          </a:p>
          <a:p>
            <a:r>
              <a:rPr lang="en-US" dirty="0"/>
              <a:t>Linux on distributions endorsed by Azure - https://docs.microsoft.com/</a:t>
            </a:r>
            <a:r>
              <a:rPr lang="en-US" dirty="0" err="1"/>
              <a:t>en</a:t>
            </a:r>
            <a:r>
              <a:rPr lang="en-US" dirty="0"/>
              <a:t>-us/azure/virtual-machines/</a:t>
            </a:r>
            <a:r>
              <a:rPr lang="en-US" dirty="0" err="1"/>
              <a:t>linux</a:t>
            </a:r>
            <a:r>
              <a:rPr lang="en-US" dirty="0"/>
              <a:t>/</a:t>
            </a:r>
            <a:r>
              <a:rPr lang="en-US" dirty="0" err="1"/>
              <a:t>endorsed-distros#supported-distributions</a:t>
            </a:r>
            <a:r>
              <a:rPr lang="en-US" dirty="0"/>
              <a:t>–versions.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207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connect and sign on to an Azure virtual machine running Windows - https://docs.microsoft.com/en-us/azure/virtual-machines/windows/connect-logon</a:t>
            </a:r>
          </a:p>
          <a:p>
            <a:endParaRPr lang="en-US" dirty="0"/>
          </a:p>
          <a:p>
            <a:r>
              <a:rPr lang="en-US" dirty="0"/>
              <a:t>How to use SSH keys with Windows on Azure</a:t>
            </a:r>
            <a:r>
              <a:rPr lang="en-IN" dirty="0"/>
              <a:t> - https://docs.microsoft.com/en-us/azure/virtual-machines/linux/ssh-from-windows</a:t>
            </a:r>
          </a:p>
          <a:p>
            <a:endParaRPr lang="en-IN" dirty="0"/>
          </a:p>
          <a:p>
            <a:r>
              <a:rPr lang="en-IN" dirty="0"/>
              <a:t>What is Azure Bastion? - https://docs.microsoft.com/en-us/azure/bastion/bastion-overview</a:t>
            </a:r>
            <a:endParaRPr lang="en-US" dirty="0"/>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933248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390096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900" b="0" kern="0" dirty="0">
                <a:effectLst/>
                <a:latin typeface="Calibri" panose="020F0502020204030204" pitchFamily="34" charset="0"/>
                <a:cs typeface="Times New Roman" panose="02020603050405020304" pitchFamily="18" charset="0"/>
              </a:rPr>
              <a:t>Deploy and manage Azure compute resources (25-30%)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Automate deployment and configuration of VMs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Modify Azure Resource Manager (ARM) template</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Deploy from template</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Save a deployment as an ARM template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2449845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Create a Windows virtual machine in the Azure portal - https://docs.microsoft.com/en-us/azure/virtual-machines/windows/quick-create-portal</a:t>
            </a:r>
          </a:p>
          <a:p>
            <a:endParaRPr lang="en-US" dirty="0"/>
          </a:p>
          <a:p>
            <a:r>
              <a:rPr lang="en-US" dirty="0"/>
              <a:t>QuickStart: Create a Linux virtual machine in the Azure portal - https://docs.microsoft.com/en-us/azure/virtual-machines/linux/quick-create-portal</a:t>
            </a:r>
            <a:endParaRPr lang="en-IN" dirty="0"/>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247606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u="none" strike="noStrike" kern="1200" dirty="0">
                <a:solidFill>
                  <a:schemeClr val="tx1"/>
                </a:solidFill>
                <a:effectLst/>
                <a:latin typeface="+mn-lt"/>
                <a:ea typeface="+mn-ea"/>
                <a:cs typeface="+mn-cs"/>
              </a:rPr>
              <a:t>Windows Virtual Machines Documentation - https://docs.microsoft.com/en-us/azure/virtual-machines/windows/</a:t>
            </a:r>
          </a:p>
          <a:p>
            <a:endParaRPr lang="en-US" sz="1200" b="0" dirty="0"/>
          </a:p>
          <a:p>
            <a:r>
              <a:rPr lang="en-US" sz="1200" b="0" dirty="0"/>
              <a:t>Create a Windows virtual machine from a Resource Manager template - https://docs.microsoft.com/en-us/azure/virtual-machines/windows/ps-template</a:t>
            </a:r>
          </a:p>
          <a:p>
            <a:endParaRPr lang="en-US" sz="1200" b="0" dirty="0"/>
          </a:p>
          <a:p>
            <a:r>
              <a:rPr lang="en-US" sz="1200" b="0" dirty="0"/>
              <a:t>Create a VM from a VHD by using the Azure portal - https://docs.microsoft.com/en-us/azure/virtual-machines/windows/create-vm-specialized-portal</a:t>
            </a:r>
          </a:p>
          <a:p>
            <a:endParaRPr lang="en-US" sz="1200" b="0" dirty="0"/>
          </a:p>
          <a:p>
            <a:r>
              <a:rPr lang="en-US" sz="1200" b="0" dirty="0"/>
              <a:t>Deploy Azure virtual machines from VHD templates (Learn) - https://docs.microsoft.com/en-us/azure/virtual-machines/windows/create-vm-specialized-portal</a:t>
            </a:r>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a:p>
        </p:txBody>
      </p:sp>
    </p:spTree>
    <p:extLst>
      <p:ext uri="{BB962C8B-B14F-4D97-AF65-F5344CB8AC3E}">
        <p14:creationId xmlns:p14="http://schemas.microsoft.com/office/powerpoint/2010/main" val="3659598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How to connect and sign on to an Azure virtual machine running Windows - https://docs.microsoft.com/en-us/azure/virtual-machines/windows/connect-logon</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a:p>
        </p:txBody>
      </p:sp>
    </p:spTree>
    <p:extLst>
      <p:ext uri="{BB962C8B-B14F-4D97-AF65-F5344CB8AC3E}">
        <p14:creationId xmlns:p14="http://schemas.microsoft.com/office/powerpoint/2010/main" val="2119117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a:p>
        </p:txBody>
      </p:sp>
    </p:spTree>
    <p:extLst>
      <p:ext uri="{BB962C8B-B14F-4D97-AF65-F5344CB8AC3E}">
        <p14:creationId xmlns:p14="http://schemas.microsoft.com/office/powerpoint/2010/main" val="808282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How to use SSH keys with Windows on Azure</a:t>
            </a:r>
            <a:r>
              <a:rPr lang="en-IN" dirty="0"/>
              <a:t> - https://docs.microsoft.com/en-us/azure/virtual-machines/linux/ssh-from-windows</a:t>
            </a:r>
          </a:p>
          <a:p>
            <a:endParaRPr lang="en-US" dirty="0"/>
          </a:p>
          <a:p>
            <a:r>
              <a:rPr lang="en-US" dirty="0"/>
              <a:t>Linux Virtual Machines (Documentation) - https://docs.microsoft.com/en-us/azure/virtual-machines/linux/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How to use SSH keys with Windows on Azure</a:t>
            </a:r>
            <a:r>
              <a:rPr lang="en-IN" dirty="0"/>
              <a:t> - https://docs.microsoft.com/en-us/azure/virtual-machines/linux/ssh-from-windows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IN"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How to create a Linux virtual machine with Azure Resource Manager templates - https://docs.microsoft.com/en-us/azure/virtual-machines/linux/create-ssh-secured-vm-from-template</a:t>
            </a:r>
            <a:endParaRPr lang="en-IN" dirty="0"/>
          </a:p>
          <a:p>
            <a:endParaRPr lang="en-US" dirty="0"/>
          </a:p>
          <a:p>
            <a:r>
              <a:rPr lang="en-US" dirty="0"/>
              <a:t>✔️ Azure currently requires at least a 2048-bit key length and the SSH-RSA format for public and private keys.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Module overview</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a:p>
        </p:txBody>
      </p:sp>
    </p:spTree>
    <p:extLst>
      <p:ext uri="{BB962C8B-B14F-4D97-AF65-F5344CB8AC3E}">
        <p14:creationId xmlns:p14="http://schemas.microsoft.com/office/powerpoint/2010/main" val="2907524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36328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Deploy and manage Azure compute resources (25-30%)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VMs for high availability and scalability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Configure high availability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Deploy and configure scale sets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a:p>
        </p:txBody>
      </p:sp>
    </p:spTree>
    <p:extLst>
      <p:ext uri="{BB962C8B-B14F-4D97-AF65-F5344CB8AC3E}">
        <p14:creationId xmlns:p14="http://schemas.microsoft.com/office/powerpoint/2010/main" val="1171001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Well-Architected Framework (Reliability) - https://docs.microsoft.com/en-us/learn/modules/azure-well-architected-reliability/</a:t>
            </a:r>
          </a:p>
          <a:p>
            <a:endParaRPr lang="en-US" dirty="0"/>
          </a:p>
          <a:p>
            <a:r>
              <a:rPr lang="en-US" dirty="0"/>
              <a:t>✔️ To reduce the impact of downtime due to one or more of these events, we recommend placing multiple virtual machines into an availability set (next topic).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Availability options for virtual machines in Azure - https://docs.microsoft.com/en-us/azure/virtual-machines/windows/availability</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Configure multiple virtual machines in an availability set for redundancy - https://docs.microsoft.com/en-us/azure/virtual-machines/windows/manage-availability#:~:text=Availability%20sets%20are%20another%20datacenter,meets%20the%2099.95%25%20Azure%20SLA.</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You can create a virtual machine and an availability set at the same time. A VM can only be added to an availability set when it is created. To change the availability set, you need to delete and then recreate the virtual machine.</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Placing your Virtual Machines into an availability set does not protect your application from operating system or application-specific failures, it does limit the impact of potential physical hardware failures, network outages, or power interruptions. Can you see why this important and how this is implemented?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Regions and Availability Zones in Azure</a:t>
            </a:r>
            <a:r>
              <a:rPr lang="en-IN" dirty="0"/>
              <a:t> - https://docs.microsoft.com/en-us/azure/availability-zones/az-overview </a:t>
            </a:r>
            <a:endParaRPr lang="en-US" dirty="0"/>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685820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Autoscaling - https://docs.microsoft.com/en-us/azure/architecture/best-practices/auto-scaling</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289700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are virtual machine scale sets? - https://docs.microsoft.com/en-us/azure/virtual-machine-scale-sets/overview</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4681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 virtual machine scale set in the Azure portal - https://docs.microsoft.com/en-us/azure/virtual-machine-scale-sets/quick-create-portal</a:t>
            </a:r>
            <a:endParaRPr lang="en-IN" dirty="0"/>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561592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024164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Autoscale minimizes the number of unnecessary VM instances that run your application when demand is low, while customers continue to receive an acceptable level of performance as demand grows and additional VM instances are automatically added. </a:t>
            </a:r>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6477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Best Practices for Autoscale - https://docs.microsoft.com/en-us/azure/monitoring-and-diagnostics/insights-autoscale-best-practices </a:t>
            </a:r>
          </a:p>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465500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Lesson overview</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a:p>
        </p:txBody>
      </p:sp>
    </p:spTree>
    <p:extLst>
      <p:ext uri="{BB962C8B-B14F-4D97-AF65-F5344CB8AC3E}">
        <p14:creationId xmlns:p14="http://schemas.microsoft.com/office/powerpoint/2010/main" val="269471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 extensions and features for Windows - https://docs.microsoft.com/en-us/azure/virtual-machines/extensions/features-windows?toc=%2Fazure%2Fvirtual-machines%2Fwindows%2Ftoc.json </a:t>
            </a:r>
          </a:p>
          <a:p>
            <a:endParaRPr lang="en-US" dirty="0"/>
          </a:p>
          <a:p>
            <a:r>
              <a:rPr lang="en-US" dirty="0"/>
              <a:t>Virtual machine extensions and features for Linux - https://docs.microsoft.com/en-us/azure/virtual-machines/extensions/features-linux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Script Extension for Windows - https://docs.microsoft.com/en-us/azure/virtual-machines/extensions/custom-script-windows</a:t>
            </a:r>
          </a:p>
          <a:p>
            <a:endParaRPr lang="en-US" dirty="0"/>
          </a:p>
          <a:p>
            <a:r>
              <a:rPr lang="en-US" dirty="0"/>
              <a:t>Use the Azure Custom Script Extension Version 2 with Linux virtual machines - https://docs.microsoft.com/en-us/azure/virtual-machines/extensions/custom-script-linux</a:t>
            </a:r>
          </a:p>
          <a:p>
            <a:endParaRPr lang="en-US" dirty="0"/>
          </a:p>
          <a:p>
            <a:r>
              <a:rPr lang="en-US" dirty="0"/>
              <a:t>Protect your virtual machine settings with Azure Automation State Configuration (Learn) - https://docs.microsoft.com/learn/modules/protect-vm-settings-with-dsc/</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Can you think of any custom script extensions that you might want to create? </a:t>
            </a:r>
            <a:r>
              <a:rPr lang="en-US" dirty="0">
                <a:solidFill>
                  <a:schemeClr val="tx1"/>
                </a:solidFill>
                <a:latin typeface="+mj-lt"/>
                <a:cs typeface="Segoe UI Semibold" panose="020B0702040204020203" pitchFamily="34" charset="0"/>
              </a:rPr>
              <a:t>For PowerShell use the Set-</a:t>
            </a:r>
            <a:r>
              <a:rPr lang="en-US" dirty="0" err="1">
                <a:solidFill>
                  <a:schemeClr val="tx1"/>
                </a:solidFill>
                <a:latin typeface="+mj-lt"/>
                <a:cs typeface="Segoe UI Semibold" panose="020B0702040204020203" pitchFamily="34" charset="0"/>
              </a:rPr>
              <a:t>AzVmCustomScriptExtension</a:t>
            </a:r>
            <a:r>
              <a:rPr lang="en-US" dirty="0">
                <a:solidFill>
                  <a:schemeClr val="tx1"/>
                </a:solidFill>
                <a:latin typeface="+mj-lt"/>
                <a:cs typeface="Segoe UI Semibold" panose="020B0702040204020203" pitchFamily="34" charset="0"/>
              </a:rPr>
              <a:t> command.</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Introduction to the Azure Desired State Configuration extension handler - https://docs.microsoft.com/en-us/azure/virtual-machines/extensions/dsc-overview</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a:p>
        </p:txBody>
      </p:sp>
    </p:spTree>
    <p:extLst>
      <p:ext uri="{BB962C8B-B14F-4D97-AF65-F5344CB8AC3E}">
        <p14:creationId xmlns:p14="http://schemas.microsoft.com/office/powerpoint/2010/main" val="28633430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5353931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08 - Manage Virtual Machines - ESTIMATED DURATION 50 MIN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Deploy and manage Azure compute resources (25-30%)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Calibri" panose="020F0502020204030204" pitchFamily="34" charset="0"/>
                <a:ea typeface="Times New Roman" panose="02020603050405020304" pitchFamily="18" charset="0"/>
                <a:cs typeface="Calibri" panose="020F0502020204030204" pitchFamily="34" charset="0"/>
              </a:rPr>
              <a:t>Create and configure VMs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VM sizes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data disks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3215911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a:t>
            </a:r>
            <a:r>
              <a:rPr lang="en-US"/>
              <a:t>/browse</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as a Service - https://azure.microsoft.com/en-us/overview/what-is-iaas/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Choose an Azure compute service for your application - https://docs.microsoft.com/en-us/azure/architecture/guide/technology-choices/compute-decision-tree</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Virtual Machine Documentation - https://docs.microsoft.com/en-us/azure/virtual-machines/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375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dirty="0">
                <a:latin typeface="Segoe UI"/>
                <a:cs typeface="Segoe UI"/>
              </a:rPr>
              <a:t>Virtual Machine series</a:t>
            </a:r>
            <a:r>
              <a:rPr lang="en-US" b="1" dirty="0">
                <a:latin typeface="Segoe UI"/>
                <a:cs typeface="Segoe UI"/>
              </a:rPr>
              <a:t> - </a:t>
            </a:r>
            <a:r>
              <a:rPr lang="en-US" dirty="0">
                <a:latin typeface="Segoe UI"/>
                <a:cs typeface="Segoe UI"/>
                <a:hlinkClick r:id="rId3"/>
              </a:rPr>
              <a:t>https://azure.microsoft.com/en-us/pricing/details/virtual-machines/series/</a:t>
            </a:r>
            <a:endParaRPr lang="en-US" dirty="0">
              <a:latin typeface="Segoe UI"/>
              <a:cs typeface="Segoe UI"/>
            </a:endParaRPr>
          </a:p>
          <a:p>
            <a:pPr>
              <a:lnSpc>
                <a:spcPct val="100000"/>
              </a:lnSpc>
              <a:spcAft>
                <a:spcPts val="0"/>
              </a:spcAft>
            </a:pPr>
            <a:endParaRPr lang="en-US" dirty="0">
              <a:latin typeface="Segoe UI"/>
              <a:cs typeface="Segoe UI"/>
            </a:endParaRPr>
          </a:p>
          <a:p>
            <a:r>
              <a:rPr lang="en-US" dirty="0">
                <a:latin typeface="Segoe UI"/>
                <a:cs typeface="Segoe UI"/>
              </a:rPr>
              <a:t>Sizes for Windows virtual machines in Azure - </a:t>
            </a:r>
            <a:r>
              <a:rPr lang="en-US" dirty="0">
                <a:latin typeface="Segoe UI"/>
                <a:cs typeface="Segoe UI"/>
                <a:hlinkClick r:id="rId4"/>
              </a:rPr>
              <a:t>https://docs.microsoft.com/en-us/azure/virtual-machines/windows/sizes?toc=%2Fazure%2Fvirtual-machines%2Fwindows%2Ftoc.json#size-tables</a:t>
            </a:r>
            <a:r>
              <a:rPr lang="en-US" dirty="0">
                <a:latin typeface="Segoe UI"/>
                <a:cs typeface="Segoe UI"/>
              </a:rPr>
              <a:t> </a:t>
            </a:r>
          </a:p>
          <a:p>
            <a:endParaRPr lang="en-US" dirty="0"/>
          </a:p>
          <a:p>
            <a:r>
              <a:rPr lang="en-US" dirty="0">
                <a:latin typeface="Segoe UI"/>
                <a:cs typeface="Segoe UI"/>
              </a:rPr>
              <a:t>Sizes for Linux virtual machines in Azure - </a:t>
            </a:r>
            <a:r>
              <a:rPr lang="en-US" dirty="0">
                <a:latin typeface="Segoe UI"/>
                <a:cs typeface="Segoe UI"/>
                <a:hlinkClick r:id="rId5"/>
              </a:rPr>
              <a:t>https://docs.microsoft.com/en-us/azure/virtual-machines/linux/sizes?toc=%2fazure%2fvirtual-machines%2flinux%2ftoc.json</a:t>
            </a:r>
            <a:r>
              <a:rPr lang="en-US" dirty="0">
                <a:latin typeface="Segoe UI"/>
                <a:cs typeface="Segoe UI"/>
              </a:rPr>
              <a:t> </a:t>
            </a:r>
          </a:p>
          <a:p>
            <a:endParaRPr lang="en-US" dirty="0"/>
          </a:p>
          <a:p>
            <a:r>
              <a:rPr lang="en-US" dirty="0">
                <a:latin typeface="Segoe UI"/>
                <a:cs typeface="Segoe UI"/>
              </a:rPr>
              <a:t>Resize a Windows VM - </a:t>
            </a:r>
            <a:r>
              <a:rPr lang="en-US" dirty="0">
                <a:latin typeface="Segoe UI"/>
                <a:cs typeface="Segoe UI"/>
                <a:hlinkClick r:id="rId6"/>
              </a:rPr>
              <a:t>https://docs.microsoft.com/en-us/azure/virtual-machines/windows/resize-vm</a:t>
            </a:r>
            <a:endParaRPr lang="en-US" dirty="0">
              <a:latin typeface="Segoe UI"/>
              <a:cs typeface="Segoe UI"/>
            </a:endParaRP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993343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Azure managed disks - https://docs.microsoft.com/en-us/azure/virtual-machines/managed-disks-overview</a:t>
            </a:r>
          </a:p>
          <a:p>
            <a:endParaRPr lang="en-US" dirty="0"/>
          </a:p>
          <a:p>
            <a:r>
              <a:rPr lang="en-US" dirty="0"/>
              <a:t>Introduction to Azure managed disks - https://docs.microsoft.com/en-us/azure/virtual-machines/windows/managed-disks-overview</a:t>
            </a:r>
          </a:p>
          <a:p>
            <a:endParaRPr lang="en-US" dirty="0"/>
          </a:p>
          <a:p>
            <a:r>
              <a:rPr lang="en-US" dirty="0"/>
              <a:t>Convert a Windows virtual machine from unmanaged disks to managed disks - https://docs.microsoft.com/en-us/azure/virtual-machines/windows/convert-unmanaged-to-managed-disks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952756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1EA226DC-B2E1-4A40-A203-D4D6A279922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4A5CDFAF-748A-4AC7-9605-132AD9D64E7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D4EABCB3-61CF-434B-AD87-C5E18C88F62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4154ECE1-64B1-4ABB-A3F2-F1EFD966DD9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85135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41DA8B75-091A-404A-A075-2A6A8C303CD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64981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22" r:id="rId3"/>
    <p:sldLayoutId id="2147484623"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 Id="rId9" Type="http://schemas.openxmlformats.org/officeDocument/2006/relationships/image" Target="../media/image43.emf"/></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6.emf"/><Relationship Id="rId4" Type="http://schemas.openxmlformats.org/officeDocument/2006/relationships/image" Target="../media/image55.emf"/></Relationships>
</file>

<file path=ppt/slides/_rels/slide21.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61.emf"/><Relationship Id="rId11" Type="http://schemas.openxmlformats.org/officeDocument/2006/relationships/image" Target="../media/image66.emf"/><Relationship Id="rId5" Type="http://schemas.openxmlformats.org/officeDocument/2006/relationships/image" Target="../media/image60.emf"/><Relationship Id="rId10" Type="http://schemas.openxmlformats.org/officeDocument/2006/relationships/image" Target="../media/image65.emf"/><Relationship Id="rId4" Type="http://schemas.openxmlformats.org/officeDocument/2006/relationships/image" Target="../media/image59.emf"/><Relationship Id="rId9" Type="http://schemas.openxmlformats.org/officeDocument/2006/relationships/image" Target="../media/image64.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s>
</file>

<file path=ppt/slides/_rels/slide38.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40.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svg"/><Relationship Id="rId18" Type="http://schemas.openxmlformats.org/officeDocument/2006/relationships/image" Target="../media/image103.png"/><Relationship Id="rId3" Type="http://schemas.openxmlformats.org/officeDocument/2006/relationships/image" Target="../media/image88.svg"/><Relationship Id="rId21" Type="http://schemas.openxmlformats.org/officeDocument/2006/relationships/image" Target="../media/image106.svg"/><Relationship Id="rId7" Type="http://schemas.openxmlformats.org/officeDocument/2006/relationships/image" Target="../media/image92.svg"/><Relationship Id="rId12" Type="http://schemas.openxmlformats.org/officeDocument/2006/relationships/image" Target="../media/image97.png"/><Relationship Id="rId17" Type="http://schemas.openxmlformats.org/officeDocument/2006/relationships/image" Target="../media/image102.svg"/><Relationship Id="rId2" Type="http://schemas.openxmlformats.org/officeDocument/2006/relationships/image" Target="../media/image87.png"/><Relationship Id="rId16" Type="http://schemas.openxmlformats.org/officeDocument/2006/relationships/image" Target="../media/image101.png"/><Relationship Id="rId20"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svg"/><Relationship Id="rId5" Type="http://schemas.openxmlformats.org/officeDocument/2006/relationships/image" Target="../media/image90.svg"/><Relationship Id="rId15" Type="http://schemas.openxmlformats.org/officeDocument/2006/relationships/image" Target="../media/image100.svg"/><Relationship Id="rId10" Type="http://schemas.openxmlformats.org/officeDocument/2006/relationships/image" Target="../media/image95.png"/><Relationship Id="rId19" Type="http://schemas.openxmlformats.org/officeDocument/2006/relationships/image" Target="../media/image104.svg"/><Relationship Id="rId4" Type="http://schemas.openxmlformats.org/officeDocument/2006/relationships/image" Target="../media/image89.png"/><Relationship Id="rId9" Type="http://schemas.openxmlformats.org/officeDocument/2006/relationships/image" Target="../media/image94.svg"/><Relationship Id="rId14" Type="http://schemas.openxmlformats.org/officeDocument/2006/relationships/image" Target="../media/image99.png"/></Relationships>
</file>

<file path=ppt/slides/_rels/slide41.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 Id="rId9" Type="http://schemas.openxmlformats.org/officeDocument/2006/relationships/image" Target="../media/image26.emf"/></Relationships>
</file>

<file path=ppt/slides/_rels/slide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00" dirty="0"/>
              <a:t>AZ-104T00A</a:t>
            </a:r>
            <a:br>
              <a:rPr lang="en-US" sz="4200" dirty="0"/>
            </a:br>
            <a:r>
              <a:rPr lang="en-US" sz="4200" dirty="0"/>
              <a:t>Module 08:</a:t>
            </a:r>
            <a:br>
              <a:rPr lang="en-US" sz="4200" dirty="0"/>
            </a:br>
            <a:r>
              <a:rPr lang="en-US" sz="4200" dirty="0"/>
              <a:t>Azure Virtual Machines</a:t>
            </a:r>
          </a:p>
        </p:txBody>
      </p:sp>
    </p:spTree>
    <p:extLst>
      <p:ext uri="{BB962C8B-B14F-4D97-AF65-F5344CB8AC3E}">
        <p14:creationId xmlns:p14="http://schemas.microsoft.com/office/powerpoint/2010/main" val="35959425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Operating Systems</a:t>
            </a:r>
          </a:p>
        </p:txBody>
      </p:sp>
      <p:sp>
        <p:nvSpPr>
          <p:cNvPr id="5" name="Rectangle 4">
            <a:extLst>
              <a:ext uri="{FF2B5EF4-FFF2-40B4-BE49-F238E27FC236}">
                <a16:creationId xmlns:a16="http://schemas.microsoft.com/office/drawing/2014/main" id="{F18A0F85-44DE-4283-B0E5-FBC5AEF586C1}"/>
              </a:ext>
            </a:extLst>
          </p:cNvPr>
          <p:cNvSpPr/>
          <p:nvPr/>
        </p:nvSpPr>
        <p:spPr>
          <a:xfrm>
            <a:off x="427037" y="1192212"/>
            <a:ext cx="4475163" cy="24642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cs typeface="Segoe UI" panose="020B0502040204020203" pitchFamily="34" charset="0"/>
              </a:rPr>
              <a:t>Windows Server includes many common products, requires a license, doesn’t support OS upgrades</a:t>
            </a:r>
          </a:p>
        </p:txBody>
      </p:sp>
      <p:sp>
        <p:nvSpPr>
          <p:cNvPr id="7" name="Rectangle 6">
            <a:extLst>
              <a:ext uri="{FF2B5EF4-FFF2-40B4-BE49-F238E27FC236}">
                <a16:creationId xmlns:a16="http://schemas.microsoft.com/office/drawing/2014/main" id="{8CE47D9A-3EF7-44AC-9D74-04982DDD99D5}"/>
              </a:ext>
            </a:extLst>
          </p:cNvPr>
          <p:cNvSpPr/>
          <p:nvPr/>
        </p:nvSpPr>
        <p:spPr>
          <a:xfrm>
            <a:off x="427037" y="3948528"/>
            <a:ext cx="4475163" cy="24642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panose="020B0502040204020203" pitchFamily="34" charset="0"/>
              </a:rPr>
              <a:t>Linux distributions are supported, upgrade of</a:t>
            </a:r>
            <a:br>
              <a:rPr lang="en-US" sz="2400" dirty="0">
                <a:solidFill>
                  <a:schemeClr val="tx1"/>
                </a:solidFill>
                <a:cs typeface="Segoe UI" panose="020B0502040204020203" pitchFamily="34" charset="0"/>
              </a:rPr>
            </a:br>
            <a:r>
              <a:rPr lang="en-US" sz="2400" dirty="0">
                <a:solidFill>
                  <a:schemeClr val="tx1"/>
                </a:solidFill>
                <a:cs typeface="Segoe UI" panose="020B0502040204020203" pitchFamily="34" charset="0"/>
              </a:rPr>
              <a:t>the OS is supported</a:t>
            </a:r>
          </a:p>
        </p:txBody>
      </p:sp>
      <p:pic>
        <p:nvPicPr>
          <p:cNvPr id="2" name="Picture 1" descr="Screenshot showing a list of Operating Systems, Windows server, Ubuntu server Red Hat Enterprise Linux 7.5, Windows Client and SUSE Linux Enterprise Server">
            <a:extLst>
              <a:ext uri="{FF2B5EF4-FFF2-40B4-BE49-F238E27FC236}">
                <a16:creationId xmlns:a16="http://schemas.microsoft.com/office/drawing/2014/main" id="{2E867695-9CEC-4DDD-885B-C26459FCC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7889" y="1324707"/>
            <a:ext cx="3491306" cy="5088061"/>
          </a:xfrm>
          <a:prstGeom prst="rect">
            <a:avLst/>
          </a:prstGeom>
          <a:ln>
            <a:solidFill>
              <a:schemeClr val="bg1">
                <a:lumMod val="95000"/>
              </a:schemeClr>
            </a:solidFill>
          </a:ln>
        </p:spPr>
      </p:pic>
      <p:sp>
        <p:nvSpPr>
          <p:cNvPr id="9" name="Rectangle 8">
            <a:extLst>
              <a:ext uri="{FF2B5EF4-FFF2-40B4-BE49-F238E27FC236}">
                <a16:creationId xmlns:a16="http://schemas.microsoft.com/office/drawing/2014/main" id="{5386AA46-FE6B-4AAF-B7E6-4D4B506212A9}"/>
              </a:ext>
              <a:ext uri="{C183D7F6-B498-43B3-948B-1728B52AA6E4}">
                <adec:decorative xmlns:adec="http://schemas.microsoft.com/office/drawing/2017/decorative" val="1"/>
              </a:ext>
            </a:extLst>
          </p:cNvPr>
          <p:cNvSpPr/>
          <p:nvPr/>
        </p:nvSpPr>
        <p:spPr bwMode="auto">
          <a:xfrm>
            <a:off x="5057648" y="1192213"/>
            <a:ext cx="6951789" cy="52205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4701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t>Virtual Machine Connections</a:t>
            </a:r>
          </a:p>
        </p:txBody>
      </p:sp>
      <p:sp>
        <p:nvSpPr>
          <p:cNvPr id="72" name="Rectangle 71">
            <a:extLst>
              <a:ext uri="{FF2B5EF4-FFF2-40B4-BE49-F238E27FC236}">
                <a16:creationId xmlns:a16="http://schemas.microsoft.com/office/drawing/2014/main" id="{316296C6-6DB4-432B-884B-E17A40C565B1}"/>
              </a:ext>
            </a:extLst>
          </p:cNvPr>
          <p:cNvSpPr/>
          <p:nvPr/>
        </p:nvSpPr>
        <p:spPr>
          <a:xfrm>
            <a:off x="427037" y="1252036"/>
            <a:ext cx="4475163" cy="168574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panose="020B0502040204020203" pitchFamily="34" charset="0"/>
              </a:rPr>
              <a:t>Remote Desktop Protocol</a:t>
            </a:r>
          </a:p>
          <a:p>
            <a:r>
              <a:rPr lang="en-US" sz="2400" dirty="0">
                <a:solidFill>
                  <a:schemeClr val="tx1"/>
                </a:solidFill>
                <a:cs typeface="Segoe UI" panose="020B0502040204020203" pitchFamily="34" charset="0"/>
              </a:rPr>
              <a:t>for Windows-based</a:t>
            </a:r>
            <a:br>
              <a:rPr lang="en-US" sz="2400" dirty="0">
                <a:solidFill>
                  <a:schemeClr val="tx1"/>
                </a:solidFill>
                <a:cs typeface="Segoe UI" panose="020B0502040204020203" pitchFamily="34" charset="0"/>
              </a:rPr>
            </a:br>
            <a:r>
              <a:rPr lang="en-US" sz="2400" dirty="0">
                <a:solidFill>
                  <a:schemeClr val="tx1"/>
                </a:solidFill>
                <a:cs typeface="Segoe UI" panose="020B0502040204020203" pitchFamily="34" charset="0"/>
              </a:rPr>
              <a:t>Virtual Machines</a:t>
            </a:r>
          </a:p>
        </p:txBody>
      </p:sp>
      <p:sp>
        <p:nvSpPr>
          <p:cNvPr id="73" name="Rectangle 72">
            <a:extLst>
              <a:ext uri="{FF2B5EF4-FFF2-40B4-BE49-F238E27FC236}">
                <a16:creationId xmlns:a16="http://schemas.microsoft.com/office/drawing/2014/main" id="{13B828A2-AF1E-4C6E-8B45-FBC7295CAD6B}"/>
              </a:ext>
            </a:extLst>
          </p:cNvPr>
          <p:cNvSpPr/>
          <p:nvPr/>
        </p:nvSpPr>
        <p:spPr>
          <a:xfrm>
            <a:off x="427037" y="3085686"/>
            <a:ext cx="4475163" cy="158032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panose="020B0502040204020203" pitchFamily="34" charset="0"/>
              </a:rPr>
              <a:t>Secure Shell Protocol for Linux based Virtual Machines</a:t>
            </a:r>
          </a:p>
        </p:txBody>
      </p:sp>
      <p:sp>
        <p:nvSpPr>
          <p:cNvPr id="74" name="Rectangle 73">
            <a:extLst>
              <a:ext uri="{FF2B5EF4-FFF2-40B4-BE49-F238E27FC236}">
                <a16:creationId xmlns:a16="http://schemas.microsoft.com/office/drawing/2014/main" id="{CC7FA019-48EB-452E-9F30-5C27E672055D}"/>
              </a:ext>
            </a:extLst>
          </p:cNvPr>
          <p:cNvSpPr/>
          <p:nvPr/>
        </p:nvSpPr>
        <p:spPr>
          <a:xfrm>
            <a:off x="438150" y="4813907"/>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cs typeface="Segoe UI" panose="020B0502040204020203" pitchFamily="34" charset="0"/>
              </a:rPr>
              <a:t>Bastion Subnet for RDP/SSH through the Portal over SSL</a:t>
            </a:r>
          </a:p>
        </p:txBody>
      </p:sp>
      <p:sp>
        <p:nvSpPr>
          <p:cNvPr id="65" name="Rectangle 64">
            <a:extLst>
              <a:ext uri="{FF2B5EF4-FFF2-40B4-BE49-F238E27FC236}">
                <a16:creationId xmlns:a16="http://schemas.microsoft.com/office/drawing/2014/main" id="{857F89EC-90A4-449E-8289-D612E43DF098}"/>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3" name="Picture 2" descr="A Bastion subnet provides access to a virtual machine subnet. ">
            <a:extLst>
              <a:ext uri="{FF2B5EF4-FFF2-40B4-BE49-F238E27FC236}">
                <a16:creationId xmlns:a16="http://schemas.microsoft.com/office/drawing/2014/main" id="{E5F5DD9C-1E37-4DAF-8792-4CF1F9C38D59}"/>
              </a:ext>
            </a:extLst>
          </p:cNvPr>
          <p:cNvPicPr>
            <a:picLocks noChangeAspect="1"/>
          </p:cNvPicPr>
          <p:nvPr/>
        </p:nvPicPr>
        <p:blipFill>
          <a:blip r:embed="rId3"/>
          <a:stretch>
            <a:fillRect/>
          </a:stretch>
        </p:blipFill>
        <p:spPr>
          <a:xfrm>
            <a:off x="5118023" y="1579087"/>
            <a:ext cx="6880302" cy="4579299"/>
          </a:xfrm>
          <a:prstGeom prst="rect">
            <a:avLst/>
          </a:prstGeom>
        </p:spPr>
      </p:pic>
    </p:spTree>
    <p:extLst>
      <p:ext uri="{BB962C8B-B14F-4D97-AF65-F5344CB8AC3E}">
        <p14:creationId xmlns:p14="http://schemas.microsoft.com/office/powerpoint/2010/main" val="42116047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02: Creating Virtual Machines</a:t>
            </a:r>
          </a:p>
        </p:txBody>
      </p:sp>
      <p:pic>
        <p:nvPicPr>
          <p:cNvPr id="3" name="Picture 2" descr="Icon of three circles inside three squares">
            <a:extLst>
              <a:ext uri="{FF2B5EF4-FFF2-40B4-BE49-F238E27FC236}">
                <a16:creationId xmlns:a16="http://schemas.microsoft.com/office/drawing/2014/main" id="{87EE324A-7B4E-41FB-B97F-38BB7BB06C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7400" y="2878701"/>
            <a:ext cx="1295971" cy="1295971"/>
          </a:xfrm>
          <a:prstGeom prst="rect">
            <a:avLst/>
          </a:prstGeom>
        </p:spPr>
      </p:pic>
    </p:spTree>
    <p:extLst>
      <p:ext uri="{BB962C8B-B14F-4D97-AF65-F5344CB8AC3E}">
        <p14:creationId xmlns:p14="http://schemas.microsoft.com/office/powerpoint/2010/main" val="36196954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881710"/>
            <a:ext cx="2506662" cy="1231106"/>
          </a:xfrm>
        </p:spPr>
        <p:txBody>
          <a:bodyPr/>
          <a:lstStyle/>
          <a:p>
            <a:r>
              <a:rPr lang="en-US" dirty="0"/>
              <a:t>Creating Virtual Machines Overview</a:t>
            </a:r>
          </a:p>
        </p:txBody>
      </p:sp>
      <p:pic>
        <p:nvPicPr>
          <p:cNvPr id="11" name="Picture 10" descr="Icon of a wave connected by circles and lines at both end">
            <a:extLst>
              <a:ext uri="{FF2B5EF4-FFF2-40B4-BE49-F238E27FC236}">
                <a16:creationId xmlns:a16="http://schemas.microsoft.com/office/drawing/2014/main" id="{43DD4781-7EE3-43D7-8338-5D23671D8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1413" y="554917"/>
            <a:ext cx="1060704" cy="1060704"/>
          </a:xfrm>
          <a:prstGeom prst="rect">
            <a:avLst/>
          </a:prstGeom>
        </p:spPr>
      </p:pic>
      <p:sp>
        <p:nvSpPr>
          <p:cNvPr id="52" name="Rectangle 51">
            <a:extLst>
              <a:ext uri="{FF2B5EF4-FFF2-40B4-BE49-F238E27FC236}">
                <a16:creationId xmlns:a16="http://schemas.microsoft.com/office/drawing/2014/main" id="{04CD395F-5DF7-4214-8804-8B1AB3375777}"/>
              </a:ext>
            </a:extLst>
          </p:cNvPr>
          <p:cNvSpPr/>
          <p:nvPr/>
        </p:nvSpPr>
        <p:spPr bwMode="auto">
          <a:xfrm>
            <a:off x="4929558" y="519701"/>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a:solidFill>
                  <a:schemeClr val="tx1"/>
                </a:solidFill>
              </a:rPr>
              <a:t>Creating Virtual Machines</a:t>
            </a:r>
            <a:br>
              <a:rPr lang="en-US">
                <a:solidFill>
                  <a:schemeClr val="tx1"/>
                </a:solidFill>
              </a:rPr>
            </a:br>
            <a:r>
              <a:rPr lang="en-US">
                <a:solidFill>
                  <a:schemeClr val="tx1"/>
                </a:solidFill>
              </a:rPr>
              <a:t>in the Portal</a:t>
            </a:r>
          </a:p>
        </p:txBody>
      </p:sp>
      <p:pic>
        <p:nvPicPr>
          <p:cNvPr id="12" name="Picture 11" descr="Icon of a webpage showing a product symbol">
            <a:extLst>
              <a:ext uri="{FF2B5EF4-FFF2-40B4-BE49-F238E27FC236}">
                <a16:creationId xmlns:a16="http://schemas.microsoft.com/office/drawing/2014/main" id="{C2D0B8C6-3E8A-4881-ACF3-7E23C3B044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81413" y="2125662"/>
            <a:ext cx="1060704" cy="1060704"/>
          </a:xfrm>
          <a:prstGeom prst="rect">
            <a:avLst/>
          </a:prstGeom>
        </p:spPr>
      </p:pic>
      <p:sp>
        <p:nvSpPr>
          <p:cNvPr id="54" name="Rectangle 53">
            <a:extLst>
              <a:ext uri="{FF2B5EF4-FFF2-40B4-BE49-F238E27FC236}">
                <a16:creationId xmlns:a16="http://schemas.microsoft.com/office/drawing/2014/main" id="{3D4C091D-6249-443A-8C1C-9440FB5F2786}"/>
              </a:ext>
            </a:extLst>
          </p:cNvPr>
          <p:cNvSpPr/>
          <p:nvPr/>
        </p:nvSpPr>
        <p:spPr bwMode="auto">
          <a:xfrm>
            <a:off x="4929558" y="2064984"/>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a:solidFill>
                  <a:schemeClr val="tx1"/>
                </a:solidFill>
              </a:rPr>
              <a:t>Windows Virtual Machines</a:t>
            </a:r>
          </a:p>
        </p:txBody>
      </p:sp>
      <p:pic>
        <p:nvPicPr>
          <p:cNvPr id="13" name="Picture 12" descr="Icon of four circle connected in a branch">
            <a:extLst>
              <a:ext uri="{FF2B5EF4-FFF2-40B4-BE49-F238E27FC236}">
                <a16:creationId xmlns:a16="http://schemas.microsoft.com/office/drawing/2014/main" id="{E38D9B2B-CAF5-4BBE-AA7B-DCBBEB8AD6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1413" y="3649662"/>
            <a:ext cx="1060704" cy="1060704"/>
          </a:xfrm>
          <a:prstGeom prst="rect">
            <a:avLst/>
          </a:prstGeom>
        </p:spPr>
      </p:pic>
      <p:sp>
        <p:nvSpPr>
          <p:cNvPr id="56" name="Rectangle 55">
            <a:extLst>
              <a:ext uri="{FF2B5EF4-FFF2-40B4-BE49-F238E27FC236}">
                <a16:creationId xmlns:a16="http://schemas.microsoft.com/office/drawing/2014/main" id="{29A3E51F-3BFB-4515-8D10-3E8220CB9CCE}"/>
              </a:ext>
            </a:extLst>
          </p:cNvPr>
          <p:cNvSpPr/>
          <p:nvPr/>
        </p:nvSpPr>
        <p:spPr bwMode="auto">
          <a:xfrm>
            <a:off x="4929558" y="3610267"/>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a:solidFill>
                  <a:schemeClr val="tx1"/>
                </a:solidFill>
              </a:rPr>
              <a:t>Windows VM Connections</a:t>
            </a:r>
          </a:p>
        </p:txBody>
      </p:sp>
      <p:pic>
        <p:nvPicPr>
          <p:cNvPr id="14" name="Picture 13" descr="Icon of a webpage showing a person on the screen">
            <a:extLst>
              <a:ext uri="{FF2B5EF4-FFF2-40B4-BE49-F238E27FC236}">
                <a16:creationId xmlns:a16="http://schemas.microsoft.com/office/drawing/2014/main" id="{8E917DB2-C813-40C1-93A3-E762CB31FC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413" y="5173662"/>
            <a:ext cx="1060704" cy="1060704"/>
          </a:xfrm>
          <a:prstGeom prst="rect">
            <a:avLst/>
          </a:prstGeom>
        </p:spPr>
      </p:pic>
      <p:sp>
        <p:nvSpPr>
          <p:cNvPr id="66" name="Rectangle 65">
            <a:extLst>
              <a:ext uri="{FF2B5EF4-FFF2-40B4-BE49-F238E27FC236}">
                <a16:creationId xmlns:a16="http://schemas.microsoft.com/office/drawing/2014/main" id="{8E2E7EE0-1492-4A5A-A85F-A4342D64C474}"/>
              </a:ext>
            </a:extLst>
          </p:cNvPr>
          <p:cNvSpPr/>
          <p:nvPr/>
        </p:nvSpPr>
        <p:spPr bwMode="auto">
          <a:xfrm>
            <a:off x="4929558" y="5155549"/>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a:solidFill>
                  <a:schemeClr val="tx1"/>
                </a:solidFill>
              </a:rPr>
              <a:t>Demonstration – Creating a VM in the Portal</a:t>
            </a:r>
          </a:p>
        </p:txBody>
      </p:sp>
      <p:pic>
        <p:nvPicPr>
          <p:cNvPr id="10" name="Picture 9" descr="Icon of a mobile phone with bar charts on the screen">
            <a:extLst>
              <a:ext uri="{FF2B5EF4-FFF2-40B4-BE49-F238E27FC236}">
                <a16:creationId xmlns:a16="http://schemas.microsoft.com/office/drawing/2014/main" id="{12B361CF-4C28-4B99-84FC-FFF4A39970E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80387" y="554917"/>
            <a:ext cx="1060704" cy="1060704"/>
          </a:xfrm>
          <a:prstGeom prst="rect">
            <a:avLst/>
          </a:prstGeom>
        </p:spPr>
      </p:pic>
      <p:sp>
        <p:nvSpPr>
          <p:cNvPr id="68" name="Rectangle 67">
            <a:extLst>
              <a:ext uri="{FF2B5EF4-FFF2-40B4-BE49-F238E27FC236}">
                <a16:creationId xmlns:a16="http://schemas.microsoft.com/office/drawing/2014/main" id="{F312E02A-1C47-46D9-A6B6-766B7F0DD15C}"/>
              </a:ext>
            </a:extLst>
          </p:cNvPr>
          <p:cNvSpPr/>
          <p:nvPr/>
        </p:nvSpPr>
        <p:spPr bwMode="auto">
          <a:xfrm>
            <a:off x="9448922" y="51970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a:solidFill>
                  <a:schemeClr val="tx1"/>
                </a:solidFill>
              </a:rPr>
              <a:t>Linux Virtual</a:t>
            </a:r>
            <a:br>
              <a:rPr lang="en-US">
                <a:solidFill>
                  <a:schemeClr val="tx1"/>
                </a:solidFill>
              </a:rPr>
            </a:br>
            <a:r>
              <a:rPr lang="en-US">
                <a:solidFill>
                  <a:schemeClr val="tx1"/>
                </a:solidFill>
              </a:rPr>
              <a:t>Machines</a:t>
            </a:r>
          </a:p>
        </p:txBody>
      </p:sp>
      <p:pic>
        <p:nvPicPr>
          <p:cNvPr id="16" name="Picture 15" descr="Icon of a circle branched into three connect circles">
            <a:extLst>
              <a:ext uri="{FF2B5EF4-FFF2-40B4-BE49-F238E27FC236}">
                <a16:creationId xmlns:a16="http://schemas.microsoft.com/office/drawing/2014/main" id="{1B6A9C10-C447-4D4A-99F6-2EFED32B039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0387" y="2125662"/>
            <a:ext cx="1060704" cy="1060704"/>
          </a:xfrm>
          <a:prstGeom prst="rect">
            <a:avLst/>
          </a:prstGeom>
        </p:spPr>
      </p:pic>
      <p:sp>
        <p:nvSpPr>
          <p:cNvPr id="70" name="Rectangle 69">
            <a:extLst>
              <a:ext uri="{FF2B5EF4-FFF2-40B4-BE49-F238E27FC236}">
                <a16:creationId xmlns:a16="http://schemas.microsoft.com/office/drawing/2014/main" id="{179E3271-638E-4D37-B81A-2A042B24D6E6}"/>
              </a:ext>
            </a:extLst>
          </p:cNvPr>
          <p:cNvSpPr/>
          <p:nvPr/>
        </p:nvSpPr>
        <p:spPr bwMode="auto">
          <a:xfrm>
            <a:off x="9448922" y="204706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a:solidFill>
                  <a:schemeClr val="tx1"/>
                </a:solidFill>
              </a:rPr>
              <a:t>Linux VM</a:t>
            </a:r>
            <a:br>
              <a:rPr lang="en-US">
                <a:solidFill>
                  <a:schemeClr val="tx1"/>
                </a:solidFill>
              </a:rPr>
            </a:br>
            <a:r>
              <a:rPr lang="en-US">
                <a:solidFill>
                  <a:schemeClr val="tx1"/>
                </a:solidFill>
              </a:rPr>
              <a:t>Connections</a:t>
            </a:r>
          </a:p>
        </p:txBody>
      </p:sp>
      <p:pic>
        <p:nvPicPr>
          <p:cNvPr id="15" name="Picture 14" descr="Icon of a screen with a cursor ">
            <a:extLst>
              <a:ext uri="{FF2B5EF4-FFF2-40B4-BE49-F238E27FC236}">
                <a16:creationId xmlns:a16="http://schemas.microsoft.com/office/drawing/2014/main" id="{EDD8478D-649B-4AE3-8FD3-22C118DB3ED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80387" y="3649662"/>
            <a:ext cx="1060704" cy="1060704"/>
          </a:xfrm>
          <a:prstGeom prst="rect">
            <a:avLst/>
          </a:prstGeom>
        </p:spPr>
      </p:pic>
      <p:sp>
        <p:nvSpPr>
          <p:cNvPr id="72" name="Rectangle 71">
            <a:extLst>
              <a:ext uri="{FF2B5EF4-FFF2-40B4-BE49-F238E27FC236}">
                <a16:creationId xmlns:a16="http://schemas.microsoft.com/office/drawing/2014/main" id="{95848C7D-AC1B-4B01-9637-ECD95F48B8D2}"/>
              </a:ext>
            </a:extLst>
          </p:cNvPr>
          <p:cNvSpPr/>
          <p:nvPr/>
        </p:nvSpPr>
        <p:spPr bwMode="auto">
          <a:xfrm>
            <a:off x="9448922" y="3574421"/>
            <a:ext cx="2343028"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a:solidFill>
                  <a:schemeClr val="tx1"/>
                </a:solidFill>
              </a:rPr>
              <a:t>Demonstration – Connect to Linux Virtual Machines</a:t>
            </a:r>
          </a:p>
        </p:txBody>
      </p:sp>
    </p:spTree>
    <p:extLst>
      <p:ext uri="{BB962C8B-B14F-4D97-AF65-F5344CB8AC3E}">
        <p14:creationId xmlns:p14="http://schemas.microsoft.com/office/powerpoint/2010/main" val="18557085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Creating Virtual Machines in the Portal</a:t>
            </a:r>
          </a:p>
        </p:txBody>
      </p:sp>
      <p:sp>
        <p:nvSpPr>
          <p:cNvPr id="6" name="Rectangle 5">
            <a:extLst>
              <a:ext uri="{FF2B5EF4-FFF2-40B4-BE49-F238E27FC236}">
                <a16:creationId xmlns:a16="http://schemas.microsoft.com/office/drawing/2014/main" id="{0E6F92E4-CEF6-4AD0-A664-D668AB4A4F4F}"/>
              </a:ext>
            </a:extLst>
          </p:cNvPr>
          <p:cNvSpPr/>
          <p:nvPr/>
        </p:nvSpPr>
        <p:spPr>
          <a:xfrm>
            <a:off x="427036" y="1192212"/>
            <a:ext cx="4350633" cy="12112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Basic (required)</a:t>
            </a:r>
            <a:r>
              <a:rPr lang="en-US" dirty="0">
                <a:solidFill>
                  <a:schemeClr val="tx2">
                    <a:lumMod val="50000"/>
                  </a:schemeClr>
                </a:solidFill>
              </a:rPr>
              <a:t> </a:t>
            </a:r>
            <a:r>
              <a:rPr lang="en-US" dirty="0">
                <a:solidFill>
                  <a:schemeClr val="tx1"/>
                </a:solidFill>
              </a:rPr>
              <a:t>– Project details, Administrator account,</a:t>
            </a:r>
            <a:br>
              <a:rPr lang="en-US" dirty="0">
                <a:solidFill>
                  <a:schemeClr val="tx1"/>
                </a:solidFill>
              </a:rPr>
            </a:br>
            <a:r>
              <a:rPr lang="en-US" dirty="0">
                <a:solidFill>
                  <a:schemeClr val="tx1"/>
                </a:solidFill>
              </a:rPr>
              <a:t>Inbound port rules</a:t>
            </a:r>
          </a:p>
        </p:txBody>
      </p:sp>
      <p:sp>
        <p:nvSpPr>
          <p:cNvPr id="7" name="Rectangle 6">
            <a:extLst>
              <a:ext uri="{FF2B5EF4-FFF2-40B4-BE49-F238E27FC236}">
                <a16:creationId xmlns:a16="http://schemas.microsoft.com/office/drawing/2014/main" id="{1789F0AB-DD5A-4BD9-8755-68A05E25459D}"/>
              </a:ext>
            </a:extLst>
          </p:cNvPr>
          <p:cNvSpPr/>
          <p:nvPr/>
        </p:nvSpPr>
        <p:spPr>
          <a:xfrm>
            <a:off x="427036" y="2552639"/>
            <a:ext cx="4350633" cy="5330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Disks</a:t>
            </a:r>
            <a:r>
              <a:rPr lang="en-US" dirty="0">
                <a:solidFill>
                  <a:schemeClr val="tx1"/>
                </a:solidFill>
              </a:rPr>
              <a:t> – OS disk type, data disks</a:t>
            </a:r>
          </a:p>
        </p:txBody>
      </p:sp>
      <p:sp>
        <p:nvSpPr>
          <p:cNvPr id="8" name="Rectangle 7">
            <a:extLst>
              <a:ext uri="{FF2B5EF4-FFF2-40B4-BE49-F238E27FC236}">
                <a16:creationId xmlns:a16="http://schemas.microsoft.com/office/drawing/2014/main" id="{C1BAE85B-6BCF-4E2F-A97F-DA330E880E53}"/>
              </a:ext>
            </a:extLst>
          </p:cNvPr>
          <p:cNvSpPr/>
          <p:nvPr/>
        </p:nvSpPr>
        <p:spPr>
          <a:xfrm>
            <a:off x="427036" y="3234874"/>
            <a:ext cx="4350633" cy="897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Networking</a:t>
            </a:r>
            <a:r>
              <a:rPr lang="en-US" dirty="0">
                <a:solidFill>
                  <a:schemeClr val="tx1"/>
                </a:solidFill>
              </a:rPr>
              <a:t> – Virtual networks,</a:t>
            </a:r>
            <a:br>
              <a:rPr lang="en-US" dirty="0">
                <a:solidFill>
                  <a:schemeClr val="tx1"/>
                </a:solidFill>
              </a:rPr>
            </a:br>
            <a:r>
              <a:rPr lang="en-US" dirty="0">
                <a:solidFill>
                  <a:schemeClr val="tx1"/>
                </a:solidFill>
              </a:rPr>
              <a:t>load balancing</a:t>
            </a:r>
          </a:p>
        </p:txBody>
      </p:sp>
      <p:sp>
        <p:nvSpPr>
          <p:cNvPr id="23" name="Rectangle 22">
            <a:extLst>
              <a:ext uri="{FF2B5EF4-FFF2-40B4-BE49-F238E27FC236}">
                <a16:creationId xmlns:a16="http://schemas.microsoft.com/office/drawing/2014/main" id="{8C4CB771-6127-4E4C-BC19-132D966F6FA4}"/>
              </a:ext>
            </a:extLst>
          </p:cNvPr>
          <p:cNvSpPr/>
          <p:nvPr/>
        </p:nvSpPr>
        <p:spPr>
          <a:xfrm>
            <a:off x="427036" y="4281992"/>
            <a:ext cx="4350633" cy="897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Management</a:t>
            </a:r>
            <a:r>
              <a:rPr lang="en-US" dirty="0">
                <a:solidFill>
                  <a:schemeClr val="tx1"/>
                </a:solidFill>
              </a:rPr>
              <a:t> – Monitoring,</a:t>
            </a:r>
            <a:br>
              <a:rPr lang="en-US" dirty="0">
                <a:solidFill>
                  <a:schemeClr val="tx1"/>
                </a:solidFill>
              </a:rPr>
            </a:br>
            <a:r>
              <a:rPr lang="en-US" dirty="0">
                <a:solidFill>
                  <a:schemeClr val="tx1"/>
                </a:solidFill>
              </a:rPr>
              <a:t>Auto-shutdown, Backup</a:t>
            </a:r>
          </a:p>
        </p:txBody>
      </p:sp>
      <p:sp>
        <p:nvSpPr>
          <p:cNvPr id="24" name="Rectangle 23">
            <a:extLst>
              <a:ext uri="{FF2B5EF4-FFF2-40B4-BE49-F238E27FC236}">
                <a16:creationId xmlns:a16="http://schemas.microsoft.com/office/drawing/2014/main" id="{0F47B71D-5DF3-42F2-BB56-AA708454BF0B}"/>
              </a:ext>
            </a:extLst>
          </p:cNvPr>
          <p:cNvSpPr/>
          <p:nvPr/>
        </p:nvSpPr>
        <p:spPr>
          <a:xfrm>
            <a:off x="427036" y="5329109"/>
            <a:ext cx="4350633" cy="10305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Advanced </a:t>
            </a:r>
            <a:r>
              <a:rPr lang="en-US" dirty="0">
                <a:solidFill>
                  <a:schemeClr val="tx1"/>
                </a:solidFill>
              </a:rPr>
              <a:t>– Add additional configuration, agents, scripts or applications</a:t>
            </a:r>
          </a:p>
        </p:txBody>
      </p:sp>
      <p:sp>
        <p:nvSpPr>
          <p:cNvPr id="10" name="Rectangle 9">
            <a:extLst>
              <a:ext uri="{FF2B5EF4-FFF2-40B4-BE49-F238E27FC236}">
                <a16:creationId xmlns:a16="http://schemas.microsoft.com/office/drawing/2014/main" id="{31598577-0A3B-49E8-929C-B9C5E92E2D6E}"/>
              </a:ext>
              <a:ext uri="{C183D7F6-B498-43B3-948B-1728B52AA6E4}">
                <adec:decorative xmlns:adec="http://schemas.microsoft.com/office/drawing/2017/decorative" val="1"/>
              </a:ext>
            </a:extLst>
          </p:cNvPr>
          <p:cNvSpPr/>
          <p:nvPr/>
        </p:nvSpPr>
        <p:spPr bwMode="auto">
          <a:xfrm>
            <a:off x="4914900" y="1192213"/>
            <a:ext cx="7094537" cy="51931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4" name="Picture 5" descr="Screenshot of the portal menu for creating a virtual machine">
            <a:extLst>
              <a:ext uri="{FF2B5EF4-FFF2-40B4-BE49-F238E27FC236}">
                <a16:creationId xmlns:a16="http://schemas.microsoft.com/office/drawing/2014/main" id="{3978CE8A-4DAF-41EB-AF8C-DDD929EE3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935" y="1409925"/>
            <a:ext cx="6748466" cy="1059526"/>
          </a:xfrm>
          <a:prstGeom prst="rect">
            <a:avLst/>
          </a:prstGeom>
          <a:ln>
            <a:solidFill>
              <a:schemeClr val="bg1">
                <a:lumMod val="75000"/>
              </a:schemeClr>
            </a:solidFill>
          </a:ln>
        </p:spPr>
      </p:pic>
      <p:pic>
        <p:nvPicPr>
          <p:cNvPr id="9" name="Picture 9" descr="A screenshot of the list of different operating systems highlighting Ubuntu server 18.04 LTS">
            <a:extLst>
              <a:ext uri="{FF2B5EF4-FFF2-40B4-BE49-F238E27FC236}">
                <a16:creationId xmlns:a16="http://schemas.microsoft.com/office/drawing/2014/main" id="{1D1EF054-D4DC-499E-8C10-03BD45159C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8237" y="2617723"/>
            <a:ext cx="4728059" cy="3741924"/>
          </a:xfrm>
          <a:prstGeom prst="rect">
            <a:avLst/>
          </a:prstGeom>
          <a:ln>
            <a:solidFill>
              <a:schemeClr val="bg1">
                <a:lumMod val="75000"/>
              </a:schemeClr>
            </a:solidFill>
          </a:ln>
        </p:spPr>
      </p:pic>
    </p:spTree>
    <p:extLst>
      <p:ext uri="{BB962C8B-B14F-4D97-AF65-F5344CB8AC3E}">
        <p14:creationId xmlns:p14="http://schemas.microsoft.com/office/powerpoint/2010/main" val="7765790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a:t>Windows Virtual Machines</a:t>
            </a:r>
          </a:p>
        </p:txBody>
      </p:sp>
      <p:sp>
        <p:nvSpPr>
          <p:cNvPr id="13" name="Rectangle 12">
            <a:extLst>
              <a:ext uri="{FF2B5EF4-FFF2-40B4-BE49-F238E27FC236}">
                <a16:creationId xmlns:a16="http://schemas.microsoft.com/office/drawing/2014/main" id="{CF55ADAB-760D-4CD6-BBC6-BD41A6FEF983}"/>
              </a:ext>
            </a:extLst>
          </p:cNvPr>
          <p:cNvSpPr/>
          <p:nvPr/>
        </p:nvSpPr>
        <p:spPr>
          <a:xfrm>
            <a:off x="427035" y="1192212"/>
            <a:ext cx="4352544" cy="12112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Unique hybrid capabilities</a:t>
            </a:r>
          </a:p>
        </p:txBody>
      </p:sp>
      <p:sp>
        <p:nvSpPr>
          <p:cNvPr id="9" name="Rectangle 8">
            <a:extLst>
              <a:ext uri="{FF2B5EF4-FFF2-40B4-BE49-F238E27FC236}">
                <a16:creationId xmlns:a16="http://schemas.microsoft.com/office/drawing/2014/main" id="{4304AAEE-BBD3-4FA8-8E80-1A6E3FF5AE30}"/>
              </a:ext>
            </a:extLst>
          </p:cNvPr>
          <p:cNvSpPr/>
          <p:nvPr/>
        </p:nvSpPr>
        <p:spPr>
          <a:xfrm>
            <a:off x="427038" y="2552639"/>
            <a:ext cx="4352544" cy="1147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Advanced multi-layer security </a:t>
            </a:r>
          </a:p>
        </p:txBody>
      </p:sp>
      <p:sp>
        <p:nvSpPr>
          <p:cNvPr id="10" name="Rectangle 9">
            <a:extLst>
              <a:ext uri="{FF2B5EF4-FFF2-40B4-BE49-F238E27FC236}">
                <a16:creationId xmlns:a16="http://schemas.microsoft.com/office/drawing/2014/main" id="{D3BB4AEC-2A36-4E23-9C0E-2EE19D913E6F}"/>
              </a:ext>
            </a:extLst>
          </p:cNvPr>
          <p:cNvSpPr/>
          <p:nvPr/>
        </p:nvSpPr>
        <p:spPr>
          <a:xfrm>
            <a:off x="434150" y="3901826"/>
            <a:ext cx="4352544"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Faster innovation for applications </a:t>
            </a:r>
          </a:p>
        </p:txBody>
      </p:sp>
      <p:sp>
        <p:nvSpPr>
          <p:cNvPr id="11" name="Rectangle 10">
            <a:extLst>
              <a:ext uri="{FF2B5EF4-FFF2-40B4-BE49-F238E27FC236}">
                <a16:creationId xmlns:a16="http://schemas.microsoft.com/office/drawing/2014/main" id="{CC1759B9-D34D-4A4B-A57C-BB74186730C9}"/>
              </a:ext>
            </a:extLst>
          </p:cNvPr>
          <p:cNvSpPr/>
          <p:nvPr/>
        </p:nvSpPr>
        <p:spPr>
          <a:xfrm>
            <a:off x="427038" y="5321183"/>
            <a:ext cx="4352544"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Unprecedented hyper-converged infrastructure</a:t>
            </a:r>
          </a:p>
        </p:txBody>
      </p:sp>
      <p:sp>
        <p:nvSpPr>
          <p:cNvPr id="12" name="Rectangle 11">
            <a:extLst>
              <a:ext uri="{FF2B5EF4-FFF2-40B4-BE49-F238E27FC236}">
                <a16:creationId xmlns:a16="http://schemas.microsoft.com/office/drawing/2014/main" id="{D29CDC44-66B9-4E15-A901-3C38720FCC8B}"/>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4" name="Picture 3" descr="Marketplace screenshot of Windows server, IIS on Windows server 2016, SQL server 2016 SPI on Windows Server 2016 and Pyramid 2018 - Windows server">
            <a:extLst>
              <a:ext uri="{FF2B5EF4-FFF2-40B4-BE49-F238E27FC236}">
                <a16:creationId xmlns:a16="http://schemas.microsoft.com/office/drawing/2014/main" id="{CB76ACE4-215D-4247-B380-7C6CD565A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105" y="2678019"/>
            <a:ext cx="6838126" cy="2381437"/>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Windows VM Connections</a:t>
            </a:r>
          </a:p>
        </p:txBody>
      </p:sp>
      <p:sp>
        <p:nvSpPr>
          <p:cNvPr id="5" name="Rectangle 4">
            <a:extLst>
              <a:ext uri="{FF2B5EF4-FFF2-40B4-BE49-F238E27FC236}">
                <a16:creationId xmlns:a16="http://schemas.microsoft.com/office/drawing/2014/main" id="{3EE9A2AD-CF1C-4E1E-879F-947B97450D61}"/>
              </a:ext>
            </a:extLst>
          </p:cNvPr>
          <p:cNvSpPr/>
          <p:nvPr/>
        </p:nvSpPr>
        <p:spPr>
          <a:xfrm>
            <a:off x="427038" y="1285957"/>
            <a:ext cx="4352544" cy="24168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latin typeface="+mj-lt"/>
              </a:rPr>
              <a:t>Remote Desktop Protocol </a:t>
            </a:r>
            <a:r>
              <a:rPr lang="en-US" sz="2400">
                <a:solidFill>
                  <a:schemeClr val="tx1"/>
                </a:solidFill>
              </a:rPr>
              <a:t>(RDP) creates a GUI session and accepts inbound traffic on TCP port 3389</a:t>
            </a:r>
          </a:p>
        </p:txBody>
      </p:sp>
      <p:sp>
        <p:nvSpPr>
          <p:cNvPr id="8" name="Rectangle 7">
            <a:extLst>
              <a:ext uri="{FF2B5EF4-FFF2-40B4-BE49-F238E27FC236}">
                <a16:creationId xmlns:a16="http://schemas.microsoft.com/office/drawing/2014/main" id="{A5681400-77DB-4224-AF8D-454479CA45BD}"/>
              </a:ext>
            </a:extLst>
          </p:cNvPr>
          <p:cNvSpPr/>
          <p:nvPr/>
        </p:nvSpPr>
        <p:spPr>
          <a:xfrm>
            <a:off x="427038" y="3818876"/>
            <a:ext cx="4352544"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err="1">
                <a:solidFill>
                  <a:schemeClr val="tx1"/>
                </a:solidFill>
                <a:latin typeface="+mj-lt"/>
              </a:rPr>
              <a:t>WinRM</a:t>
            </a:r>
            <a:r>
              <a:rPr lang="en-US" sz="2400">
                <a:solidFill>
                  <a:schemeClr val="tx1"/>
                </a:solidFill>
              </a:rPr>
              <a:t> creates a command-line session so can run scripts</a:t>
            </a:r>
          </a:p>
        </p:txBody>
      </p:sp>
      <p:sp>
        <p:nvSpPr>
          <p:cNvPr id="10" name="Rectangle 9">
            <a:extLst>
              <a:ext uri="{FF2B5EF4-FFF2-40B4-BE49-F238E27FC236}">
                <a16:creationId xmlns:a16="http://schemas.microsoft.com/office/drawing/2014/main" id="{32943D17-920D-44F7-A8FF-31B985C18BD5}"/>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6" name="Picture 7" descr="Screenshot that shows Connect - highlighting RDP showing the flow to the Remote Desktop Connection pop up window">
            <a:extLst>
              <a:ext uri="{FF2B5EF4-FFF2-40B4-BE49-F238E27FC236}">
                <a16:creationId xmlns:a16="http://schemas.microsoft.com/office/drawing/2014/main" id="{65E6BF21-22A3-45E2-BC28-552F60F9C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575" y="1349467"/>
            <a:ext cx="4325185" cy="4886295"/>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pic>
        <p:nvPicPr>
          <p:cNvPr id="11" name="Picture 10" descr="Icon of two gears with different sizes">
            <a:extLst>
              <a:ext uri="{FF2B5EF4-FFF2-40B4-BE49-F238E27FC236}">
                <a16:creationId xmlns:a16="http://schemas.microsoft.com/office/drawing/2014/main" id="{AB328281-5EE7-4BDC-9CEB-F510FD7A4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636" y="1523292"/>
            <a:ext cx="1054608" cy="1054608"/>
          </a:xfrm>
          <a:prstGeom prst="rect">
            <a:avLst/>
          </a:prstGeom>
        </p:spPr>
      </p:pic>
      <p:sp>
        <p:nvSpPr>
          <p:cNvPr id="35" name="Rectangle 34">
            <a:extLst>
              <a:ext uri="{FF2B5EF4-FFF2-40B4-BE49-F238E27FC236}">
                <a16:creationId xmlns:a16="http://schemas.microsoft.com/office/drawing/2014/main" id="{FA58719F-A18D-4B03-B522-3592CB9DAA73}"/>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the virtual machine</a:t>
            </a:r>
          </a:p>
        </p:txBody>
      </p:sp>
      <p:cxnSp>
        <p:nvCxnSpPr>
          <p:cNvPr id="15" name="Straight Connector 14">
            <a:extLst>
              <a:ext uri="{FF2B5EF4-FFF2-40B4-BE49-F238E27FC236}">
                <a16:creationId xmlns:a16="http://schemas.microsoft.com/office/drawing/2014/main" id="{FA41AD65-1E2E-4AA9-B8A5-178C3F45CFB5}"/>
              </a:ext>
              <a:ext uri="{C183D7F6-B498-43B3-948B-1728B52AA6E4}">
                <adec:decorative xmlns:adec="http://schemas.microsoft.com/office/drawing/2017/decorative" val="1"/>
              </a:ext>
            </a:extLst>
          </p:cNvPr>
          <p:cNvCxnSpPr>
            <a:cxnSpLocks/>
          </p:cNvCxnSpPr>
          <p:nvPr/>
        </p:nvCxnSpPr>
        <p:spPr>
          <a:xfrm>
            <a:off x="1835150" y="268369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martphone with a cube on the screen">
            <a:extLst>
              <a:ext uri="{FF2B5EF4-FFF2-40B4-BE49-F238E27FC236}">
                <a16:creationId xmlns:a16="http://schemas.microsoft.com/office/drawing/2014/main" id="{06D0FF52-B800-4DD4-A97E-276476D8D1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636" y="2790882"/>
            <a:ext cx="1054608" cy="1054608"/>
          </a:xfrm>
          <a:prstGeom prst="rect">
            <a:avLst/>
          </a:prstGeom>
        </p:spPr>
      </p:pic>
      <p:sp>
        <p:nvSpPr>
          <p:cNvPr id="37" name="Rectangle 36">
            <a:extLst>
              <a:ext uri="{FF2B5EF4-FFF2-40B4-BE49-F238E27FC236}">
                <a16:creationId xmlns:a16="http://schemas.microsoft.com/office/drawing/2014/main" id="{ED0002C7-43F9-44AA-BFA6-FBA4596CD1A9}"/>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Connect to the virtual machine</a:t>
            </a:r>
          </a:p>
        </p:txBody>
      </p:sp>
      <p:cxnSp>
        <p:nvCxnSpPr>
          <p:cNvPr id="26" name="Straight Connector 25">
            <a:extLst>
              <a:ext uri="{FF2B5EF4-FFF2-40B4-BE49-F238E27FC236}">
                <a16:creationId xmlns:a16="http://schemas.microsoft.com/office/drawing/2014/main" id="{EA6BFB7F-0938-4A9D-8300-35E2D376D780}"/>
              </a:ext>
              <a:ext uri="{C183D7F6-B498-43B3-948B-1728B52AA6E4}">
                <adec:decorative xmlns:adec="http://schemas.microsoft.com/office/drawing/2017/decorative" val="1"/>
              </a:ext>
            </a:extLst>
          </p:cNvPr>
          <p:cNvCxnSpPr>
            <a:cxnSpLocks/>
          </p:cNvCxnSpPr>
          <p:nvPr/>
        </p:nvCxnSpPr>
        <p:spPr>
          <a:xfrm>
            <a:off x="1835150" y="395128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n arrow pointing down to a rectangular shape">
            <a:extLst>
              <a:ext uri="{FF2B5EF4-FFF2-40B4-BE49-F238E27FC236}">
                <a16:creationId xmlns:a16="http://schemas.microsoft.com/office/drawing/2014/main" id="{0EB942E1-6BC5-4E57-808B-53B78F5057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636" y="4058472"/>
            <a:ext cx="1054608" cy="1054608"/>
          </a:xfrm>
          <a:prstGeom prst="rect">
            <a:avLst/>
          </a:prstGeom>
        </p:spPr>
      </p:pic>
      <p:sp>
        <p:nvSpPr>
          <p:cNvPr id="39" name="Rectangle 38">
            <a:extLst>
              <a:ext uri="{FF2B5EF4-FFF2-40B4-BE49-F238E27FC236}">
                <a16:creationId xmlns:a16="http://schemas.microsoft.com/office/drawing/2014/main" id="{87D90D53-4FA4-4396-96CC-9B560ED597C4}"/>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Install the Web Server role</a:t>
            </a:r>
          </a:p>
        </p:txBody>
      </p:sp>
      <p:cxnSp>
        <p:nvCxnSpPr>
          <p:cNvPr id="27" name="Straight Connector 26">
            <a:extLst>
              <a:ext uri="{FF2B5EF4-FFF2-40B4-BE49-F238E27FC236}">
                <a16:creationId xmlns:a16="http://schemas.microsoft.com/office/drawing/2014/main" id="{F9517915-D8F4-4A09-A2FB-B3BBE5C1825F}"/>
              </a:ext>
              <a:ext uri="{C183D7F6-B498-43B3-948B-1728B52AA6E4}">
                <adec:decorative xmlns:adec="http://schemas.microsoft.com/office/drawing/2017/decorative" val="1"/>
              </a:ext>
            </a:extLst>
          </p:cNvPr>
          <p:cNvCxnSpPr>
            <a:cxnSpLocks/>
          </p:cNvCxnSpPr>
          <p:nvPr/>
        </p:nvCxnSpPr>
        <p:spPr>
          <a:xfrm>
            <a:off x="1835150" y="521887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showing a chart">
            <a:extLst>
              <a:ext uri="{FF2B5EF4-FFF2-40B4-BE49-F238E27FC236}">
                <a16:creationId xmlns:a16="http://schemas.microsoft.com/office/drawing/2014/main" id="{F0E393CF-40AE-4399-8DFE-A8E2B0D3FC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636" y="5326062"/>
            <a:ext cx="1054608" cy="1054608"/>
          </a:xfrm>
          <a:prstGeom prst="rect">
            <a:avLst/>
          </a:prstGeom>
        </p:spPr>
      </p:pic>
      <p:sp>
        <p:nvSpPr>
          <p:cNvPr id="41" name="Rectangle 40">
            <a:extLst>
              <a:ext uri="{FF2B5EF4-FFF2-40B4-BE49-F238E27FC236}">
                <a16:creationId xmlns:a16="http://schemas.microsoft.com/office/drawing/2014/main" id="{CD235B70-A6DC-47EC-9DE7-B0DAC6DB136E}"/>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Linux Virtual Machines</a:t>
            </a:r>
          </a:p>
        </p:txBody>
      </p:sp>
      <p:sp>
        <p:nvSpPr>
          <p:cNvPr id="5" name="Rectangle 4">
            <a:extLst>
              <a:ext uri="{FF2B5EF4-FFF2-40B4-BE49-F238E27FC236}">
                <a16:creationId xmlns:a16="http://schemas.microsoft.com/office/drawing/2014/main" id="{08C6B05E-FE8D-48C1-9F2B-653618D40D97}"/>
              </a:ext>
              <a:ext uri="{C183D7F6-B498-43B3-948B-1728B52AA6E4}">
                <adec:decorative xmlns:adec="http://schemas.microsoft.com/office/drawing/2017/decorative" val="1"/>
              </a:ext>
            </a:extLst>
          </p:cNvPr>
          <p:cNvSpPr/>
          <p:nvPr/>
        </p:nvSpPr>
        <p:spPr bwMode="auto">
          <a:xfrm>
            <a:off x="427038" y="1192212"/>
            <a:ext cx="11582400" cy="38115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7" name="Picture 6" descr="Screenshot of the Marketplace showing Debian Linux, Clear Linux OS, SuSE Linux, and Red Hat Enterprise">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676400" y="1316628"/>
            <a:ext cx="9083678" cy="3562756"/>
          </a:xfrm>
          <a:prstGeom prst="rect">
            <a:avLst/>
          </a:prstGeom>
          <a:ln>
            <a:solidFill>
              <a:schemeClr val="accent1"/>
            </a:solidFill>
          </a:ln>
        </p:spPr>
      </p:pic>
      <p:sp>
        <p:nvSpPr>
          <p:cNvPr id="6" name="Rectangle 5">
            <a:extLst>
              <a:ext uri="{FF2B5EF4-FFF2-40B4-BE49-F238E27FC236}">
                <a16:creationId xmlns:a16="http://schemas.microsoft.com/office/drawing/2014/main" id="{C4AF8655-1862-4269-8CF8-BD76512C1340}"/>
              </a:ext>
            </a:extLst>
          </p:cNvPr>
          <p:cNvSpPr/>
          <p:nvPr/>
        </p:nvSpPr>
        <p:spPr>
          <a:xfrm>
            <a:off x="427037"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Hundreds of</a:t>
            </a:r>
            <a:br>
              <a:rPr lang="en-US" sz="2200">
                <a:solidFill>
                  <a:schemeClr val="tx1"/>
                </a:solidFill>
              </a:rPr>
            </a:br>
            <a:r>
              <a:rPr lang="en-US" sz="2200">
                <a:solidFill>
                  <a:schemeClr val="tx1"/>
                </a:solidFill>
              </a:rPr>
              <a:t>community-built images</a:t>
            </a:r>
            <a:br>
              <a:rPr lang="en-US" sz="2200">
                <a:solidFill>
                  <a:schemeClr val="tx1"/>
                </a:solidFill>
              </a:rPr>
            </a:br>
            <a:r>
              <a:rPr lang="en-US" sz="2200">
                <a:solidFill>
                  <a:schemeClr val="tx1"/>
                </a:solidFill>
              </a:rPr>
              <a:t>in the Azure Marketplace</a:t>
            </a:r>
            <a:endParaRPr lang="bs-Latn-BA" sz="2200">
              <a:solidFill>
                <a:schemeClr val="tx1"/>
              </a:solidFill>
            </a:endParaRPr>
          </a:p>
        </p:txBody>
      </p:sp>
      <p:sp>
        <p:nvSpPr>
          <p:cNvPr id="8" name="Rectangle 7">
            <a:extLst>
              <a:ext uri="{FF2B5EF4-FFF2-40B4-BE49-F238E27FC236}">
                <a16:creationId xmlns:a16="http://schemas.microsoft.com/office/drawing/2014/main" id="{2CCBAB63-C830-41CB-89AE-2FFBF4CDB471}"/>
              </a:ext>
            </a:extLst>
          </p:cNvPr>
          <p:cNvSpPr/>
          <p:nvPr/>
        </p:nvSpPr>
        <p:spPr>
          <a:xfrm>
            <a:off x="4343708"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Linux has the same deployment options</a:t>
            </a:r>
            <a:br>
              <a:rPr lang="en-US" sz="2200">
                <a:solidFill>
                  <a:schemeClr val="tx1"/>
                </a:solidFill>
              </a:rPr>
            </a:br>
            <a:r>
              <a:rPr lang="en-US" sz="2200">
                <a:solidFill>
                  <a:schemeClr val="tx1"/>
                </a:solidFill>
              </a:rPr>
              <a:t>as for Windows VMs</a:t>
            </a:r>
          </a:p>
        </p:txBody>
      </p:sp>
      <p:sp>
        <p:nvSpPr>
          <p:cNvPr id="9" name="Rectangle 8">
            <a:extLst>
              <a:ext uri="{FF2B5EF4-FFF2-40B4-BE49-F238E27FC236}">
                <a16:creationId xmlns:a16="http://schemas.microsoft.com/office/drawing/2014/main" id="{7B753EDE-0F5B-4802-A3F6-72393BC9C196}"/>
              </a:ext>
            </a:extLst>
          </p:cNvPr>
          <p:cNvSpPr/>
          <p:nvPr/>
        </p:nvSpPr>
        <p:spPr>
          <a:xfrm>
            <a:off x="8260378"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Manage Linux VMs with many popular open-source DevOps tools</a:t>
            </a:r>
          </a:p>
        </p:txBody>
      </p:sp>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Linux VM Connections</a:t>
            </a:r>
          </a:p>
        </p:txBody>
      </p:sp>
      <p:sp>
        <p:nvSpPr>
          <p:cNvPr id="5" name="Rectangle 4">
            <a:extLst>
              <a:ext uri="{FF2B5EF4-FFF2-40B4-BE49-F238E27FC236}">
                <a16:creationId xmlns:a16="http://schemas.microsoft.com/office/drawing/2014/main" id="{3600A6BE-666F-4429-B2DE-87C2565E7278}"/>
              </a:ext>
              <a:ext uri="{C183D7F6-B498-43B3-948B-1728B52AA6E4}">
                <adec:decorative xmlns:adec="http://schemas.microsoft.com/office/drawing/2017/decorative" val="1"/>
              </a:ext>
            </a:extLst>
          </p:cNvPr>
          <p:cNvSpPr/>
          <p:nvPr/>
        </p:nvSpPr>
        <p:spPr bwMode="auto">
          <a:xfrm>
            <a:off x="427038" y="1192212"/>
            <a:ext cx="11582400" cy="34305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3" name="Picture 4" descr="Screenshot of an Administrator account showing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85" y="1406213"/>
            <a:ext cx="10945906" cy="3002586"/>
          </a:xfrm>
          <a:prstGeom prst="rect">
            <a:avLst/>
          </a:prstGeom>
        </p:spPr>
      </p:pic>
      <p:sp>
        <p:nvSpPr>
          <p:cNvPr id="6" name="Rectangle 5">
            <a:extLst>
              <a:ext uri="{FF2B5EF4-FFF2-40B4-BE49-F238E27FC236}">
                <a16:creationId xmlns:a16="http://schemas.microsoft.com/office/drawing/2014/main" id="{91850D4D-D7D3-4EB5-B566-464B5E799D74}"/>
              </a:ext>
            </a:extLst>
          </p:cNvPr>
          <p:cNvSpPr/>
          <p:nvPr/>
        </p:nvSpPr>
        <p:spPr>
          <a:xfrm>
            <a:off x="427037"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Authenticate with a SSH public key or password</a:t>
            </a:r>
            <a:endParaRPr lang="bs-Latn-BA" sz="2200">
              <a:solidFill>
                <a:schemeClr val="tx1"/>
              </a:solidFill>
            </a:endParaRPr>
          </a:p>
        </p:txBody>
      </p:sp>
      <p:sp>
        <p:nvSpPr>
          <p:cNvPr id="7" name="Rectangle 6">
            <a:extLst>
              <a:ext uri="{FF2B5EF4-FFF2-40B4-BE49-F238E27FC236}">
                <a16:creationId xmlns:a16="http://schemas.microsoft.com/office/drawing/2014/main" id="{2D045941-8DD5-4757-953D-1524090ACBA9}"/>
              </a:ext>
            </a:extLst>
          </p:cNvPr>
          <p:cNvSpPr/>
          <p:nvPr/>
        </p:nvSpPr>
        <p:spPr>
          <a:xfrm>
            <a:off x="4343708"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SSH is an encrypted connection protocol that allows secure logins over unsecured connections</a:t>
            </a:r>
          </a:p>
        </p:txBody>
      </p:sp>
      <p:sp>
        <p:nvSpPr>
          <p:cNvPr id="8" name="Rectangle 7">
            <a:extLst>
              <a:ext uri="{FF2B5EF4-FFF2-40B4-BE49-F238E27FC236}">
                <a16:creationId xmlns:a16="http://schemas.microsoft.com/office/drawing/2014/main" id="{3CC594C0-3931-4DEA-9FD3-8CF0CC16BBD3}"/>
              </a:ext>
            </a:extLst>
          </p:cNvPr>
          <p:cNvSpPr/>
          <p:nvPr/>
        </p:nvSpPr>
        <p:spPr>
          <a:xfrm>
            <a:off x="8260378"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There are public and private keys</a:t>
            </a:r>
          </a:p>
        </p:txBody>
      </p:sp>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Module Overview</a:t>
            </a:r>
          </a:p>
        </p:txBody>
      </p:sp>
      <p:pic>
        <p:nvPicPr>
          <p:cNvPr id="13" name="Picture 12" descr="Icon of a screen with three circles enclosed by outward pointing chevrons on left and right">
            <a:extLst>
              <a:ext uri="{FF2B5EF4-FFF2-40B4-BE49-F238E27FC236}">
                <a16:creationId xmlns:a16="http://schemas.microsoft.com/office/drawing/2014/main" id="{45E622E2-7E72-4016-B7A0-1F0731D6AA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224" y="1466368"/>
            <a:ext cx="879348" cy="879348"/>
          </a:xfrm>
          <a:prstGeom prst="rect">
            <a:avLst/>
          </a:prstGeom>
        </p:spPr>
      </p:pic>
      <p:sp>
        <p:nvSpPr>
          <p:cNvPr id="35" name="TextBox 34">
            <a:extLst>
              <a:ext uri="{FF2B5EF4-FFF2-40B4-BE49-F238E27FC236}">
                <a16:creationId xmlns:a16="http://schemas.microsoft.com/office/drawing/2014/main" id="{290212CC-22D7-493D-AA6B-0F10E863EC92}"/>
              </a:ext>
            </a:extLst>
          </p:cNvPr>
          <p:cNvSpPr txBox="1"/>
          <p:nvPr/>
        </p:nvSpPr>
        <p:spPr>
          <a:xfrm>
            <a:off x="1511300" y="1732281"/>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000"/>
              <a:t>Lesson 01: Virtual Machine Planning</a:t>
            </a:r>
            <a:endParaRPr lang="en-IN" sz="2000"/>
          </a:p>
        </p:txBody>
      </p:sp>
      <p:cxnSp>
        <p:nvCxnSpPr>
          <p:cNvPr id="18" name="Straight Connector 17">
            <a:extLst>
              <a:ext uri="{FF2B5EF4-FFF2-40B4-BE49-F238E27FC236}">
                <a16:creationId xmlns:a16="http://schemas.microsoft.com/office/drawing/2014/main" id="{A6357E52-6DDC-4C02-9EFF-76416BDEA11A}"/>
              </a:ext>
              <a:ext uri="{C183D7F6-B498-43B3-948B-1728B52AA6E4}">
                <adec:decorative xmlns:adec="http://schemas.microsoft.com/office/drawing/2017/decorative" val="1"/>
              </a:ext>
            </a:extLst>
          </p:cNvPr>
          <p:cNvCxnSpPr>
            <a:cxnSpLocks/>
          </p:cNvCxnSpPr>
          <p:nvPr/>
        </p:nvCxnSpPr>
        <p:spPr>
          <a:xfrm>
            <a:off x="1549400" y="2420859"/>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three circles inside three squares">
            <a:extLst>
              <a:ext uri="{FF2B5EF4-FFF2-40B4-BE49-F238E27FC236}">
                <a16:creationId xmlns:a16="http://schemas.microsoft.com/office/drawing/2014/main" id="{79D6C724-7DB9-4C8E-9A5C-71865D6B48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224" y="2498568"/>
            <a:ext cx="879348" cy="879348"/>
          </a:xfrm>
          <a:prstGeom prst="rect">
            <a:avLst/>
          </a:prstGeom>
        </p:spPr>
      </p:pic>
      <p:sp>
        <p:nvSpPr>
          <p:cNvPr id="36" name="TextBox 35">
            <a:extLst>
              <a:ext uri="{FF2B5EF4-FFF2-40B4-BE49-F238E27FC236}">
                <a16:creationId xmlns:a16="http://schemas.microsoft.com/office/drawing/2014/main" id="{040F0934-CAD0-43B5-AADB-E3F2479867F1}"/>
              </a:ext>
            </a:extLst>
          </p:cNvPr>
          <p:cNvSpPr txBox="1"/>
          <p:nvPr/>
        </p:nvSpPr>
        <p:spPr>
          <a:xfrm>
            <a:off x="1511300" y="2751791"/>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000" dirty="0"/>
              <a:t>Lesson 02: Creating Virtual Machines</a:t>
            </a:r>
            <a:endParaRPr lang="en-IN" sz="2000" dirty="0"/>
          </a:p>
        </p:txBody>
      </p:sp>
      <p:cxnSp>
        <p:nvCxnSpPr>
          <p:cNvPr id="32" name="Straight Connector 31">
            <a:extLst>
              <a:ext uri="{FF2B5EF4-FFF2-40B4-BE49-F238E27FC236}">
                <a16:creationId xmlns:a16="http://schemas.microsoft.com/office/drawing/2014/main" id="{F1D9DA1C-A1B0-4510-934B-EDB72A3DDA41}"/>
              </a:ext>
              <a:ext uri="{C183D7F6-B498-43B3-948B-1728B52AA6E4}">
                <adec:decorative xmlns:adec="http://schemas.microsoft.com/office/drawing/2017/decorative" val="1"/>
              </a:ext>
            </a:extLst>
          </p:cNvPr>
          <p:cNvCxnSpPr>
            <a:cxnSpLocks/>
          </p:cNvCxnSpPr>
          <p:nvPr/>
        </p:nvCxnSpPr>
        <p:spPr>
          <a:xfrm>
            <a:off x="1549400" y="3453059"/>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check mark enclosed by an arc">
            <a:extLst>
              <a:ext uri="{FF2B5EF4-FFF2-40B4-BE49-F238E27FC236}">
                <a16:creationId xmlns:a16="http://schemas.microsoft.com/office/drawing/2014/main" id="{3BC32DFF-659D-45FD-97B7-AE53746647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5224" y="3530768"/>
            <a:ext cx="879348" cy="877824"/>
          </a:xfrm>
          <a:prstGeom prst="rect">
            <a:avLst/>
          </a:prstGeom>
        </p:spPr>
      </p:pic>
      <p:sp>
        <p:nvSpPr>
          <p:cNvPr id="37" name="TextBox 36">
            <a:extLst>
              <a:ext uri="{FF2B5EF4-FFF2-40B4-BE49-F238E27FC236}">
                <a16:creationId xmlns:a16="http://schemas.microsoft.com/office/drawing/2014/main" id="{D046BED3-C37C-44F8-8066-145D9CF73A17}"/>
              </a:ext>
            </a:extLst>
          </p:cNvPr>
          <p:cNvSpPr txBox="1"/>
          <p:nvPr/>
        </p:nvSpPr>
        <p:spPr>
          <a:xfrm>
            <a:off x="1511300" y="3786689"/>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000"/>
              <a:t>Lesson 03: Virtual Machine Availability</a:t>
            </a:r>
            <a:endParaRPr lang="en-IN" sz="2000"/>
          </a:p>
        </p:txBody>
      </p:sp>
      <p:cxnSp>
        <p:nvCxnSpPr>
          <p:cNvPr id="34" name="Straight Connector 33">
            <a:extLst>
              <a:ext uri="{FF2B5EF4-FFF2-40B4-BE49-F238E27FC236}">
                <a16:creationId xmlns:a16="http://schemas.microsoft.com/office/drawing/2014/main" id="{945D8768-B1E7-4D80-9603-19D84E2C1CC2}"/>
              </a:ext>
              <a:ext uri="{C183D7F6-B498-43B3-948B-1728B52AA6E4}">
                <adec:decorative xmlns:adec="http://schemas.microsoft.com/office/drawing/2017/decorative" val="1"/>
              </a:ext>
            </a:extLst>
          </p:cNvPr>
          <p:cNvCxnSpPr>
            <a:cxnSpLocks/>
          </p:cNvCxnSpPr>
          <p:nvPr/>
        </p:nvCxnSpPr>
        <p:spPr>
          <a:xfrm>
            <a:off x="1549400" y="4485259"/>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rrow pointing in four opposite directions">
            <a:extLst>
              <a:ext uri="{FF2B5EF4-FFF2-40B4-BE49-F238E27FC236}">
                <a16:creationId xmlns:a16="http://schemas.microsoft.com/office/drawing/2014/main" id="{04C7CB08-5B07-4EDE-83DD-4DC40978FED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5224" y="4562968"/>
            <a:ext cx="879348" cy="877824"/>
          </a:xfrm>
          <a:prstGeom prst="rect">
            <a:avLst/>
          </a:prstGeom>
        </p:spPr>
      </p:pic>
      <p:sp>
        <p:nvSpPr>
          <p:cNvPr id="38" name="TextBox 37">
            <a:extLst>
              <a:ext uri="{FF2B5EF4-FFF2-40B4-BE49-F238E27FC236}">
                <a16:creationId xmlns:a16="http://schemas.microsoft.com/office/drawing/2014/main" id="{A099AC21-76B0-468F-93AA-277E90A18A5A}"/>
              </a:ext>
            </a:extLst>
          </p:cNvPr>
          <p:cNvSpPr txBox="1"/>
          <p:nvPr/>
        </p:nvSpPr>
        <p:spPr>
          <a:xfrm>
            <a:off x="1511300" y="4821587"/>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000"/>
              <a:t>Lesson 04: Virtual Machine Extensions</a:t>
            </a:r>
            <a:endParaRPr lang="en-IN" sz="2000"/>
          </a:p>
        </p:txBody>
      </p:sp>
      <p:cxnSp>
        <p:nvCxnSpPr>
          <p:cNvPr id="40" name="Straight Connector 39">
            <a:extLst>
              <a:ext uri="{FF2B5EF4-FFF2-40B4-BE49-F238E27FC236}">
                <a16:creationId xmlns:a16="http://schemas.microsoft.com/office/drawing/2014/main" id="{E5C49EBA-D198-4EA3-B26A-68D47F9BC586}"/>
              </a:ext>
              <a:ext uri="{C183D7F6-B498-43B3-948B-1728B52AA6E4}">
                <adec:decorative xmlns:adec="http://schemas.microsoft.com/office/drawing/2017/decorative" val="1"/>
              </a:ext>
            </a:extLst>
          </p:cNvPr>
          <p:cNvCxnSpPr>
            <a:cxnSpLocks/>
          </p:cNvCxnSpPr>
          <p:nvPr/>
        </p:nvCxnSpPr>
        <p:spPr>
          <a:xfrm>
            <a:off x="1549400" y="5517459"/>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lab flask">
            <a:extLst>
              <a:ext uri="{FF2B5EF4-FFF2-40B4-BE49-F238E27FC236}">
                <a16:creationId xmlns:a16="http://schemas.microsoft.com/office/drawing/2014/main" id="{0341CD09-BF7D-474E-BD92-85DF3973535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224" y="5595170"/>
            <a:ext cx="879348" cy="879348"/>
          </a:xfrm>
          <a:prstGeom prst="rect">
            <a:avLst/>
          </a:prstGeom>
        </p:spPr>
      </p:pic>
      <p:sp>
        <p:nvSpPr>
          <p:cNvPr id="39" name="TextBox 38">
            <a:extLst>
              <a:ext uri="{FF2B5EF4-FFF2-40B4-BE49-F238E27FC236}">
                <a16:creationId xmlns:a16="http://schemas.microsoft.com/office/drawing/2014/main" id="{B2C9951E-BFDE-43C2-B075-835D14D7A6F2}"/>
              </a:ext>
            </a:extLst>
          </p:cNvPr>
          <p:cNvSpPr txBox="1"/>
          <p:nvPr/>
        </p:nvSpPr>
        <p:spPr>
          <a:xfrm>
            <a:off x="1511300" y="5856484"/>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000" dirty="0"/>
              <a:t>Lesson 05: Module 08 Lab and Review​</a:t>
            </a:r>
            <a:endParaRPr lang="en-IN" sz="2000" dirty="0"/>
          </a:p>
        </p:txBody>
      </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a:t>Demonstration – Connect to Linux VMs</a:t>
            </a:r>
          </a:p>
        </p:txBody>
      </p:sp>
      <p:pic>
        <p:nvPicPr>
          <p:cNvPr id="7" name="Picture 6" descr="Icon of a key">
            <a:extLst>
              <a:ext uri="{FF2B5EF4-FFF2-40B4-BE49-F238E27FC236}">
                <a16:creationId xmlns:a16="http://schemas.microsoft.com/office/drawing/2014/main" id="{CE3EAC1D-1B6A-45AD-B314-20EFFDC536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84" y="1512814"/>
            <a:ext cx="1065276" cy="1063752"/>
          </a:xfrm>
          <a:prstGeom prst="rect">
            <a:avLst/>
          </a:prstGeom>
        </p:spPr>
      </p:pic>
      <p:sp>
        <p:nvSpPr>
          <p:cNvPr id="26" name="Rectangle 25">
            <a:extLst>
              <a:ext uri="{FF2B5EF4-FFF2-40B4-BE49-F238E27FC236}">
                <a16:creationId xmlns:a16="http://schemas.microsoft.com/office/drawing/2014/main" id="{0BEFB359-20EB-4FF8-8FB8-ECA6887FB210}"/>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the SSH keys</a:t>
            </a:r>
          </a:p>
        </p:txBody>
      </p:sp>
      <p:cxnSp>
        <p:nvCxnSpPr>
          <p:cNvPr id="13" name="Straight Connector 12">
            <a:extLst>
              <a:ext uri="{FF2B5EF4-FFF2-40B4-BE49-F238E27FC236}">
                <a16:creationId xmlns:a16="http://schemas.microsoft.com/office/drawing/2014/main" id="{7665328E-AEB9-4203-A8F1-311B84F3EB14}"/>
              </a:ext>
              <a:ext uri="{C183D7F6-B498-43B3-948B-1728B52AA6E4}">
                <adec:decorative xmlns:adec="http://schemas.microsoft.com/office/drawing/2017/decorative" val="1"/>
              </a:ext>
            </a:extLst>
          </p:cNvPr>
          <p:cNvCxnSpPr>
            <a:cxnSpLocks/>
          </p:cNvCxnSpPr>
          <p:nvPr/>
        </p:nvCxnSpPr>
        <p:spPr>
          <a:xfrm>
            <a:off x="1806575" y="2674152"/>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9FA4FCE1-1253-4B98-8D06-40FB8865E2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684" y="2771738"/>
            <a:ext cx="1065276" cy="1063752"/>
          </a:xfrm>
          <a:prstGeom prst="rect">
            <a:avLst/>
          </a:prstGeom>
        </p:spPr>
      </p:pic>
      <p:sp>
        <p:nvSpPr>
          <p:cNvPr id="27" name="Rectangle 26">
            <a:extLst>
              <a:ext uri="{FF2B5EF4-FFF2-40B4-BE49-F238E27FC236}">
                <a16:creationId xmlns:a16="http://schemas.microsoft.com/office/drawing/2014/main" id="{51B4B466-163F-479F-8C60-490AB3C891D4}"/>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the Linux machine and assign the public SSH key</a:t>
            </a:r>
          </a:p>
        </p:txBody>
      </p:sp>
      <p:cxnSp>
        <p:nvCxnSpPr>
          <p:cNvPr id="21" name="Straight Connector 20">
            <a:extLst>
              <a:ext uri="{FF2B5EF4-FFF2-40B4-BE49-F238E27FC236}">
                <a16:creationId xmlns:a16="http://schemas.microsoft.com/office/drawing/2014/main" id="{A6C1AE32-4967-493C-A078-C51C2A37D501}"/>
              </a:ext>
              <a:ext uri="{C183D7F6-B498-43B3-948B-1728B52AA6E4}">
                <adec:decorative xmlns:adec="http://schemas.microsoft.com/office/drawing/2017/decorative" val="1"/>
              </a:ext>
            </a:extLst>
          </p:cNvPr>
          <p:cNvCxnSpPr>
            <a:cxnSpLocks/>
          </p:cNvCxnSpPr>
          <p:nvPr/>
        </p:nvCxnSpPr>
        <p:spPr>
          <a:xfrm>
            <a:off x="1806575" y="3933076"/>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rver with cloud in the middle">
            <a:extLst>
              <a:ext uri="{FF2B5EF4-FFF2-40B4-BE49-F238E27FC236}">
                <a16:creationId xmlns:a16="http://schemas.microsoft.com/office/drawing/2014/main" id="{9ED3DE51-3838-4C13-BC6A-F7D6021D19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684" y="4030662"/>
            <a:ext cx="1065276" cy="1063752"/>
          </a:xfrm>
          <a:prstGeom prst="rect">
            <a:avLst/>
          </a:prstGeom>
        </p:spPr>
      </p:pic>
      <p:sp>
        <p:nvSpPr>
          <p:cNvPr id="28" name="Rectangle 27">
            <a:extLst>
              <a:ext uri="{FF2B5EF4-FFF2-40B4-BE49-F238E27FC236}">
                <a16:creationId xmlns:a16="http://schemas.microsoft.com/office/drawing/2014/main" id="{E8F47453-366F-4BF3-9D46-97F98BBA5D45}"/>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03: Virtual Machine Availability</a:t>
            </a:r>
          </a:p>
        </p:txBody>
      </p:sp>
      <p:pic>
        <p:nvPicPr>
          <p:cNvPr id="3" name="Picture 2" descr="Icon of check mark enclosed by an arc">
            <a:extLst>
              <a:ext uri="{FF2B5EF4-FFF2-40B4-BE49-F238E27FC236}">
                <a16:creationId xmlns:a16="http://schemas.microsoft.com/office/drawing/2014/main" id="{F6C20122-2437-48E3-B1BC-5E932F0EEB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409" y="2816225"/>
            <a:ext cx="1438276" cy="1438276"/>
          </a:xfrm>
          <a:prstGeom prst="rect">
            <a:avLst/>
          </a:prstGeom>
        </p:spPr>
      </p:pic>
    </p:spTree>
    <p:extLst>
      <p:ext uri="{BB962C8B-B14F-4D97-AF65-F5344CB8AC3E}">
        <p14:creationId xmlns:p14="http://schemas.microsoft.com/office/powerpoint/2010/main" val="29514027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881710"/>
            <a:ext cx="2506662" cy="1231106"/>
          </a:xfrm>
        </p:spPr>
        <p:txBody>
          <a:bodyPr/>
          <a:lstStyle/>
          <a:p>
            <a:r>
              <a:rPr lang="en-US" dirty="0"/>
              <a:t>Virtual Machine Availability Overview</a:t>
            </a:r>
          </a:p>
        </p:txBody>
      </p:sp>
      <p:pic>
        <p:nvPicPr>
          <p:cNvPr id="16" name="Picture 15" descr="Icon of a cloud with multiples lines extending from it">
            <a:extLst>
              <a:ext uri="{FF2B5EF4-FFF2-40B4-BE49-F238E27FC236}">
                <a16:creationId xmlns:a16="http://schemas.microsoft.com/office/drawing/2014/main" id="{D012A016-BF50-4A01-A6F5-7A2B0A7E74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436" y="961317"/>
            <a:ext cx="826008" cy="826008"/>
          </a:xfrm>
          <a:prstGeom prst="rect">
            <a:avLst/>
          </a:prstGeom>
        </p:spPr>
      </p:pic>
      <p:sp>
        <p:nvSpPr>
          <p:cNvPr id="61" name="TextBox 60">
            <a:extLst>
              <a:ext uri="{FF2B5EF4-FFF2-40B4-BE49-F238E27FC236}">
                <a16:creationId xmlns:a16="http://schemas.microsoft.com/office/drawing/2014/main" id="{A9E7FC93-462D-4DF5-8B99-632CC08AC4C2}"/>
              </a:ext>
            </a:extLst>
          </p:cNvPr>
          <p:cNvSpPr txBox="1"/>
          <p:nvPr/>
        </p:nvSpPr>
        <p:spPr>
          <a:xfrm>
            <a:off x="4632368" y="1141511"/>
            <a:ext cx="2860632" cy="457200"/>
          </a:xfrm>
          <a:prstGeom prst="rect">
            <a:avLst/>
          </a:prstGeom>
          <a:noFill/>
        </p:spPr>
        <p:txBody>
          <a:bodyPr wrap="square" lIns="0" tIns="0" rIns="0" bIns="0" rtlCol="0" anchor="ctr">
            <a:noAutofit/>
          </a:bodyPr>
          <a:lstStyle/>
          <a:p>
            <a:pPr>
              <a:spcBef>
                <a:spcPct val="0"/>
              </a:spcBef>
              <a:spcAft>
                <a:spcPts val="600"/>
              </a:spcAft>
            </a:pPr>
            <a:r>
              <a:rPr lang="en-US"/>
              <a:t>Maintenance and Downtime</a:t>
            </a:r>
          </a:p>
        </p:txBody>
      </p:sp>
      <p:pic>
        <p:nvPicPr>
          <p:cNvPr id="15" name="Picture 14" descr="Icon of four squares arranged to form a square">
            <a:extLst>
              <a:ext uri="{FF2B5EF4-FFF2-40B4-BE49-F238E27FC236}">
                <a16:creationId xmlns:a16="http://schemas.microsoft.com/office/drawing/2014/main" id="{1399878A-64E6-43EB-93BD-8A1DEE873F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436" y="2021573"/>
            <a:ext cx="826008" cy="827532"/>
          </a:xfrm>
          <a:prstGeom prst="rect">
            <a:avLst/>
          </a:prstGeom>
        </p:spPr>
      </p:pic>
      <p:sp>
        <p:nvSpPr>
          <p:cNvPr id="65" name="TextBox 64">
            <a:extLst>
              <a:ext uri="{FF2B5EF4-FFF2-40B4-BE49-F238E27FC236}">
                <a16:creationId xmlns:a16="http://schemas.microsoft.com/office/drawing/2014/main" id="{CA1BB250-02A4-419F-991F-8D935592F752}"/>
              </a:ext>
            </a:extLst>
          </p:cNvPr>
          <p:cNvSpPr txBox="1"/>
          <p:nvPr/>
        </p:nvSpPr>
        <p:spPr>
          <a:xfrm>
            <a:off x="4632368" y="2202520"/>
            <a:ext cx="2624775" cy="457200"/>
          </a:xfrm>
          <a:prstGeom prst="rect">
            <a:avLst/>
          </a:prstGeom>
          <a:noFill/>
        </p:spPr>
        <p:txBody>
          <a:bodyPr wrap="square" lIns="0" tIns="0" rIns="0" bIns="0" rtlCol="0" anchor="ctr">
            <a:noAutofit/>
          </a:bodyPr>
          <a:lstStyle/>
          <a:p>
            <a:pPr>
              <a:spcBef>
                <a:spcPct val="0"/>
              </a:spcBef>
              <a:spcAft>
                <a:spcPts val="600"/>
              </a:spcAft>
            </a:pPr>
            <a:r>
              <a:rPr lang="en-US"/>
              <a:t>Availability Sets</a:t>
            </a:r>
          </a:p>
        </p:txBody>
      </p:sp>
      <p:pic>
        <p:nvPicPr>
          <p:cNvPr id="14" name="Picture 13" descr="Icon of a arrow in a circular path with a timer inside the circle">
            <a:extLst>
              <a:ext uri="{FF2B5EF4-FFF2-40B4-BE49-F238E27FC236}">
                <a16:creationId xmlns:a16="http://schemas.microsoft.com/office/drawing/2014/main" id="{E712EC9A-F150-45EA-B0C8-C26F66C994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9436" y="3081829"/>
            <a:ext cx="826008" cy="826008"/>
          </a:xfrm>
          <a:prstGeom prst="rect">
            <a:avLst/>
          </a:prstGeom>
        </p:spPr>
      </p:pic>
      <p:sp>
        <p:nvSpPr>
          <p:cNvPr id="79" name="TextBox 78">
            <a:extLst>
              <a:ext uri="{FF2B5EF4-FFF2-40B4-BE49-F238E27FC236}">
                <a16:creationId xmlns:a16="http://schemas.microsoft.com/office/drawing/2014/main" id="{308BCC27-42A8-4D82-8A7C-C3A8A554D8C7}"/>
              </a:ext>
            </a:extLst>
          </p:cNvPr>
          <p:cNvSpPr txBox="1"/>
          <p:nvPr/>
        </p:nvSpPr>
        <p:spPr>
          <a:xfrm>
            <a:off x="4632368" y="3263529"/>
            <a:ext cx="2860632" cy="457200"/>
          </a:xfrm>
          <a:prstGeom prst="rect">
            <a:avLst/>
          </a:prstGeom>
          <a:noFill/>
        </p:spPr>
        <p:txBody>
          <a:bodyPr wrap="square" lIns="0" tIns="0" rIns="0" bIns="0" rtlCol="0" anchor="ctr">
            <a:noAutofit/>
          </a:bodyPr>
          <a:lstStyle/>
          <a:p>
            <a:pPr>
              <a:spcBef>
                <a:spcPct val="0"/>
              </a:spcBef>
              <a:spcAft>
                <a:spcPts val="600"/>
              </a:spcAft>
            </a:pPr>
            <a:r>
              <a:rPr lang="en-US"/>
              <a:t>Update and Fault Domains</a:t>
            </a:r>
          </a:p>
        </p:txBody>
      </p:sp>
      <p:pic>
        <p:nvPicPr>
          <p:cNvPr id="13" name="Picture 12" descr="Icon of a clock">
            <a:extLst>
              <a:ext uri="{FF2B5EF4-FFF2-40B4-BE49-F238E27FC236}">
                <a16:creationId xmlns:a16="http://schemas.microsoft.com/office/drawing/2014/main" id="{8A23AD91-0CD9-4875-BC5A-AFADEE0388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49436" y="4142085"/>
            <a:ext cx="826008" cy="826008"/>
          </a:xfrm>
          <a:prstGeom prst="rect">
            <a:avLst/>
          </a:prstGeom>
        </p:spPr>
      </p:pic>
      <p:sp>
        <p:nvSpPr>
          <p:cNvPr id="83" name="TextBox 82">
            <a:extLst>
              <a:ext uri="{FF2B5EF4-FFF2-40B4-BE49-F238E27FC236}">
                <a16:creationId xmlns:a16="http://schemas.microsoft.com/office/drawing/2014/main" id="{21526B02-3478-4F59-BEF4-6A0E132F01DA}"/>
              </a:ext>
            </a:extLst>
          </p:cNvPr>
          <p:cNvSpPr txBox="1"/>
          <p:nvPr/>
        </p:nvSpPr>
        <p:spPr>
          <a:xfrm>
            <a:off x="4632368" y="4324538"/>
            <a:ext cx="2624775" cy="457200"/>
          </a:xfrm>
          <a:prstGeom prst="rect">
            <a:avLst/>
          </a:prstGeom>
          <a:noFill/>
        </p:spPr>
        <p:txBody>
          <a:bodyPr wrap="square" lIns="0" tIns="0" rIns="0" bIns="0" rtlCol="0" anchor="ctr">
            <a:noAutofit/>
          </a:bodyPr>
          <a:lstStyle/>
          <a:p>
            <a:pPr>
              <a:spcBef>
                <a:spcPct val="0"/>
              </a:spcBef>
              <a:spcAft>
                <a:spcPts val="600"/>
              </a:spcAft>
            </a:pPr>
            <a:r>
              <a:rPr lang="en-US"/>
              <a:t>Availability Zones</a:t>
            </a:r>
          </a:p>
        </p:txBody>
      </p:sp>
      <p:pic>
        <p:nvPicPr>
          <p:cNvPr id="12" name="Picture 11" descr="Icon of a document with a checkmark">
            <a:extLst>
              <a:ext uri="{FF2B5EF4-FFF2-40B4-BE49-F238E27FC236}">
                <a16:creationId xmlns:a16="http://schemas.microsoft.com/office/drawing/2014/main" id="{87C0EAE6-1E06-44FA-8463-D174744311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9436" y="5202339"/>
            <a:ext cx="826008" cy="826008"/>
          </a:xfrm>
          <a:prstGeom prst="rect">
            <a:avLst/>
          </a:prstGeom>
        </p:spPr>
      </p:pic>
      <p:sp>
        <p:nvSpPr>
          <p:cNvPr id="87" name="TextBox 86">
            <a:extLst>
              <a:ext uri="{FF2B5EF4-FFF2-40B4-BE49-F238E27FC236}">
                <a16:creationId xmlns:a16="http://schemas.microsoft.com/office/drawing/2014/main" id="{352500E8-5C4F-41EE-B5FA-88C2E987B559}"/>
              </a:ext>
            </a:extLst>
          </p:cNvPr>
          <p:cNvSpPr txBox="1"/>
          <p:nvPr/>
        </p:nvSpPr>
        <p:spPr>
          <a:xfrm>
            <a:off x="4632368" y="5385547"/>
            <a:ext cx="2624775" cy="457200"/>
          </a:xfrm>
          <a:prstGeom prst="rect">
            <a:avLst/>
          </a:prstGeom>
          <a:noFill/>
        </p:spPr>
        <p:txBody>
          <a:bodyPr wrap="square" lIns="0" tIns="0" rIns="0" bIns="0" rtlCol="0" anchor="ctr">
            <a:noAutofit/>
          </a:bodyPr>
          <a:lstStyle/>
          <a:p>
            <a:pPr defTabSz="1022350">
              <a:spcBef>
                <a:spcPct val="0"/>
              </a:spcBef>
              <a:spcAft>
                <a:spcPct val="35000"/>
              </a:spcAft>
            </a:pPr>
            <a:r>
              <a:rPr lang="en-US"/>
              <a:t>Scaling Concepts</a:t>
            </a:r>
          </a:p>
        </p:txBody>
      </p:sp>
      <p:pic>
        <p:nvPicPr>
          <p:cNvPr id="20" name="Picture 19" descr="Icon of a square with a smaller square positioned in the lower left corner">
            <a:extLst>
              <a:ext uri="{FF2B5EF4-FFF2-40B4-BE49-F238E27FC236}">
                <a16:creationId xmlns:a16="http://schemas.microsoft.com/office/drawing/2014/main" id="{D2FF8C9D-1D98-407B-9AA0-A15F2E1671F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70837" y="961317"/>
            <a:ext cx="826008" cy="826008"/>
          </a:xfrm>
          <a:prstGeom prst="rect">
            <a:avLst/>
          </a:prstGeom>
        </p:spPr>
      </p:pic>
      <p:sp>
        <p:nvSpPr>
          <p:cNvPr id="63" name="TextBox 62">
            <a:extLst>
              <a:ext uri="{FF2B5EF4-FFF2-40B4-BE49-F238E27FC236}">
                <a16:creationId xmlns:a16="http://schemas.microsoft.com/office/drawing/2014/main" id="{53B32C24-8E8C-4C38-A0AA-F38B4CD54499}"/>
              </a:ext>
            </a:extLst>
          </p:cNvPr>
          <p:cNvSpPr txBox="1"/>
          <p:nvPr/>
        </p:nvSpPr>
        <p:spPr>
          <a:xfrm>
            <a:off x="8940800" y="1141511"/>
            <a:ext cx="3068638" cy="457200"/>
          </a:xfrm>
          <a:prstGeom prst="rect">
            <a:avLst/>
          </a:prstGeom>
          <a:noFill/>
        </p:spPr>
        <p:txBody>
          <a:bodyPr wrap="square" lIns="0" tIns="0" rIns="0" bIns="0" rtlCol="0" anchor="ctr">
            <a:noAutofit/>
          </a:bodyPr>
          <a:lstStyle/>
          <a:p>
            <a:pPr>
              <a:spcBef>
                <a:spcPct val="0"/>
              </a:spcBef>
              <a:spcAft>
                <a:spcPts val="600"/>
              </a:spcAft>
            </a:pPr>
            <a:r>
              <a:rPr lang="en-US"/>
              <a:t>Scale Sets</a:t>
            </a:r>
          </a:p>
        </p:txBody>
      </p:sp>
      <p:pic>
        <p:nvPicPr>
          <p:cNvPr id="19" name="Picture 18" descr="Icon of three gears with varying sizes">
            <a:extLst>
              <a:ext uri="{FF2B5EF4-FFF2-40B4-BE49-F238E27FC236}">
                <a16:creationId xmlns:a16="http://schemas.microsoft.com/office/drawing/2014/main" id="{27519A09-DB42-40CC-A5E9-8E3C4A7DD6B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70837" y="2021573"/>
            <a:ext cx="826008" cy="827532"/>
          </a:xfrm>
          <a:prstGeom prst="rect">
            <a:avLst/>
          </a:prstGeom>
        </p:spPr>
      </p:pic>
      <p:sp>
        <p:nvSpPr>
          <p:cNvPr id="74" name="TextBox 73">
            <a:extLst>
              <a:ext uri="{FF2B5EF4-FFF2-40B4-BE49-F238E27FC236}">
                <a16:creationId xmlns:a16="http://schemas.microsoft.com/office/drawing/2014/main" id="{F835DB97-577A-4EFD-A40F-B0ACB1EEF5E1}"/>
              </a:ext>
            </a:extLst>
          </p:cNvPr>
          <p:cNvSpPr txBox="1"/>
          <p:nvPr/>
        </p:nvSpPr>
        <p:spPr>
          <a:xfrm>
            <a:off x="8940800" y="2202520"/>
            <a:ext cx="3068638" cy="457200"/>
          </a:xfrm>
          <a:prstGeom prst="rect">
            <a:avLst/>
          </a:prstGeom>
          <a:noFill/>
        </p:spPr>
        <p:txBody>
          <a:bodyPr wrap="square" lIns="0" tIns="0" rIns="0" bIns="0" rtlCol="0" anchor="ctr">
            <a:noAutofit/>
          </a:bodyPr>
          <a:lstStyle/>
          <a:p>
            <a:pPr>
              <a:spcBef>
                <a:spcPct val="0"/>
              </a:spcBef>
              <a:spcAft>
                <a:spcPts val="600"/>
              </a:spcAft>
            </a:pPr>
            <a:r>
              <a:rPr lang="en-US"/>
              <a:t>Implementing Scale Sets</a:t>
            </a:r>
          </a:p>
        </p:txBody>
      </p:sp>
      <p:pic>
        <p:nvPicPr>
          <p:cNvPr id="18" name="Picture 17" descr="Icon of a meter">
            <a:extLst>
              <a:ext uri="{FF2B5EF4-FFF2-40B4-BE49-F238E27FC236}">
                <a16:creationId xmlns:a16="http://schemas.microsoft.com/office/drawing/2014/main" id="{DB56DD16-E5F8-49E5-BC58-F08ECF12D5D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837" y="3081829"/>
            <a:ext cx="826008" cy="826008"/>
          </a:xfrm>
          <a:prstGeom prst="rect">
            <a:avLst/>
          </a:prstGeom>
        </p:spPr>
      </p:pic>
      <p:sp>
        <p:nvSpPr>
          <p:cNvPr id="81" name="TextBox 80">
            <a:extLst>
              <a:ext uri="{FF2B5EF4-FFF2-40B4-BE49-F238E27FC236}">
                <a16:creationId xmlns:a16="http://schemas.microsoft.com/office/drawing/2014/main" id="{F5C17FA3-BD3D-4C71-B581-029032327E57}"/>
              </a:ext>
            </a:extLst>
          </p:cNvPr>
          <p:cNvSpPr txBox="1"/>
          <p:nvPr/>
        </p:nvSpPr>
        <p:spPr>
          <a:xfrm>
            <a:off x="8940800" y="3263529"/>
            <a:ext cx="3068638" cy="457200"/>
          </a:xfrm>
          <a:prstGeom prst="rect">
            <a:avLst/>
          </a:prstGeom>
          <a:noFill/>
        </p:spPr>
        <p:txBody>
          <a:bodyPr wrap="square" lIns="0" tIns="0" rIns="0" bIns="0" rtlCol="0" anchor="ctr">
            <a:noAutofit/>
          </a:bodyPr>
          <a:lstStyle/>
          <a:p>
            <a:pPr>
              <a:spcBef>
                <a:spcPct val="0"/>
              </a:spcBef>
              <a:spcAft>
                <a:spcPts val="600"/>
              </a:spcAft>
            </a:pPr>
            <a:r>
              <a:rPr lang="en-US" err="1"/>
              <a:t>Autoscale</a:t>
            </a:r>
            <a:endParaRPr lang="en-US"/>
          </a:p>
        </p:txBody>
      </p:sp>
      <p:pic>
        <p:nvPicPr>
          <p:cNvPr id="17" name="Picture 16" descr="Icon of three concentric arcs">
            <a:extLst>
              <a:ext uri="{FF2B5EF4-FFF2-40B4-BE49-F238E27FC236}">
                <a16:creationId xmlns:a16="http://schemas.microsoft.com/office/drawing/2014/main" id="{42F848EC-A32E-4A07-80EA-438261A0A9B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70837" y="4142085"/>
            <a:ext cx="826008" cy="826008"/>
          </a:xfrm>
          <a:prstGeom prst="rect">
            <a:avLst/>
          </a:prstGeom>
        </p:spPr>
      </p:pic>
      <p:sp>
        <p:nvSpPr>
          <p:cNvPr id="85" name="TextBox 84">
            <a:extLst>
              <a:ext uri="{FF2B5EF4-FFF2-40B4-BE49-F238E27FC236}">
                <a16:creationId xmlns:a16="http://schemas.microsoft.com/office/drawing/2014/main" id="{2F7408A8-1A06-4BF0-8067-1EE6849DAB92}"/>
              </a:ext>
            </a:extLst>
          </p:cNvPr>
          <p:cNvSpPr txBox="1"/>
          <p:nvPr/>
        </p:nvSpPr>
        <p:spPr>
          <a:xfrm>
            <a:off x="8940800" y="4243102"/>
            <a:ext cx="3068638" cy="615553"/>
          </a:xfrm>
          <a:prstGeom prst="rect">
            <a:avLst/>
          </a:prstGeom>
          <a:noFill/>
        </p:spPr>
        <p:txBody>
          <a:bodyPr wrap="square" lIns="0" tIns="0" rIns="0" bIns="0" rtlCol="0" anchor="ctr">
            <a:noAutofit/>
          </a:bodyPr>
          <a:lstStyle/>
          <a:p>
            <a:pPr>
              <a:spcBef>
                <a:spcPct val="0"/>
              </a:spcBef>
              <a:spcAft>
                <a:spcPts val="600"/>
              </a:spcAft>
            </a:pPr>
            <a:r>
              <a:rPr lang="en-US"/>
              <a:t>Implementing </a:t>
            </a:r>
            <a:r>
              <a:rPr lang="en-US" err="1"/>
              <a:t>Autoscale</a:t>
            </a:r>
            <a:endParaRPr lang="en-US"/>
          </a:p>
        </p:txBody>
      </p:sp>
    </p:spTree>
    <p:extLst>
      <p:ext uri="{BB962C8B-B14F-4D97-AF65-F5344CB8AC3E}">
        <p14:creationId xmlns:p14="http://schemas.microsoft.com/office/powerpoint/2010/main" val="206073531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Maintenance vs. Downtime</a:t>
            </a:r>
          </a:p>
        </p:txBody>
      </p:sp>
      <p:sp>
        <p:nvSpPr>
          <p:cNvPr id="5" name="Rectangle 4">
            <a:extLst>
              <a:ext uri="{FF2B5EF4-FFF2-40B4-BE49-F238E27FC236}">
                <a16:creationId xmlns:a16="http://schemas.microsoft.com/office/drawing/2014/main" id="{3DA5EB5C-1F93-4E09-9925-4634DD4F62B6}"/>
              </a:ext>
              <a:ext uri="{C183D7F6-B498-43B3-948B-1728B52AA6E4}">
                <adec:decorative xmlns:adec="http://schemas.microsoft.com/office/drawing/2017/decorative" val="1"/>
              </a:ext>
            </a:extLst>
          </p:cNvPr>
          <p:cNvSpPr/>
          <p:nvPr/>
        </p:nvSpPr>
        <p:spPr bwMode="auto">
          <a:xfrm>
            <a:off x="423290" y="1435099"/>
            <a:ext cx="11586147" cy="210820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err="1">
              <a:solidFill>
                <a:srgbClr val="000000"/>
              </a:solidFill>
              <a:latin typeface="Consolas" panose="020B0609020204030204" pitchFamily="49" charset="0"/>
              <a:ea typeface="Verdana" panose="020B0604030504040204" pitchFamily="34" charset="0"/>
            </a:endParaRPr>
          </a:p>
        </p:txBody>
      </p:sp>
      <p:sp>
        <p:nvSpPr>
          <p:cNvPr id="11" name="Rectangle 10">
            <a:extLst>
              <a:ext uri="{FF2B5EF4-FFF2-40B4-BE49-F238E27FC236}">
                <a16:creationId xmlns:a16="http://schemas.microsoft.com/office/drawing/2014/main" id="{86FFE31A-1A7D-47A5-B5CE-41B5BA2F30BB}"/>
              </a:ext>
              <a:ext uri="{C183D7F6-B498-43B3-948B-1728B52AA6E4}">
                <adec:decorative xmlns:adec="http://schemas.microsoft.com/office/drawing/2017/decorative" val="0"/>
              </a:ext>
            </a:extLst>
          </p:cNvPr>
          <p:cNvSpPr/>
          <p:nvPr/>
        </p:nvSpPr>
        <p:spPr bwMode="auto">
          <a:xfrm>
            <a:off x="647127" y="1612900"/>
            <a:ext cx="3607511" cy="1752599"/>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IN" sz="2600">
                <a:solidFill>
                  <a:schemeClr val="bg1"/>
                </a:solidFill>
                <a:latin typeface="+mj-lt"/>
              </a:rPr>
              <a:t>Unplanned Hardware Maintenance</a:t>
            </a:r>
            <a:endParaRPr lang="en-US" sz="2600">
              <a:solidFill>
                <a:schemeClr val="bg1"/>
              </a:solidFill>
              <a:latin typeface="+mj-lt"/>
            </a:endParaRPr>
          </a:p>
        </p:txBody>
      </p:sp>
      <p:sp>
        <p:nvSpPr>
          <p:cNvPr id="7" name="Rectangle 6">
            <a:extLst>
              <a:ext uri="{FF2B5EF4-FFF2-40B4-BE49-F238E27FC236}">
                <a16:creationId xmlns:a16="http://schemas.microsoft.com/office/drawing/2014/main" id="{FAEF052B-45AF-4FB6-B70C-CA33DE5C87B1}"/>
              </a:ext>
              <a:ext uri="{C183D7F6-B498-43B3-948B-1728B52AA6E4}">
                <adec:decorative xmlns:adec="http://schemas.microsoft.com/office/drawing/2017/decorative" val="0"/>
              </a:ext>
            </a:extLst>
          </p:cNvPr>
          <p:cNvSpPr/>
          <p:nvPr/>
        </p:nvSpPr>
        <p:spPr bwMode="auto">
          <a:xfrm>
            <a:off x="423291"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457200" algn="l"/>
              </a:tabLst>
            </a:pPr>
            <a:r>
              <a:rPr lang="en-US" sz="2200">
                <a:solidFill>
                  <a:schemeClr val="tx1"/>
                </a:solidFill>
              </a:rPr>
              <a:t>When the platform predicts a failure, it will issue an </a:t>
            </a:r>
            <a:r>
              <a:rPr lang="en-US" sz="2200">
                <a:solidFill>
                  <a:schemeClr val="tx1"/>
                </a:solidFill>
                <a:latin typeface="+mj-lt"/>
              </a:rPr>
              <a:t>unplanned hardware maintenance </a:t>
            </a:r>
            <a:r>
              <a:rPr lang="en-US" sz="2200">
                <a:solidFill>
                  <a:schemeClr val="tx1"/>
                </a:solidFill>
              </a:rPr>
              <a:t>event</a:t>
            </a:r>
          </a:p>
          <a:p>
            <a:pPr marL="57150">
              <a:spcBef>
                <a:spcPts val="300"/>
              </a:spcBef>
              <a:spcAft>
                <a:spcPts val="600"/>
              </a:spcAft>
              <a:tabLst>
                <a:tab pos="457200" algn="l"/>
              </a:tabLst>
            </a:pPr>
            <a:r>
              <a:rPr lang="en-US" sz="2200">
                <a:solidFill>
                  <a:schemeClr val="tx1"/>
                </a:solidFill>
                <a:latin typeface="+mj-lt"/>
              </a:rPr>
              <a:t>Action: </a:t>
            </a:r>
            <a:r>
              <a:rPr lang="en-US" sz="2200">
                <a:solidFill>
                  <a:schemeClr val="tx1"/>
                </a:solidFill>
              </a:rPr>
              <a:t>Live migration</a:t>
            </a:r>
          </a:p>
        </p:txBody>
      </p:sp>
      <p:sp>
        <p:nvSpPr>
          <p:cNvPr id="12" name="Rectangle 11">
            <a:extLst>
              <a:ext uri="{FF2B5EF4-FFF2-40B4-BE49-F238E27FC236}">
                <a16:creationId xmlns:a16="http://schemas.microsoft.com/office/drawing/2014/main" id="{181C5DAE-91A7-439E-A492-52EBBFCB5940}"/>
              </a:ext>
              <a:ext uri="{C183D7F6-B498-43B3-948B-1728B52AA6E4}">
                <adec:decorative xmlns:adec="http://schemas.microsoft.com/office/drawing/2017/decorative" val="0"/>
              </a:ext>
            </a:extLst>
          </p:cNvPr>
          <p:cNvSpPr/>
          <p:nvPr/>
        </p:nvSpPr>
        <p:spPr bwMode="auto">
          <a:xfrm>
            <a:off x="4410741" y="1612900"/>
            <a:ext cx="3607511" cy="1752599"/>
          </a:xfrm>
          <a:prstGeom prst="rect">
            <a:avLst/>
          </a:prstGeom>
          <a:solidFill>
            <a:schemeClr val="accent3"/>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a:solidFill>
                  <a:schemeClr val="bg1"/>
                </a:solidFill>
                <a:latin typeface="+mj-lt"/>
              </a:rPr>
              <a:t>Unexpected</a:t>
            </a:r>
            <a:br>
              <a:rPr lang="en-US" sz="2600">
                <a:solidFill>
                  <a:schemeClr val="bg1"/>
                </a:solidFill>
                <a:latin typeface="+mj-lt"/>
              </a:rPr>
            </a:br>
            <a:r>
              <a:rPr lang="en-US" sz="2600">
                <a:solidFill>
                  <a:schemeClr val="bg1"/>
                </a:solidFill>
                <a:latin typeface="+mj-lt"/>
              </a:rPr>
              <a:t>Downtime</a:t>
            </a:r>
            <a:endParaRPr lang="en-US" sz="2600">
              <a:solidFill>
                <a:schemeClr val="bg1"/>
              </a:solidFill>
            </a:endParaRPr>
          </a:p>
        </p:txBody>
      </p:sp>
      <p:sp>
        <p:nvSpPr>
          <p:cNvPr id="8" name="Rectangle 7">
            <a:extLst>
              <a:ext uri="{FF2B5EF4-FFF2-40B4-BE49-F238E27FC236}">
                <a16:creationId xmlns:a16="http://schemas.microsoft.com/office/drawing/2014/main" id="{57BC94AC-C85F-4967-BE63-2C3002D7500A}"/>
              </a:ext>
              <a:ext uri="{C183D7F6-B498-43B3-948B-1728B52AA6E4}">
                <adec:decorative xmlns:adec="http://schemas.microsoft.com/office/drawing/2017/decorative" val="0"/>
              </a:ext>
            </a:extLst>
          </p:cNvPr>
          <p:cNvSpPr/>
          <p:nvPr/>
        </p:nvSpPr>
        <p:spPr bwMode="auto">
          <a:xfrm>
            <a:off x="4338171"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a:solidFill>
                  <a:schemeClr val="tx1"/>
                </a:solidFill>
                <a:latin typeface="+mj-lt"/>
              </a:rPr>
              <a:t>Unexpected Downtime</a:t>
            </a:r>
            <a:br>
              <a:rPr lang="en-US" sz="2200">
                <a:solidFill>
                  <a:schemeClr val="tx1"/>
                </a:solidFill>
                <a:latin typeface="+mj-lt"/>
              </a:rPr>
            </a:br>
            <a:r>
              <a:rPr lang="en-US" sz="2200">
                <a:solidFill>
                  <a:schemeClr val="tx1"/>
                </a:solidFill>
              </a:rPr>
              <a:t>is when a virtual machine fails unexpectedly</a:t>
            </a:r>
          </a:p>
          <a:p>
            <a:pPr marL="57150">
              <a:spcBef>
                <a:spcPts val="300"/>
              </a:spcBef>
              <a:spcAft>
                <a:spcPts val="600"/>
              </a:spcAft>
              <a:tabLst>
                <a:tab pos="342900" algn="l"/>
              </a:tabLst>
            </a:pPr>
            <a:r>
              <a:rPr lang="en-US" sz="2200">
                <a:solidFill>
                  <a:schemeClr val="tx1"/>
                </a:solidFill>
                <a:latin typeface="+mj-lt"/>
              </a:rPr>
              <a:t>Action: </a:t>
            </a:r>
            <a:r>
              <a:rPr lang="en-US" sz="2200">
                <a:solidFill>
                  <a:schemeClr val="tx1"/>
                </a:solidFill>
              </a:rPr>
              <a:t>Automatically migrate (heal)</a:t>
            </a:r>
          </a:p>
        </p:txBody>
      </p:sp>
      <p:sp>
        <p:nvSpPr>
          <p:cNvPr id="13" name="Rectangle 12">
            <a:extLst>
              <a:ext uri="{FF2B5EF4-FFF2-40B4-BE49-F238E27FC236}">
                <a16:creationId xmlns:a16="http://schemas.microsoft.com/office/drawing/2014/main" id="{A24528C1-3D3E-4DCB-85C0-B87FE4EB74B1}"/>
              </a:ext>
              <a:ext uri="{C183D7F6-B498-43B3-948B-1728B52AA6E4}">
                <adec:decorative xmlns:adec="http://schemas.microsoft.com/office/drawing/2017/decorative" val="0"/>
              </a:ext>
            </a:extLst>
          </p:cNvPr>
          <p:cNvSpPr/>
          <p:nvPr/>
        </p:nvSpPr>
        <p:spPr bwMode="auto">
          <a:xfrm>
            <a:off x="8178088" y="1612900"/>
            <a:ext cx="3607511" cy="1752599"/>
          </a:xfrm>
          <a:prstGeom prst="rect">
            <a:avLst/>
          </a:prstGeom>
          <a:solidFill>
            <a:schemeClr val="accent5"/>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a:solidFill>
                  <a:srgbClr val="000000"/>
                </a:solidFill>
                <a:latin typeface="+mj-lt"/>
              </a:rPr>
              <a:t>Planned</a:t>
            </a:r>
            <a:br>
              <a:rPr lang="en-US" sz="2600">
                <a:solidFill>
                  <a:srgbClr val="000000"/>
                </a:solidFill>
                <a:latin typeface="+mj-lt"/>
              </a:rPr>
            </a:br>
            <a:r>
              <a:rPr lang="en-US" sz="2600">
                <a:solidFill>
                  <a:srgbClr val="000000"/>
                </a:solidFill>
                <a:latin typeface="+mj-lt"/>
              </a:rPr>
              <a:t>Maintenance</a:t>
            </a:r>
            <a:endParaRPr lang="en-US" sz="2600">
              <a:solidFill>
                <a:srgbClr val="000000"/>
              </a:solidFill>
            </a:endParaRPr>
          </a:p>
        </p:txBody>
      </p:sp>
      <p:sp>
        <p:nvSpPr>
          <p:cNvPr id="9" name="Rectangle 8">
            <a:extLst>
              <a:ext uri="{FF2B5EF4-FFF2-40B4-BE49-F238E27FC236}">
                <a16:creationId xmlns:a16="http://schemas.microsoft.com/office/drawing/2014/main" id="{D41D9B8E-9B2F-4131-8EAF-D6D0A7EBB605}"/>
              </a:ext>
              <a:ext uri="{C183D7F6-B498-43B3-948B-1728B52AA6E4}">
                <adec:decorative xmlns:adec="http://schemas.microsoft.com/office/drawing/2017/decorative" val="0"/>
              </a:ext>
            </a:extLst>
          </p:cNvPr>
          <p:cNvSpPr/>
          <p:nvPr/>
        </p:nvSpPr>
        <p:spPr bwMode="auto">
          <a:xfrm>
            <a:off x="8256934"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a:solidFill>
                  <a:schemeClr val="tx1"/>
                </a:solidFill>
                <a:latin typeface="+mj-lt"/>
              </a:rPr>
              <a:t>Planned Maintenance </a:t>
            </a:r>
            <a:r>
              <a:rPr lang="en-US" sz="2200">
                <a:solidFill>
                  <a:schemeClr val="tx1"/>
                </a:solidFill>
              </a:rPr>
              <a:t>events are periodic updates made to the Azure platform</a:t>
            </a:r>
          </a:p>
          <a:p>
            <a:pPr marL="57150">
              <a:spcBef>
                <a:spcPts val="300"/>
              </a:spcBef>
              <a:spcAft>
                <a:spcPts val="600"/>
              </a:spcAft>
              <a:tabLst>
                <a:tab pos="342900" algn="l"/>
              </a:tabLst>
            </a:pPr>
            <a:r>
              <a:rPr lang="en-US" sz="2200">
                <a:solidFill>
                  <a:schemeClr val="tx1"/>
                </a:solidFill>
                <a:latin typeface="+mj-lt"/>
              </a:rPr>
              <a:t>Action: </a:t>
            </a:r>
            <a:r>
              <a:rPr lang="en-US" sz="2200">
                <a:solidFill>
                  <a:schemeClr val="tx1"/>
                </a:solidFill>
              </a:rPr>
              <a:t>No action</a:t>
            </a:r>
          </a:p>
        </p:txBody>
      </p:sp>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 Sets</a:t>
            </a:r>
          </a:p>
        </p:txBody>
      </p:sp>
      <p:sp>
        <p:nvSpPr>
          <p:cNvPr id="7" name="Rectangle 6">
            <a:extLst>
              <a:ext uri="{FF2B5EF4-FFF2-40B4-BE49-F238E27FC236}">
                <a16:creationId xmlns:a16="http://schemas.microsoft.com/office/drawing/2014/main" id="{322D9E37-27CF-4693-94B1-BF4648E601C8}"/>
              </a:ext>
              <a:ext uri="{C183D7F6-B498-43B3-948B-1728B52AA6E4}">
                <adec:decorative xmlns:adec="http://schemas.microsoft.com/office/drawing/2017/decorative" val="1"/>
              </a:ext>
            </a:extLst>
          </p:cNvPr>
          <p:cNvSpPr/>
          <p:nvPr/>
        </p:nvSpPr>
        <p:spPr bwMode="auto">
          <a:xfrm>
            <a:off x="427038" y="1192212"/>
            <a:ext cx="11582400" cy="35194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45" y="1834541"/>
            <a:ext cx="7416296" cy="2234831"/>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8275366" y="2644179"/>
            <a:ext cx="3450347" cy="615553"/>
          </a:xfrm>
          <a:prstGeom prst="rect">
            <a:avLst/>
          </a:prstGeom>
        </p:spPr>
        <p:txBody>
          <a:bodyPr wrap="square" lIns="0" tIns="0" rIns="0" bIns="0" anchor="ctr">
            <a:spAutoFit/>
          </a:bodyPr>
          <a:lstStyle/>
          <a:p>
            <a:r>
              <a:rPr lang="en-US" sz="2000">
                <a:cs typeface="Segoe UI" panose="020B0502040204020203" pitchFamily="34" charset="0"/>
              </a:rPr>
              <a:t>Two or more instances in Availability Sets = 99.95% SLA</a:t>
            </a:r>
          </a:p>
        </p:txBody>
      </p:sp>
      <p:sp>
        <p:nvSpPr>
          <p:cNvPr id="8" name="Rectangle 7">
            <a:extLst>
              <a:ext uri="{FF2B5EF4-FFF2-40B4-BE49-F238E27FC236}">
                <a16:creationId xmlns:a16="http://schemas.microsoft.com/office/drawing/2014/main" id="{A5ABBF56-31D5-4E44-A002-2EE06CA17FFA}"/>
              </a:ext>
            </a:extLst>
          </p:cNvPr>
          <p:cNvSpPr/>
          <p:nvPr/>
        </p:nvSpPr>
        <p:spPr>
          <a:xfrm>
            <a:off x="427038"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multiple Virtual Machines in an Availability Set</a:t>
            </a:r>
            <a:endParaRPr lang="bs-Latn-BA" sz="2200" dirty="0">
              <a:solidFill>
                <a:schemeClr val="tx1"/>
              </a:solidFill>
            </a:endParaRPr>
          </a:p>
        </p:txBody>
      </p:sp>
      <p:sp>
        <p:nvSpPr>
          <p:cNvPr id="9" name="Rectangle 8">
            <a:extLst>
              <a:ext uri="{FF2B5EF4-FFF2-40B4-BE49-F238E27FC236}">
                <a16:creationId xmlns:a16="http://schemas.microsoft.com/office/drawing/2014/main" id="{3F839F7E-5C31-48FC-9491-01615A4E6135}"/>
              </a:ext>
            </a:extLst>
          </p:cNvPr>
          <p:cNvSpPr/>
          <p:nvPr/>
        </p:nvSpPr>
        <p:spPr>
          <a:xfrm>
            <a:off x="3358614"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each application tier</a:t>
            </a:r>
            <a:br>
              <a:rPr lang="en-US" sz="2200" dirty="0">
                <a:solidFill>
                  <a:schemeClr val="tx1"/>
                </a:solidFill>
              </a:rPr>
            </a:br>
            <a:r>
              <a:rPr lang="en-US" sz="2200" dirty="0">
                <a:solidFill>
                  <a:schemeClr val="tx1"/>
                </a:solidFill>
              </a:rPr>
              <a:t>into separate Availability Sets</a:t>
            </a:r>
          </a:p>
        </p:txBody>
      </p:sp>
      <p:sp>
        <p:nvSpPr>
          <p:cNvPr id="10" name="Rectangle 9">
            <a:extLst>
              <a:ext uri="{FF2B5EF4-FFF2-40B4-BE49-F238E27FC236}">
                <a16:creationId xmlns:a16="http://schemas.microsoft.com/office/drawing/2014/main" id="{A5A7133B-EEE6-4EFE-B45A-94D82E018E19}"/>
              </a:ext>
            </a:extLst>
          </p:cNvPr>
          <p:cNvSpPr/>
          <p:nvPr/>
        </p:nvSpPr>
        <p:spPr>
          <a:xfrm>
            <a:off x="6290190"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a:solidFill>
                  <a:schemeClr val="tx1"/>
                </a:solidFill>
              </a:rPr>
              <a:t>Combine a Load Balancer with Availability Sets</a:t>
            </a:r>
          </a:p>
        </p:txBody>
      </p:sp>
      <p:sp>
        <p:nvSpPr>
          <p:cNvPr id="18" name="Rectangle 17">
            <a:extLst>
              <a:ext uri="{FF2B5EF4-FFF2-40B4-BE49-F238E27FC236}">
                <a16:creationId xmlns:a16="http://schemas.microsoft.com/office/drawing/2014/main" id="{65414BF0-A0EB-430A-A23D-11B0AE371202}"/>
              </a:ext>
            </a:extLst>
          </p:cNvPr>
          <p:cNvSpPr/>
          <p:nvPr/>
        </p:nvSpPr>
        <p:spPr>
          <a:xfrm>
            <a:off x="9221767"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Update and Fault Domains</a:t>
            </a:r>
          </a:p>
        </p:txBody>
      </p:sp>
      <p:sp>
        <p:nvSpPr>
          <p:cNvPr id="6" name="Rectangle 5">
            <a:extLst>
              <a:ext uri="{FF2B5EF4-FFF2-40B4-BE49-F238E27FC236}">
                <a16:creationId xmlns:a16="http://schemas.microsoft.com/office/drawing/2014/main" id="{EBA709A0-2044-4582-B489-A6EB350301B8}"/>
              </a:ext>
            </a:extLst>
          </p:cNvPr>
          <p:cNvSpPr/>
          <p:nvPr/>
        </p:nvSpPr>
        <p:spPr>
          <a:xfrm>
            <a:off x="416293" y="1271729"/>
            <a:ext cx="4319774" cy="241688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Update domains </a:t>
            </a:r>
            <a:r>
              <a:rPr lang="en-US" sz="2000" dirty="0">
                <a:solidFill>
                  <a:schemeClr val="tx1"/>
                </a:solidFill>
              </a:rPr>
              <a:t>allows Azure to perform incremental or rolling upgrades across a deployment.</a:t>
            </a:r>
            <a:br>
              <a:rPr lang="en-US" sz="2000" dirty="0">
                <a:solidFill>
                  <a:schemeClr val="tx1"/>
                </a:solidFill>
              </a:rPr>
            </a:br>
            <a:r>
              <a:rPr lang="en-US" sz="2000" dirty="0">
                <a:solidFill>
                  <a:schemeClr val="tx1"/>
                </a:solidFill>
              </a:rPr>
              <a:t>During planned maintenance,</a:t>
            </a:r>
            <a:br>
              <a:rPr lang="en-US" sz="2000" dirty="0">
                <a:solidFill>
                  <a:schemeClr val="tx1"/>
                </a:solidFill>
              </a:rPr>
            </a:br>
            <a:r>
              <a:rPr lang="en-US" sz="2000" dirty="0">
                <a:solidFill>
                  <a:schemeClr val="tx1"/>
                </a:solidFill>
              </a:rPr>
              <a:t>only one update domain is rebooted at a time</a:t>
            </a:r>
          </a:p>
        </p:txBody>
      </p:sp>
      <p:sp>
        <p:nvSpPr>
          <p:cNvPr id="7" name="Rectangle 6">
            <a:extLst>
              <a:ext uri="{FF2B5EF4-FFF2-40B4-BE49-F238E27FC236}">
                <a16:creationId xmlns:a16="http://schemas.microsoft.com/office/drawing/2014/main" id="{D4F7F13A-FD08-422C-8908-8A1C41E12DFE}"/>
              </a:ext>
            </a:extLst>
          </p:cNvPr>
          <p:cNvSpPr/>
          <p:nvPr/>
        </p:nvSpPr>
        <p:spPr>
          <a:xfrm>
            <a:off x="416293" y="3916401"/>
            <a:ext cx="4319774"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Fault Domains </a:t>
            </a:r>
            <a:r>
              <a:rPr lang="en-US" sz="2000" dirty="0">
                <a:solidFill>
                  <a:schemeClr val="tx1"/>
                </a:solidFill>
              </a:rPr>
              <a:t>are a group of Virtual Machines that share a common set of hardware, switches, that share a single point of failure. VMs in an availability set are placed in at least two fault domains</a:t>
            </a:r>
          </a:p>
        </p:txBody>
      </p:sp>
      <p:sp>
        <p:nvSpPr>
          <p:cNvPr id="8" name="Rectangle 7">
            <a:extLst>
              <a:ext uri="{FF2B5EF4-FFF2-40B4-BE49-F238E27FC236}">
                <a16:creationId xmlns:a16="http://schemas.microsoft.com/office/drawing/2014/main" id="{802ED6C5-7BAB-4DDA-A83F-094F13FC6943}"/>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2" name="Picture 4"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a:extLst>
              <a:ext uri="{FF2B5EF4-FFF2-40B4-BE49-F238E27FC236}">
                <a16:creationId xmlns:a16="http://schemas.microsoft.com/office/drawing/2014/main" id="{DA5669C5-3638-43C9-9D38-EEE9F8F52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404" y="1753276"/>
            <a:ext cx="6912824" cy="4230924"/>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Availability Zones</a:t>
            </a:r>
          </a:p>
        </p:txBody>
      </p:sp>
      <p:sp>
        <p:nvSpPr>
          <p:cNvPr id="5" name="Rectangle 4">
            <a:extLst>
              <a:ext uri="{FF2B5EF4-FFF2-40B4-BE49-F238E27FC236}">
                <a16:creationId xmlns:a16="http://schemas.microsoft.com/office/drawing/2014/main" id="{7A1FEA18-07CD-441B-873A-16F2611CB47B}"/>
              </a:ext>
            </a:extLst>
          </p:cNvPr>
          <p:cNvSpPr/>
          <p:nvPr/>
        </p:nvSpPr>
        <p:spPr>
          <a:xfrm>
            <a:off x="427036" y="1281663"/>
            <a:ext cx="4315968" cy="9571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Unique physical locations</a:t>
            </a:r>
            <a:br>
              <a:rPr lang="en-US" sz="2000" dirty="0">
                <a:solidFill>
                  <a:schemeClr val="tx1"/>
                </a:solidFill>
              </a:rPr>
            </a:br>
            <a:r>
              <a:rPr lang="en-US" sz="2000" dirty="0">
                <a:solidFill>
                  <a:schemeClr val="tx1"/>
                </a:solidFill>
              </a:rPr>
              <a:t>in a region </a:t>
            </a:r>
          </a:p>
        </p:txBody>
      </p:sp>
      <p:sp>
        <p:nvSpPr>
          <p:cNvPr id="7" name="Rectangle 6">
            <a:extLst>
              <a:ext uri="{FF2B5EF4-FFF2-40B4-BE49-F238E27FC236}">
                <a16:creationId xmlns:a16="http://schemas.microsoft.com/office/drawing/2014/main" id="{1D280C16-1EF3-46DA-AE49-4641BD2F3206}"/>
              </a:ext>
            </a:extLst>
          </p:cNvPr>
          <p:cNvSpPr/>
          <p:nvPr/>
        </p:nvSpPr>
        <p:spPr>
          <a:xfrm>
            <a:off x="427035" y="2414675"/>
            <a:ext cx="4315968" cy="106866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tx1"/>
                </a:solidFill>
              </a:rPr>
              <a:t>Includes datacenters with independent power, cooling,</a:t>
            </a:r>
            <a:br>
              <a:rPr lang="en-US" sz="2000">
                <a:solidFill>
                  <a:schemeClr val="tx1"/>
                </a:solidFill>
              </a:rPr>
            </a:br>
            <a:r>
              <a:rPr lang="en-US" sz="2000">
                <a:solidFill>
                  <a:schemeClr val="tx1"/>
                </a:solidFill>
              </a:rPr>
              <a:t>and networking</a:t>
            </a:r>
          </a:p>
        </p:txBody>
      </p:sp>
      <p:sp>
        <p:nvSpPr>
          <p:cNvPr id="8" name="Rectangle 7">
            <a:extLst>
              <a:ext uri="{FF2B5EF4-FFF2-40B4-BE49-F238E27FC236}">
                <a16:creationId xmlns:a16="http://schemas.microsoft.com/office/drawing/2014/main" id="{A5A633A2-0B20-44EF-9B73-CE847F2F9D0F}"/>
              </a:ext>
            </a:extLst>
          </p:cNvPr>
          <p:cNvSpPr/>
          <p:nvPr/>
        </p:nvSpPr>
        <p:spPr>
          <a:xfrm>
            <a:off x="427035" y="3691523"/>
            <a:ext cx="4315968" cy="63637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tx1"/>
                </a:solidFill>
              </a:rPr>
              <a:t>Protects from datacenter failures</a:t>
            </a:r>
          </a:p>
        </p:txBody>
      </p:sp>
      <p:sp>
        <p:nvSpPr>
          <p:cNvPr id="9" name="Rectangle 8">
            <a:extLst>
              <a:ext uri="{FF2B5EF4-FFF2-40B4-BE49-F238E27FC236}">
                <a16:creationId xmlns:a16="http://schemas.microsoft.com/office/drawing/2014/main" id="{93B9C827-FA1A-4C4D-9170-8C623FA77E38}"/>
              </a:ext>
            </a:extLst>
          </p:cNvPr>
          <p:cNvSpPr/>
          <p:nvPr/>
        </p:nvSpPr>
        <p:spPr>
          <a:xfrm>
            <a:off x="427035" y="4536084"/>
            <a:ext cx="4315968" cy="7993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tx1"/>
                </a:solidFill>
              </a:rPr>
              <a:t>Combines update and</a:t>
            </a:r>
            <a:br>
              <a:rPr lang="en-US" sz="2000">
                <a:solidFill>
                  <a:schemeClr val="tx1"/>
                </a:solidFill>
              </a:rPr>
            </a:br>
            <a:r>
              <a:rPr lang="en-US" sz="2000">
                <a:solidFill>
                  <a:schemeClr val="tx1"/>
                </a:solidFill>
              </a:rPr>
              <a:t>fault domains</a:t>
            </a:r>
          </a:p>
        </p:txBody>
      </p:sp>
      <p:sp>
        <p:nvSpPr>
          <p:cNvPr id="16" name="Rectangle 15">
            <a:extLst>
              <a:ext uri="{FF2B5EF4-FFF2-40B4-BE49-F238E27FC236}">
                <a16:creationId xmlns:a16="http://schemas.microsoft.com/office/drawing/2014/main" id="{CF3D9399-6E9E-4602-BD77-D430F82D90BB}"/>
              </a:ext>
            </a:extLst>
          </p:cNvPr>
          <p:cNvSpPr/>
          <p:nvPr/>
        </p:nvSpPr>
        <p:spPr>
          <a:xfrm>
            <a:off x="427035" y="5543585"/>
            <a:ext cx="4315968" cy="6984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tx1"/>
                </a:solidFill>
              </a:rPr>
              <a:t>Provides 99.99% SLA​</a:t>
            </a:r>
          </a:p>
        </p:txBody>
      </p:sp>
      <p:sp>
        <p:nvSpPr>
          <p:cNvPr id="12" name="Rectangle 11">
            <a:extLst>
              <a:ext uri="{FF2B5EF4-FFF2-40B4-BE49-F238E27FC236}">
                <a16:creationId xmlns:a16="http://schemas.microsoft.com/office/drawing/2014/main" id="{A73B500B-5E76-466C-9AF5-DC8BD4DE18A5}"/>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6" name="Picture 5" descr="Screenshot of an Azure region that shows Availability Zone 1, 2 and 3 are connected to one another">
            <a:extLst>
              <a:ext uri="{FF2B5EF4-FFF2-40B4-BE49-F238E27FC236}">
                <a16:creationId xmlns:a16="http://schemas.microsoft.com/office/drawing/2014/main" id="{15C07BB5-2514-4CAC-9503-A3D6150CE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461" y="1192212"/>
            <a:ext cx="5532317" cy="4960388"/>
          </a:xfrm>
          <a:prstGeom prst="rect">
            <a:avLst/>
          </a:prstGeom>
          <a:ln>
            <a:noFill/>
          </a:ln>
        </p:spPr>
      </p:pic>
    </p:spTree>
    <p:extLst>
      <p:ext uri="{BB962C8B-B14F-4D97-AF65-F5344CB8AC3E}">
        <p14:creationId xmlns:p14="http://schemas.microsoft.com/office/powerpoint/2010/main" val="32884180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Scaling Concepts</a:t>
            </a:r>
          </a:p>
        </p:txBody>
      </p:sp>
      <p:sp>
        <p:nvSpPr>
          <p:cNvPr id="325" name="Rectangle 324">
            <a:extLst>
              <a:ext uri="{FF2B5EF4-FFF2-40B4-BE49-F238E27FC236}">
                <a16:creationId xmlns:a16="http://schemas.microsoft.com/office/drawing/2014/main" id="{0A06DFB5-D93B-4C44-AB7D-3234903C476F}"/>
              </a:ext>
            </a:extLst>
          </p:cNvPr>
          <p:cNvSpPr/>
          <p:nvPr/>
        </p:nvSpPr>
        <p:spPr>
          <a:xfrm>
            <a:off x="427038" y="1172817"/>
            <a:ext cx="4315968" cy="25344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b="1" dirty="0">
                <a:solidFill>
                  <a:schemeClr val="tx2">
                    <a:lumMod val="50000"/>
                  </a:schemeClr>
                </a:solidFill>
              </a:rPr>
              <a:t>Vertical scaling </a:t>
            </a:r>
            <a:r>
              <a:rPr lang="en-US" sz="2400" dirty="0">
                <a:solidFill>
                  <a:schemeClr val="tx1"/>
                </a:solidFill>
              </a:rPr>
              <a:t>(scale up and scale down) is the process of increasing or decreasing power to a single instance of a workload; usually manual​</a:t>
            </a:r>
          </a:p>
        </p:txBody>
      </p:sp>
      <p:sp>
        <p:nvSpPr>
          <p:cNvPr id="327" name="Rectangle 326">
            <a:extLst>
              <a:ext uri="{FF2B5EF4-FFF2-40B4-BE49-F238E27FC236}">
                <a16:creationId xmlns:a16="http://schemas.microsoft.com/office/drawing/2014/main" id="{F5070BF8-A980-4DE8-9B27-1E8AFBA1C93F}"/>
              </a:ext>
            </a:extLst>
          </p:cNvPr>
          <p:cNvSpPr/>
          <p:nvPr/>
        </p:nvSpPr>
        <p:spPr>
          <a:xfrm>
            <a:off x="427038" y="3925142"/>
            <a:ext cx="4315968" cy="243660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b="1" dirty="0">
                <a:solidFill>
                  <a:schemeClr val="tx2">
                    <a:lumMod val="50000"/>
                  </a:schemeClr>
                </a:solidFill>
                <a:latin typeface="+mj-lt"/>
              </a:rPr>
              <a:t>Horizontal scaling </a:t>
            </a:r>
            <a:r>
              <a:rPr lang="en-US" sz="2400" dirty="0">
                <a:solidFill>
                  <a:schemeClr val="tx1"/>
                </a:solidFill>
              </a:rPr>
              <a:t>(scale out</a:t>
            </a:r>
            <a:br>
              <a:rPr lang="en-US" sz="2400" dirty="0">
                <a:solidFill>
                  <a:schemeClr val="tx1"/>
                </a:solidFill>
              </a:rPr>
            </a:br>
            <a:r>
              <a:rPr lang="en-US" sz="2400" dirty="0">
                <a:solidFill>
                  <a:schemeClr val="tx1"/>
                </a:solidFill>
              </a:rPr>
              <a:t>and scale in) is the process of increasing or decreasing the number of instances of a</a:t>
            </a:r>
            <a:br>
              <a:rPr lang="en-US" sz="2400" dirty="0">
                <a:solidFill>
                  <a:schemeClr val="tx1"/>
                </a:solidFill>
              </a:rPr>
            </a:br>
            <a:r>
              <a:rPr lang="en-US" sz="2400" dirty="0">
                <a:solidFill>
                  <a:schemeClr val="tx1"/>
                </a:solidFill>
              </a:rPr>
              <a:t>workload; frequently automated</a:t>
            </a:r>
          </a:p>
        </p:txBody>
      </p:sp>
      <p:sp>
        <p:nvSpPr>
          <p:cNvPr id="329" name="Rectangle 328">
            <a:extLst>
              <a:ext uri="{FF2B5EF4-FFF2-40B4-BE49-F238E27FC236}">
                <a16:creationId xmlns:a16="http://schemas.microsoft.com/office/drawing/2014/main" id="{72272A83-5525-4112-AFBB-7E4D7FC3E1D6}"/>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651" name="Picture 650" descr="Vertical scaling shows Virtual Machines getting larger. Horizontal scaling shows more Virtual Machines being added">
            <a:extLst>
              <a:ext uri="{FF2B5EF4-FFF2-40B4-BE49-F238E27FC236}">
                <a16:creationId xmlns:a16="http://schemas.microsoft.com/office/drawing/2014/main" id="{A5A14898-4257-49D1-897F-C0FF123926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2950" y="1349925"/>
            <a:ext cx="3994404" cy="4712945"/>
          </a:xfrm>
          <a:prstGeom prst="rect">
            <a:avLst/>
          </a:prstGeom>
        </p:spPr>
      </p:pic>
    </p:spTree>
    <p:extLst>
      <p:ext uri="{BB962C8B-B14F-4D97-AF65-F5344CB8AC3E}">
        <p14:creationId xmlns:p14="http://schemas.microsoft.com/office/powerpoint/2010/main" val="259694986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Scale Sets</a:t>
            </a:r>
          </a:p>
        </p:txBody>
      </p:sp>
      <p:sp>
        <p:nvSpPr>
          <p:cNvPr id="6" name="Rectangle 5">
            <a:extLst>
              <a:ext uri="{FF2B5EF4-FFF2-40B4-BE49-F238E27FC236}">
                <a16:creationId xmlns:a16="http://schemas.microsoft.com/office/drawing/2014/main" id="{2926A05B-BAD1-4013-8D88-EFFD892251B7}"/>
              </a:ext>
              <a:ext uri="{C183D7F6-B498-43B3-948B-1728B52AA6E4}">
                <adec:decorative xmlns:adec="http://schemas.microsoft.com/office/drawing/2017/decorative" val="1"/>
              </a:ext>
            </a:extLst>
          </p:cNvPr>
          <p:cNvSpPr/>
          <p:nvPr/>
        </p:nvSpPr>
        <p:spPr bwMode="auto">
          <a:xfrm>
            <a:off x="427038" y="1192212"/>
            <a:ext cx="11582400" cy="34432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5" name="Picture 4" descr="A diagram showing demand increases the scale set adds more Virtual Machine instances. As the demand decreases Virtual Machines are removed from the availability set">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39075" y="1440061"/>
            <a:ext cx="9558327" cy="2947590"/>
          </a:xfrm>
          <a:prstGeom prst="rect">
            <a:avLst/>
          </a:prstGeom>
          <a:noFill/>
        </p:spPr>
      </p:pic>
      <p:sp>
        <p:nvSpPr>
          <p:cNvPr id="7" name="Rectangle 6">
            <a:extLst>
              <a:ext uri="{FF2B5EF4-FFF2-40B4-BE49-F238E27FC236}">
                <a16:creationId xmlns:a16="http://schemas.microsoft.com/office/drawing/2014/main" id="{736FB147-0CFF-440D-99B4-812932D98690}"/>
              </a:ext>
            </a:extLst>
          </p:cNvPr>
          <p:cNvSpPr/>
          <p:nvPr/>
        </p:nvSpPr>
        <p:spPr>
          <a:xfrm>
            <a:off x="427039" y="4787899"/>
            <a:ext cx="2097167"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Scale sets</a:t>
            </a:r>
            <a:br>
              <a:rPr lang="en-US" sz="2000" dirty="0">
                <a:solidFill>
                  <a:schemeClr val="tx1"/>
                </a:solidFill>
              </a:rPr>
            </a:br>
            <a:r>
              <a:rPr lang="en-US" sz="2000" dirty="0">
                <a:solidFill>
                  <a:schemeClr val="tx1"/>
                </a:solidFill>
              </a:rPr>
              <a:t>deploy a set of identical VMs</a:t>
            </a:r>
            <a:endParaRPr lang="bs-Latn-BA" sz="2000" dirty="0">
              <a:solidFill>
                <a:schemeClr val="tx1"/>
              </a:solidFill>
            </a:endParaRPr>
          </a:p>
        </p:txBody>
      </p:sp>
      <p:sp>
        <p:nvSpPr>
          <p:cNvPr id="8" name="Rectangle 7">
            <a:extLst>
              <a:ext uri="{FF2B5EF4-FFF2-40B4-BE49-F238E27FC236}">
                <a16:creationId xmlns:a16="http://schemas.microsoft.com/office/drawing/2014/main" id="{E009618E-4DDB-44D4-BFED-CE957E839FCE}"/>
              </a:ext>
            </a:extLst>
          </p:cNvPr>
          <p:cNvSpPr/>
          <p:nvPr/>
        </p:nvSpPr>
        <p:spPr>
          <a:xfrm>
            <a:off x="2640190" y="4787899"/>
            <a:ext cx="2449703"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No </a:t>
            </a:r>
            <a:br>
              <a:rPr lang="en-US" sz="2000">
                <a:solidFill>
                  <a:schemeClr val="tx1"/>
                </a:solidFill>
              </a:rPr>
            </a:br>
            <a:r>
              <a:rPr lang="en-US" sz="2000">
                <a:solidFill>
                  <a:schemeClr val="tx1"/>
                </a:solidFill>
              </a:rPr>
              <a:t>pre-provisioning of </a:t>
            </a:r>
            <a:r>
              <a:rPr lang="en-US" sz="2000" err="1">
                <a:solidFill>
                  <a:schemeClr val="tx1"/>
                </a:solidFill>
              </a:rPr>
              <a:t>VMs</a:t>
            </a:r>
            <a:r>
              <a:rPr lang="en-US" sz="2000">
                <a:solidFill>
                  <a:schemeClr val="tx1"/>
                </a:solidFill>
              </a:rPr>
              <a:t> is required</a:t>
            </a:r>
          </a:p>
        </p:txBody>
      </p:sp>
      <p:sp>
        <p:nvSpPr>
          <p:cNvPr id="9" name="Rectangle 8">
            <a:extLst>
              <a:ext uri="{FF2B5EF4-FFF2-40B4-BE49-F238E27FC236}">
                <a16:creationId xmlns:a16="http://schemas.microsoft.com/office/drawing/2014/main" id="{A6C57045-3E48-456F-94A1-331C86B58267}"/>
              </a:ext>
            </a:extLst>
          </p:cNvPr>
          <p:cNvSpPr/>
          <p:nvPr/>
        </p:nvSpPr>
        <p:spPr>
          <a:xfrm>
            <a:off x="5205877" y="4787899"/>
            <a:ext cx="1933315"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As demand</a:t>
            </a:r>
            <a:br>
              <a:rPr lang="en-US" sz="2000">
                <a:solidFill>
                  <a:schemeClr val="tx1"/>
                </a:solidFill>
              </a:rPr>
            </a:br>
            <a:r>
              <a:rPr lang="en-US" sz="2000">
                <a:solidFill>
                  <a:schemeClr val="tx1"/>
                </a:solidFill>
              </a:rPr>
              <a:t>goes up VMs</a:t>
            </a:r>
            <a:br>
              <a:rPr lang="en-US" sz="2000">
                <a:solidFill>
                  <a:schemeClr val="tx1"/>
                </a:solidFill>
              </a:rPr>
            </a:br>
            <a:r>
              <a:rPr lang="en-US" sz="2000">
                <a:solidFill>
                  <a:schemeClr val="tx1"/>
                </a:solidFill>
              </a:rPr>
              <a:t>are added</a:t>
            </a:r>
          </a:p>
        </p:txBody>
      </p:sp>
      <p:sp>
        <p:nvSpPr>
          <p:cNvPr id="10" name="Rectangle 9">
            <a:extLst>
              <a:ext uri="{FF2B5EF4-FFF2-40B4-BE49-F238E27FC236}">
                <a16:creationId xmlns:a16="http://schemas.microsoft.com/office/drawing/2014/main" id="{6BEE0146-E7E7-4CBB-8DFE-3E3DCCCE686C}"/>
              </a:ext>
            </a:extLst>
          </p:cNvPr>
          <p:cNvSpPr/>
          <p:nvPr/>
        </p:nvSpPr>
        <p:spPr>
          <a:xfrm>
            <a:off x="7255176" y="4787899"/>
            <a:ext cx="1961526"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As demand goes down </a:t>
            </a:r>
            <a:r>
              <a:rPr lang="en-US" sz="2000" err="1">
                <a:solidFill>
                  <a:schemeClr val="tx1"/>
                </a:solidFill>
              </a:rPr>
              <a:t>VM</a:t>
            </a:r>
            <a:r>
              <a:rPr lang="en-US" sz="2000">
                <a:solidFill>
                  <a:schemeClr val="tx1"/>
                </a:solidFill>
              </a:rPr>
              <a:t> are removed</a:t>
            </a:r>
          </a:p>
        </p:txBody>
      </p:sp>
      <p:sp>
        <p:nvSpPr>
          <p:cNvPr id="16" name="Rectangle 15">
            <a:extLst>
              <a:ext uri="{FF2B5EF4-FFF2-40B4-BE49-F238E27FC236}">
                <a16:creationId xmlns:a16="http://schemas.microsoft.com/office/drawing/2014/main" id="{691933CF-8D46-453D-9B0A-6154784F01A4}"/>
              </a:ext>
            </a:extLst>
          </p:cNvPr>
          <p:cNvSpPr/>
          <p:nvPr/>
        </p:nvSpPr>
        <p:spPr>
          <a:xfrm>
            <a:off x="9332686" y="4787899"/>
            <a:ext cx="2676752"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The process can </a:t>
            </a:r>
            <a:br>
              <a:rPr lang="en-US" sz="2000">
                <a:solidFill>
                  <a:schemeClr val="tx1"/>
                </a:solidFill>
              </a:rPr>
            </a:br>
            <a:r>
              <a:rPr lang="en-US" sz="2000">
                <a:solidFill>
                  <a:schemeClr val="tx1"/>
                </a:solidFill>
              </a:rPr>
              <a:t>be manual, automated, or a combination of both</a:t>
            </a:r>
          </a:p>
        </p:txBody>
      </p:sp>
    </p:spTree>
    <p:extLst>
      <p:ext uri="{BB962C8B-B14F-4D97-AF65-F5344CB8AC3E}">
        <p14:creationId xmlns:p14="http://schemas.microsoft.com/office/powerpoint/2010/main" val="240157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p:txBody>
          <a:bodyPr/>
          <a:lstStyle/>
          <a:p>
            <a:r>
              <a:rPr lang="en-US" dirty="0"/>
              <a:t>Implementing Scale Sets</a:t>
            </a:r>
          </a:p>
        </p:txBody>
      </p:sp>
      <p:sp>
        <p:nvSpPr>
          <p:cNvPr id="5" name="Rectangle 4">
            <a:extLst>
              <a:ext uri="{FF2B5EF4-FFF2-40B4-BE49-F238E27FC236}">
                <a16:creationId xmlns:a16="http://schemas.microsoft.com/office/drawing/2014/main" id="{83768B2D-D019-4BA3-8A2E-A7896D47056C}"/>
              </a:ext>
            </a:extLst>
          </p:cNvPr>
          <p:cNvSpPr/>
          <p:nvPr/>
        </p:nvSpPr>
        <p:spPr>
          <a:xfrm>
            <a:off x="427037" y="1192213"/>
            <a:ext cx="4475163" cy="102260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Instance count. </a:t>
            </a:r>
            <a:r>
              <a:rPr lang="en-US" sz="2200" dirty="0">
                <a:solidFill>
                  <a:schemeClr val="tx1"/>
                </a:solidFill>
                <a:cs typeface="Segoe UI" panose="020B0502040204020203" pitchFamily="34" charset="0"/>
              </a:rPr>
              <a:t>Number of VMs in the scale set (0 to 1000)</a:t>
            </a:r>
          </a:p>
        </p:txBody>
      </p:sp>
      <p:sp>
        <p:nvSpPr>
          <p:cNvPr id="6" name="Rectangle 5">
            <a:extLst>
              <a:ext uri="{FF2B5EF4-FFF2-40B4-BE49-F238E27FC236}">
                <a16:creationId xmlns:a16="http://schemas.microsoft.com/office/drawing/2014/main" id="{F2352B88-176C-460C-8EA3-EBA5D86A9CC8}"/>
              </a:ext>
            </a:extLst>
          </p:cNvPr>
          <p:cNvSpPr/>
          <p:nvPr/>
        </p:nvSpPr>
        <p:spPr>
          <a:xfrm>
            <a:off x="427037" y="2363095"/>
            <a:ext cx="4475163" cy="10765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Instance size</a:t>
            </a:r>
            <a:r>
              <a:rPr lang="en-US" sz="2200" dirty="0">
                <a:solidFill>
                  <a:schemeClr val="tx1"/>
                </a:solidFill>
                <a:cs typeface="Segoe UI" panose="020B0502040204020203" pitchFamily="34" charset="0"/>
              </a:rPr>
              <a:t>. The size of each virtual machine in the scale set </a:t>
            </a:r>
          </a:p>
        </p:txBody>
      </p:sp>
      <p:sp>
        <p:nvSpPr>
          <p:cNvPr id="7" name="Rectangle 6">
            <a:extLst>
              <a:ext uri="{FF2B5EF4-FFF2-40B4-BE49-F238E27FC236}">
                <a16:creationId xmlns:a16="http://schemas.microsoft.com/office/drawing/2014/main" id="{745699E2-9900-459A-9A07-092F7FB74052}"/>
              </a:ext>
            </a:extLst>
          </p:cNvPr>
          <p:cNvSpPr/>
          <p:nvPr/>
        </p:nvSpPr>
        <p:spPr>
          <a:xfrm>
            <a:off x="427037" y="3597713"/>
            <a:ext cx="4475163" cy="10765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Azure Spot Instance. </a:t>
            </a:r>
            <a:r>
              <a:rPr lang="en-US" sz="2200" dirty="0">
                <a:solidFill>
                  <a:schemeClr val="tx1"/>
                </a:solidFill>
                <a:cs typeface="Segoe UI" panose="020B0502040204020203" pitchFamily="34" charset="0"/>
              </a:rPr>
              <a:t>Unused capacity at a discounted rate</a:t>
            </a:r>
          </a:p>
        </p:txBody>
      </p:sp>
      <p:sp>
        <p:nvSpPr>
          <p:cNvPr id="15" name="Rectangle 14">
            <a:extLst>
              <a:ext uri="{FF2B5EF4-FFF2-40B4-BE49-F238E27FC236}">
                <a16:creationId xmlns:a16="http://schemas.microsoft.com/office/drawing/2014/main" id="{17A483C7-E97D-4974-A18D-98390F10DB23}"/>
              </a:ext>
            </a:extLst>
          </p:cNvPr>
          <p:cNvSpPr/>
          <p:nvPr/>
        </p:nvSpPr>
        <p:spPr>
          <a:xfrm>
            <a:off x="427037" y="4854093"/>
            <a:ext cx="4475163" cy="66856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Use managed disks</a:t>
            </a:r>
          </a:p>
        </p:txBody>
      </p:sp>
      <p:sp>
        <p:nvSpPr>
          <p:cNvPr id="16" name="Rectangle 15">
            <a:extLst>
              <a:ext uri="{FF2B5EF4-FFF2-40B4-BE49-F238E27FC236}">
                <a16:creationId xmlns:a16="http://schemas.microsoft.com/office/drawing/2014/main" id="{46130248-90F6-400A-9589-54F0DACCE417}"/>
              </a:ext>
            </a:extLst>
          </p:cNvPr>
          <p:cNvSpPr/>
          <p:nvPr/>
        </p:nvSpPr>
        <p:spPr>
          <a:xfrm>
            <a:off x="427036" y="5702501"/>
            <a:ext cx="4475163" cy="66911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Enable scaling beyond 100 instances</a:t>
            </a:r>
          </a:p>
        </p:txBody>
      </p:sp>
      <p:sp>
        <p:nvSpPr>
          <p:cNvPr id="8" name="Rectangle 7">
            <a:extLst>
              <a:ext uri="{FF2B5EF4-FFF2-40B4-BE49-F238E27FC236}">
                <a16:creationId xmlns:a16="http://schemas.microsoft.com/office/drawing/2014/main" id="{7CFD68CD-4A99-4EED-8656-6A86B19D892F}"/>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17" name="Picture 17" descr="A screenshot of an instance page showing the initial instance count to 2">
            <a:extLst>
              <a:ext uri="{FF2B5EF4-FFF2-40B4-BE49-F238E27FC236}">
                <a16:creationId xmlns:a16="http://schemas.microsoft.com/office/drawing/2014/main" id="{7B97B123-E590-42BB-81BB-4976288CE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773" y="2214822"/>
            <a:ext cx="6603538" cy="3307831"/>
          </a:xfrm>
          <a:prstGeom prst="rect">
            <a:avLst/>
          </a:prstGeom>
          <a:ln w="6350">
            <a:solidFill>
              <a:schemeClr val="bg1">
                <a:lumMod val="75000"/>
              </a:schemeClr>
            </a:solidFill>
          </a:ln>
        </p:spPr>
      </p:pic>
    </p:spTree>
    <p:extLst>
      <p:ext uri="{BB962C8B-B14F-4D97-AF65-F5344CB8AC3E}">
        <p14:creationId xmlns:p14="http://schemas.microsoft.com/office/powerpoint/2010/main" val="19937514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01: Virtual Machine Planning</a:t>
            </a:r>
          </a:p>
        </p:txBody>
      </p:sp>
      <p:pic>
        <p:nvPicPr>
          <p:cNvPr id="3" name="Picture 2" descr="Icon of a screen with three circles enclosed by outward pointing chevrons on left and right">
            <a:extLst>
              <a:ext uri="{FF2B5EF4-FFF2-40B4-BE49-F238E27FC236}">
                <a16:creationId xmlns:a16="http://schemas.microsoft.com/office/drawing/2014/main" id="{7D1B01CD-BC26-4881-9BBF-56343120BC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6349" y="3019425"/>
            <a:ext cx="1324301" cy="993775"/>
          </a:xfrm>
          <a:prstGeom prst="rect">
            <a:avLst/>
          </a:prstGeom>
        </p:spPr>
      </p:pic>
    </p:spTree>
    <p:extLst>
      <p:ext uri="{BB962C8B-B14F-4D97-AF65-F5344CB8AC3E}">
        <p14:creationId xmlns:p14="http://schemas.microsoft.com/office/powerpoint/2010/main" val="36647424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Autoscale</a:t>
            </a:r>
          </a:p>
        </p:txBody>
      </p:sp>
      <p:sp>
        <p:nvSpPr>
          <p:cNvPr id="5" name="Rectangle 4">
            <a:extLst>
              <a:ext uri="{FF2B5EF4-FFF2-40B4-BE49-F238E27FC236}">
                <a16:creationId xmlns:a16="http://schemas.microsoft.com/office/drawing/2014/main" id="{86D3CFF7-3E40-4A3E-AE22-0F8FD363F0C7}"/>
              </a:ext>
              <a:ext uri="{C183D7F6-B498-43B3-948B-1728B52AA6E4}">
                <adec:decorative xmlns:adec="http://schemas.microsoft.com/office/drawing/2017/decorative" val="1"/>
              </a:ext>
            </a:extLst>
          </p:cNvPr>
          <p:cNvSpPr/>
          <p:nvPr/>
        </p:nvSpPr>
        <p:spPr bwMode="auto">
          <a:xfrm>
            <a:off x="427038" y="1192212"/>
            <a:ext cx="11582400" cy="35321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2" name="Picture 2" descr="A diagram of a virtual machine scale set scaling from a minimum of 2 to a maximum of 5">
            <a:extLst>
              <a:ext uri="{FF2B5EF4-FFF2-40B4-BE49-F238E27FC236}">
                <a16:creationId xmlns:a16="http://schemas.microsoft.com/office/drawing/2014/main" id="{F0E1F1F0-348D-4A40-9021-FA1CB330A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651" y="1415366"/>
            <a:ext cx="10115174" cy="3085880"/>
          </a:xfrm>
          <a:prstGeom prst="rect">
            <a:avLst/>
          </a:prstGeom>
        </p:spPr>
      </p:pic>
      <p:sp>
        <p:nvSpPr>
          <p:cNvPr id="7" name="Rectangle 6">
            <a:extLst>
              <a:ext uri="{FF2B5EF4-FFF2-40B4-BE49-F238E27FC236}">
                <a16:creationId xmlns:a16="http://schemas.microsoft.com/office/drawing/2014/main" id="{64559243-125C-4145-B0D9-81E7543DDDA3}"/>
              </a:ext>
            </a:extLst>
          </p:cNvPr>
          <p:cNvSpPr/>
          <p:nvPr/>
        </p:nvSpPr>
        <p:spPr>
          <a:xfrm>
            <a:off x="427039"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Define rules to automatically adjust capacity</a:t>
            </a:r>
            <a:endParaRPr lang="bs-Latn-BA" sz="2000">
              <a:solidFill>
                <a:schemeClr val="tx1"/>
              </a:solidFill>
            </a:endParaRPr>
          </a:p>
        </p:txBody>
      </p:sp>
      <p:sp>
        <p:nvSpPr>
          <p:cNvPr id="8" name="Rectangle 7">
            <a:extLst>
              <a:ext uri="{FF2B5EF4-FFF2-40B4-BE49-F238E27FC236}">
                <a16:creationId xmlns:a16="http://schemas.microsoft.com/office/drawing/2014/main" id="{9E61896F-8BBD-4B1F-BD58-31F6C87106A9}"/>
              </a:ext>
            </a:extLst>
          </p:cNvPr>
          <p:cNvSpPr/>
          <p:nvPr/>
        </p:nvSpPr>
        <p:spPr>
          <a:xfrm>
            <a:off x="2770637"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Scale out (increase) the number of</a:t>
            </a:r>
            <a:br>
              <a:rPr lang="en-US" sz="2000">
                <a:solidFill>
                  <a:schemeClr val="tx1"/>
                </a:solidFill>
              </a:rPr>
            </a:br>
            <a:r>
              <a:rPr lang="en-US" sz="2000">
                <a:solidFill>
                  <a:schemeClr val="tx1"/>
                </a:solidFill>
              </a:rPr>
              <a:t>VMs in the set</a:t>
            </a:r>
          </a:p>
        </p:txBody>
      </p:sp>
      <p:sp>
        <p:nvSpPr>
          <p:cNvPr id="9" name="Rectangle 8">
            <a:extLst>
              <a:ext uri="{FF2B5EF4-FFF2-40B4-BE49-F238E27FC236}">
                <a16:creationId xmlns:a16="http://schemas.microsoft.com/office/drawing/2014/main" id="{22B44CAF-320E-4D47-8C36-391F45CCBAF1}"/>
              </a:ext>
            </a:extLst>
          </p:cNvPr>
          <p:cNvSpPr/>
          <p:nvPr/>
        </p:nvSpPr>
        <p:spPr>
          <a:xfrm>
            <a:off x="5114235"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Scale in (reduce) the number of VMs in the set</a:t>
            </a:r>
          </a:p>
        </p:txBody>
      </p:sp>
      <p:sp>
        <p:nvSpPr>
          <p:cNvPr id="10" name="Rectangle 9">
            <a:extLst>
              <a:ext uri="{FF2B5EF4-FFF2-40B4-BE49-F238E27FC236}">
                <a16:creationId xmlns:a16="http://schemas.microsoft.com/office/drawing/2014/main" id="{F750869A-1F37-452D-988C-215A258BB016}"/>
              </a:ext>
            </a:extLst>
          </p:cNvPr>
          <p:cNvSpPr/>
          <p:nvPr/>
        </p:nvSpPr>
        <p:spPr>
          <a:xfrm>
            <a:off x="7457833"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Schedule events to increase or decrease at a fixed time</a:t>
            </a:r>
          </a:p>
        </p:txBody>
      </p:sp>
      <p:sp>
        <p:nvSpPr>
          <p:cNvPr id="11" name="Rectangle 10">
            <a:extLst>
              <a:ext uri="{FF2B5EF4-FFF2-40B4-BE49-F238E27FC236}">
                <a16:creationId xmlns:a16="http://schemas.microsoft.com/office/drawing/2014/main" id="{E1E14B45-7DAF-41DA-A634-8D6A46610ABD}"/>
              </a:ext>
            </a:extLst>
          </p:cNvPr>
          <p:cNvSpPr/>
          <p:nvPr/>
        </p:nvSpPr>
        <p:spPr>
          <a:xfrm>
            <a:off x="9801430"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a:solidFill>
                  <a:schemeClr val="tx1"/>
                </a:solidFill>
              </a:rPr>
              <a:t>Reduces monitoring</a:t>
            </a:r>
            <a:br>
              <a:rPr lang="en-US" sz="2000">
                <a:solidFill>
                  <a:schemeClr val="tx1"/>
                </a:solidFill>
              </a:rPr>
            </a:br>
            <a:r>
              <a:rPr lang="en-US" sz="2000">
                <a:solidFill>
                  <a:schemeClr val="tx1"/>
                </a:solidFill>
              </a:rPr>
              <a:t>and optimizes performance</a:t>
            </a:r>
          </a:p>
        </p:txBody>
      </p:sp>
    </p:spTree>
    <p:extLst>
      <p:ext uri="{BB962C8B-B14F-4D97-AF65-F5344CB8AC3E}">
        <p14:creationId xmlns:p14="http://schemas.microsoft.com/office/powerpoint/2010/main" val="96286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a:t>
            </a:r>
            <a:r>
              <a:rPr lang="en-US" dirty="0" err="1"/>
              <a:t>Autoscale</a:t>
            </a:r>
            <a:endParaRPr lang="en-US" dirty="0"/>
          </a:p>
        </p:txBody>
      </p:sp>
      <p:sp>
        <p:nvSpPr>
          <p:cNvPr id="5" name="Rectangle 4">
            <a:extLst>
              <a:ext uri="{FF2B5EF4-FFF2-40B4-BE49-F238E27FC236}">
                <a16:creationId xmlns:a16="http://schemas.microsoft.com/office/drawing/2014/main" id="{76CE474F-D26E-4CD8-8A59-0827C24D1247}"/>
              </a:ext>
            </a:extLst>
          </p:cNvPr>
          <p:cNvSpPr/>
          <p:nvPr/>
        </p:nvSpPr>
        <p:spPr>
          <a:xfrm>
            <a:off x="431800" y="1290520"/>
            <a:ext cx="4353112"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Define a minimum, maximum, and default number of VM instances</a:t>
            </a:r>
          </a:p>
        </p:txBody>
      </p:sp>
      <p:sp>
        <p:nvSpPr>
          <p:cNvPr id="6" name="Rectangle 5">
            <a:extLst>
              <a:ext uri="{FF2B5EF4-FFF2-40B4-BE49-F238E27FC236}">
                <a16:creationId xmlns:a16="http://schemas.microsoft.com/office/drawing/2014/main" id="{E12CB13C-3AD3-45B0-87F7-9D48CEB53D5D}"/>
              </a:ext>
            </a:extLst>
          </p:cNvPr>
          <p:cNvSpPr/>
          <p:nvPr/>
        </p:nvSpPr>
        <p:spPr>
          <a:xfrm>
            <a:off x="431800" y="3844496"/>
            <a:ext cx="4353112"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Create more advanced scale sets with scale out and</a:t>
            </a:r>
            <a:br>
              <a:rPr lang="en-US" sz="2400">
                <a:solidFill>
                  <a:schemeClr val="tx1"/>
                </a:solidFill>
              </a:rPr>
            </a:br>
            <a:r>
              <a:rPr lang="en-US" sz="2400">
                <a:solidFill>
                  <a:schemeClr val="tx1"/>
                </a:solidFill>
              </a:rPr>
              <a:t>scale in parameters</a:t>
            </a:r>
          </a:p>
        </p:txBody>
      </p:sp>
      <p:sp>
        <p:nvSpPr>
          <p:cNvPr id="7" name="Rectangle 6">
            <a:extLst>
              <a:ext uri="{FF2B5EF4-FFF2-40B4-BE49-F238E27FC236}">
                <a16:creationId xmlns:a16="http://schemas.microsoft.com/office/drawing/2014/main" id="{12585404-2E6A-4967-A584-9D5A5A936CBC}"/>
              </a:ext>
              <a:ext uri="{C183D7F6-B498-43B3-948B-1728B52AA6E4}">
                <adec:decorative xmlns:adec="http://schemas.microsoft.com/office/drawing/2017/decorative" val="1"/>
              </a:ext>
            </a:extLst>
          </p:cNvPr>
          <p:cNvSpPr/>
          <p:nvPr/>
        </p:nvSpPr>
        <p:spPr bwMode="auto">
          <a:xfrm>
            <a:off x="4925644" y="1212091"/>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4" name="Picture 4"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555D6A07-C9D2-4567-8BD4-9D18A595A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012" y="1681943"/>
            <a:ext cx="6673801" cy="4373588"/>
          </a:xfrm>
          <a:prstGeom prst="rect">
            <a:avLst/>
          </a:prstGeom>
          <a:ln w="6350">
            <a:solidFill>
              <a:schemeClr val="bg1">
                <a:lumMod val="75000"/>
              </a:schemeClr>
            </a:solidFill>
          </a:ln>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04: Virtual Machine Extensions</a:t>
            </a:r>
          </a:p>
        </p:txBody>
      </p:sp>
      <p:pic>
        <p:nvPicPr>
          <p:cNvPr id="5" name="Picture 4" descr="Icon of arrow pointing in four opposite directions">
            <a:extLst>
              <a:ext uri="{FF2B5EF4-FFF2-40B4-BE49-F238E27FC236}">
                <a16:creationId xmlns:a16="http://schemas.microsoft.com/office/drawing/2014/main" id="{6913F2D4-702A-40E3-9CE5-4E1410EE1E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837" y="2958310"/>
            <a:ext cx="1092990" cy="1092990"/>
          </a:xfrm>
          <a:prstGeom prst="rect">
            <a:avLst/>
          </a:prstGeom>
        </p:spPr>
      </p:pic>
    </p:spTree>
    <p:extLst>
      <p:ext uri="{BB962C8B-B14F-4D97-AF65-F5344CB8AC3E}">
        <p14:creationId xmlns:p14="http://schemas.microsoft.com/office/powerpoint/2010/main" val="12886825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881710"/>
            <a:ext cx="2506662" cy="1231106"/>
          </a:xfrm>
        </p:spPr>
        <p:txBody>
          <a:bodyPr/>
          <a:lstStyle/>
          <a:p>
            <a:r>
              <a:rPr lang="en-US" dirty="0"/>
              <a:t>Virtual Machine Extensions Overview</a:t>
            </a:r>
          </a:p>
        </p:txBody>
      </p:sp>
      <p:pic>
        <p:nvPicPr>
          <p:cNvPr id="10" name="Picture 9" descr="Icon of an arrow that is branched to left and right">
            <a:extLst>
              <a:ext uri="{FF2B5EF4-FFF2-40B4-BE49-F238E27FC236}">
                <a16:creationId xmlns:a16="http://schemas.microsoft.com/office/drawing/2014/main" id="{04A0CF56-36E9-4391-A314-81DAD3F0E4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7234" y="969889"/>
            <a:ext cx="905256" cy="905256"/>
          </a:xfrm>
          <a:prstGeom prst="rect">
            <a:avLst/>
          </a:prstGeom>
        </p:spPr>
      </p:pic>
      <p:sp>
        <p:nvSpPr>
          <p:cNvPr id="22" name="Rectangle 21">
            <a:extLst>
              <a:ext uri="{FF2B5EF4-FFF2-40B4-BE49-F238E27FC236}">
                <a16:creationId xmlns:a16="http://schemas.microsoft.com/office/drawing/2014/main" id="{84FC1CEA-4990-4177-B895-19B972555AB5}"/>
              </a:ext>
            </a:extLst>
          </p:cNvPr>
          <p:cNvSpPr/>
          <p:nvPr/>
        </p:nvSpPr>
        <p:spPr>
          <a:xfrm>
            <a:off x="4896157" y="887413"/>
            <a:ext cx="6554482" cy="106085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400">
                <a:solidFill>
                  <a:schemeClr val="tx1"/>
                </a:solidFill>
              </a:rPr>
              <a:t>Virtual Machine Extensions</a:t>
            </a:r>
          </a:p>
        </p:txBody>
      </p:sp>
      <p:pic>
        <p:nvPicPr>
          <p:cNvPr id="9" name="Picture 8" descr="Icon of a screen with square, isosceles triangle and circle shapes in it">
            <a:extLst>
              <a:ext uri="{FF2B5EF4-FFF2-40B4-BE49-F238E27FC236}">
                <a16:creationId xmlns:a16="http://schemas.microsoft.com/office/drawing/2014/main" id="{849DF03F-3D65-4524-919F-B88E809ADC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7234" y="2244147"/>
            <a:ext cx="905256" cy="903732"/>
          </a:xfrm>
          <a:prstGeom prst="rect">
            <a:avLst/>
          </a:prstGeom>
        </p:spPr>
      </p:pic>
      <p:sp>
        <p:nvSpPr>
          <p:cNvPr id="21" name="Rectangle 20">
            <a:extLst>
              <a:ext uri="{FF2B5EF4-FFF2-40B4-BE49-F238E27FC236}">
                <a16:creationId xmlns:a16="http://schemas.microsoft.com/office/drawing/2014/main" id="{A9C0759B-2500-4638-8032-E8E600D9EFD8}"/>
              </a:ext>
            </a:extLst>
          </p:cNvPr>
          <p:cNvSpPr/>
          <p:nvPr/>
        </p:nvSpPr>
        <p:spPr>
          <a:xfrm>
            <a:off x="4896157" y="2162409"/>
            <a:ext cx="6554482" cy="106085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400">
                <a:solidFill>
                  <a:schemeClr val="tx1"/>
                </a:solidFill>
              </a:rPr>
              <a:t>Custom Script Extensions</a:t>
            </a:r>
          </a:p>
        </p:txBody>
      </p:sp>
      <p:pic>
        <p:nvPicPr>
          <p:cNvPr id="8" name="Picture 7" descr="Icon of a series of squares arranged in a square patten">
            <a:extLst>
              <a:ext uri="{FF2B5EF4-FFF2-40B4-BE49-F238E27FC236}">
                <a16:creationId xmlns:a16="http://schemas.microsoft.com/office/drawing/2014/main" id="{3A348D13-E4CE-4ECD-826B-199A337364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7234" y="3518405"/>
            <a:ext cx="905256" cy="903732"/>
          </a:xfrm>
          <a:prstGeom prst="rect">
            <a:avLst/>
          </a:prstGeom>
        </p:spPr>
      </p:pic>
      <p:sp>
        <p:nvSpPr>
          <p:cNvPr id="19" name="Rectangle 18">
            <a:extLst>
              <a:ext uri="{FF2B5EF4-FFF2-40B4-BE49-F238E27FC236}">
                <a16:creationId xmlns:a16="http://schemas.microsoft.com/office/drawing/2014/main" id="{9E53A70C-648D-4FAE-9520-9C464DF68255}"/>
              </a:ext>
            </a:extLst>
          </p:cNvPr>
          <p:cNvSpPr/>
          <p:nvPr/>
        </p:nvSpPr>
        <p:spPr>
          <a:xfrm>
            <a:off x="4896157" y="3437405"/>
            <a:ext cx="6554482" cy="106085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400">
                <a:solidFill>
                  <a:schemeClr val="tx1"/>
                </a:solidFill>
              </a:rPr>
              <a:t>Desired State Configuration</a:t>
            </a:r>
          </a:p>
        </p:txBody>
      </p:sp>
      <p:pic>
        <p:nvPicPr>
          <p:cNvPr id="7" name="Picture 6" descr="Icon of a webpage showing a person on the screen">
            <a:extLst>
              <a:ext uri="{FF2B5EF4-FFF2-40B4-BE49-F238E27FC236}">
                <a16:creationId xmlns:a16="http://schemas.microsoft.com/office/drawing/2014/main" id="{2F92625E-8850-46C2-B715-BC246E0839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7234" y="4792662"/>
            <a:ext cx="905256" cy="905256"/>
          </a:xfrm>
          <a:prstGeom prst="rect">
            <a:avLst/>
          </a:prstGeom>
        </p:spPr>
      </p:pic>
      <p:sp>
        <p:nvSpPr>
          <p:cNvPr id="20" name="Rectangle 19">
            <a:extLst>
              <a:ext uri="{FF2B5EF4-FFF2-40B4-BE49-F238E27FC236}">
                <a16:creationId xmlns:a16="http://schemas.microsoft.com/office/drawing/2014/main" id="{6644BEEB-2FEB-4275-A0E1-97D612D4AE2D}"/>
              </a:ext>
            </a:extLst>
          </p:cNvPr>
          <p:cNvSpPr/>
          <p:nvPr/>
        </p:nvSpPr>
        <p:spPr>
          <a:xfrm>
            <a:off x="4896157" y="4712401"/>
            <a:ext cx="6554482" cy="106085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400">
                <a:solidFill>
                  <a:schemeClr val="tx1"/>
                </a:solidFill>
              </a:rPr>
              <a:t>Demonstration – Custom Script Extension</a:t>
            </a:r>
          </a:p>
        </p:txBody>
      </p:sp>
    </p:spTree>
    <p:extLst>
      <p:ext uri="{BB962C8B-B14F-4D97-AF65-F5344CB8AC3E}">
        <p14:creationId xmlns:p14="http://schemas.microsoft.com/office/powerpoint/2010/main" val="95468804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Extensions</a:t>
            </a:r>
          </a:p>
        </p:txBody>
      </p:sp>
      <p:sp>
        <p:nvSpPr>
          <p:cNvPr id="5" name="Rectangle 4">
            <a:extLst>
              <a:ext uri="{FF2B5EF4-FFF2-40B4-BE49-F238E27FC236}">
                <a16:creationId xmlns:a16="http://schemas.microsoft.com/office/drawing/2014/main" id="{FA2CBDEF-1A4F-467A-A9BC-A43438E0DDBB}"/>
              </a:ext>
            </a:extLst>
          </p:cNvPr>
          <p:cNvSpPr/>
          <p:nvPr/>
        </p:nvSpPr>
        <p:spPr>
          <a:xfrm>
            <a:off x="427038" y="1192213"/>
            <a:ext cx="6888162" cy="13716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Extensions are small applications that provide</a:t>
            </a:r>
            <a:br>
              <a:rPr lang="en-US" sz="2200">
                <a:solidFill>
                  <a:schemeClr val="tx1"/>
                </a:solidFill>
              </a:rPr>
            </a:br>
            <a:r>
              <a:rPr lang="en-US" sz="2200">
                <a:solidFill>
                  <a:schemeClr val="tx1"/>
                </a:solidFill>
              </a:rPr>
              <a:t>post-deployment VM configuration and </a:t>
            </a:r>
            <a:br>
              <a:rPr lang="en-US" sz="2200">
                <a:solidFill>
                  <a:schemeClr val="tx1"/>
                </a:solidFill>
              </a:rPr>
            </a:br>
            <a:r>
              <a:rPr lang="en-US" sz="2200">
                <a:solidFill>
                  <a:schemeClr val="tx1"/>
                </a:solidFill>
              </a:rPr>
              <a:t>automation tasks</a:t>
            </a:r>
          </a:p>
        </p:txBody>
      </p:sp>
      <p:sp>
        <p:nvSpPr>
          <p:cNvPr id="6" name="Rectangle 5">
            <a:extLst>
              <a:ext uri="{FF2B5EF4-FFF2-40B4-BE49-F238E27FC236}">
                <a16:creationId xmlns:a16="http://schemas.microsoft.com/office/drawing/2014/main" id="{D33CD246-A2AD-4ACB-BA58-BE235FB69D30}"/>
              </a:ext>
            </a:extLst>
          </p:cNvPr>
          <p:cNvSpPr/>
          <p:nvPr/>
        </p:nvSpPr>
        <p:spPr>
          <a:xfrm>
            <a:off x="427038" y="2683656"/>
            <a:ext cx="6888162" cy="13716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Managed with Azure CLI, PowerShell, Azure Resource Manager templates, and the Azure portal</a:t>
            </a:r>
          </a:p>
        </p:txBody>
      </p:sp>
      <p:sp>
        <p:nvSpPr>
          <p:cNvPr id="22" name="Rectangle 21">
            <a:extLst>
              <a:ext uri="{FF2B5EF4-FFF2-40B4-BE49-F238E27FC236}">
                <a16:creationId xmlns:a16="http://schemas.microsoft.com/office/drawing/2014/main" id="{4AF496D9-6133-41F3-A8A8-33633EE17CCA}"/>
              </a:ext>
            </a:extLst>
          </p:cNvPr>
          <p:cNvSpPr/>
          <p:nvPr/>
        </p:nvSpPr>
        <p:spPr>
          <a:xfrm>
            <a:off x="427038" y="4205364"/>
            <a:ext cx="6888162" cy="128318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Bundled with a new VM deployment or run against</a:t>
            </a:r>
            <a:br>
              <a:rPr lang="en-US" sz="2200">
                <a:solidFill>
                  <a:schemeClr val="tx1"/>
                </a:solidFill>
              </a:rPr>
            </a:br>
            <a:r>
              <a:rPr lang="en-US" sz="2200">
                <a:solidFill>
                  <a:schemeClr val="tx1"/>
                </a:solidFill>
              </a:rPr>
              <a:t>any existing system</a:t>
            </a:r>
          </a:p>
        </p:txBody>
      </p:sp>
      <p:sp>
        <p:nvSpPr>
          <p:cNvPr id="23" name="Rectangle 22">
            <a:extLst>
              <a:ext uri="{FF2B5EF4-FFF2-40B4-BE49-F238E27FC236}">
                <a16:creationId xmlns:a16="http://schemas.microsoft.com/office/drawing/2014/main" id="{BEF69BDC-8E31-417E-9E24-42BBB2B23FA1}"/>
              </a:ext>
            </a:extLst>
          </p:cNvPr>
          <p:cNvSpPr/>
          <p:nvPr/>
        </p:nvSpPr>
        <p:spPr>
          <a:xfrm>
            <a:off x="416295" y="5599748"/>
            <a:ext cx="6888162" cy="7619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Different for Windows and Linux machines</a:t>
            </a:r>
          </a:p>
        </p:txBody>
      </p:sp>
      <p:sp>
        <p:nvSpPr>
          <p:cNvPr id="7" name="Rectangle 6">
            <a:extLst>
              <a:ext uri="{FF2B5EF4-FFF2-40B4-BE49-F238E27FC236}">
                <a16:creationId xmlns:a16="http://schemas.microsoft.com/office/drawing/2014/main" id="{AFF931A3-2AE3-452C-97FC-115963E22A6C}"/>
              </a:ext>
              <a:ext uri="{C183D7F6-B498-43B3-948B-1728B52AA6E4}">
                <adec:decorative xmlns:adec="http://schemas.microsoft.com/office/drawing/2017/decorative" val="1"/>
              </a:ext>
            </a:extLst>
          </p:cNvPr>
          <p:cNvSpPr/>
          <p:nvPr/>
        </p:nvSpPr>
        <p:spPr bwMode="auto">
          <a:xfrm>
            <a:off x="7480299" y="1192213"/>
            <a:ext cx="4539881"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2" name="Picture 3" descr="Screenshot of the Windows extensions page. The Custom Script Extension and PowerShell Desired State Configuration extensions are highlighted">
            <a:extLst>
              <a:ext uri="{FF2B5EF4-FFF2-40B4-BE49-F238E27FC236}">
                <a16:creationId xmlns:a16="http://schemas.microsoft.com/office/drawing/2014/main" id="{05021455-9192-425E-98F3-E22E6BAC0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565" y="1282778"/>
            <a:ext cx="2809793" cy="4983141"/>
          </a:xfrm>
          <a:prstGeom prst="rect">
            <a:avLst/>
          </a:prstGeom>
          <a:ln>
            <a:solidFill>
              <a:schemeClr val="bg1">
                <a:lumMod val="75000"/>
              </a:schemeClr>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Script Extensions</a:t>
            </a:r>
          </a:p>
        </p:txBody>
      </p:sp>
      <p:sp>
        <p:nvSpPr>
          <p:cNvPr id="12" name="Rectangle 11">
            <a:extLst>
              <a:ext uri="{FF2B5EF4-FFF2-40B4-BE49-F238E27FC236}">
                <a16:creationId xmlns:a16="http://schemas.microsoft.com/office/drawing/2014/main" id="{9CE2899E-1AC0-411D-8E56-C881DEF829A1}"/>
              </a:ext>
            </a:extLst>
          </p:cNvPr>
          <p:cNvSpPr/>
          <p:nvPr/>
        </p:nvSpPr>
        <p:spPr>
          <a:xfrm>
            <a:off x="449136" y="1314208"/>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a:solidFill>
                  <a:schemeClr val="tx1"/>
                </a:solidFill>
              </a:rPr>
              <a:t>Extension scripts can be simple</a:t>
            </a:r>
            <a:br>
              <a:rPr lang="en-US" sz="2000">
                <a:solidFill>
                  <a:schemeClr val="tx1"/>
                </a:solidFill>
              </a:rPr>
            </a:br>
            <a:r>
              <a:rPr lang="en-US" sz="2000">
                <a:solidFill>
                  <a:schemeClr val="tx1"/>
                </a:solidFill>
              </a:rPr>
              <a:t>or complex</a:t>
            </a:r>
          </a:p>
        </p:txBody>
      </p:sp>
      <p:sp>
        <p:nvSpPr>
          <p:cNvPr id="13" name="Rectangle 12">
            <a:extLst>
              <a:ext uri="{FF2B5EF4-FFF2-40B4-BE49-F238E27FC236}">
                <a16:creationId xmlns:a16="http://schemas.microsoft.com/office/drawing/2014/main" id="{B5B01A78-E7B5-408B-9BB8-8033A5FB1DDB}"/>
              </a:ext>
            </a:extLst>
          </p:cNvPr>
          <p:cNvSpPr/>
          <p:nvPr/>
        </p:nvSpPr>
        <p:spPr>
          <a:xfrm>
            <a:off x="427036" y="2275997"/>
            <a:ext cx="4348163" cy="6337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Extensions have 90 minutes to run</a:t>
            </a:r>
          </a:p>
        </p:txBody>
      </p:sp>
      <p:sp>
        <p:nvSpPr>
          <p:cNvPr id="14" name="Rectangle 13">
            <a:extLst>
              <a:ext uri="{FF2B5EF4-FFF2-40B4-BE49-F238E27FC236}">
                <a16:creationId xmlns:a16="http://schemas.microsoft.com/office/drawing/2014/main" id="{FB4D9121-E7CD-4014-B4BB-A4C20A475740}"/>
              </a:ext>
            </a:extLst>
          </p:cNvPr>
          <p:cNvSpPr/>
          <p:nvPr/>
        </p:nvSpPr>
        <p:spPr>
          <a:xfrm>
            <a:off x="427036" y="3063170"/>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a:solidFill>
                  <a:schemeClr val="tx1"/>
                </a:solidFill>
              </a:rPr>
              <a:t>Double check dependencies to</a:t>
            </a:r>
            <a:br>
              <a:rPr lang="en-US" sz="2000">
                <a:solidFill>
                  <a:schemeClr val="tx1"/>
                </a:solidFill>
              </a:rPr>
            </a:br>
            <a:r>
              <a:rPr lang="en-US" sz="2000">
                <a:solidFill>
                  <a:schemeClr val="tx1"/>
                </a:solidFill>
              </a:rPr>
              <a:t>ensure availability</a:t>
            </a:r>
          </a:p>
        </p:txBody>
      </p:sp>
      <p:sp>
        <p:nvSpPr>
          <p:cNvPr id="15" name="Rectangle 14">
            <a:extLst>
              <a:ext uri="{FF2B5EF4-FFF2-40B4-BE49-F238E27FC236}">
                <a16:creationId xmlns:a16="http://schemas.microsoft.com/office/drawing/2014/main" id="{EC13D688-AB92-4F37-A14E-13C781362D85}"/>
              </a:ext>
            </a:extLst>
          </p:cNvPr>
          <p:cNvSpPr/>
          <p:nvPr/>
        </p:nvSpPr>
        <p:spPr>
          <a:xfrm>
            <a:off x="427036" y="4067444"/>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a:solidFill>
                  <a:schemeClr val="tx1"/>
                </a:solidFill>
              </a:rPr>
              <a:t>Account for any errors that</a:t>
            </a:r>
            <a:br>
              <a:rPr lang="en-US" sz="2000">
                <a:solidFill>
                  <a:schemeClr val="tx1"/>
                </a:solidFill>
              </a:rPr>
            </a:br>
            <a:r>
              <a:rPr lang="en-US" sz="2000">
                <a:solidFill>
                  <a:schemeClr val="tx1"/>
                </a:solidFill>
              </a:rPr>
              <a:t>might occur </a:t>
            </a:r>
          </a:p>
        </p:txBody>
      </p:sp>
      <p:sp>
        <p:nvSpPr>
          <p:cNvPr id="16" name="Rectangle 15">
            <a:extLst>
              <a:ext uri="{FF2B5EF4-FFF2-40B4-BE49-F238E27FC236}">
                <a16:creationId xmlns:a16="http://schemas.microsoft.com/office/drawing/2014/main" id="{9F180AA1-96B6-4904-B5AD-0C6529CC6B2C}"/>
              </a:ext>
            </a:extLst>
          </p:cNvPr>
          <p:cNvSpPr/>
          <p:nvPr/>
        </p:nvSpPr>
        <p:spPr>
          <a:xfrm>
            <a:off x="427036" y="5031962"/>
            <a:ext cx="4348163" cy="6337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a:solidFill>
                  <a:schemeClr val="tx1"/>
                </a:solidFill>
              </a:rPr>
              <a:t>Protect/encrypt sensitive information</a:t>
            </a:r>
          </a:p>
        </p:txBody>
      </p:sp>
      <p:sp>
        <p:nvSpPr>
          <p:cNvPr id="18" name="Rectangle 17">
            <a:extLst>
              <a:ext uri="{FF2B5EF4-FFF2-40B4-BE49-F238E27FC236}">
                <a16:creationId xmlns:a16="http://schemas.microsoft.com/office/drawing/2014/main" id="{8D307AFF-4D5F-427D-9948-0AF350850B89}"/>
              </a:ext>
              <a:ext uri="{C183D7F6-B498-43B3-948B-1728B52AA6E4}">
                <adec:decorative xmlns:adec="http://schemas.microsoft.com/office/drawing/2017/decorative" val="1"/>
              </a:ext>
            </a:extLst>
          </p:cNvPr>
          <p:cNvSpPr/>
          <p:nvPr/>
        </p:nvSpPr>
        <p:spPr bwMode="auto">
          <a:xfrm>
            <a:off x="4936996" y="1315381"/>
            <a:ext cx="7094537" cy="436376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a:solidFill>
                <a:srgbClr val="000000"/>
              </a:solidFill>
              <a:latin typeface="Consolas" panose="020B0609020204030204" pitchFamily="49" charset="0"/>
              <a:ea typeface="Verdana" panose="020B0604030504040204" pitchFamily="34" charset="0"/>
            </a:endParaRPr>
          </a:p>
        </p:txBody>
      </p:sp>
      <p:pic>
        <p:nvPicPr>
          <p:cNvPr id="5" name="Picture 4"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C28BA805-85C9-4146-944D-8D7AA0A50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982" y="2055328"/>
            <a:ext cx="7050343" cy="2544733"/>
          </a:xfrm>
          <a:prstGeom prst="rect">
            <a:avLst/>
          </a:prstGeom>
        </p:spPr>
      </p:pic>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Desired State Configuration</a:t>
            </a:r>
          </a:p>
        </p:txBody>
      </p:sp>
      <p:sp>
        <p:nvSpPr>
          <p:cNvPr id="5" name="Rectangle 4">
            <a:extLst>
              <a:ext uri="{FF2B5EF4-FFF2-40B4-BE49-F238E27FC236}">
                <a16:creationId xmlns:a16="http://schemas.microsoft.com/office/drawing/2014/main" id="{13973F86-EDB0-4E0E-B07D-A460A60525E3}"/>
              </a:ext>
            </a:extLst>
          </p:cNvPr>
          <p:cNvSpPr/>
          <p:nvPr/>
        </p:nvSpPr>
        <p:spPr>
          <a:xfrm>
            <a:off x="427036" y="1340557"/>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a:solidFill>
                  <a:schemeClr val="tx1"/>
                </a:solidFill>
              </a:rPr>
              <a:t>Configuration block(s) have a name</a:t>
            </a:r>
          </a:p>
        </p:txBody>
      </p:sp>
      <p:sp>
        <p:nvSpPr>
          <p:cNvPr id="6" name="Rectangle 5">
            <a:extLst>
              <a:ext uri="{FF2B5EF4-FFF2-40B4-BE49-F238E27FC236}">
                <a16:creationId xmlns:a16="http://schemas.microsoft.com/office/drawing/2014/main" id="{33922A9F-CDD9-4202-88AC-3ED1C5B0F03A}"/>
              </a:ext>
            </a:extLst>
          </p:cNvPr>
          <p:cNvSpPr/>
          <p:nvPr/>
        </p:nvSpPr>
        <p:spPr>
          <a:xfrm>
            <a:off x="427036" y="2619737"/>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Node blocks define the computers or VMs that you are configuring</a:t>
            </a:r>
          </a:p>
        </p:txBody>
      </p:sp>
      <p:sp>
        <p:nvSpPr>
          <p:cNvPr id="7" name="Rectangle 6">
            <a:extLst>
              <a:ext uri="{FF2B5EF4-FFF2-40B4-BE49-F238E27FC236}">
                <a16:creationId xmlns:a16="http://schemas.microsoft.com/office/drawing/2014/main" id="{42C05224-1221-4F98-89C4-AA6FD0EF2DA7}"/>
              </a:ext>
            </a:extLst>
          </p:cNvPr>
          <p:cNvSpPr/>
          <p:nvPr/>
        </p:nvSpPr>
        <p:spPr>
          <a:xfrm>
            <a:off x="427035" y="3910892"/>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a:solidFill>
                  <a:schemeClr val="tx1"/>
                </a:solidFill>
              </a:rPr>
              <a:t>Resource block(s) configure the resource and its properties</a:t>
            </a:r>
          </a:p>
        </p:txBody>
      </p:sp>
      <p:sp>
        <p:nvSpPr>
          <p:cNvPr id="14" name="Rectangle 13">
            <a:extLst>
              <a:ext uri="{FF2B5EF4-FFF2-40B4-BE49-F238E27FC236}">
                <a16:creationId xmlns:a16="http://schemas.microsoft.com/office/drawing/2014/main" id="{9C7C2292-F58C-47D3-BC4A-C8AE85FB9284}"/>
              </a:ext>
            </a:extLst>
          </p:cNvPr>
          <p:cNvSpPr/>
          <p:nvPr/>
        </p:nvSpPr>
        <p:spPr>
          <a:xfrm>
            <a:off x="427035" y="5240304"/>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a:solidFill>
                  <a:schemeClr val="tx1"/>
                </a:solidFill>
              </a:rPr>
              <a:t>There are many built-in configuration resources</a:t>
            </a:r>
          </a:p>
        </p:txBody>
      </p:sp>
      <p:sp>
        <p:nvSpPr>
          <p:cNvPr id="11" name="Rectangle 10">
            <a:extLst>
              <a:ext uri="{FF2B5EF4-FFF2-40B4-BE49-F238E27FC236}">
                <a16:creationId xmlns:a16="http://schemas.microsoft.com/office/drawing/2014/main" id="{235C3BC1-B974-4897-A5B6-84E51C4E33A5}"/>
              </a:ext>
              <a:ext uri="{C183D7F6-B498-43B3-948B-1728B52AA6E4}">
                <adec:decorative xmlns:adec="http://schemas.microsoft.com/office/drawing/2017/decorative" val="0"/>
              </a:ext>
            </a:extLst>
          </p:cNvPr>
          <p:cNvSpPr/>
          <p:nvPr/>
        </p:nvSpPr>
        <p:spPr bwMode="auto">
          <a:xfrm>
            <a:off x="4914900" y="1192213"/>
            <a:ext cx="7094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pPr lvl="0"/>
            <a:r>
              <a:rPr lang="en-US" sz="2800" b="1" dirty="0">
                <a:solidFill>
                  <a:srgbClr val="000000"/>
                </a:solidFill>
                <a:latin typeface="Consolas" panose="020B0609020204030204" pitchFamily="49" charset="0"/>
                <a:ea typeface="Verdana" panose="020B0604030504040204" pitchFamily="34" charset="0"/>
              </a:rPr>
              <a:t>configuration</a:t>
            </a:r>
            <a:r>
              <a:rPr lang="en-US" sz="2800" dirty="0">
                <a:solidFill>
                  <a:srgbClr val="000000"/>
                </a:solidFill>
                <a:latin typeface="Consolas" panose="020B0609020204030204" pitchFamily="49" charset="0"/>
                <a:ea typeface="Verdana" panose="020B0604030504040204" pitchFamily="34" charset="0"/>
              </a:rPr>
              <a:t> </a:t>
            </a:r>
            <a:r>
              <a:rPr lang="en-US" sz="2800" dirty="0" err="1">
                <a:solidFill>
                  <a:srgbClr val="000000"/>
                </a:solidFill>
                <a:latin typeface="Consolas" panose="020B0609020204030204" pitchFamily="49" charset="0"/>
                <a:ea typeface="Verdana" panose="020B0604030504040204" pitchFamily="34" charset="0"/>
              </a:rPr>
              <a:t>IISInstall</a:t>
            </a:r>
            <a:endParaRPr lang="en-US" sz="2800" dirty="0">
              <a:solidFill>
                <a:srgbClr val="000000"/>
              </a:solidFill>
              <a:latin typeface="Consolas" panose="020B0609020204030204" pitchFamily="49" charset="0"/>
              <a:ea typeface="Verdana" panose="020B0604030504040204" pitchFamily="34" charset="0"/>
            </a:endParaRPr>
          </a:p>
          <a:p>
            <a:pPr lvl="0"/>
            <a:r>
              <a:rPr lang="en-US" sz="2800" dirty="0">
                <a:solidFill>
                  <a:srgbClr val="000000"/>
                </a:solidFill>
                <a:latin typeface="Consolas" panose="020B0609020204030204" pitchFamily="49" charset="0"/>
                <a:ea typeface="Verdana" panose="020B0604030504040204" pitchFamily="34" charset="0"/>
              </a:rPr>
              <a:t>{</a:t>
            </a:r>
          </a:p>
          <a:p>
            <a:pPr lvl="0"/>
            <a:r>
              <a:rPr lang="en-US" sz="2800" dirty="0">
                <a:solidFill>
                  <a:srgbClr val="000000"/>
                </a:solidFill>
                <a:latin typeface="Consolas" panose="020B0609020204030204" pitchFamily="49" charset="0"/>
                <a:ea typeface="Verdana" panose="020B0604030504040204" pitchFamily="34" charset="0"/>
              </a:rPr>
              <a:t> Node “localhost”</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a:t>
            </a:r>
            <a:r>
              <a:rPr lang="en-US" sz="2800" dirty="0" err="1">
                <a:solidFill>
                  <a:srgbClr val="000000"/>
                </a:solidFill>
                <a:latin typeface="Consolas" panose="020B0609020204030204" pitchFamily="49" charset="0"/>
                <a:ea typeface="Verdana" panose="020B0604030504040204" pitchFamily="34" charset="0"/>
              </a:rPr>
              <a:t>WindowsFeature</a:t>
            </a:r>
            <a:r>
              <a:rPr lang="en-US" sz="2800" dirty="0">
                <a:solidFill>
                  <a:srgbClr val="000000"/>
                </a:solidFill>
                <a:latin typeface="Consolas" panose="020B0609020204030204" pitchFamily="49" charset="0"/>
                <a:ea typeface="Verdana" panose="020B0604030504040204" pitchFamily="34" charset="0"/>
              </a:rPr>
              <a:t> IIS</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Ensure = “Present”</a:t>
            </a:r>
          </a:p>
          <a:p>
            <a:pPr lvl="0"/>
            <a:r>
              <a:rPr lang="en-US" sz="2800" dirty="0">
                <a:solidFill>
                  <a:srgbClr val="000000"/>
                </a:solidFill>
                <a:latin typeface="Consolas" panose="020B0609020204030204" pitchFamily="49" charset="0"/>
                <a:ea typeface="Verdana" panose="020B0604030504040204" pitchFamily="34" charset="0"/>
              </a:rPr>
              <a:t> Name = “Web-Server”</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a:t>
            </a: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pic>
        <p:nvPicPr>
          <p:cNvPr id="11" name="Picture 10" descr="Icon of a magnifying glass">
            <a:extLst>
              <a:ext uri="{FF2B5EF4-FFF2-40B4-BE49-F238E27FC236}">
                <a16:creationId xmlns:a16="http://schemas.microsoft.com/office/drawing/2014/main" id="{D85750A6-9113-4F9C-B62B-3418415DCD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687" y="1523291"/>
            <a:ext cx="1031748" cy="1030224"/>
          </a:xfrm>
          <a:prstGeom prst="rect">
            <a:avLst/>
          </a:prstGeom>
        </p:spPr>
      </p:pic>
      <p:sp>
        <p:nvSpPr>
          <p:cNvPr id="40" name="Rectangle 39">
            <a:extLst>
              <a:ext uri="{FF2B5EF4-FFF2-40B4-BE49-F238E27FC236}">
                <a16:creationId xmlns:a16="http://schemas.microsoft.com/office/drawing/2014/main" id="{B812210F-070A-41B5-91D2-4D447B602637}"/>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Verify the Web Server feature is available on a virtual machine</a:t>
            </a:r>
          </a:p>
        </p:txBody>
      </p:sp>
      <p:cxnSp>
        <p:nvCxnSpPr>
          <p:cNvPr id="15" name="Straight Connector 14">
            <a:extLst>
              <a:ext uri="{FF2B5EF4-FFF2-40B4-BE49-F238E27FC236}">
                <a16:creationId xmlns:a16="http://schemas.microsoft.com/office/drawing/2014/main" id="{37796C1B-85CA-4E7F-A75C-2342316F9307}"/>
              </a:ext>
              <a:ext uri="{C183D7F6-B498-43B3-948B-1728B52AA6E4}">
                <adec:decorative xmlns:adec="http://schemas.microsoft.com/office/drawing/2017/decorative" val="1"/>
              </a:ext>
            </a:extLst>
          </p:cNvPr>
          <p:cNvCxnSpPr>
            <a:cxnSpLocks/>
          </p:cNvCxnSpPr>
          <p:nvPr/>
        </p:nvCxnSpPr>
        <p:spPr>
          <a:xfrm>
            <a:off x="1841500" y="2670209"/>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book with a bookmark">
            <a:extLst>
              <a:ext uri="{FF2B5EF4-FFF2-40B4-BE49-F238E27FC236}">
                <a16:creationId xmlns:a16="http://schemas.microsoft.com/office/drawing/2014/main" id="{90E0201C-18A6-495B-A276-13E76E8A5F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87" y="2787718"/>
            <a:ext cx="1031748" cy="1031748"/>
          </a:xfrm>
          <a:prstGeom prst="rect">
            <a:avLst/>
          </a:prstGeom>
        </p:spPr>
      </p:pic>
      <p:sp>
        <p:nvSpPr>
          <p:cNvPr id="41" name="Rectangle 40">
            <a:extLst>
              <a:ext uri="{FF2B5EF4-FFF2-40B4-BE49-F238E27FC236}">
                <a16:creationId xmlns:a16="http://schemas.microsoft.com/office/drawing/2014/main" id="{928FC0FC-7340-45BF-A1DC-C391525F1A08}"/>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a PowerShell script file to install the Web Server</a:t>
            </a:r>
          </a:p>
        </p:txBody>
      </p:sp>
      <p:cxnSp>
        <p:nvCxnSpPr>
          <p:cNvPr id="17" name="Straight Connector 16">
            <a:extLst>
              <a:ext uri="{FF2B5EF4-FFF2-40B4-BE49-F238E27FC236}">
                <a16:creationId xmlns:a16="http://schemas.microsoft.com/office/drawing/2014/main" id="{9FFE63BC-80DB-4CB2-BE7A-B82240B05578}"/>
              </a:ext>
              <a:ext uri="{C183D7F6-B498-43B3-948B-1728B52AA6E4}">
                <adec:decorative xmlns:adec="http://schemas.microsoft.com/office/drawing/2017/decorative" val="1"/>
              </a:ext>
            </a:extLst>
          </p:cNvPr>
          <p:cNvCxnSpPr>
            <a:cxnSpLocks/>
          </p:cNvCxnSpPr>
          <p:nvPr/>
        </p:nvCxnSpPr>
        <p:spPr>
          <a:xfrm>
            <a:off x="1841500" y="3934636"/>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ries of squares arranged in a square patten">
            <a:extLst>
              <a:ext uri="{FF2B5EF4-FFF2-40B4-BE49-F238E27FC236}">
                <a16:creationId xmlns:a16="http://schemas.microsoft.com/office/drawing/2014/main" id="{269BA924-FFB9-411A-A55B-4335715DAD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687" y="4052145"/>
            <a:ext cx="1031748" cy="1030224"/>
          </a:xfrm>
          <a:prstGeom prst="rect">
            <a:avLst/>
          </a:prstGeom>
        </p:spPr>
      </p:pic>
      <p:sp>
        <p:nvSpPr>
          <p:cNvPr id="42" name="Rectangle 41">
            <a:extLst>
              <a:ext uri="{FF2B5EF4-FFF2-40B4-BE49-F238E27FC236}">
                <a16:creationId xmlns:a16="http://schemas.microsoft.com/office/drawing/2014/main" id="{F311AADD-8A10-4487-BA48-846579E20ECB}"/>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Configure an Extension in the Portal to run the script</a:t>
            </a:r>
          </a:p>
        </p:txBody>
      </p:sp>
      <p:cxnSp>
        <p:nvCxnSpPr>
          <p:cNvPr id="18" name="Straight Connector 17">
            <a:extLst>
              <a:ext uri="{FF2B5EF4-FFF2-40B4-BE49-F238E27FC236}">
                <a16:creationId xmlns:a16="http://schemas.microsoft.com/office/drawing/2014/main" id="{7E1AA87D-5484-4CD0-AFE7-0F343E3721C2}"/>
              </a:ext>
              <a:ext uri="{C183D7F6-B498-43B3-948B-1728B52AA6E4}">
                <adec:decorative xmlns:adec="http://schemas.microsoft.com/office/drawing/2017/decorative" val="1"/>
              </a:ext>
            </a:extLst>
          </p:cNvPr>
          <p:cNvCxnSpPr>
            <a:cxnSpLocks/>
          </p:cNvCxnSpPr>
          <p:nvPr/>
        </p:nvCxnSpPr>
        <p:spPr>
          <a:xfrm>
            <a:off x="1841500" y="5199062"/>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erver with cloud in the middle">
            <a:extLst>
              <a:ext uri="{FF2B5EF4-FFF2-40B4-BE49-F238E27FC236}">
                <a16:creationId xmlns:a16="http://schemas.microsoft.com/office/drawing/2014/main" id="{B1A0768A-62C6-40AF-BA08-D695FD1013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2687" y="5326062"/>
            <a:ext cx="1031748" cy="1030224"/>
          </a:xfrm>
          <a:prstGeom prst="rect">
            <a:avLst/>
          </a:prstGeom>
        </p:spPr>
      </p:pic>
      <p:sp>
        <p:nvSpPr>
          <p:cNvPr id="43" name="Rectangle 42">
            <a:extLst>
              <a:ext uri="{FF2B5EF4-FFF2-40B4-BE49-F238E27FC236}">
                <a16:creationId xmlns:a16="http://schemas.microsoft.com/office/drawing/2014/main" id="{8BD9FF09-496B-447E-8CBC-466B513C354A}"/>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Verify the Web Server feature was installed</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05: Module 08 Lab and Review</a:t>
            </a:r>
          </a:p>
        </p:txBody>
      </p:sp>
      <p:pic>
        <p:nvPicPr>
          <p:cNvPr id="6" name="Picture 5" descr="Icon of a lab flask">
            <a:extLst>
              <a:ext uri="{FF2B5EF4-FFF2-40B4-BE49-F238E27FC236}">
                <a16:creationId xmlns:a16="http://schemas.microsoft.com/office/drawing/2014/main" id="{B2E2FABF-3808-40F8-A023-E4D05597FC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674" y="2780655"/>
            <a:ext cx="1004690" cy="1461145"/>
          </a:xfrm>
          <a:prstGeom prst="rect">
            <a:avLst/>
          </a:prstGeom>
        </p:spPr>
      </p:pic>
    </p:spTree>
    <p:extLst>
      <p:ext uri="{BB962C8B-B14F-4D97-AF65-F5344CB8AC3E}">
        <p14:creationId xmlns:p14="http://schemas.microsoft.com/office/powerpoint/2010/main" val="414865383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t>Lab 08 – Manage Virtual Machines</a:t>
            </a:r>
          </a:p>
        </p:txBody>
      </p:sp>
      <p:sp>
        <p:nvSpPr>
          <p:cNvPr id="13" name="Rectangle 12">
            <a:extLst>
              <a:ext uri="{FF2B5EF4-FFF2-40B4-BE49-F238E27FC236}">
                <a16:creationId xmlns:a16="http://schemas.microsoft.com/office/drawing/2014/main" id="{E2BDE98F-689C-4431-9656-DF1A09738EE6}"/>
              </a:ext>
            </a:extLst>
          </p:cNvPr>
          <p:cNvSpPr/>
          <p:nvPr/>
        </p:nvSpPr>
        <p:spPr bwMode="auto">
          <a:xfrm>
            <a:off x="427039" y="1320801"/>
            <a:ext cx="11582398" cy="754053"/>
          </a:xfrm>
          <a:prstGeom prst="rect">
            <a:avLst/>
          </a:prstGeom>
        </p:spPr>
        <p:txBody>
          <a:bodyPr vert="horz" wrap="square" lIns="0" tIns="0" rIns="0" bIns="0" rtlCol="0" anchor="t">
            <a:spAutoFit/>
          </a:bodyPr>
          <a:lstStyle/>
          <a:p>
            <a:pPr>
              <a:spcBef>
                <a:spcPts val="600"/>
              </a:spcBef>
              <a:buSzPct val="90000"/>
            </a:pPr>
            <a:r>
              <a:rPr lang="en-US" sz="2400" dirty="0">
                <a:solidFill>
                  <a:schemeClr val="tx2">
                    <a:lumMod val="50000"/>
                  </a:schemeClr>
                </a:solidFill>
                <a:latin typeface="+mj-lt"/>
                <a:cs typeface="Segoe UI" panose="020B0502040204020203" pitchFamily="34" charset="0"/>
              </a:rPr>
              <a:t>Lab scenario</a:t>
            </a:r>
          </a:p>
          <a:p>
            <a:pPr>
              <a:spcBef>
                <a:spcPts val="600"/>
              </a:spcBef>
              <a:buSzPct val="90000"/>
            </a:pPr>
            <a:r>
              <a:rPr lang="en-US" sz="2000" dirty="0">
                <a:cs typeface="Segoe UI" panose="020B0502040204020203" pitchFamily="34" charset="0"/>
              </a:rPr>
              <a:t>You are tasked with identifying different options for deploying and configuring Azure Virtual Machines</a:t>
            </a:r>
          </a:p>
        </p:txBody>
      </p:sp>
      <p:sp>
        <p:nvSpPr>
          <p:cNvPr id="6" name="Text Placeholder 2">
            <a:extLst>
              <a:ext uri="{FF2B5EF4-FFF2-40B4-BE49-F238E27FC236}">
                <a16:creationId xmlns:a16="http://schemas.microsoft.com/office/drawing/2014/main" id="{8E507271-8313-49BD-93D5-1DB5F2CE17DA}"/>
              </a:ext>
            </a:extLst>
          </p:cNvPr>
          <p:cNvSpPr txBox="1">
            <a:spLocks/>
          </p:cNvSpPr>
          <p:nvPr/>
        </p:nvSpPr>
        <p:spPr>
          <a:xfrm>
            <a:off x="427038" y="2521331"/>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panose="020B0502040204020203" pitchFamily="34" charset="0"/>
              </a:rPr>
              <a:t>Objectives</a:t>
            </a:r>
          </a:p>
        </p:txBody>
      </p:sp>
      <p:sp>
        <p:nvSpPr>
          <p:cNvPr id="7" name="Rectangle 6">
            <a:extLst>
              <a:ext uri="{FF2B5EF4-FFF2-40B4-BE49-F238E27FC236}">
                <a16:creationId xmlns:a16="http://schemas.microsoft.com/office/drawing/2014/main" id="{A16AF3F2-F7DE-4D9A-8878-A4D334EA6175}"/>
              </a:ext>
            </a:extLst>
          </p:cNvPr>
          <p:cNvSpPr/>
          <p:nvPr/>
        </p:nvSpPr>
        <p:spPr bwMode="auto">
          <a:xfrm>
            <a:off x="427036"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1:</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Deploy zone-resilient Virtual Machines in the Azure portal and with templates</a:t>
            </a:r>
            <a:endParaRPr lang="en-US" sz="2000" dirty="0">
              <a:solidFill>
                <a:schemeClr val="tx1"/>
              </a:solidFill>
            </a:endParaRPr>
          </a:p>
        </p:txBody>
      </p:sp>
      <p:sp>
        <p:nvSpPr>
          <p:cNvPr id="8" name="Rectangle 7">
            <a:extLst>
              <a:ext uri="{FF2B5EF4-FFF2-40B4-BE49-F238E27FC236}">
                <a16:creationId xmlns:a16="http://schemas.microsoft.com/office/drawing/2014/main" id="{E4C0DEB7-442A-4F61-8324-EC315E0C319C}"/>
              </a:ext>
            </a:extLst>
          </p:cNvPr>
          <p:cNvSpPr/>
          <p:nvPr/>
        </p:nvSpPr>
        <p:spPr bwMode="auto">
          <a:xfrm>
            <a:off x="4340021"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2:</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Configure Azure Virtual Machines by using virtual machine extensions</a:t>
            </a:r>
            <a:endParaRPr lang="en-US" sz="2000" dirty="0">
              <a:solidFill>
                <a:schemeClr val="tx1"/>
              </a:solidFill>
            </a:endParaRPr>
          </a:p>
        </p:txBody>
      </p:sp>
      <p:sp>
        <p:nvSpPr>
          <p:cNvPr id="9" name="Rectangle 8">
            <a:extLst>
              <a:ext uri="{FF2B5EF4-FFF2-40B4-BE49-F238E27FC236}">
                <a16:creationId xmlns:a16="http://schemas.microsoft.com/office/drawing/2014/main" id="{C882ADF5-2F6C-4D1B-8EF8-DBAB46A55839}"/>
              </a:ext>
            </a:extLst>
          </p:cNvPr>
          <p:cNvSpPr/>
          <p:nvPr/>
        </p:nvSpPr>
        <p:spPr bwMode="auto">
          <a:xfrm>
            <a:off x="8253007"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3:</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Scale compute and storage for Azure Virtual Machines</a:t>
            </a:r>
            <a:endParaRPr lang="en-US" sz="2000" dirty="0">
              <a:solidFill>
                <a:schemeClr val="tx1"/>
              </a:solidFill>
            </a:endParaRPr>
          </a:p>
        </p:txBody>
      </p:sp>
      <p:sp>
        <p:nvSpPr>
          <p:cNvPr id="10" name="Rectangle 9">
            <a:extLst>
              <a:ext uri="{FF2B5EF4-FFF2-40B4-BE49-F238E27FC236}">
                <a16:creationId xmlns:a16="http://schemas.microsoft.com/office/drawing/2014/main" id="{C74B9275-46ED-447D-B6FF-458ABEE53E70}"/>
              </a:ext>
            </a:extLst>
          </p:cNvPr>
          <p:cNvSpPr/>
          <p:nvPr/>
        </p:nvSpPr>
        <p:spPr bwMode="auto">
          <a:xfrm>
            <a:off x="427036"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4:</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Deploy zone-resilient scale sets by using the Azure portal</a:t>
            </a:r>
            <a:endParaRPr lang="en-US" sz="2000" dirty="0">
              <a:solidFill>
                <a:schemeClr val="tx1"/>
              </a:solidFill>
            </a:endParaRPr>
          </a:p>
        </p:txBody>
      </p:sp>
      <p:sp>
        <p:nvSpPr>
          <p:cNvPr id="11" name="Rectangle 10">
            <a:extLst>
              <a:ext uri="{FF2B5EF4-FFF2-40B4-BE49-F238E27FC236}">
                <a16:creationId xmlns:a16="http://schemas.microsoft.com/office/drawing/2014/main" id="{2697B430-E21D-4384-AC4B-D66FCC6AF3D1}"/>
              </a:ext>
            </a:extLst>
          </p:cNvPr>
          <p:cNvSpPr/>
          <p:nvPr/>
        </p:nvSpPr>
        <p:spPr bwMode="auto">
          <a:xfrm>
            <a:off x="4340022"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5:</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Configure Azure virtual machine scale sets by</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using extensions</a:t>
            </a:r>
            <a:endParaRPr lang="en-US" sz="2000" dirty="0">
              <a:solidFill>
                <a:schemeClr val="tx1"/>
              </a:solidFill>
            </a:endParaRPr>
          </a:p>
        </p:txBody>
      </p:sp>
      <p:sp>
        <p:nvSpPr>
          <p:cNvPr id="12" name="Rectangle 11">
            <a:extLst>
              <a:ext uri="{FF2B5EF4-FFF2-40B4-BE49-F238E27FC236}">
                <a16:creationId xmlns:a16="http://schemas.microsoft.com/office/drawing/2014/main" id="{260F86DE-6431-4F78-9B6A-02315F866E2B}"/>
              </a:ext>
            </a:extLst>
          </p:cNvPr>
          <p:cNvSpPr/>
          <p:nvPr/>
        </p:nvSpPr>
        <p:spPr bwMode="auto">
          <a:xfrm>
            <a:off x="8253007"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6:</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Scale compute and storage for Azure virtual machine scale sets</a:t>
            </a:r>
            <a:endParaRPr lang="en-US" sz="2000" dirty="0">
              <a:solidFill>
                <a:schemeClr val="tx1"/>
              </a:solidFill>
            </a:endParaRPr>
          </a:p>
        </p:txBody>
      </p:sp>
      <p:sp>
        <p:nvSpPr>
          <p:cNvPr id="3" name="Text Placeholder 2">
            <a:extLst>
              <a:ext uri="{FF2B5EF4-FFF2-40B4-BE49-F238E27FC236}">
                <a16:creationId xmlns:a16="http://schemas.microsoft.com/office/drawing/2014/main" id="{092603F6-D3B4-450C-8EEB-0B23D44198BE}"/>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E05D441-4B6C-476A-A459-81B486EB263B}"/>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881710"/>
            <a:ext cx="2506662" cy="1231106"/>
          </a:xfrm>
        </p:spPr>
        <p:txBody>
          <a:bodyPr/>
          <a:lstStyle/>
          <a:p>
            <a:r>
              <a:rPr lang="en-US" dirty="0"/>
              <a:t>Virtual Machine Planning Overview</a:t>
            </a:r>
          </a:p>
        </p:txBody>
      </p:sp>
      <p:pic>
        <p:nvPicPr>
          <p:cNvPr id="14" name="Picture 13" descr="Icon of a cloud with multiples lines extending from it">
            <a:extLst>
              <a:ext uri="{FF2B5EF4-FFF2-40B4-BE49-F238E27FC236}">
                <a16:creationId xmlns:a16="http://schemas.microsoft.com/office/drawing/2014/main" id="{E2F3E917-65F0-4C56-84A1-3A89D5A1F3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9350" y="574399"/>
            <a:ext cx="1027176" cy="1027176"/>
          </a:xfrm>
          <a:prstGeom prst="rect">
            <a:avLst/>
          </a:prstGeom>
        </p:spPr>
      </p:pic>
      <p:sp>
        <p:nvSpPr>
          <p:cNvPr id="90" name="Rectangle 89">
            <a:extLst>
              <a:ext uri="{FF2B5EF4-FFF2-40B4-BE49-F238E27FC236}">
                <a16:creationId xmlns:a16="http://schemas.microsoft.com/office/drawing/2014/main" id="{66E84C45-5287-4582-AB25-A5FA3815FEDC}"/>
              </a:ext>
            </a:extLst>
          </p:cNvPr>
          <p:cNvSpPr/>
          <p:nvPr/>
        </p:nvSpPr>
        <p:spPr bwMode="auto">
          <a:xfrm>
            <a:off x="4929558" y="519701"/>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000">
                <a:solidFill>
                  <a:schemeClr val="tx1"/>
                </a:solidFill>
              </a:rPr>
              <a:t>IaaS Cloud Services</a:t>
            </a:r>
          </a:p>
        </p:txBody>
      </p:sp>
      <p:pic>
        <p:nvPicPr>
          <p:cNvPr id="13" name="Picture 12" descr="Icon of a document">
            <a:extLst>
              <a:ext uri="{FF2B5EF4-FFF2-40B4-BE49-F238E27FC236}">
                <a16:creationId xmlns:a16="http://schemas.microsoft.com/office/drawing/2014/main" id="{0F075DB5-2F21-4C52-A689-A3B6584D58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89350" y="2112016"/>
            <a:ext cx="1027176" cy="1027176"/>
          </a:xfrm>
          <a:prstGeom prst="rect">
            <a:avLst/>
          </a:prstGeom>
        </p:spPr>
      </p:pic>
      <p:sp>
        <p:nvSpPr>
          <p:cNvPr id="92" name="Rectangle 91">
            <a:extLst>
              <a:ext uri="{FF2B5EF4-FFF2-40B4-BE49-F238E27FC236}">
                <a16:creationId xmlns:a16="http://schemas.microsoft.com/office/drawing/2014/main" id="{AB470789-8C78-4EA3-BA63-9D5EB4297804}"/>
              </a:ext>
            </a:extLst>
          </p:cNvPr>
          <p:cNvSpPr/>
          <p:nvPr/>
        </p:nvSpPr>
        <p:spPr bwMode="auto">
          <a:xfrm>
            <a:off x="4929558" y="2064984"/>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000">
                <a:solidFill>
                  <a:schemeClr val="tx1"/>
                </a:solidFill>
              </a:rPr>
              <a:t>Planning Checklist</a:t>
            </a:r>
          </a:p>
        </p:txBody>
      </p:sp>
      <p:pic>
        <p:nvPicPr>
          <p:cNvPr id="12" name="Picture 11" descr="Icon of a circular arrow with dollar sign at the centre">
            <a:extLst>
              <a:ext uri="{FF2B5EF4-FFF2-40B4-BE49-F238E27FC236}">
                <a16:creationId xmlns:a16="http://schemas.microsoft.com/office/drawing/2014/main" id="{2FBE4F37-50E5-46AC-B536-D0864B0279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9350" y="3649633"/>
            <a:ext cx="1027176" cy="1027176"/>
          </a:xfrm>
          <a:prstGeom prst="rect">
            <a:avLst/>
          </a:prstGeom>
        </p:spPr>
      </p:pic>
      <p:sp>
        <p:nvSpPr>
          <p:cNvPr id="94" name="Rectangle 93">
            <a:extLst>
              <a:ext uri="{FF2B5EF4-FFF2-40B4-BE49-F238E27FC236}">
                <a16:creationId xmlns:a16="http://schemas.microsoft.com/office/drawing/2014/main" id="{E97B86EF-0E3A-4D95-9264-762FCE7D1071}"/>
              </a:ext>
            </a:extLst>
          </p:cNvPr>
          <p:cNvSpPr/>
          <p:nvPr/>
        </p:nvSpPr>
        <p:spPr bwMode="auto">
          <a:xfrm>
            <a:off x="4929558" y="3610267"/>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000">
                <a:solidFill>
                  <a:schemeClr val="tx1"/>
                </a:solidFill>
              </a:rPr>
              <a:t>Location and Pricing</a:t>
            </a:r>
          </a:p>
        </p:txBody>
      </p:sp>
      <p:pic>
        <p:nvPicPr>
          <p:cNvPr id="11" name="Picture 10" descr="Icon of a square with a smaller square positioned in the lower left corner">
            <a:extLst>
              <a:ext uri="{FF2B5EF4-FFF2-40B4-BE49-F238E27FC236}">
                <a16:creationId xmlns:a16="http://schemas.microsoft.com/office/drawing/2014/main" id="{ED9C2A8D-2A76-40CF-A5E6-522B0AB341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9350" y="5187251"/>
            <a:ext cx="1027176" cy="1027176"/>
          </a:xfrm>
          <a:prstGeom prst="rect">
            <a:avLst/>
          </a:prstGeom>
        </p:spPr>
      </p:pic>
      <p:sp>
        <p:nvSpPr>
          <p:cNvPr id="96" name="Rectangle 95">
            <a:extLst>
              <a:ext uri="{FF2B5EF4-FFF2-40B4-BE49-F238E27FC236}">
                <a16:creationId xmlns:a16="http://schemas.microsoft.com/office/drawing/2014/main" id="{B3AE5365-E523-4401-98B2-6887F30A410B}"/>
              </a:ext>
            </a:extLst>
          </p:cNvPr>
          <p:cNvSpPr/>
          <p:nvPr/>
        </p:nvSpPr>
        <p:spPr bwMode="auto">
          <a:xfrm>
            <a:off x="4929558" y="5155549"/>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000">
                <a:solidFill>
                  <a:schemeClr val="tx1"/>
                </a:solidFill>
              </a:rPr>
              <a:t>Virtual Machine Sizing</a:t>
            </a:r>
          </a:p>
        </p:txBody>
      </p:sp>
      <p:pic>
        <p:nvPicPr>
          <p:cNvPr id="18" name="Picture 17" descr="Icon of four servers">
            <a:extLst>
              <a:ext uri="{FF2B5EF4-FFF2-40B4-BE49-F238E27FC236}">
                <a16:creationId xmlns:a16="http://schemas.microsoft.com/office/drawing/2014/main" id="{093C7F9E-C833-4D44-9C4B-95BE2732F4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94893" y="574399"/>
            <a:ext cx="1027176" cy="1027176"/>
          </a:xfrm>
          <a:prstGeom prst="rect">
            <a:avLst/>
          </a:prstGeom>
        </p:spPr>
      </p:pic>
      <p:sp>
        <p:nvSpPr>
          <p:cNvPr id="98" name="Rectangle 97">
            <a:extLst>
              <a:ext uri="{FF2B5EF4-FFF2-40B4-BE49-F238E27FC236}">
                <a16:creationId xmlns:a16="http://schemas.microsoft.com/office/drawing/2014/main" id="{7FF9365E-99D8-4E81-8CDD-EBFF7D05E967}"/>
              </a:ext>
            </a:extLst>
          </p:cNvPr>
          <p:cNvSpPr/>
          <p:nvPr/>
        </p:nvSpPr>
        <p:spPr bwMode="auto">
          <a:xfrm>
            <a:off x="9448922" y="51970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000">
                <a:solidFill>
                  <a:schemeClr val="tx1"/>
                </a:solidFill>
              </a:rPr>
              <a:t>Virtual Machine Disks</a:t>
            </a:r>
          </a:p>
        </p:txBody>
      </p:sp>
      <p:pic>
        <p:nvPicPr>
          <p:cNvPr id="17" name="Picture 16" descr="Icon of a square with two smaller squares inside it">
            <a:extLst>
              <a:ext uri="{FF2B5EF4-FFF2-40B4-BE49-F238E27FC236}">
                <a16:creationId xmlns:a16="http://schemas.microsoft.com/office/drawing/2014/main" id="{BABAF07F-35EC-4175-AFEA-1082C506411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94893" y="2112016"/>
            <a:ext cx="1027176" cy="1027176"/>
          </a:xfrm>
          <a:prstGeom prst="rect">
            <a:avLst/>
          </a:prstGeom>
        </p:spPr>
      </p:pic>
      <p:sp>
        <p:nvSpPr>
          <p:cNvPr id="100" name="Rectangle 99">
            <a:extLst>
              <a:ext uri="{FF2B5EF4-FFF2-40B4-BE49-F238E27FC236}">
                <a16:creationId xmlns:a16="http://schemas.microsoft.com/office/drawing/2014/main" id="{A119D4EA-55C1-4DB5-9D96-301337E80164}"/>
              </a:ext>
            </a:extLst>
          </p:cNvPr>
          <p:cNvSpPr/>
          <p:nvPr/>
        </p:nvSpPr>
        <p:spPr bwMode="auto">
          <a:xfrm>
            <a:off x="9448922" y="204706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000">
                <a:solidFill>
                  <a:schemeClr val="tx1"/>
                </a:solidFill>
              </a:rPr>
              <a:t>Storage Options </a:t>
            </a:r>
          </a:p>
        </p:txBody>
      </p:sp>
      <p:pic>
        <p:nvPicPr>
          <p:cNvPr id="16" name="Picture 15" descr="Icon of a gear inside a circle">
            <a:extLst>
              <a:ext uri="{FF2B5EF4-FFF2-40B4-BE49-F238E27FC236}">
                <a16:creationId xmlns:a16="http://schemas.microsoft.com/office/drawing/2014/main" id="{23116B01-8A1B-4609-9DB1-8411544F0C3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4893" y="3649633"/>
            <a:ext cx="1027176" cy="1027176"/>
          </a:xfrm>
          <a:prstGeom prst="rect">
            <a:avLst/>
          </a:prstGeom>
        </p:spPr>
      </p:pic>
      <p:sp>
        <p:nvSpPr>
          <p:cNvPr id="102" name="Rectangle 101">
            <a:extLst>
              <a:ext uri="{FF2B5EF4-FFF2-40B4-BE49-F238E27FC236}">
                <a16:creationId xmlns:a16="http://schemas.microsoft.com/office/drawing/2014/main" id="{FC22DCC2-4782-4900-AEF5-A070C01F5098}"/>
              </a:ext>
            </a:extLst>
          </p:cNvPr>
          <p:cNvSpPr/>
          <p:nvPr/>
        </p:nvSpPr>
        <p:spPr bwMode="auto">
          <a:xfrm>
            <a:off x="9448922" y="357442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000">
                <a:solidFill>
                  <a:schemeClr val="tx1"/>
                </a:solidFill>
              </a:rPr>
              <a:t>Supported Operating Systems</a:t>
            </a:r>
          </a:p>
        </p:txBody>
      </p:sp>
      <p:pic>
        <p:nvPicPr>
          <p:cNvPr id="15" name="Picture 14" descr="Icon of an arrow that is branched to left and right">
            <a:extLst>
              <a:ext uri="{FF2B5EF4-FFF2-40B4-BE49-F238E27FC236}">
                <a16:creationId xmlns:a16="http://schemas.microsoft.com/office/drawing/2014/main" id="{764D7EFF-F888-40CB-8AB5-0D833CB4C61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94893" y="5187251"/>
            <a:ext cx="1027176" cy="1027176"/>
          </a:xfrm>
          <a:prstGeom prst="rect">
            <a:avLst/>
          </a:prstGeom>
        </p:spPr>
      </p:pic>
      <p:sp>
        <p:nvSpPr>
          <p:cNvPr id="104" name="Rectangle 103">
            <a:extLst>
              <a:ext uri="{FF2B5EF4-FFF2-40B4-BE49-F238E27FC236}">
                <a16:creationId xmlns:a16="http://schemas.microsoft.com/office/drawing/2014/main" id="{30F806AF-07D8-4F42-9940-A3F06D53B767}"/>
              </a:ext>
            </a:extLst>
          </p:cNvPr>
          <p:cNvSpPr/>
          <p:nvPr/>
        </p:nvSpPr>
        <p:spPr bwMode="auto">
          <a:xfrm>
            <a:off x="9448922" y="510178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000">
                <a:solidFill>
                  <a:schemeClr val="tx1"/>
                </a:solidFill>
              </a:rPr>
              <a:t>Virtual Machine Connections</a:t>
            </a: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dirty="0"/>
              <a:t>Lab 08 – Architecture diagram</a:t>
            </a:r>
          </a:p>
        </p:txBody>
      </p:sp>
      <p:grpSp>
        <p:nvGrpSpPr>
          <p:cNvPr id="3" name="Group 2" descr="Architecture diagram of the detailed lab steps. ">
            <a:extLst>
              <a:ext uri="{FF2B5EF4-FFF2-40B4-BE49-F238E27FC236}">
                <a16:creationId xmlns:a16="http://schemas.microsoft.com/office/drawing/2014/main" id="{2EF4EC28-A868-447A-BFC6-AE3EFD82EBFB}"/>
              </a:ext>
            </a:extLst>
          </p:cNvPr>
          <p:cNvGrpSpPr/>
          <p:nvPr/>
        </p:nvGrpSpPr>
        <p:grpSpPr>
          <a:xfrm>
            <a:off x="895820" y="1401510"/>
            <a:ext cx="10586362" cy="4794191"/>
            <a:chOff x="598455" y="1324728"/>
            <a:chExt cx="10586362" cy="4098576"/>
          </a:xfrm>
        </p:grpSpPr>
        <p:sp>
          <p:nvSpPr>
            <p:cNvPr id="4" name="Rectangle 3">
              <a:extLst>
                <a:ext uri="{FF2B5EF4-FFF2-40B4-BE49-F238E27FC236}">
                  <a16:creationId xmlns:a16="http://schemas.microsoft.com/office/drawing/2014/main" id="{7CA332DB-7287-484D-8C7B-01762359CDAB}"/>
                </a:ext>
              </a:extLst>
            </p:cNvPr>
            <p:cNvSpPr/>
            <p:nvPr/>
          </p:nvSpPr>
          <p:spPr bwMode="auto">
            <a:xfrm>
              <a:off x="6920689" y="1333726"/>
              <a:ext cx="4264128"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CF251AB-3450-4AF3-96E1-D7C2F36EDF15}"/>
                </a:ext>
              </a:extLst>
            </p:cNvPr>
            <p:cNvSpPr/>
            <p:nvPr/>
          </p:nvSpPr>
          <p:spPr bwMode="auto">
            <a:xfrm>
              <a:off x="4839629" y="1345304"/>
              <a:ext cx="1976835"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AAF3D4FD-F667-43CB-9F60-46915B19304C}"/>
                </a:ext>
              </a:extLst>
            </p:cNvPr>
            <p:cNvCxnSpPr>
              <a:cxnSpLocks/>
              <a:stCxn id="25" idx="2"/>
              <a:endCxn id="27" idx="0"/>
            </p:cNvCxnSpPr>
            <p:nvPr/>
          </p:nvCxnSpPr>
          <p:spPr>
            <a:xfrm>
              <a:off x="5883403" y="3730092"/>
              <a:ext cx="839" cy="4580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3821105-9B80-4B57-A514-7E807BF25BC9}"/>
                </a:ext>
              </a:extLst>
            </p:cNvPr>
            <p:cNvCxnSpPr>
              <a:cxnSpLocks/>
              <a:stCxn id="23" idx="2"/>
              <a:endCxn id="25" idx="0"/>
            </p:cNvCxnSpPr>
            <p:nvPr/>
          </p:nvCxnSpPr>
          <p:spPr>
            <a:xfrm>
              <a:off x="5876914" y="2735769"/>
              <a:ext cx="6489" cy="46220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EB8C150-737C-4AF4-A33D-BA5C2668F3D5}"/>
                </a:ext>
              </a:extLst>
            </p:cNvPr>
            <p:cNvSpPr/>
            <p:nvPr/>
          </p:nvSpPr>
          <p:spPr bwMode="auto">
            <a:xfrm>
              <a:off x="611536" y="1345304"/>
              <a:ext cx="4151821"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5620" y="2903107"/>
              <a:ext cx="403078" cy="40307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506069" y="3324090"/>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az104-08-vm0</a:t>
              </a:r>
            </a:p>
            <a:p>
              <a:pPr algn="ctr" defTabSz="914367"/>
              <a:r>
                <a:rPr lang="fr-FR" sz="1176" dirty="0">
                  <a:solidFill>
                    <a:srgbClr val="000000"/>
                  </a:solidFill>
                  <a:latin typeface="Segoe UI"/>
                </a:rPr>
                <a:t>10.80.0.4</a:t>
              </a:r>
            </a:p>
            <a:p>
              <a:pPr algn="ctr" defTabSz="914367"/>
              <a:endParaRPr lang="fr-FR" sz="1176" b="1" dirty="0">
                <a:solidFill>
                  <a:srgbClr val="000000"/>
                </a:solidFill>
                <a:latin typeface="Segoe UI"/>
              </a:endParaRPr>
            </a:p>
          </p:txBody>
        </p:sp>
        <p:pic>
          <p:nvPicPr>
            <p:cNvPr id="11" name="Graphic 10">
              <a:extLst>
                <a:ext uri="{FF2B5EF4-FFF2-40B4-BE49-F238E27FC236}">
                  <a16:creationId xmlns:a16="http://schemas.microsoft.com/office/drawing/2014/main" id="{01B16981-90C6-4C46-A00F-16BF39D159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184" y="2102768"/>
              <a:ext cx="412418" cy="412418"/>
            </a:xfrm>
            <a:prstGeom prst="rect">
              <a:avLst/>
            </a:prstGeom>
          </p:spPr>
        </p:pic>
        <p:sp>
          <p:nvSpPr>
            <p:cNvPr id="12" name="Rectangle 11">
              <a:extLst>
                <a:ext uri="{FF2B5EF4-FFF2-40B4-BE49-F238E27FC236}">
                  <a16:creationId xmlns:a16="http://schemas.microsoft.com/office/drawing/2014/main" id="{F062E614-8061-4834-BE27-E0DB030C689A}"/>
                </a:ext>
              </a:extLst>
            </p:cNvPr>
            <p:cNvSpPr/>
            <p:nvPr/>
          </p:nvSpPr>
          <p:spPr bwMode="auto">
            <a:xfrm>
              <a:off x="1007184" y="2525604"/>
              <a:ext cx="3682003" cy="166926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3" name="TextBox 12">
              <a:extLst>
                <a:ext uri="{FF2B5EF4-FFF2-40B4-BE49-F238E27FC236}">
                  <a16:creationId xmlns:a16="http://schemas.microsoft.com/office/drawing/2014/main" id="{E391EDC6-2FB5-402C-AEF1-E9EB88D55B3A}"/>
                </a:ext>
              </a:extLst>
            </p:cNvPr>
            <p:cNvSpPr txBox="1"/>
            <p:nvPr/>
          </p:nvSpPr>
          <p:spPr>
            <a:xfrm>
              <a:off x="1419602" y="2139391"/>
              <a:ext cx="2688259" cy="271554"/>
            </a:xfrm>
            <a:prstGeom prst="rect">
              <a:avLst/>
            </a:prstGeom>
            <a:noFill/>
          </p:spPr>
          <p:txBody>
            <a:bodyPr wrap="square">
              <a:spAutoFit/>
            </a:bodyPr>
            <a:lstStyle/>
            <a:p>
              <a:pPr defTabSz="914367"/>
              <a:r>
                <a:rPr lang="fr-FR" sz="1176" b="1" dirty="0">
                  <a:solidFill>
                    <a:srgbClr val="000000"/>
                  </a:solidFill>
                  <a:latin typeface="Segoe UI"/>
                </a:rPr>
                <a:t>az104-06-vnet01 </a:t>
              </a:r>
              <a:r>
                <a:rPr lang="fr-FR" sz="1176" dirty="0">
                  <a:solidFill>
                    <a:srgbClr val="000000"/>
                  </a:solidFill>
                  <a:latin typeface="Segoe UI"/>
                </a:rPr>
                <a:t>10.80.0.0/20</a:t>
              </a:r>
            </a:p>
          </p:txBody>
        </p:sp>
        <p:sp>
          <p:nvSpPr>
            <p:cNvPr id="14" name="Rectangle 13">
              <a:extLst>
                <a:ext uri="{FF2B5EF4-FFF2-40B4-BE49-F238E27FC236}">
                  <a16:creationId xmlns:a16="http://schemas.microsoft.com/office/drawing/2014/main" id="{74DBABD1-D923-40CB-952B-4762173D5FFC}"/>
                </a:ext>
              </a:extLst>
            </p:cNvPr>
            <p:cNvSpPr/>
            <p:nvPr/>
          </p:nvSpPr>
          <p:spPr bwMode="auto">
            <a:xfrm>
              <a:off x="1378548" y="2814189"/>
              <a:ext cx="3195022" cy="122732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5" name="TextBox 14">
              <a:extLst>
                <a:ext uri="{FF2B5EF4-FFF2-40B4-BE49-F238E27FC236}">
                  <a16:creationId xmlns:a16="http://schemas.microsoft.com/office/drawing/2014/main" id="{EC78B55A-E2F3-493A-AC5E-1744D949C8F6}"/>
                </a:ext>
              </a:extLst>
            </p:cNvPr>
            <p:cNvSpPr txBox="1"/>
            <p:nvPr/>
          </p:nvSpPr>
          <p:spPr>
            <a:xfrm>
              <a:off x="1335860" y="2544937"/>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10.80.0.0/24</a:t>
              </a:r>
            </a:p>
          </p:txBody>
        </p:sp>
        <p:sp>
          <p:nvSpPr>
            <p:cNvPr id="16" name="TextBox 15">
              <a:extLst>
                <a:ext uri="{FF2B5EF4-FFF2-40B4-BE49-F238E27FC236}">
                  <a16:creationId xmlns:a16="http://schemas.microsoft.com/office/drawing/2014/main" id="{16A3B18C-B235-4716-9712-C46B1CC952B8}"/>
                </a:ext>
              </a:extLst>
            </p:cNvPr>
            <p:cNvSpPr txBox="1"/>
            <p:nvPr/>
          </p:nvSpPr>
          <p:spPr>
            <a:xfrm>
              <a:off x="1213393" y="1705411"/>
              <a:ext cx="1297732" cy="271554"/>
            </a:xfrm>
            <a:prstGeom prst="rect">
              <a:avLst/>
            </a:prstGeom>
            <a:noFill/>
          </p:spPr>
          <p:txBody>
            <a:bodyPr wrap="square">
              <a:spAutoFit/>
            </a:bodyPr>
            <a:lstStyle/>
            <a:p>
              <a:pPr defTabSz="914367"/>
              <a:r>
                <a:rPr lang="fr-FR" sz="1176" b="1" dirty="0">
                  <a:solidFill>
                    <a:srgbClr val="000000"/>
                  </a:solidFill>
                  <a:latin typeface="Segoe UI"/>
                </a:rPr>
                <a:t>az104-08-rg01</a:t>
              </a:r>
            </a:p>
          </p:txBody>
        </p:sp>
        <p:sp>
          <p:nvSpPr>
            <p:cNvPr id="17" name="Rectangle 16">
              <a:extLst>
                <a:ext uri="{FF2B5EF4-FFF2-40B4-BE49-F238E27FC236}">
                  <a16:creationId xmlns:a16="http://schemas.microsoft.com/office/drawing/2014/main" id="{7D6787B8-13F1-415B-A80E-84FBFBDF4DC5}"/>
                </a:ext>
              </a:extLst>
            </p:cNvPr>
            <p:cNvSpPr/>
            <p:nvPr/>
          </p:nvSpPr>
          <p:spPr bwMode="auto">
            <a:xfrm>
              <a:off x="840470" y="2070440"/>
              <a:ext cx="5899722"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18" name="Graphic 17">
              <a:extLst>
                <a:ext uri="{FF2B5EF4-FFF2-40B4-BE49-F238E27FC236}">
                  <a16:creationId xmlns:a16="http://schemas.microsoft.com/office/drawing/2014/main" id="{99F0FE3C-33C8-48F0-8350-49FC0BB596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0469" y="1654024"/>
              <a:ext cx="376369" cy="376369"/>
            </a:xfrm>
            <a:prstGeom prst="rect">
              <a:avLst/>
            </a:prstGeom>
          </p:spPr>
        </p:pic>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0941" y="2904483"/>
              <a:ext cx="403078" cy="40307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251390" y="3325467"/>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az104-08-vm1</a:t>
              </a:r>
            </a:p>
            <a:p>
              <a:pPr algn="ctr" defTabSz="914367"/>
              <a:r>
                <a:rPr lang="fr-FR" sz="1176" dirty="0">
                  <a:solidFill>
                    <a:srgbClr val="000000"/>
                  </a:solidFill>
                  <a:latin typeface="Segoe UI"/>
                </a:rPr>
                <a:t>10.80.0.5</a:t>
              </a:r>
            </a:p>
            <a:p>
              <a:pPr algn="ctr" defTabSz="914367"/>
              <a:endParaRPr lang="fr-FR" sz="1176" b="1" dirty="0">
                <a:solidFill>
                  <a:srgbClr val="000000"/>
                </a:solidFill>
                <a:latin typeface="Segoe UI"/>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1876077" y="3748373"/>
              <a:ext cx="1297732" cy="271554"/>
            </a:xfrm>
            <a:prstGeom prst="rect">
              <a:avLst/>
            </a:prstGeom>
            <a:noFill/>
          </p:spPr>
          <p:txBody>
            <a:bodyPr wrap="square">
              <a:spAutoFit/>
            </a:bodyPr>
            <a:lstStyle/>
            <a:p>
              <a:pPr defTabSz="914367"/>
              <a:r>
                <a:rPr lang="fr-FR" sz="1176" b="1" dirty="0">
                  <a:solidFill>
                    <a:srgbClr val="000000"/>
                  </a:solidFill>
                  <a:latin typeface="Segoe UI"/>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3621293" y="3737306"/>
              <a:ext cx="1297732" cy="271554"/>
            </a:xfrm>
            <a:prstGeom prst="rect">
              <a:avLst/>
            </a:prstGeom>
            <a:noFill/>
          </p:spPr>
          <p:txBody>
            <a:bodyPr wrap="square">
              <a:spAutoFit/>
            </a:bodyPr>
            <a:lstStyle/>
            <a:p>
              <a:pPr defTabSz="914367"/>
              <a:r>
                <a:rPr lang="fr-FR" sz="1176" b="1" dirty="0">
                  <a:solidFill>
                    <a:srgbClr val="000000"/>
                  </a:solidFill>
                  <a:latin typeface="Segoe UI"/>
                </a:rPr>
                <a:t>Zone2</a:t>
              </a:r>
            </a:p>
          </p:txBody>
        </p:sp>
        <p:pic>
          <p:nvPicPr>
            <p:cNvPr id="23" name="Graphic 22">
              <a:extLst>
                <a:ext uri="{FF2B5EF4-FFF2-40B4-BE49-F238E27FC236}">
                  <a16:creationId xmlns:a16="http://schemas.microsoft.com/office/drawing/2014/main" id="{09656BFB-8D56-418B-AAA6-DEAF6A96E6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10854" y="2203650"/>
              <a:ext cx="532119" cy="532119"/>
            </a:xfrm>
            <a:prstGeom prst="rect">
              <a:avLst/>
            </a:prstGeom>
          </p:spPr>
        </p:pic>
        <p:sp>
          <p:nvSpPr>
            <p:cNvPr id="24" name="TextBox 23">
              <a:extLst>
                <a:ext uri="{FF2B5EF4-FFF2-40B4-BE49-F238E27FC236}">
                  <a16:creationId xmlns:a16="http://schemas.microsoft.com/office/drawing/2014/main" id="{4A2F6A5E-7A24-4BE0-835C-B93335AEBC30}"/>
                </a:ext>
              </a:extLst>
            </p:cNvPr>
            <p:cNvSpPr txBox="1"/>
            <p:nvPr/>
          </p:nvSpPr>
          <p:spPr>
            <a:xfrm>
              <a:off x="5046536" y="2735769"/>
              <a:ext cx="1693656"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az10408rg01diag938</a:t>
              </a:r>
            </a:p>
          </p:txBody>
        </p:sp>
        <p:pic>
          <p:nvPicPr>
            <p:cNvPr id="25" name="Graphic 24">
              <a:extLst>
                <a:ext uri="{FF2B5EF4-FFF2-40B4-BE49-F238E27FC236}">
                  <a16:creationId xmlns:a16="http://schemas.microsoft.com/office/drawing/2014/main" id="{8AD9702D-604F-46BC-B57E-6C7BB2E58B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7344" y="3197974"/>
              <a:ext cx="532118" cy="532118"/>
            </a:xfrm>
            <a:prstGeom prst="rect">
              <a:avLst/>
            </a:prstGeom>
          </p:spPr>
        </p:pic>
        <p:sp>
          <p:nvSpPr>
            <p:cNvPr id="26" name="TextBox 25">
              <a:extLst>
                <a:ext uri="{FF2B5EF4-FFF2-40B4-BE49-F238E27FC236}">
                  <a16:creationId xmlns:a16="http://schemas.microsoft.com/office/drawing/2014/main" id="{7918D98E-8EC4-4B9B-9A87-C85608473C17}"/>
                </a:ext>
              </a:extLst>
            </p:cNvPr>
            <p:cNvSpPr txBox="1"/>
            <p:nvPr/>
          </p:nvSpPr>
          <p:spPr>
            <a:xfrm>
              <a:off x="5545976" y="3663328"/>
              <a:ext cx="1048629"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scripts</a:t>
              </a:r>
            </a:p>
          </p:txBody>
        </p:sp>
        <p:pic>
          <p:nvPicPr>
            <p:cNvPr id="27" name="Graphic 26" descr="Paper">
              <a:extLst>
                <a:ext uri="{FF2B5EF4-FFF2-40B4-BE49-F238E27FC236}">
                  <a16:creationId xmlns:a16="http://schemas.microsoft.com/office/drawing/2014/main" id="{4C9EA50F-C614-4043-922D-46EC6AC48A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06006" y="4188105"/>
              <a:ext cx="556472" cy="556472"/>
            </a:xfrm>
            <a:prstGeom prst="rect">
              <a:avLst/>
            </a:prstGeom>
          </p:spPr>
        </p:pic>
        <p:sp>
          <p:nvSpPr>
            <p:cNvPr id="28" name="TextBox 27">
              <a:extLst>
                <a:ext uri="{FF2B5EF4-FFF2-40B4-BE49-F238E27FC236}">
                  <a16:creationId xmlns:a16="http://schemas.microsoft.com/office/drawing/2014/main" id="{D678C3FE-2B75-448D-9427-533E51440342}"/>
                </a:ext>
              </a:extLst>
            </p:cNvPr>
            <p:cNvSpPr txBox="1"/>
            <p:nvPr/>
          </p:nvSpPr>
          <p:spPr>
            <a:xfrm>
              <a:off x="4923937" y="4720379"/>
              <a:ext cx="1901782" cy="271554"/>
            </a:xfrm>
            <a:prstGeom prst="rect">
              <a:avLst/>
            </a:prstGeom>
            <a:noFill/>
          </p:spPr>
          <p:txBody>
            <a:bodyPr wrap="square">
              <a:spAutoFit/>
            </a:bodyPr>
            <a:lstStyle/>
            <a:p>
              <a:pPr defTabSz="914367"/>
              <a:r>
                <a:rPr lang="fr-FR" sz="1176" b="1" dirty="0">
                  <a:solidFill>
                    <a:srgbClr val="000000"/>
                  </a:solidFill>
                  <a:latin typeface="Segoe UI"/>
                </a:rPr>
                <a:t>az104-08-install_IIS.ps1</a:t>
              </a:r>
            </a:p>
          </p:txBody>
        </p:sp>
        <p:sp>
          <p:nvSpPr>
            <p:cNvPr id="29" name="TextBox 28">
              <a:extLst>
                <a:ext uri="{FF2B5EF4-FFF2-40B4-BE49-F238E27FC236}">
                  <a16:creationId xmlns:a16="http://schemas.microsoft.com/office/drawing/2014/main" id="{2C666AF3-B915-43B5-B90E-A69B774DB843}"/>
                </a:ext>
              </a:extLst>
            </p:cNvPr>
            <p:cNvSpPr txBox="1"/>
            <p:nvPr/>
          </p:nvSpPr>
          <p:spPr>
            <a:xfrm>
              <a:off x="7379175" y="1651982"/>
              <a:ext cx="1297732" cy="271554"/>
            </a:xfrm>
            <a:prstGeom prst="rect">
              <a:avLst/>
            </a:prstGeom>
            <a:noFill/>
          </p:spPr>
          <p:txBody>
            <a:bodyPr wrap="square">
              <a:spAutoFit/>
            </a:bodyPr>
            <a:lstStyle/>
            <a:p>
              <a:pPr defTabSz="914367"/>
              <a:r>
                <a:rPr lang="fr-FR" sz="1176" b="1" dirty="0">
                  <a:solidFill>
                    <a:srgbClr val="000000"/>
                  </a:solidFill>
                  <a:latin typeface="Segoe UI"/>
                </a:rPr>
                <a:t>az104-08-rg02</a:t>
              </a:r>
            </a:p>
          </p:txBody>
        </p:sp>
        <p:sp>
          <p:nvSpPr>
            <p:cNvPr id="30" name="Rectangle 29">
              <a:extLst>
                <a:ext uri="{FF2B5EF4-FFF2-40B4-BE49-F238E27FC236}">
                  <a16:creationId xmlns:a16="http://schemas.microsoft.com/office/drawing/2014/main" id="{6BDB143A-70EA-4E79-8420-4D31AF56C5DD}"/>
                </a:ext>
              </a:extLst>
            </p:cNvPr>
            <p:cNvSpPr/>
            <p:nvPr/>
          </p:nvSpPr>
          <p:spPr bwMode="auto">
            <a:xfrm>
              <a:off x="7006251" y="2070440"/>
              <a:ext cx="4093924"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31" name="Graphic 30">
              <a:extLst>
                <a:ext uri="{FF2B5EF4-FFF2-40B4-BE49-F238E27FC236}">
                  <a16:creationId xmlns:a16="http://schemas.microsoft.com/office/drawing/2014/main" id="{D3A782D0-1F21-46F6-8D30-DBA60189DB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251" y="1600595"/>
              <a:ext cx="376369" cy="376369"/>
            </a:xfrm>
            <a:prstGeom prst="rect">
              <a:avLst/>
            </a:prstGeom>
          </p:spPr>
        </p:pic>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52633" y="2903107"/>
              <a:ext cx="545491" cy="545491"/>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780327" y="3456912"/>
              <a:ext cx="1297732" cy="271554"/>
            </a:xfrm>
            <a:prstGeom prst="rect">
              <a:avLst/>
            </a:prstGeom>
            <a:noFill/>
          </p:spPr>
          <p:txBody>
            <a:bodyPr wrap="square">
              <a:spAutoFit/>
            </a:bodyPr>
            <a:lstStyle/>
            <a:p>
              <a:pPr defTabSz="914367"/>
              <a:r>
                <a:rPr lang="fr-FR" sz="1176" b="1" dirty="0">
                  <a:solidFill>
                    <a:srgbClr val="000000"/>
                  </a:solidFill>
                  <a:latin typeface="Segoe UI"/>
                </a:rPr>
                <a:t>az10408vmss0</a:t>
              </a:r>
            </a:p>
          </p:txBody>
        </p:sp>
        <p:sp>
          <p:nvSpPr>
            <p:cNvPr id="34" name="Rectangle 33">
              <a:extLst>
                <a:ext uri="{FF2B5EF4-FFF2-40B4-BE49-F238E27FC236}">
                  <a16:creationId xmlns:a16="http://schemas.microsoft.com/office/drawing/2014/main" id="{01FDDC22-5E4E-4539-8395-C3808B4DFA26}"/>
                </a:ext>
              </a:extLst>
            </p:cNvPr>
            <p:cNvSpPr/>
            <p:nvPr/>
          </p:nvSpPr>
          <p:spPr bwMode="auto">
            <a:xfrm>
              <a:off x="7126684" y="2492953"/>
              <a:ext cx="3729458" cy="249897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35" name="Rectangle 34">
              <a:extLst>
                <a:ext uri="{FF2B5EF4-FFF2-40B4-BE49-F238E27FC236}">
                  <a16:creationId xmlns:a16="http://schemas.microsoft.com/office/drawing/2014/main" id="{48619EFB-BCA7-4763-A2B2-B9120DEED103}"/>
                </a:ext>
              </a:extLst>
            </p:cNvPr>
            <p:cNvSpPr/>
            <p:nvPr/>
          </p:nvSpPr>
          <p:spPr bwMode="auto">
            <a:xfrm>
              <a:off x="7498049" y="2781538"/>
              <a:ext cx="3187882" cy="196303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36" name="Graphic 35">
              <a:extLst>
                <a:ext uri="{FF2B5EF4-FFF2-40B4-BE49-F238E27FC236}">
                  <a16:creationId xmlns:a16="http://schemas.microsoft.com/office/drawing/2014/main" id="{5B9013E0-7A82-4491-8F97-DB3E22CBA5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5657" y="2095976"/>
              <a:ext cx="412418" cy="412418"/>
            </a:xfrm>
            <a:prstGeom prst="rect">
              <a:avLst/>
            </a:prstGeom>
          </p:spPr>
        </p:pic>
        <p:sp>
          <p:nvSpPr>
            <p:cNvPr id="37" name="TextBox 36">
              <a:extLst>
                <a:ext uri="{FF2B5EF4-FFF2-40B4-BE49-F238E27FC236}">
                  <a16:creationId xmlns:a16="http://schemas.microsoft.com/office/drawing/2014/main" id="{8085C07C-38C3-48A4-8AF7-6F6C16C01CC0}"/>
                </a:ext>
              </a:extLst>
            </p:cNvPr>
            <p:cNvSpPr txBox="1"/>
            <p:nvPr/>
          </p:nvSpPr>
          <p:spPr>
            <a:xfrm>
              <a:off x="7558075" y="2152117"/>
              <a:ext cx="2688259" cy="271554"/>
            </a:xfrm>
            <a:prstGeom prst="rect">
              <a:avLst/>
            </a:prstGeom>
            <a:noFill/>
          </p:spPr>
          <p:txBody>
            <a:bodyPr wrap="square">
              <a:spAutoFit/>
            </a:bodyPr>
            <a:lstStyle/>
            <a:p>
              <a:pPr defTabSz="914367"/>
              <a:r>
                <a:rPr lang="fr-FR" sz="1176" b="1" dirty="0">
                  <a:solidFill>
                    <a:srgbClr val="000000"/>
                  </a:solidFill>
                  <a:latin typeface="Segoe UI"/>
                </a:rPr>
                <a:t>az104-08-rg02-vnet </a:t>
              </a:r>
              <a:r>
                <a:rPr lang="fr-FR" sz="1176" dirty="0">
                  <a:solidFill>
                    <a:srgbClr val="000000"/>
                  </a:solidFill>
                  <a:latin typeface="Segoe UI"/>
                </a:rPr>
                <a:t>10.82.0.0/20</a:t>
              </a:r>
            </a:p>
          </p:txBody>
        </p:sp>
        <p:sp>
          <p:nvSpPr>
            <p:cNvPr id="38" name="TextBox 37">
              <a:extLst>
                <a:ext uri="{FF2B5EF4-FFF2-40B4-BE49-F238E27FC236}">
                  <a16:creationId xmlns:a16="http://schemas.microsoft.com/office/drawing/2014/main" id="{9B808792-9BFE-4E88-AAF2-0E17BB7F3BD7}"/>
                </a:ext>
              </a:extLst>
            </p:cNvPr>
            <p:cNvSpPr txBox="1"/>
            <p:nvPr/>
          </p:nvSpPr>
          <p:spPr>
            <a:xfrm>
              <a:off x="7432645" y="2523835"/>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10.82.0.0/24</a:t>
              </a:r>
            </a:p>
          </p:txBody>
        </p:sp>
        <p:pic>
          <p:nvPicPr>
            <p:cNvPr id="39" name="Graphic 38">
              <a:extLst>
                <a:ext uri="{FF2B5EF4-FFF2-40B4-BE49-F238E27FC236}">
                  <a16:creationId xmlns:a16="http://schemas.microsoft.com/office/drawing/2014/main" id="{A217A4F0-12CE-4C97-A39D-7571D57D5E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183225" y="3943529"/>
              <a:ext cx="414898" cy="414898"/>
            </a:xfrm>
            <a:prstGeom prst="rect">
              <a:avLst/>
            </a:prstGeom>
          </p:spPr>
        </p:pic>
        <p:sp>
          <p:nvSpPr>
            <p:cNvPr id="40" name="TextBox 39">
              <a:extLst>
                <a:ext uri="{FF2B5EF4-FFF2-40B4-BE49-F238E27FC236}">
                  <a16:creationId xmlns:a16="http://schemas.microsoft.com/office/drawing/2014/main" id="{F2F52DF8-F5C0-4EAD-A304-EFAFA780CB5F}"/>
                </a:ext>
              </a:extLst>
            </p:cNvPr>
            <p:cNvSpPr txBox="1"/>
            <p:nvPr/>
          </p:nvSpPr>
          <p:spPr>
            <a:xfrm>
              <a:off x="7618482" y="4389989"/>
              <a:ext cx="1698607" cy="271554"/>
            </a:xfrm>
            <a:prstGeom prst="rect">
              <a:avLst/>
            </a:prstGeom>
            <a:noFill/>
          </p:spPr>
          <p:txBody>
            <a:bodyPr wrap="square">
              <a:spAutoFit/>
            </a:bodyPr>
            <a:lstStyle/>
            <a:p>
              <a:pPr defTabSz="914367"/>
              <a:r>
                <a:rPr lang="fr-FR" sz="1176" b="1" dirty="0">
                  <a:solidFill>
                    <a:srgbClr val="000000"/>
                  </a:solidFill>
                  <a:latin typeface="Segoe UI"/>
                </a:rPr>
                <a:t>az10408vmss0-nsg</a:t>
              </a:r>
            </a:p>
          </p:txBody>
        </p:sp>
        <p:pic>
          <p:nvPicPr>
            <p:cNvPr id="41" name="Graphic 40">
              <a:extLst>
                <a:ext uri="{FF2B5EF4-FFF2-40B4-BE49-F238E27FC236}">
                  <a16:creationId xmlns:a16="http://schemas.microsoft.com/office/drawing/2014/main" id="{D27F407F-1E4A-45EF-8EC4-3AC48287BE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28128" y="2899104"/>
              <a:ext cx="498254" cy="498254"/>
            </a:xfrm>
            <a:prstGeom prst="rect">
              <a:avLst/>
            </a:prstGeom>
          </p:spPr>
        </p:pic>
        <p:sp>
          <p:nvSpPr>
            <p:cNvPr id="42" name="TextBox 41">
              <a:extLst>
                <a:ext uri="{FF2B5EF4-FFF2-40B4-BE49-F238E27FC236}">
                  <a16:creationId xmlns:a16="http://schemas.microsoft.com/office/drawing/2014/main" id="{356A971C-71E6-46F9-81B0-1EFCB1729A48}"/>
                </a:ext>
              </a:extLst>
            </p:cNvPr>
            <p:cNvSpPr txBox="1"/>
            <p:nvPr/>
          </p:nvSpPr>
          <p:spPr>
            <a:xfrm>
              <a:off x="9303969" y="3445737"/>
              <a:ext cx="1542542" cy="271554"/>
            </a:xfrm>
            <a:prstGeom prst="rect">
              <a:avLst/>
            </a:prstGeom>
            <a:noFill/>
          </p:spPr>
          <p:txBody>
            <a:bodyPr wrap="square">
              <a:spAutoFit/>
            </a:bodyPr>
            <a:lstStyle/>
            <a:p>
              <a:pPr defTabSz="914367"/>
              <a:r>
                <a:rPr lang="fr-FR" sz="1176" b="1" dirty="0">
                  <a:solidFill>
                    <a:srgbClr val="000000"/>
                  </a:solidFill>
                  <a:latin typeface="Segoe UI"/>
                </a:rPr>
                <a:t>az10408vmss0-lb</a:t>
              </a:r>
            </a:p>
          </p:txBody>
        </p:sp>
        <p:pic>
          <p:nvPicPr>
            <p:cNvPr id="43" name="Graphic 42">
              <a:extLst>
                <a:ext uri="{FF2B5EF4-FFF2-40B4-BE49-F238E27FC236}">
                  <a16:creationId xmlns:a16="http://schemas.microsoft.com/office/drawing/2014/main" id="{7359F2C1-EA91-44DD-8ECE-7BA2173ACCD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776462" y="3944711"/>
              <a:ext cx="414898" cy="414898"/>
            </a:xfrm>
            <a:prstGeom prst="rect">
              <a:avLst/>
            </a:prstGeom>
          </p:spPr>
        </p:pic>
        <p:sp>
          <p:nvSpPr>
            <p:cNvPr id="44" name="TextBox 43">
              <a:extLst>
                <a:ext uri="{FF2B5EF4-FFF2-40B4-BE49-F238E27FC236}">
                  <a16:creationId xmlns:a16="http://schemas.microsoft.com/office/drawing/2014/main" id="{3CE02A5D-EF2E-4D89-8DD6-DEEB7DBF448D}"/>
                </a:ext>
              </a:extLst>
            </p:cNvPr>
            <p:cNvSpPr txBox="1"/>
            <p:nvPr/>
          </p:nvSpPr>
          <p:spPr>
            <a:xfrm>
              <a:off x="9346060" y="4382280"/>
              <a:ext cx="1542541" cy="271554"/>
            </a:xfrm>
            <a:prstGeom prst="rect">
              <a:avLst/>
            </a:prstGeom>
            <a:noFill/>
          </p:spPr>
          <p:txBody>
            <a:bodyPr wrap="square">
              <a:spAutoFit/>
            </a:bodyPr>
            <a:lstStyle/>
            <a:p>
              <a:pPr defTabSz="914367"/>
              <a:r>
                <a:rPr lang="fr-FR" sz="1176" b="1" dirty="0">
                  <a:solidFill>
                    <a:srgbClr val="000000"/>
                  </a:solidFill>
                  <a:latin typeface="Segoe UI"/>
                </a:rPr>
                <a:t>az10408vmss0-ip</a:t>
              </a:r>
            </a:p>
          </p:txBody>
        </p:sp>
        <p:sp>
          <p:nvSpPr>
            <p:cNvPr id="45" name="TextBox 44">
              <a:extLst>
                <a:ext uri="{FF2B5EF4-FFF2-40B4-BE49-F238E27FC236}">
                  <a16:creationId xmlns:a16="http://schemas.microsoft.com/office/drawing/2014/main" id="{EF3C7B6C-839C-42F8-99FE-5297BA7ED543}"/>
                </a:ext>
              </a:extLst>
            </p:cNvPr>
            <p:cNvSpPr txBox="1"/>
            <p:nvPr/>
          </p:nvSpPr>
          <p:spPr>
            <a:xfrm>
              <a:off x="598455" y="1333727"/>
              <a:ext cx="856478"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a:t>
              </a:r>
            </a:p>
          </p:txBody>
        </p:sp>
        <p:sp>
          <p:nvSpPr>
            <p:cNvPr id="46" name="TextBox 45">
              <a:extLst>
                <a:ext uri="{FF2B5EF4-FFF2-40B4-BE49-F238E27FC236}">
                  <a16:creationId xmlns:a16="http://schemas.microsoft.com/office/drawing/2014/main" id="{0AF8E876-56C5-4995-A030-CE3B79B48BFC}"/>
                </a:ext>
              </a:extLst>
            </p:cNvPr>
            <p:cNvSpPr txBox="1"/>
            <p:nvPr/>
          </p:nvSpPr>
          <p:spPr>
            <a:xfrm>
              <a:off x="4839628" y="1367216"/>
              <a:ext cx="856478"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a:t>
              </a:r>
            </a:p>
          </p:txBody>
        </p:sp>
        <p:sp>
          <p:nvSpPr>
            <p:cNvPr id="47" name="TextBox 46">
              <a:extLst>
                <a:ext uri="{FF2B5EF4-FFF2-40B4-BE49-F238E27FC236}">
                  <a16:creationId xmlns:a16="http://schemas.microsoft.com/office/drawing/2014/main" id="{1EC83B1D-FFB9-4390-8C37-0DD3481BAAA7}"/>
                </a:ext>
              </a:extLst>
            </p:cNvPr>
            <p:cNvSpPr txBox="1"/>
            <p:nvPr/>
          </p:nvSpPr>
          <p:spPr>
            <a:xfrm>
              <a:off x="6892733" y="1324728"/>
              <a:ext cx="2835394"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4,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5,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6,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7 </a:t>
              </a:r>
            </a:p>
          </p:txBody>
        </p:sp>
      </p:grpSp>
      <p:sp>
        <p:nvSpPr>
          <p:cNvPr id="49" name="Rectangle 48">
            <a:extLst>
              <a:ext uri="{FF2B5EF4-FFF2-40B4-BE49-F238E27FC236}">
                <a16:creationId xmlns:a16="http://schemas.microsoft.com/office/drawing/2014/main" id="{B5FD1044-0E09-4255-8399-DE5F07FA9AF7}"/>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97911273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Module Review</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Module Review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6" name="Rectangle 5">
            <a:extLst>
              <a:ext uri="{FF2B5EF4-FFF2-40B4-BE49-F238E27FC236}">
                <a16:creationId xmlns:a16="http://schemas.microsoft.com/office/drawing/2014/main" id="{FBB9BCA6-470A-4AA8-A4F2-96EF8BEFDC84}"/>
              </a:ext>
            </a:extLst>
          </p:cNvPr>
          <p:cNvSpPr/>
          <p:nvPr/>
        </p:nvSpPr>
        <p:spPr>
          <a:xfrm>
            <a:off x="4876624" y="2010703"/>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a:solidFill>
                  <a:schemeClr val="tx1"/>
                </a:solidFill>
              </a:rPr>
              <a:t>Build a scalable application with virtual machine scale sets</a:t>
            </a: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61871"/>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8488AB2-5B80-4F67-9D74-E3C563B9F693}"/>
              </a:ext>
            </a:extLst>
          </p:cNvPr>
          <p:cNvSpPr/>
          <p:nvPr/>
        </p:nvSpPr>
        <p:spPr>
          <a:xfrm>
            <a:off x="4876624" y="2764399"/>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dirty="0">
                <a:solidFill>
                  <a:schemeClr val="tx1"/>
                </a:solidFill>
              </a:rPr>
              <a:t>Deploy Azure Virtual Machines from VHD templates</a:t>
            </a:r>
          </a:p>
        </p:txBody>
      </p:sp>
      <p:cxnSp>
        <p:nvCxnSpPr>
          <p:cNvPr id="9" name="Straight Connector 8">
            <a:extLst>
              <a:ext uri="{FF2B5EF4-FFF2-40B4-BE49-F238E27FC236}">
                <a16:creationId xmlns:a16="http://schemas.microsoft.com/office/drawing/2014/main" id="{5598B1C6-6B27-488F-BB20-E2109DA0CDE2}"/>
              </a:ext>
              <a:ext uri="{C183D7F6-B498-43B3-948B-1728B52AA6E4}">
                <adec:decorative xmlns:adec="http://schemas.microsoft.com/office/drawing/2017/decorative" val="1"/>
              </a:ext>
            </a:extLst>
          </p:cNvPr>
          <p:cNvCxnSpPr>
            <a:cxnSpLocks/>
          </p:cNvCxnSpPr>
          <p:nvPr/>
        </p:nvCxnSpPr>
        <p:spPr>
          <a:xfrm>
            <a:off x="4876800" y="341556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73EFA14-76FA-4AAE-9639-E9AE3E90D9FF}"/>
              </a:ext>
            </a:extLst>
          </p:cNvPr>
          <p:cNvSpPr/>
          <p:nvPr/>
        </p:nvSpPr>
        <p:spPr>
          <a:xfrm>
            <a:off x="4876624" y="3518095"/>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dirty="0">
                <a:solidFill>
                  <a:schemeClr val="tx1"/>
                </a:solidFill>
              </a:rPr>
              <a:t>Choose the right disk storage for your virtual machine workload</a:t>
            </a:r>
          </a:p>
        </p:txBody>
      </p:sp>
      <p:sp>
        <p:nvSpPr>
          <p:cNvPr id="21" name="Rectangle 20">
            <a:extLst>
              <a:ext uri="{FF2B5EF4-FFF2-40B4-BE49-F238E27FC236}">
                <a16:creationId xmlns:a16="http://schemas.microsoft.com/office/drawing/2014/main" id="{0FEB161E-2AA3-46F0-8769-33E354ACEEF8}"/>
              </a:ext>
            </a:extLst>
          </p:cNvPr>
          <p:cNvSpPr/>
          <p:nvPr/>
        </p:nvSpPr>
        <p:spPr>
          <a:xfrm>
            <a:off x="4876624" y="4271791"/>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dirty="0">
                <a:solidFill>
                  <a:schemeClr val="tx1"/>
                </a:solidFill>
              </a:rPr>
              <a:t>Add and size disks in Azure Virtual Machines</a:t>
            </a:r>
          </a:p>
        </p:txBody>
      </p:sp>
      <p:cxnSp>
        <p:nvCxnSpPr>
          <p:cNvPr id="22" name="Straight Connector 21">
            <a:extLst>
              <a:ext uri="{FF2B5EF4-FFF2-40B4-BE49-F238E27FC236}">
                <a16:creationId xmlns:a16="http://schemas.microsoft.com/office/drawing/2014/main" id="{0BC8D369-1261-4DE3-87E9-6FA0B7B9E1C8}"/>
              </a:ext>
              <a:ext uri="{C183D7F6-B498-43B3-948B-1728B52AA6E4}">
                <adec:decorative xmlns:adec="http://schemas.microsoft.com/office/drawing/2017/decorative" val="1"/>
              </a:ext>
            </a:extLst>
          </p:cNvPr>
          <p:cNvCxnSpPr>
            <a:cxnSpLocks/>
          </p:cNvCxnSpPr>
          <p:nvPr/>
        </p:nvCxnSpPr>
        <p:spPr>
          <a:xfrm>
            <a:off x="4876800" y="4922959"/>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F09DD98-8FC4-41F2-920F-C540BA5012CA}"/>
              </a:ext>
            </a:extLst>
          </p:cNvPr>
          <p:cNvSpPr/>
          <p:nvPr/>
        </p:nvSpPr>
        <p:spPr>
          <a:xfrm>
            <a:off x="4876624" y="5025489"/>
            <a:ext cx="7132320"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dirty="0">
                <a:solidFill>
                  <a:schemeClr val="tx1"/>
                </a:solidFill>
              </a:rPr>
              <a:t>Protect your virtual machine settings with Azure Automation</a:t>
            </a:r>
            <a:br>
              <a:rPr lang="en-US" dirty="0">
                <a:solidFill>
                  <a:schemeClr val="tx1"/>
                </a:solidFill>
              </a:rPr>
            </a:br>
            <a:r>
              <a:rPr lang="en-US" dirty="0">
                <a:solidFill>
                  <a:schemeClr val="tx1"/>
                </a:solidFill>
              </a:rPr>
              <a:t>State Configuration</a:t>
            </a:r>
          </a:p>
        </p:txBody>
      </p:sp>
      <p:cxnSp>
        <p:nvCxnSpPr>
          <p:cNvPr id="28" name="Straight Connector 27">
            <a:extLst>
              <a:ext uri="{FF2B5EF4-FFF2-40B4-BE49-F238E27FC236}">
                <a16:creationId xmlns:a16="http://schemas.microsoft.com/office/drawing/2014/main" id="{D4E73B62-7BFC-4890-BAF8-A9EF60A1DF43}"/>
              </a:ext>
              <a:ext uri="{C183D7F6-B498-43B3-948B-1728B52AA6E4}">
                <adec:decorative xmlns:adec="http://schemas.microsoft.com/office/drawing/2017/decorative" val="1"/>
              </a:ext>
            </a:extLst>
          </p:cNvPr>
          <p:cNvCxnSpPr>
            <a:cxnSpLocks/>
          </p:cNvCxnSpPr>
          <p:nvPr/>
        </p:nvCxnSpPr>
        <p:spPr>
          <a:xfrm>
            <a:off x="4876800" y="4169263"/>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cxnSp>
        <p:nvCxnSpPr>
          <p:cNvPr id="11" name="Straight Connector 10">
            <a:extLst>
              <a:ext uri="{FF2B5EF4-FFF2-40B4-BE49-F238E27FC236}">
                <a16:creationId xmlns:a16="http://schemas.microsoft.com/office/drawing/2014/main" id="{94D73E2C-495A-469C-9CD9-B7A6D9FB19E7}"/>
              </a:ext>
              <a:ext uri="{C183D7F6-B498-43B3-948B-1728B52AA6E4}">
                <adec:decorative xmlns:adec="http://schemas.microsoft.com/office/drawing/2017/decorative" val="1"/>
              </a:ext>
            </a:extLst>
          </p:cNvPr>
          <p:cNvCxnSpPr>
            <a:cxnSpLocks/>
          </p:cNvCxnSpPr>
          <p:nvPr/>
        </p:nvCxnSpPr>
        <p:spPr>
          <a:xfrm>
            <a:off x="4876624" y="5789980"/>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2555CCF-3761-4F06-939F-02319108FBCB}"/>
              </a:ext>
            </a:extLst>
          </p:cNvPr>
          <p:cNvSpPr/>
          <p:nvPr/>
        </p:nvSpPr>
        <p:spPr>
          <a:xfrm>
            <a:off x="4876624" y="5859538"/>
            <a:ext cx="7132320"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dirty="0">
                <a:solidFill>
                  <a:schemeClr val="tx1"/>
                </a:solidFill>
              </a:rPr>
              <a:t>Connect to virtual machines through the Azure portal by using Azure Bastion</a:t>
            </a:r>
          </a:p>
        </p:txBody>
      </p:sp>
    </p:spTree>
    <p:extLst>
      <p:ext uri="{BB962C8B-B14F-4D97-AF65-F5344CB8AC3E}">
        <p14:creationId xmlns:p14="http://schemas.microsoft.com/office/powerpoint/2010/main" val="278065285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0D3CF-ADD4-41A7-96B2-E01A5F7155E6}"/>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8153040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IaaS Cloud Services</a:t>
            </a:r>
          </a:p>
        </p:txBody>
      </p:sp>
      <p:sp>
        <p:nvSpPr>
          <p:cNvPr id="11" name="Rectangle 10">
            <a:extLst>
              <a:ext uri="{FF2B5EF4-FFF2-40B4-BE49-F238E27FC236}">
                <a16:creationId xmlns:a16="http://schemas.microsoft.com/office/drawing/2014/main" id="{73695DDB-F78C-41DF-BB72-DE9FD67BB7B2}"/>
              </a:ext>
              <a:ext uri="{C183D7F6-B498-43B3-948B-1728B52AA6E4}">
                <adec:decorative xmlns:adec="http://schemas.microsoft.com/office/drawing/2017/decorative" val="1"/>
              </a:ext>
            </a:extLst>
          </p:cNvPr>
          <p:cNvSpPr/>
          <p:nvPr/>
        </p:nvSpPr>
        <p:spPr bwMode="auto">
          <a:xfrm>
            <a:off x="427038" y="1192213"/>
            <a:ext cx="11582400" cy="440119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7001A534-DCE0-41B0-8E67-6C5588F2E355}"/>
              </a:ext>
            </a:extLst>
          </p:cNvPr>
          <p:cNvSpPr/>
          <p:nvPr/>
        </p:nvSpPr>
        <p:spPr bwMode="auto">
          <a:xfrm>
            <a:off x="583234" y="1468877"/>
            <a:ext cx="1939497" cy="565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solidFill>
                  <a:schemeClr val="tx1"/>
                </a:solidFill>
                <a:ea typeface="Segoe UI" pitchFamily="34" charset="0"/>
                <a:cs typeface="Segoe UI" pitchFamily="34" charset="0"/>
              </a:rPr>
              <a:t>On-Premises</a:t>
            </a:r>
          </a:p>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(Private Cloud)</a:t>
            </a:r>
          </a:p>
        </p:txBody>
      </p:sp>
      <p:sp>
        <p:nvSpPr>
          <p:cNvPr id="45" name="Rectangle 44">
            <a:extLst>
              <a:ext uri="{FF2B5EF4-FFF2-40B4-BE49-F238E27FC236}">
                <a16:creationId xmlns:a16="http://schemas.microsoft.com/office/drawing/2014/main" id="{EB34B94A-F80C-4731-9289-48ED37AF4957}"/>
              </a:ext>
            </a:extLst>
          </p:cNvPr>
          <p:cNvSpPr/>
          <p:nvPr/>
        </p:nvSpPr>
        <p:spPr bwMode="auto">
          <a:xfrm>
            <a:off x="597169" y="208375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Data &amp; Access </a:t>
            </a:r>
          </a:p>
        </p:txBody>
      </p:sp>
      <p:sp>
        <p:nvSpPr>
          <p:cNvPr id="46" name="Rectangle 45">
            <a:extLst>
              <a:ext uri="{FF2B5EF4-FFF2-40B4-BE49-F238E27FC236}">
                <a16:creationId xmlns:a16="http://schemas.microsoft.com/office/drawing/2014/main" id="{D6A93B97-446A-4DA8-9D2A-5B9666EFFB17}"/>
              </a:ext>
            </a:extLst>
          </p:cNvPr>
          <p:cNvSpPr/>
          <p:nvPr/>
        </p:nvSpPr>
        <p:spPr bwMode="auto">
          <a:xfrm>
            <a:off x="597169" y="250580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Applications</a:t>
            </a:r>
          </a:p>
        </p:txBody>
      </p:sp>
      <p:sp>
        <p:nvSpPr>
          <p:cNvPr id="47" name="Rectangle 46">
            <a:extLst>
              <a:ext uri="{FF2B5EF4-FFF2-40B4-BE49-F238E27FC236}">
                <a16:creationId xmlns:a16="http://schemas.microsoft.com/office/drawing/2014/main" id="{113CE6BF-3F19-4E2D-90C5-06DC40478D3F}"/>
              </a:ext>
            </a:extLst>
          </p:cNvPr>
          <p:cNvSpPr/>
          <p:nvPr/>
        </p:nvSpPr>
        <p:spPr bwMode="auto">
          <a:xfrm>
            <a:off x="597169" y="292785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Runtime</a:t>
            </a:r>
          </a:p>
        </p:txBody>
      </p:sp>
      <p:sp>
        <p:nvSpPr>
          <p:cNvPr id="48" name="Rectangle 47">
            <a:extLst>
              <a:ext uri="{FF2B5EF4-FFF2-40B4-BE49-F238E27FC236}">
                <a16:creationId xmlns:a16="http://schemas.microsoft.com/office/drawing/2014/main" id="{5E010213-8A53-4C94-A8E4-BA6206E6E9E1}"/>
              </a:ext>
            </a:extLst>
          </p:cNvPr>
          <p:cNvSpPr/>
          <p:nvPr/>
        </p:nvSpPr>
        <p:spPr bwMode="auto">
          <a:xfrm>
            <a:off x="597169" y="334990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Operating System</a:t>
            </a:r>
          </a:p>
        </p:txBody>
      </p:sp>
      <p:sp>
        <p:nvSpPr>
          <p:cNvPr id="49" name="Rectangle 48">
            <a:extLst>
              <a:ext uri="{FF2B5EF4-FFF2-40B4-BE49-F238E27FC236}">
                <a16:creationId xmlns:a16="http://schemas.microsoft.com/office/drawing/2014/main" id="{A5FA7787-60F4-4414-A669-5143AFD82351}"/>
              </a:ext>
            </a:extLst>
          </p:cNvPr>
          <p:cNvSpPr/>
          <p:nvPr/>
        </p:nvSpPr>
        <p:spPr bwMode="auto">
          <a:xfrm>
            <a:off x="597169" y="377195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Virtual Machine</a:t>
            </a:r>
          </a:p>
        </p:txBody>
      </p:sp>
      <p:sp>
        <p:nvSpPr>
          <p:cNvPr id="50" name="Rectangle 49">
            <a:extLst>
              <a:ext uri="{FF2B5EF4-FFF2-40B4-BE49-F238E27FC236}">
                <a16:creationId xmlns:a16="http://schemas.microsoft.com/office/drawing/2014/main" id="{856D6EBA-6792-42ED-851E-064BBF96C06F}"/>
              </a:ext>
            </a:extLst>
          </p:cNvPr>
          <p:cNvSpPr/>
          <p:nvPr/>
        </p:nvSpPr>
        <p:spPr bwMode="auto">
          <a:xfrm>
            <a:off x="597169" y="419400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Compute</a:t>
            </a:r>
          </a:p>
        </p:txBody>
      </p:sp>
      <p:sp>
        <p:nvSpPr>
          <p:cNvPr id="51" name="Rectangle 50">
            <a:extLst>
              <a:ext uri="{FF2B5EF4-FFF2-40B4-BE49-F238E27FC236}">
                <a16:creationId xmlns:a16="http://schemas.microsoft.com/office/drawing/2014/main" id="{327B9E1E-5BC3-4E6A-B2C0-C58F6D1DF97A}"/>
              </a:ext>
            </a:extLst>
          </p:cNvPr>
          <p:cNvSpPr/>
          <p:nvPr/>
        </p:nvSpPr>
        <p:spPr bwMode="auto">
          <a:xfrm>
            <a:off x="597169" y="461605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B3F36549-D58A-49E1-ACFB-1B43811ADC95}"/>
              </a:ext>
            </a:extLst>
          </p:cNvPr>
          <p:cNvSpPr/>
          <p:nvPr/>
        </p:nvSpPr>
        <p:spPr bwMode="auto">
          <a:xfrm>
            <a:off x="597169" y="503810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Storage</a:t>
            </a:r>
          </a:p>
        </p:txBody>
      </p:sp>
      <p:sp>
        <p:nvSpPr>
          <p:cNvPr id="8" name="Rectangle 7">
            <a:extLst>
              <a:ext uri="{FF2B5EF4-FFF2-40B4-BE49-F238E27FC236}">
                <a16:creationId xmlns:a16="http://schemas.microsoft.com/office/drawing/2014/main" id="{B73512FF-AA02-493D-8A4A-D29008E62CA4}"/>
              </a:ext>
              <a:ext uri="{C183D7F6-B498-43B3-948B-1728B52AA6E4}">
                <adec:decorative xmlns:adec="http://schemas.microsoft.com/office/drawing/2017/decorative" val="1"/>
              </a:ext>
            </a:extLst>
          </p:cNvPr>
          <p:cNvSpPr/>
          <p:nvPr/>
        </p:nvSpPr>
        <p:spPr bwMode="auto">
          <a:xfrm>
            <a:off x="2834189" y="1289490"/>
            <a:ext cx="6288736" cy="42066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FA3B089C-A567-4227-86E8-93CAB7AD0D79}"/>
              </a:ext>
            </a:extLst>
          </p:cNvPr>
          <p:cNvSpPr/>
          <p:nvPr/>
        </p:nvSpPr>
        <p:spPr bwMode="auto">
          <a:xfrm>
            <a:off x="2941557" y="1468877"/>
            <a:ext cx="1861720" cy="565687"/>
          </a:xfrm>
          <a:prstGeom prst="rect">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solidFill>
                  <a:schemeClr val="tx1"/>
                </a:solidFill>
                <a:cs typeface="Segoe UI" pitchFamily="34" charset="0"/>
              </a:rPr>
              <a:t>Infrastructure</a:t>
            </a:r>
          </a:p>
          <a:p>
            <a:pPr algn="ctr" defTabSz="932472" fontAlgn="base">
              <a:lnSpc>
                <a:spcPct val="90000"/>
              </a:lnSpc>
              <a:spcBef>
                <a:spcPct val="0"/>
              </a:spcBef>
              <a:spcAft>
                <a:spcPct val="0"/>
              </a:spcAft>
            </a:pPr>
            <a:r>
              <a:rPr lang="en-US" sz="1200">
                <a:solidFill>
                  <a:schemeClr val="tx1"/>
                </a:solidFill>
                <a:cs typeface="Segoe UI" pitchFamily="34" charset="0"/>
              </a:rPr>
              <a:t>(as a Service)</a:t>
            </a:r>
          </a:p>
        </p:txBody>
      </p:sp>
      <p:sp>
        <p:nvSpPr>
          <p:cNvPr id="37" name="Rectangle 36">
            <a:extLst>
              <a:ext uri="{FF2B5EF4-FFF2-40B4-BE49-F238E27FC236}">
                <a16:creationId xmlns:a16="http://schemas.microsoft.com/office/drawing/2014/main" id="{9A9C31AA-7BB4-4173-B070-EEE057BD4E28}"/>
              </a:ext>
            </a:extLst>
          </p:cNvPr>
          <p:cNvSpPr/>
          <p:nvPr/>
        </p:nvSpPr>
        <p:spPr bwMode="auto">
          <a:xfrm>
            <a:off x="2941557" y="208375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Data &amp; Access </a:t>
            </a:r>
          </a:p>
        </p:txBody>
      </p:sp>
      <p:sp>
        <p:nvSpPr>
          <p:cNvPr id="38" name="Rectangle 37">
            <a:extLst>
              <a:ext uri="{FF2B5EF4-FFF2-40B4-BE49-F238E27FC236}">
                <a16:creationId xmlns:a16="http://schemas.microsoft.com/office/drawing/2014/main" id="{ABC99969-5F10-420E-B35E-C193622483E3}"/>
              </a:ext>
            </a:extLst>
          </p:cNvPr>
          <p:cNvSpPr/>
          <p:nvPr/>
        </p:nvSpPr>
        <p:spPr bwMode="auto">
          <a:xfrm>
            <a:off x="2941557" y="250580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Applications</a:t>
            </a:r>
          </a:p>
        </p:txBody>
      </p:sp>
      <p:sp>
        <p:nvSpPr>
          <p:cNvPr id="39" name="Rectangle 38">
            <a:extLst>
              <a:ext uri="{FF2B5EF4-FFF2-40B4-BE49-F238E27FC236}">
                <a16:creationId xmlns:a16="http://schemas.microsoft.com/office/drawing/2014/main" id="{9BE77D2E-34D4-492D-B27F-E4C25EF83C38}"/>
              </a:ext>
            </a:extLst>
          </p:cNvPr>
          <p:cNvSpPr/>
          <p:nvPr/>
        </p:nvSpPr>
        <p:spPr bwMode="auto">
          <a:xfrm>
            <a:off x="2941557" y="292785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Runtime</a:t>
            </a:r>
          </a:p>
        </p:txBody>
      </p:sp>
      <p:sp>
        <p:nvSpPr>
          <p:cNvPr id="40" name="Rectangle 39">
            <a:extLst>
              <a:ext uri="{FF2B5EF4-FFF2-40B4-BE49-F238E27FC236}">
                <a16:creationId xmlns:a16="http://schemas.microsoft.com/office/drawing/2014/main" id="{DB35ECCA-40CE-44E8-A6D3-C459A26235C2}"/>
              </a:ext>
            </a:extLst>
          </p:cNvPr>
          <p:cNvSpPr/>
          <p:nvPr/>
        </p:nvSpPr>
        <p:spPr bwMode="auto">
          <a:xfrm>
            <a:off x="2941557" y="334990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Operating System</a:t>
            </a:r>
          </a:p>
        </p:txBody>
      </p:sp>
      <p:sp>
        <p:nvSpPr>
          <p:cNvPr id="41" name="Rectangle 40">
            <a:extLst>
              <a:ext uri="{FF2B5EF4-FFF2-40B4-BE49-F238E27FC236}">
                <a16:creationId xmlns:a16="http://schemas.microsoft.com/office/drawing/2014/main" id="{F6BD530F-2C48-4E7A-B62B-91A5BC5B035C}"/>
              </a:ext>
            </a:extLst>
          </p:cNvPr>
          <p:cNvSpPr/>
          <p:nvPr/>
        </p:nvSpPr>
        <p:spPr bwMode="auto">
          <a:xfrm>
            <a:off x="2941557" y="377195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Virtual Machine</a:t>
            </a:r>
          </a:p>
        </p:txBody>
      </p:sp>
      <p:sp>
        <p:nvSpPr>
          <p:cNvPr id="42" name="Rectangle 41">
            <a:extLst>
              <a:ext uri="{FF2B5EF4-FFF2-40B4-BE49-F238E27FC236}">
                <a16:creationId xmlns:a16="http://schemas.microsoft.com/office/drawing/2014/main" id="{D561C8D6-C267-4661-9550-8DE19F5DBA67}"/>
              </a:ext>
            </a:extLst>
          </p:cNvPr>
          <p:cNvSpPr/>
          <p:nvPr/>
        </p:nvSpPr>
        <p:spPr bwMode="auto">
          <a:xfrm>
            <a:off x="2941557" y="419400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Compute</a:t>
            </a:r>
          </a:p>
        </p:txBody>
      </p:sp>
      <p:sp>
        <p:nvSpPr>
          <p:cNvPr id="43" name="Rectangle 42">
            <a:extLst>
              <a:ext uri="{FF2B5EF4-FFF2-40B4-BE49-F238E27FC236}">
                <a16:creationId xmlns:a16="http://schemas.microsoft.com/office/drawing/2014/main" id="{188A4682-9B47-421D-B869-5B9EA08D1C70}"/>
              </a:ext>
            </a:extLst>
          </p:cNvPr>
          <p:cNvSpPr/>
          <p:nvPr/>
        </p:nvSpPr>
        <p:spPr bwMode="auto">
          <a:xfrm>
            <a:off x="2941557" y="461605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Networking</a:t>
            </a:r>
          </a:p>
        </p:txBody>
      </p:sp>
      <p:sp>
        <p:nvSpPr>
          <p:cNvPr id="44" name="Rectangle 43">
            <a:extLst>
              <a:ext uri="{FF2B5EF4-FFF2-40B4-BE49-F238E27FC236}">
                <a16:creationId xmlns:a16="http://schemas.microsoft.com/office/drawing/2014/main" id="{34512FEB-4157-428A-A281-580418B2D848}"/>
              </a:ext>
            </a:extLst>
          </p:cNvPr>
          <p:cNvSpPr/>
          <p:nvPr/>
        </p:nvSpPr>
        <p:spPr bwMode="auto">
          <a:xfrm>
            <a:off x="2941557" y="503810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Storage</a:t>
            </a:r>
          </a:p>
        </p:txBody>
      </p:sp>
      <p:sp>
        <p:nvSpPr>
          <p:cNvPr id="19" name="Rectangle 18">
            <a:extLst>
              <a:ext uri="{FF2B5EF4-FFF2-40B4-BE49-F238E27FC236}">
                <a16:creationId xmlns:a16="http://schemas.microsoft.com/office/drawing/2014/main" id="{0D2CDDCD-3042-444C-9429-E74CA8A0B06F}"/>
              </a:ext>
            </a:extLst>
          </p:cNvPr>
          <p:cNvSpPr/>
          <p:nvPr/>
        </p:nvSpPr>
        <p:spPr bwMode="auto">
          <a:xfrm>
            <a:off x="4966379" y="1468877"/>
            <a:ext cx="1939497" cy="565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solidFill>
                  <a:schemeClr val="tx1"/>
                </a:solidFill>
                <a:ea typeface="Segoe UI" pitchFamily="34" charset="0"/>
                <a:cs typeface="Segoe UI" pitchFamily="34" charset="0"/>
              </a:rPr>
              <a:t>Platform</a:t>
            </a:r>
          </a:p>
          <a:p>
            <a:pPr algn="ctr" defTabSz="932472" fontAlgn="base">
              <a:lnSpc>
                <a:spcPct val="90000"/>
              </a:lnSpc>
              <a:spcBef>
                <a:spcPct val="0"/>
              </a:spcBef>
              <a:spcAft>
                <a:spcPct val="0"/>
              </a:spcAft>
            </a:pPr>
            <a:r>
              <a:rPr lang="en-US" sz="1200">
                <a:solidFill>
                  <a:schemeClr val="tx1"/>
                </a:solidFill>
                <a:cs typeface="Segoe UI" pitchFamily="34" charset="0"/>
              </a:rPr>
              <a:t>(as a Service)</a:t>
            </a:r>
          </a:p>
        </p:txBody>
      </p:sp>
      <p:sp>
        <p:nvSpPr>
          <p:cNvPr id="29" name="Rectangle 28">
            <a:extLst>
              <a:ext uri="{FF2B5EF4-FFF2-40B4-BE49-F238E27FC236}">
                <a16:creationId xmlns:a16="http://schemas.microsoft.com/office/drawing/2014/main" id="{03DACCC6-2A35-444D-8553-46CF22124560}"/>
              </a:ext>
            </a:extLst>
          </p:cNvPr>
          <p:cNvSpPr/>
          <p:nvPr/>
        </p:nvSpPr>
        <p:spPr bwMode="auto">
          <a:xfrm>
            <a:off x="5046383" y="208375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Data &amp; Access </a:t>
            </a:r>
          </a:p>
        </p:txBody>
      </p:sp>
      <p:sp>
        <p:nvSpPr>
          <p:cNvPr id="30" name="Rectangle 29">
            <a:extLst>
              <a:ext uri="{FF2B5EF4-FFF2-40B4-BE49-F238E27FC236}">
                <a16:creationId xmlns:a16="http://schemas.microsoft.com/office/drawing/2014/main" id="{E83E27B0-97C0-4B5A-ADAD-C99FE1B8DF8D}"/>
              </a:ext>
            </a:extLst>
          </p:cNvPr>
          <p:cNvSpPr/>
          <p:nvPr/>
        </p:nvSpPr>
        <p:spPr bwMode="auto">
          <a:xfrm>
            <a:off x="5046383" y="250580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Applications</a:t>
            </a:r>
          </a:p>
        </p:txBody>
      </p:sp>
      <p:sp>
        <p:nvSpPr>
          <p:cNvPr id="31" name="Rectangle 30">
            <a:extLst>
              <a:ext uri="{FF2B5EF4-FFF2-40B4-BE49-F238E27FC236}">
                <a16:creationId xmlns:a16="http://schemas.microsoft.com/office/drawing/2014/main" id="{BB1E9C70-58E3-4021-A76B-BFF378D5706E}"/>
              </a:ext>
            </a:extLst>
          </p:cNvPr>
          <p:cNvSpPr/>
          <p:nvPr/>
        </p:nvSpPr>
        <p:spPr bwMode="auto">
          <a:xfrm>
            <a:off x="5046383" y="292785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Runtime</a:t>
            </a:r>
          </a:p>
        </p:txBody>
      </p:sp>
      <p:sp>
        <p:nvSpPr>
          <p:cNvPr id="32" name="Rectangle 31">
            <a:extLst>
              <a:ext uri="{FF2B5EF4-FFF2-40B4-BE49-F238E27FC236}">
                <a16:creationId xmlns:a16="http://schemas.microsoft.com/office/drawing/2014/main" id="{1BCD8950-1437-499C-9AE2-B04ABDB1E704}"/>
              </a:ext>
            </a:extLst>
          </p:cNvPr>
          <p:cNvSpPr/>
          <p:nvPr/>
        </p:nvSpPr>
        <p:spPr bwMode="auto">
          <a:xfrm>
            <a:off x="5046383" y="334990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Operating System</a:t>
            </a:r>
          </a:p>
        </p:txBody>
      </p:sp>
      <p:sp>
        <p:nvSpPr>
          <p:cNvPr id="33" name="Rectangle 32">
            <a:extLst>
              <a:ext uri="{FF2B5EF4-FFF2-40B4-BE49-F238E27FC236}">
                <a16:creationId xmlns:a16="http://schemas.microsoft.com/office/drawing/2014/main" id="{DDCA167E-6184-453B-82C5-2AFDCD42591D}"/>
              </a:ext>
            </a:extLst>
          </p:cNvPr>
          <p:cNvSpPr/>
          <p:nvPr/>
        </p:nvSpPr>
        <p:spPr bwMode="auto">
          <a:xfrm>
            <a:off x="5046383" y="377195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Virtual Machine</a:t>
            </a:r>
          </a:p>
        </p:txBody>
      </p:sp>
      <p:sp>
        <p:nvSpPr>
          <p:cNvPr id="34" name="Rectangle 33">
            <a:extLst>
              <a:ext uri="{FF2B5EF4-FFF2-40B4-BE49-F238E27FC236}">
                <a16:creationId xmlns:a16="http://schemas.microsoft.com/office/drawing/2014/main" id="{0244140C-5E43-4A0D-B3BE-BB7DBA10833A}"/>
              </a:ext>
            </a:extLst>
          </p:cNvPr>
          <p:cNvSpPr/>
          <p:nvPr/>
        </p:nvSpPr>
        <p:spPr bwMode="auto">
          <a:xfrm>
            <a:off x="5046383" y="419400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Compute</a:t>
            </a:r>
          </a:p>
        </p:txBody>
      </p:sp>
      <p:sp>
        <p:nvSpPr>
          <p:cNvPr id="35" name="Rectangle 34">
            <a:extLst>
              <a:ext uri="{FF2B5EF4-FFF2-40B4-BE49-F238E27FC236}">
                <a16:creationId xmlns:a16="http://schemas.microsoft.com/office/drawing/2014/main" id="{EB59B25E-B459-48AC-95FA-8D903CB94A74}"/>
              </a:ext>
            </a:extLst>
          </p:cNvPr>
          <p:cNvSpPr/>
          <p:nvPr/>
        </p:nvSpPr>
        <p:spPr bwMode="auto">
          <a:xfrm>
            <a:off x="5046383" y="461605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Networking</a:t>
            </a:r>
          </a:p>
        </p:txBody>
      </p:sp>
      <p:sp>
        <p:nvSpPr>
          <p:cNvPr id="36" name="Rectangle 35">
            <a:extLst>
              <a:ext uri="{FF2B5EF4-FFF2-40B4-BE49-F238E27FC236}">
                <a16:creationId xmlns:a16="http://schemas.microsoft.com/office/drawing/2014/main" id="{C10BAAD8-1342-4492-8FF4-E22A49C6B7E9}"/>
              </a:ext>
            </a:extLst>
          </p:cNvPr>
          <p:cNvSpPr/>
          <p:nvPr/>
        </p:nvSpPr>
        <p:spPr bwMode="auto">
          <a:xfrm>
            <a:off x="5046383" y="503810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Storage</a:t>
            </a:r>
          </a:p>
        </p:txBody>
      </p:sp>
      <p:sp>
        <p:nvSpPr>
          <p:cNvPr id="20" name="Rectangle 19">
            <a:extLst>
              <a:ext uri="{FF2B5EF4-FFF2-40B4-BE49-F238E27FC236}">
                <a16:creationId xmlns:a16="http://schemas.microsoft.com/office/drawing/2014/main" id="{63F497E4-BCF7-4AD7-9AE2-CDDBF86FC610}"/>
              </a:ext>
            </a:extLst>
          </p:cNvPr>
          <p:cNvSpPr/>
          <p:nvPr/>
        </p:nvSpPr>
        <p:spPr bwMode="auto">
          <a:xfrm>
            <a:off x="7057929" y="1468877"/>
            <a:ext cx="1939497" cy="565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a:solidFill>
                  <a:schemeClr val="tx1"/>
                </a:solidFill>
                <a:ea typeface="Segoe UI" pitchFamily="34" charset="0"/>
                <a:cs typeface="Segoe UI" pitchFamily="34" charset="0"/>
              </a:rPr>
              <a:t>Software</a:t>
            </a:r>
          </a:p>
          <a:p>
            <a:pPr algn="ctr" defTabSz="932472" fontAlgn="base">
              <a:lnSpc>
                <a:spcPct val="90000"/>
              </a:lnSpc>
              <a:spcBef>
                <a:spcPct val="0"/>
              </a:spcBef>
              <a:spcAft>
                <a:spcPct val="0"/>
              </a:spcAft>
            </a:pPr>
            <a:r>
              <a:rPr lang="en-US" sz="1200">
                <a:solidFill>
                  <a:schemeClr val="tx1"/>
                </a:solidFill>
                <a:cs typeface="Segoe UI" pitchFamily="34" charset="0"/>
              </a:rPr>
              <a:t>(as a Service)</a:t>
            </a:r>
          </a:p>
        </p:txBody>
      </p:sp>
      <p:sp>
        <p:nvSpPr>
          <p:cNvPr id="21" name="Rectangle 20">
            <a:extLst>
              <a:ext uri="{FF2B5EF4-FFF2-40B4-BE49-F238E27FC236}">
                <a16:creationId xmlns:a16="http://schemas.microsoft.com/office/drawing/2014/main" id="{6DD9532F-BE54-4BC6-B0CC-3C4573E5BAFE}"/>
              </a:ext>
            </a:extLst>
          </p:cNvPr>
          <p:cNvSpPr/>
          <p:nvPr/>
        </p:nvSpPr>
        <p:spPr bwMode="auto">
          <a:xfrm>
            <a:off x="7151209" y="2083758"/>
            <a:ext cx="1864348"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Data &amp; Access </a:t>
            </a:r>
          </a:p>
        </p:txBody>
      </p:sp>
      <p:sp>
        <p:nvSpPr>
          <p:cNvPr id="22" name="Rectangle 21">
            <a:extLst>
              <a:ext uri="{FF2B5EF4-FFF2-40B4-BE49-F238E27FC236}">
                <a16:creationId xmlns:a16="http://schemas.microsoft.com/office/drawing/2014/main" id="{1DE95FE9-32DA-4375-B70C-DA7B682CF6A4}"/>
              </a:ext>
            </a:extLst>
          </p:cNvPr>
          <p:cNvSpPr/>
          <p:nvPr/>
        </p:nvSpPr>
        <p:spPr bwMode="auto">
          <a:xfrm>
            <a:off x="7151209" y="250580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Applications</a:t>
            </a:r>
          </a:p>
        </p:txBody>
      </p:sp>
      <p:sp>
        <p:nvSpPr>
          <p:cNvPr id="23" name="Rectangle 22">
            <a:extLst>
              <a:ext uri="{FF2B5EF4-FFF2-40B4-BE49-F238E27FC236}">
                <a16:creationId xmlns:a16="http://schemas.microsoft.com/office/drawing/2014/main" id="{D8FC459A-3A5E-406A-9228-03F90D91F82E}"/>
              </a:ext>
            </a:extLst>
          </p:cNvPr>
          <p:cNvSpPr/>
          <p:nvPr/>
        </p:nvSpPr>
        <p:spPr bwMode="auto">
          <a:xfrm>
            <a:off x="7151209" y="292785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Runtime</a:t>
            </a:r>
          </a:p>
        </p:txBody>
      </p:sp>
      <p:sp>
        <p:nvSpPr>
          <p:cNvPr id="24" name="Rectangle 23">
            <a:extLst>
              <a:ext uri="{FF2B5EF4-FFF2-40B4-BE49-F238E27FC236}">
                <a16:creationId xmlns:a16="http://schemas.microsoft.com/office/drawing/2014/main" id="{907A2AC0-7380-49B9-A4BB-902F21D1ADD0}"/>
              </a:ext>
            </a:extLst>
          </p:cNvPr>
          <p:cNvSpPr/>
          <p:nvPr/>
        </p:nvSpPr>
        <p:spPr bwMode="auto">
          <a:xfrm>
            <a:off x="7151209" y="334990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Operating System</a:t>
            </a:r>
          </a:p>
        </p:txBody>
      </p:sp>
      <p:sp>
        <p:nvSpPr>
          <p:cNvPr id="25" name="Rectangle 24">
            <a:extLst>
              <a:ext uri="{FF2B5EF4-FFF2-40B4-BE49-F238E27FC236}">
                <a16:creationId xmlns:a16="http://schemas.microsoft.com/office/drawing/2014/main" id="{6B7E19CE-4757-442F-B0D4-C4B71112005A}"/>
              </a:ext>
            </a:extLst>
          </p:cNvPr>
          <p:cNvSpPr/>
          <p:nvPr/>
        </p:nvSpPr>
        <p:spPr bwMode="auto">
          <a:xfrm>
            <a:off x="7151209" y="377195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Virtual Machine</a:t>
            </a:r>
          </a:p>
        </p:txBody>
      </p:sp>
      <p:sp>
        <p:nvSpPr>
          <p:cNvPr id="26" name="Rectangle 25">
            <a:extLst>
              <a:ext uri="{FF2B5EF4-FFF2-40B4-BE49-F238E27FC236}">
                <a16:creationId xmlns:a16="http://schemas.microsoft.com/office/drawing/2014/main" id="{F343999A-D18E-4A81-A184-59E32181F650}"/>
              </a:ext>
            </a:extLst>
          </p:cNvPr>
          <p:cNvSpPr/>
          <p:nvPr/>
        </p:nvSpPr>
        <p:spPr bwMode="auto">
          <a:xfrm>
            <a:off x="7151209" y="419400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Compute</a:t>
            </a:r>
          </a:p>
        </p:txBody>
      </p:sp>
      <p:sp>
        <p:nvSpPr>
          <p:cNvPr id="27" name="Rectangle 26">
            <a:extLst>
              <a:ext uri="{FF2B5EF4-FFF2-40B4-BE49-F238E27FC236}">
                <a16:creationId xmlns:a16="http://schemas.microsoft.com/office/drawing/2014/main" id="{A6FA59D8-CFD0-4A1A-96EE-3CB2BBAF4550}"/>
              </a:ext>
            </a:extLst>
          </p:cNvPr>
          <p:cNvSpPr/>
          <p:nvPr/>
        </p:nvSpPr>
        <p:spPr bwMode="auto">
          <a:xfrm>
            <a:off x="7151209" y="461605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6A1FEC6D-2840-462C-B88B-AE2F9B5CE4A9}"/>
              </a:ext>
            </a:extLst>
          </p:cNvPr>
          <p:cNvSpPr/>
          <p:nvPr/>
        </p:nvSpPr>
        <p:spPr bwMode="auto">
          <a:xfrm>
            <a:off x="7151209" y="5038108"/>
            <a:ext cx="1864348"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Storage</a:t>
            </a:r>
          </a:p>
        </p:txBody>
      </p:sp>
      <p:sp>
        <p:nvSpPr>
          <p:cNvPr id="14" name="Rectangle 13">
            <a:extLst>
              <a:ext uri="{FF2B5EF4-FFF2-40B4-BE49-F238E27FC236}">
                <a16:creationId xmlns:a16="http://schemas.microsoft.com/office/drawing/2014/main" id="{A2F62231-D2E3-4B8B-9812-1DF4D0495F5A}"/>
              </a:ext>
            </a:extLst>
          </p:cNvPr>
          <p:cNvSpPr/>
          <p:nvPr/>
        </p:nvSpPr>
        <p:spPr bwMode="auto">
          <a:xfrm>
            <a:off x="9434079" y="4616058"/>
            <a:ext cx="2419163" cy="36576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You Manage</a:t>
            </a:r>
          </a:p>
        </p:txBody>
      </p:sp>
      <p:sp>
        <p:nvSpPr>
          <p:cNvPr id="15" name="Rectangle 14">
            <a:extLst>
              <a:ext uri="{FF2B5EF4-FFF2-40B4-BE49-F238E27FC236}">
                <a16:creationId xmlns:a16="http://schemas.microsoft.com/office/drawing/2014/main" id="{320D5DC3-B897-4641-9E84-CE2AA0494060}"/>
              </a:ext>
            </a:extLst>
          </p:cNvPr>
          <p:cNvSpPr/>
          <p:nvPr/>
        </p:nvSpPr>
        <p:spPr bwMode="auto">
          <a:xfrm>
            <a:off x="9434079" y="5038108"/>
            <a:ext cx="2419163" cy="36576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cs typeface="Segoe UI" pitchFamily="34" charset="0"/>
              </a:rPr>
              <a:t>Cloud Provider Manages</a:t>
            </a:r>
          </a:p>
        </p:txBody>
      </p:sp>
      <p:sp>
        <p:nvSpPr>
          <p:cNvPr id="5" name="Rectangle 4">
            <a:extLst>
              <a:ext uri="{FF2B5EF4-FFF2-40B4-BE49-F238E27FC236}">
                <a16:creationId xmlns:a16="http://schemas.microsoft.com/office/drawing/2014/main" id="{19543A14-2CBA-4BB5-A47A-7FBC038EE187}"/>
              </a:ext>
            </a:extLst>
          </p:cNvPr>
          <p:cNvSpPr/>
          <p:nvPr/>
        </p:nvSpPr>
        <p:spPr bwMode="auto">
          <a:xfrm>
            <a:off x="427038" y="5700409"/>
            <a:ext cx="11599862" cy="661337"/>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ea typeface="Segoe UI" pitchFamily="34" charset="0"/>
                <a:cs typeface="Segoe UI" pitchFamily="34" charset="0"/>
              </a:rPr>
              <a:t>Test and development, website hosting, storage, backup, recovery,</a:t>
            </a:r>
            <a:br>
              <a:rPr lang="en-US" sz="2000">
                <a:solidFill>
                  <a:schemeClr val="tx1"/>
                </a:solidFill>
                <a:ea typeface="Segoe UI" pitchFamily="34" charset="0"/>
                <a:cs typeface="Segoe UI" pitchFamily="34" charset="0"/>
              </a:rPr>
            </a:br>
            <a:r>
              <a:rPr lang="en-US" sz="2000">
                <a:solidFill>
                  <a:schemeClr val="tx1"/>
                </a:solidFill>
                <a:ea typeface="Segoe UI" pitchFamily="34" charset="0"/>
                <a:cs typeface="Segoe UI" pitchFamily="34" charset="0"/>
              </a:rPr>
              <a:t>high-performance computing, big data analysis, and extended data center</a:t>
            </a:r>
            <a:endParaRPr lang="en-IN"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Planning Checklist</a:t>
            </a:r>
          </a:p>
        </p:txBody>
      </p:sp>
      <p:pic>
        <p:nvPicPr>
          <p:cNvPr id="13" name="Picture 12" descr="Icon of small circles connected by lines forming a big circle">
            <a:extLst>
              <a:ext uri="{FF2B5EF4-FFF2-40B4-BE49-F238E27FC236}">
                <a16:creationId xmlns:a16="http://schemas.microsoft.com/office/drawing/2014/main" id="{064CDB85-93DA-410F-8598-F7ADE8228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937" y="1406134"/>
            <a:ext cx="871728" cy="871728"/>
          </a:xfrm>
          <a:prstGeom prst="rect">
            <a:avLst/>
          </a:prstGeom>
        </p:spPr>
      </p:pic>
      <p:sp>
        <p:nvSpPr>
          <p:cNvPr id="49" name="Rectangle 48">
            <a:extLst>
              <a:ext uri="{FF2B5EF4-FFF2-40B4-BE49-F238E27FC236}">
                <a16:creationId xmlns:a16="http://schemas.microsoft.com/office/drawing/2014/main" id="{A1054490-5765-4502-834C-BCD95240F47A}"/>
              </a:ext>
            </a:extLst>
          </p:cNvPr>
          <p:cNvSpPr/>
          <p:nvPr/>
        </p:nvSpPr>
        <p:spPr>
          <a:xfrm>
            <a:off x="1574800" y="1419227"/>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Start with the network</a:t>
            </a:r>
          </a:p>
        </p:txBody>
      </p:sp>
      <p:cxnSp>
        <p:nvCxnSpPr>
          <p:cNvPr id="21" name="Straight Connector 20">
            <a:extLst>
              <a:ext uri="{FF2B5EF4-FFF2-40B4-BE49-F238E27FC236}">
                <a16:creationId xmlns:a16="http://schemas.microsoft.com/office/drawing/2014/main" id="{6F88D0DC-CA1A-4B81-ABB5-59B0C7EA3B00}"/>
              </a:ext>
              <a:ext uri="{C183D7F6-B498-43B3-948B-1728B52AA6E4}">
                <adec:decorative xmlns:adec="http://schemas.microsoft.com/office/drawing/2017/decorative" val="1"/>
              </a:ext>
            </a:extLst>
          </p:cNvPr>
          <p:cNvCxnSpPr>
            <a:cxnSpLocks/>
          </p:cNvCxnSpPr>
          <p:nvPr/>
        </p:nvCxnSpPr>
        <p:spPr>
          <a:xfrm>
            <a:off x="1530350" y="2522849"/>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losed and open bracket">
            <a:extLst>
              <a:ext uri="{FF2B5EF4-FFF2-40B4-BE49-F238E27FC236}">
                <a16:creationId xmlns:a16="http://schemas.microsoft.com/office/drawing/2014/main" id="{342D40BA-20A3-469C-90FB-21E8BC580A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2754052"/>
            <a:ext cx="871728" cy="871728"/>
          </a:xfrm>
          <a:prstGeom prst="rect">
            <a:avLst/>
          </a:prstGeom>
        </p:spPr>
      </p:pic>
      <p:sp>
        <p:nvSpPr>
          <p:cNvPr id="51" name="Rectangle 50">
            <a:extLst>
              <a:ext uri="{FF2B5EF4-FFF2-40B4-BE49-F238E27FC236}">
                <a16:creationId xmlns:a16="http://schemas.microsoft.com/office/drawing/2014/main" id="{289F306A-83FB-4A65-8319-2641F7C4A00A}"/>
              </a:ext>
            </a:extLst>
          </p:cNvPr>
          <p:cNvSpPr/>
          <p:nvPr/>
        </p:nvSpPr>
        <p:spPr>
          <a:xfrm>
            <a:off x="1574800" y="2773308"/>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Name the VM</a:t>
            </a:r>
          </a:p>
        </p:txBody>
      </p:sp>
      <p:cxnSp>
        <p:nvCxnSpPr>
          <p:cNvPr id="32" name="Straight Connector 31">
            <a:extLst>
              <a:ext uri="{FF2B5EF4-FFF2-40B4-BE49-F238E27FC236}">
                <a16:creationId xmlns:a16="http://schemas.microsoft.com/office/drawing/2014/main" id="{9FE2B211-47AF-448F-A4C2-1856F47D4BBE}"/>
              </a:ext>
              <a:ext uri="{C183D7F6-B498-43B3-948B-1728B52AA6E4}">
                <adec:decorative xmlns:adec="http://schemas.microsoft.com/office/drawing/2017/decorative" val="1"/>
              </a:ext>
            </a:extLst>
          </p:cNvPr>
          <p:cNvCxnSpPr>
            <a:cxnSpLocks/>
          </p:cNvCxnSpPr>
          <p:nvPr/>
        </p:nvCxnSpPr>
        <p:spPr>
          <a:xfrm>
            <a:off x="1530350" y="38782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globe">
            <a:extLst>
              <a:ext uri="{FF2B5EF4-FFF2-40B4-BE49-F238E27FC236}">
                <a16:creationId xmlns:a16="http://schemas.microsoft.com/office/drawing/2014/main" id="{0811F17B-F5E5-4D98-B581-F61D0910BB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937" y="4101970"/>
            <a:ext cx="871728" cy="871728"/>
          </a:xfrm>
          <a:prstGeom prst="rect">
            <a:avLst/>
          </a:prstGeom>
        </p:spPr>
      </p:pic>
      <p:sp>
        <p:nvSpPr>
          <p:cNvPr id="52" name="Rectangle 51">
            <a:extLst>
              <a:ext uri="{FF2B5EF4-FFF2-40B4-BE49-F238E27FC236}">
                <a16:creationId xmlns:a16="http://schemas.microsoft.com/office/drawing/2014/main" id="{50B5384D-9880-4CAF-B5D9-6A6D2AA9CA66}"/>
              </a:ext>
            </a:extLst>
          </p:cNvPr>
          <p:cNvSpPr/>
          <p:nvPr/>
        </p:nvSpPr>
        <p:spPr>
          <a:xfrm>
            <a:off x="1574800" y="412738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Decide the location for the VM</a:t>
            </a:r>
          </a:p>
        </p:txBody>
      </p:sp>
      <p:cxnSp>
        <p:nvCxnSpPr>
          <p:cNvPr id="33" name="Straight Connector 32">
            <a:extLst>
              <a:ext uri="{FF2B5EF4-FFF2-40B4-BE49-F238E27FC236}">
                <a16:creationId xmlns:a16="http://schemas.microsoft.com/office/drawing/2014/main" id="{2BE5C038-3E1A-442C-89B3-A08880057FFD}"/>
              </a:ext>
              <a:ext uri="{C183D7F6-B498-43B3-948B-1728B52AA6E4}">
                <adec:decorative xmlns:adec="http://schemas.microsoft.com/office/drawing/2017/decorative" val="1"/>
              </a:ext>
            </a:extLst>
          </p:cNvPr>
          <p:cNvCxnSpPr>
            <a:cxnSpLocks/>
          </p:cNvCxnSpPr>
          <p:nvPr/>
        </p:nvCxnSpPr>
        <p:spPr>
          <a:xfrm>
            <a:off x="1530350" y="52117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quare with a smaller square positioned in the lower left corner">
            <a:extLst>
              <a:ext uri="{FF2B5EF4-FFF2-40B4-BE49-F238E27FC236}">
                <a16:creationId xmlns:a16="http://schemas.microsoft.com/office/drawing/2014/main" id="{B1CDEBB6-0734-4C93-AD99-53C7A2CEBD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937" y="5449887"/>
            <a:ext cx="871728" cy="871728"/>
          </a:xfrm>
          <a:prstGeom prst="rect">
            <a:avLst/>
          </a:prstGeom>
        </p:spPr>
      </p:pic>
      <p:sp>
        <p:nvSpPr>
          <p:cNvPr id="56" name="Rectangle 55">
            <a:extLst>
              <a:ext uri="{FF2B5EF4-FFF2-40B4-BE49-F238E27FC236}">
                <a16:creationId xmlns:a16="http://schemas.microsoft.com/office/drawing/2014/main" id="{C3AA1F4F-A929-4A21-B4CE-9CCEBBBCCCA1}"/>
              </a:ext>
            </a:extLst>
          </p:cNvPr>
          <p:cNvSpPr/>
          <p:nvPr/>
        </p:nvSpPr>
        <p:spPr>
          <a:xfrm>
            <a:off x="1574800" y="548146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Determine the size of the VM</a:t>
            </a:r>
          </a:p>
        </p:txBody>
      </p:sp>
      <p:pic>
        <p:nvPicPr>
          <p:cNvPr id="16" name="Picture 15" descr="Icon of a rectangle with a dollar sign at the centre">
            <a:extLst>
              <a:ext uri="{FF2B5EF4-FFF2-40B4-BE49-F238E27FC236}">
                <a16:creationId xmlns:a16="http://schemas.microsoft.com/office/drawing/2014/main" id="{8F92790A-80B9-4727-9CAB-1DB0E5737C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67449" y="1406134"/>
            <a:ext cx="871728" cy="871728"/>
          </a:xfrm>
          <a:prstGeom prst="rect">
            <a:avLst/>
          </a:prstGeom>
        </p:spPr>
      </p:pic>
      <p:sp>
        <p:nvSpPr>
          <p:cNvPr id="73" name="Rectangle 72">
            <a:extLst>
              <a:ext uri="{FF2B5EF4-FFF2-40B4-BE49-F238E27FC236}">
                <a16:creationId xmlns:a16="http://schemas.microsoft.com/office/drawing/2014/main" id="{4372F144-C856-423E-9643-061D92791B5B}"/>
              </a:ext>
            </a:extLst>
          </p:cNvPr>
          <p:cNvSpPr/>
          <p:nvPr/>
        </p:nvSpPr>
        <p:spPr>
          <a:xfrm>
            <a:off x="7404100" y="1419227"/>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Understand the pricing model</a:t>
            </a:r>
          </a:p>
        </p:txBody>
      </p:sp>
      <p:cxnSp>
        <p:nvCxnSpPr>
          <p:cNvPr id="37" name="Straight Connector 36">
            <a:extLst>
              <a:ext uri="{FF2B5EF4-FFF2-40B4-BE49-F238E27FC236}">
                <a16:creationId xmlns:a16="http://schemas.microsoft.com/office/drawing/2014/main" id="{26A9FECA-387E-47F9-BC6C-AD86B6C6B83A}"/>
              </a:ext>
              <a:ext uri="{C183D7F6-B498-43B3-948B-1728B52AA6E4}">
                <adec:decorative xmlns:adec="http://schemas.microsoft.com/office/drawing/2017/decorative" val="1"/>
              </a:ext>
            </a:extLst>
          </p:cNvPr>
          <p:cNvCxnSpPr>
            <a:cxnSpLocks/>
          </p:cNvCxnSpPr>
          <p:nvPr/>
        </p:nvCxnSpPr>
        <p:spPr>
          <a:xfrm>
            <a:off x="7408862" y="2522849"/>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square with two smaller squares inside it">
            <a:extLst>
              <a:ext uri="{FF2B5EF4-FFF2-40B4-BE49-F238E27FC236}">
                <a16:creationId xmlns:a16="http://schemas.microsoft.com/office/drawing/2014/main" id="{D224B0EA-9F21-4BB7-AF2E-0DDD4C556A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67449" y="2754052"/>
            <a:ext cx="871728" cy="871728"/>
          </a:xfrm>
          <a:prstGeom prst="rect">
            <a:avLst/>
          </a:prstGeom>
        </p:spPr>
      </p:pic>
      <p:sp>
        <p:nvSpPr>
          <p:cNvPr id="74" name="Rectangle 73">
            <a:extLst>
              <a:ext uri="{FF2B5EF4-FFF2-40B4-BE49-F238E27FC236}">
                <a16:creationId xmlns:a16="http://schemas.microsoft.com/office/drawing/2014/main" id="{5A310ED8-80F1-4478-8BA5-2C1BB06CAB4D}"/>
              </a:ext>
            </a:extLst>
          </p:cNvPr>
          <p:cNvSpPr/>
          <p:nvPr/>
        </p:nvSpPr>
        <p:spPr>
          <a:xfrm>
            <a:off x="7404100" y="2773308"/>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Consider storage for the VM</a:t>
            </a:r>
          </a:p>
        </p:txBody>
      </p:sp>
      <p:cxnSp>
        <p:nvCxnSpPr>
          <p:cNvPr id="44" name="Straight Connector 43">
            <a:extLst>
              <a:ext uri="{FF2B5EF4-FFF2-40B4-BE49-F238E27FC236}">
                <a16:creationId xmlns:a16="http://schemas.microsoft.com/office/drawing/2014/main" id="{DEE29C7E-9E46-40B4-B284-4052A4988D60}"/>
              </a:ext>
              <a:ext uri="{C183D7F6-B498-43B3-948B-1728B52AA6E4}">
                <adec:decorative xmlns:adec="http://schemas.microsoft.com/office/drawing/2017/decorative" val="1"/>
              </a:ext>
            </a:extLst>
          </p:cNvPr>
          <p:cNvCxnSpPr>
            <a:cxnSpLocks/>
          </p:cNvCxnSpPr>
          <p:nvPr/>
        </p:nvCxnSpPr>
        <p:spPr>
          <a:xfrm>
            <a:off x="7408862" y="38782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lightning bolt symbol inside a circle">
            <a:extLst>
              <a:ext uri="{FF2B5EF4-FFF2-40B4-BE49-F238E27FC236}">
                <a16:creationId xmlns:a16="http://schemas.microsoft.com/office/drawing/2014/main" id="{99BB4A58-65CB-47EB-ACB2-8A6ED615B7A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67449" y="4101970"/>
            <a:ext cx="871728" cy="871728"/>
          </a:xfrm>
          <a:prstGeom prst="rect">
            <a:avLst/>
          </a:prstGeom>
        </p:spPr>
      </p:pic>
      <p:sp>
        <p:nvSpPr>
          <p:cNvPr id="75" name="Rectangle 74">
            <a:extLst>
              <a:ext uri="{FF2B5EF4-FFF2-40B4-BE49-F238E27FC236}">
                <a16:creationId xmlns:a16="http://schemas.microsoft.com/office/drawing/2014/main" id="{F0E82701-25CE-4D86-B44F-DAE132612891}"/>
              </a:ext>
            </a:extLst>
          </p:cNvPr>
          <p:cNvSpPr/>
          <p:nvPr/>
        </p:nvSpPr>
        <p:spPr>
          <a:xfrm>
            <a:off x="7404100" y="412738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a:solidFill>
                  <a:schemeClr val="tx1"/>
                </a:solidFill>
              </a:rPr>
              <a:t>Select an operating system</a:t>
            </a:r>
          </a:p>
        </p:txBody>
      </p:sp>
    </p:spTree>
    <p:extLst>
      <p:ext uri="{BB962C8B-B14F-4D97-AF65-F5344CB8AC3E}">
        <p14:creationId xmlns:p14="http://schemas.microsoft.com/office/powerpoint/2010/main" val="33438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Location and Pricing</a:t>
            </a:r>
          </a:p>
        </p:txBody>
      </p:sp>
      <p:sp>
        <p:nvSpPr>
          <p:cNvPr id="7" name="Rectangle 6">
            <a:extLst>
              <a:ext uri="{FF2B5EF4-FFF2-40B4-BE49-F238E27FC236}">
                <a16:creationId xmlns:a16="http://schemas.microsoft.com/office/drawing/2014/main" id="{D073BC41-904A-494D-BE50-F92083777885}"/>
              </a:ext>
            </a:extLst>
          </p:cNvPr>
          <p:cNvSpPr/>
          <p:nvPr/>
        </p:nvSpPr>
        <p:spPr>
          <a:xfrm>
            <a:off x="427037" y="1192211"/>
            <a:ext cx="4475163" cy="308923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Location</a:t>
            </a:r>
            <a:r>
              <a:rPr lang="en-US" sz="2200" dirty="0">
                <a:solidFill>
                  <a:schemeClr val="tx1"/>
                </a:solidFill>
                <a:latin typeface="+mj-lt"/>
                <a:cs typeface="Segoe UI" panose="020B0502040204020203" pitchFamily="34" charset="0"/>
              </a:rPr>
              <a:t>:</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Each region has different hardware and service capabilities</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Locate Virtual Machines as close as possible to your users</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Locate Virtual Machines to ensure compliance and legal obligations</a:t>
            </a:r>
          </a:p>
        </p:txBody>
      </p:sp>
      <p:sp>
        <p:nvSpPr>
          <p:cNvPr id="9" name="Rectangle 8">
            <a:extLst>
              <a:ext uri="{FF2B5EF4-FFF2-40B4-BE49-F238E27FC236}">
                <a16:creationId xmlns:a16="http://schemas.microsoft.com/office/drawing/2014/main" id="{377F92E8-3C3A-4507-A271-A921AF7E08C6}"/>
              </a:ext>
            </a:extLst>
          </p:cNvPr>
          <p:cNvSpPr/>
          <p:nvPr/>
        </p:nvSpPr>
        <p:spPr>
          <a:xfrm>
            <a:off x="427037" y="4428171"/>
            <a:ext cx="4475163" cy="19335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Pricing</a:t>
            </a:r>
            <a:r>
              <a:rPr lang="en-US" sz="2200" dirty="0">
                <a:solidFill>
                  <a:schemeClr val="tx1"/>
                </a:solidFill>
                <a:latin typeface="+mj-lt"/>
                <a:cs typeface="Segoe UI" panose="020B0502040204020203" pitchFamily="34" charset="0"/>
              </a:rPr>
              <a:t>:</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Compute costs</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Storage costs (consumption-based and reserved instances)</a:t>
            </a:r>
          </a:p>
        </p:txBody>
      </p:sp>
      <p:sp>
        <p:nvSpPr>
          <p:cNvPr id="10" name="Rectangle 9">
            <a:extLst>
              <a:ext uri="{FF2B5EF4-FFF2-40B4-BE49-F238E27FC236}">
                <a16:creationId xmlns:a16="http://schemas.microsoft.com/office/drawing/2014/main" id="{E1AA8D67-E72B-41FB-8B4B-507DD45B6EF4}"/>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descr="World map surrounded by three connectors on the outside">
            <a:extLst>
              <a:ext uri="{FF2B5EF4-FFF2-40B4-BE49-F238E27FC236}">
                <a16:creationId xmlns:a16="http://schemas.microsoft.com/office/drawing/2014/main" id="{64BA56FD-C044-4BBF-9DF5-C0B24A570489}"/>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4895" y="1421324"/>
            <a:ext cx="3694176" cy="3922776"/>
          </a:xfrm>
          <a:prstGeom prst="rect">
            <a:avLst/>
          </a:prstGeom>
        </p:spPr>
      </p:pic>
      <p:sp>
        <p:nvSpPr>
          <p:cNvPr id="8" name="Rectangle 7">
            <a:extLst>
              <a:ext uri="{FF2B5EF4-FFF2-40B4-BE49-F238E27FC236}">
                <a16:creationId xmlns:a16="http://schemas.microsoft.com/office/drawing/2014/main" id="{0211898C-7C14-4D3A-9AAA-E1B5433C96F8}"/>
              </a:ext>
            </a:extLst>
          </p:cNvPr>
          <p:cNvSpPr/>
          <p:nvPr/>
        </p:nvSpPr>
        <p:spPr>
          <a:xfrm>
            <a:off x="6899927" y="5523269"/>
            <a:ext cx="3264112" cy="734534"/>
          </a:xfrm>
          <a:prstGeom prst="rect">
            <a:avLst/>
          </a:prstGeom>
        </p:spPr>
        <p:txBody>
          <a:bodyPr wrap="square" anchor="t">
            <a:spAutoFit/>
          </a:bodyPr>
          <a:lstStyle/>
          <a:p>
            <a:pPr algn="ctr"/>
            <a:r>
              <a:rPr lang="en-US" sz="2000" dirty="0"/>
              <a:t>60+ Azure regions </a:t>
            </a:r>
          </a:p>
          <a:p>
            <a:pPr algn="ctr"/>
            <a:r>
              <a:rPr lang="en-US" sz="2000" dirty="0"/>
              <a:t>Available in 140 countries </a:t>
            </a: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6337-F202-454A-BA39-5FA0CBB07415}"/>
              </a:ext>
            </a:extLst>
          </p:cNvPr>
          <p:cNvSpPr>
            <a:spLocks noGrp="1"/>
          </p:cNvSpPr>
          <p:nvPr>
            <p:ph type="title"/>
          </p:nvPr>
        </p:nvSpPr>
        <p:spPr/>
        <p:txBody>
          <a:bodyPr/>
          <a:lstStyle/>
          <a:p>
            <a:r>
              <a:rPr lang="en-US" dirty="0">
                <a:cs typeface="Segoe UI"/>
              </a:rPr>
              <a:t>Virtual Machine Sizing</a:t>
            </a:r>
            <a:endParaRPr lang="en-US" dirty="0"/>
          </a:p>
        </p:txBody>
      </p:sp>
      <p:sp>
        <p:nvSpPr>
          <p:cNvPr id="4" name="Rectangle 3">
            <a:extLst>
              <a:ext uri="{FF2B5EF4-FFF2-40B4-BE49-F238E27FC236}">
                <a16:creationId xmlns:a16="http://schemas.microsoft.com/office/drawing/2014/main" id="{9EAD309A-686A-44A7-83E1-BB99EF1DB5F8}"/>
              </a:ext>
            </a:extLst>
          </p:cNvPr>
          <p:cNvSpPr/>
          <p:nvPr/>
        </p:nvSpPr>
        <p:spPr>
          <a:xfrm>
            <a:off x="909672" y="1301594"/>
            <a:ext cx="4759552" cy="722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Segoe UI Semibold"/>
                <a:cs typeface="Segoe UI Semibold"/>
              </a:rPr>
              <a:t>A Series</a:t>
            </a:r>
            <a:r>
              <a:rPr lang="en-US" dirty="0">
                <a:solidFill>
                  <a:schemeClr val="tx1"/>
                </a:solidFill>
              </a:rPr>
              <a:t> - Entry-level for dev/test</a:t>
            </a:r>
            <a:endParaRPr lang="en-US" dirty="0">
              <a:solidFill>
                <a:schemeClr val="tx1"/>
              </a:solidFill>
              <a:cs typeface="Segoe UI"/>
            </a:endParaRPr>
          </a:p>
        </p:txBody>
      </p:sp>
      <p:sp>
        <p:nvSpPr>
          <p:cNvPr id="6" name="Rectangle 5">
            <a:extLst>
              <a:ext uri="{FF2B5EF4-FFF2-40B4-BE49-F238E27FC236}">
                <a16:creationId xmlns:a16="http://schemas.microsoft.com/office/drawing/2014/main" id="{3527C1F1-8C32-4574-ABE2-251D295D1C95}"/>
              </a:ext>
            </a:extLst>
          </p:cNvPr>
          <p:cNvSpPr/>
          <p:nvPr/>
        </p:nvSpPr>
        <p:spPr>
          <a:xfrm>
            <a:off x="909672" y="2181218"/>
            <a:ext cx="4759552" cy="7197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B</a:t>
            </a:r>
            <a:r>
              <a:rPr lang="en-US" dirty="0">
                <a:solidFill>
                  <a:schemeClr val="tx2">
                    <a:lumMod val="50000"/>
                  </a:schemeClr>
                </a:solidFill>
                <a:latin typeface="Segoe UI Semibold"/>
                <a:cs typeface="Segoe UI Semibold"/>
              </a:rPr>
              <a:t> Series </a:t>
            </a:r>
            <a:r>
              <a:rPr lang="en-US" dirty="0">
                <a:solidFill>
                  <a:schemeClr val="tx1"/>
                </a:solidFill>
              </a:rPr>
              <a:t>– Economical bursting</a:t>
            </a:r>
          </a:p>
        </p:txBody>
      </p:sp>
      <p:sp>
        <p:nvSpPr>
          <p:cNvPr id="8" name="Rectangle 7">
            <a:extLst>
              <a:ext uri="{FF2B5EF4-FFF2-40B4-BE49-F238E27FC236}">
                <a16:creationId xmlns:a16="http://schemas.microsoft.com/office/drawing/2014/main" id="{AE06D838-6A24-4513-A11D-7B1C8295034C}"/>
              </a:ext>
            </a:extLst>
          </p:cNvPr>
          <p:cNvSpPr/>
          <p:nvPr/>
        </p:nvSpPr>
        <p:spPr>
          <a:xfrm>
            <a:off x="909672" y="3058105"/>
            <a:ext cx="4759552" cy="6935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D </a:t>
            </a:r>
            <a:r>
              <a:rPr lang="en-US" dirty="0">
                <a:solidFill>
                  <a:schemeClr val="tx2">
                    <a:lumMod val="50000"/>
                  </a:schemeClr>
                </a:solidFill>
                <a:latin typeface="Segoe UI Semibold"/>
                <a:cs typeface="Segoe UI Semibold"/>
              </a:rPr>
              <a:t>Series</a:t>
            </a:r>
            <a:r>
              <a:rPr lang="en-US" dirty="0">
                <a:solidFill>
                  <a:schemeClr val="tx1"/>
                </a:solidFill>
              </a:rPr>
              <a:t> – General purpose compute</a:t>
            </a:r>
          </a:p>
        </p:txBody>
      </p:sp>
      <p:sp>
        <p:nvSpPr>
          <p:cNvPr id="10" name="Rectangle 9">
            <a:extLst>
              <a:ext uri="{FF2B5EF4-FFF2-40B4-BE49-F238E27FC236}">
                <a16:creationId xmlns:a16="http://schemas.microsoft.com/office/drawing/2014/main" id="{18971B7B-991F-4A40-8B19-0BBB514C2D2E}"/>
              </a:ext>
            </a:extLst>
          </p:cNvPr>
          <p:cNvSpPr/>
          <p:nvPr/>
        </p:nvSpPr>
        <p:spPr>
          <a:xfrm>
            <a:off x="909672" y="3908822"/>
            <a:ext cx="4759552" cy="66687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Dc Series</a:t>
            </a:r>
            <a:r>
              <a:rPr lang="en-US" dirty="0">
                <a:solidFill>
                  <a:schemeClr val="tx2">
                    <a:lumMod val="50000"/>
                  </a:schemeClr>
                </a:solidFill>
                <a:latin typeface="Segoe UI Semibold"/>
                <a:cs typeface="Segoe UI Semibold"/>
              </a:rPr>
              <a:t> </a:t>
            </a:r>
            <a:r>
              <a:rPr lang="en-US" dirty="0">
                <a:solidFill>
                  <a:schemeClr val="tx1"/>
                </a:solidFill>
              </a:rPr>
              <a:t>– Protect data in use</a:t>
            </a:r>
            <a:endParaRPr lang="en-US" dirty="0">
              <a:solidFill>
                <a:schemeClr val="tx1"/>
              </a:solidFill>
              <a:cs typeface="Segoe UI"/>
            </a:endParaRPr>
          </a:p>
        </p:txBody>
      </p:sp>
      <p:sp>
        <p:nvSpPr>
          <p:cNvPr id="12" name="Rectangle 11">
            <a:extLst>
              <a:ext uri="{FF2B5EF4-FFF2-40B4-BE49-F238E27FC236}">
                <a16:creationId xmlns:a16="http://schemas.microsoft.com/office/drawing/2014/main" id="{B760A083-7704-4A08-827F-02C43211D851}"/>
              </a:ext>
            </a:extLst>
          </p:cNvPr>
          <p:cNvSpPr/>
          <p:nvPr/>
        </p:nvSpPr>
        <p:spPr>
          <a:xfrm>
            <a:off x="909672" y="4732876"/>
            <a:ext cx="4759552" cy="73622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E Series</a:t>
            </a:r>
            <a:r>
              <a:rPr lang="en-US" dirty="0">
                <a:solidFill>
                  <a:schemeClr val="tx1"/>
                </a:solidFill>
              </a:rPr>
              <a:t> – In-memory hyper-threaded applications optimized</a:t>
            </a:r>
          </a:p>
        </p:txBody>
      </p:sp>
      <p:sp>
        <p:nvSpPr>
          <p:cNvPr id="13" name="Rectangle 12">
            <a:extLst>
              <a:ext uri="{FF2B5EF4-FFF2-40B4-BE49-F238E27FC236}">
                <a16:creationId xmlns:a16="http://schemas.microsoft.com/office/drawing/2014/main" id="{C3906439-2F39-4EA0-B150-E2E5CFDF745F}"/>
              </a:ext>
            </a:extLst>
          </p:cNvPr>
          <p:cNvSpPr/>
          <p:nvPr/>
        </p:nvSpPr>
        <p:spPr>
          <a:xfrm>
            <a:off x="909672" y="5626276"/>
            <a:ext cx="4759552" cy="73622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F Series</a:t>
            </a:r>
            <a:r>
              <a:rPr lang="en-US" dirty="0">
                <a:solidFill>
                  <a:schemeClr val="tx1"/>
                </a:solidFill>
              </a:rPr>
              <a:t> – Compute optimized </a:t>
            </a:r>
            <a:endParaRPr lang="en-US" dirty="0">
              <a:solidFill>
                <a:schemeClr val="tx1"/>
              </a:solidFill>
              <a:cs typeface="Segoe UI"/>
            </a:endParaRPr>
          </a:p>
        </p:txBody>
      </p:sp>
      <p:sp>
        <p:nvSpPr>
          <p:cNvPr id="14" name="Rectangle 13">
            <a:extLst>
              <a:ext uri="{FF2B5EF4-FFF2-40B4-BE49-F238E27FC236}">
                <a16:creationId xmlns:a16="http://schemas.microsoft.com/office/drawing/2014/main" id="{40F1BDA6-0690-40D6-A568-EA8A0E43D5D2}"/>
              </a:ext>
            </a:extLst>
          </p:cNvPr>
          <p:cNvSpPr/>
          <p:nvPr/>
        </p:nvSpPr>
        <p:spPr>
          <a:xfrm>
            <a:off x="6400791" y="1283826"/>
            <a:ext cx="4759552" cy="722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Segoe UI Semibold"/>
                <a:cs typeface="Segoe UI Semibold"/>
              </a:rPr>
              <a:t>G Series</a:t>
            </a:r>
            <a:r>
              <a:rPr lang="en-US" dirty="0">
                <a:solidFill>
                  <a:schemeClr val="tx1"/>
                </a:solidFill>
              </a:rPr>
              <a:t> – Memory and storage optimized</a:t>
            </a:r>
            <a:endParaRPr lang="en-US" dirty="0">
              <a:solidFill>
                <a:schemeClr val="tx1"/>
              </a:solidFill>
              <a:cs typeface="Segoe UI"/>
            </a:endParaRPr>
          </a:p>
        </p:txBody>
      </p:sp>
      <p:sp>
        <p:nvSpPr>
          <p:cNvPr id="15" name="Rectangle 14">
            <a:extLst>
              <a:ext uri="{FF2B5EF4-FFF2-40B4-BE49-F238E27FC236}">
                <a16:creationId xmlns:a16="http://schemas.microsoft.com/office/drawing/2014/main" id="{6858AE3F-D5C7-416B-BC51-C9953D81AB62}"/>
              </a:ext>
            </a:extLst>
          </p:cNvPr>
          <p:cNvSpPr/>
          <p:nvPr/>
        </p:nvSpPr>
        <p:spPr>
          <a:xfrm>
            <a:off x="6400791" y="2170557"/>
            <a:ext cx="4759552" cy="7197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H</a:t>
            </a:r>
            <a:r>
              <a:rPr lang="en-US" dirty="0">
                <a:solidFill>
                  <a:schemeClr val="tx2">
                    <a:lumMod val="50000"/>
                  </a:schemeClr>
                </a:solidFill>
                <a:latin typeface="Segoe UI Semibold"/>
                <a:cs typeface="Segoe UI Semibold"/>
              </a:rPr>
              <a:t> Series - </a:t>
            </a:r>
            <a:r>
              <a:rPr lang="en-US" dirty="0">
                <a:solidFill>
                  <a:schemeClr val="tx1"/>
                </a:solidFill>
              </a:rPr>
              <a:t>High performance computing</a:t>
            </a:r>
            <a:endParaRPr lang="en-US" dirty="0">
              <a:solidFill>
                <a:schemeClr val="tx1"/>
              </a:solidFill>
              <a:cs typeface="Segoe UI"/>
            </a:endParaRPr>
          </a:p>
        </p:txBody>
      </p:sp>
      <p:sp>
        <p:nvSpPr>
          <p:cNvPr id="16" name="Rectangle 15">
            <a:extLst>
              <a:ext uri="{FF2B5EF4-FFF2-40B4-BE49-F238E27FC236}">
                <a16:creationId xmlns:a16="http://schemas.microsoft.com/office/drawing/2014/main" id="{744D7660-AE16-4D85-B66C-046B5DA4D6D3}"/>
              </a:ext>
            </a:extLst>
          </p:cNvPr>
          <p:cNvSpPr/>
          <p:nvPr/>
        </p:nvSpPr>
        <p:spPr>
          <a:xfrm>
            <a:off x="6400791" y="3054551"/>
            <a:ext cx="4759552" cy="6935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L </a:t>
            </a:r>
            <a:r>
              <a:rPr lang="en-US" dirty="0">
                <a:solidFill>
                  <a:schemeClr val="tx2">
                    <a:lumMod val="50000"/>
                  </a:schemeClr>
                </a:solidFill>
                <a:latin typeface="Segoe UI Semibold"/>
                <a:cs typeface="Segoe UI Semibold"/>
              </a:rPr>
              <a:t>Series</a:t>
            </a:r>
            <a:r>
              <a:rPr lang="en-US" dirty="0">
                <a:solidFill>
                  <a:schemeClr val="tx1"/>
                </a:solidFill>
              </a:rPr>
              <a:t> – Storage optimized</a:t>
            </a:r>
          </a:p>
        </p:txBody>
      </p:sp>
      <p:sp>
        <p:nvSpPr>
          <p:cNvPr id="17" name="Rectangle 16">
            <a:extLst>
              <a:ext uri="{FF2B5EF4-FFF2-40B4-BE49-F238E27FC236}">
                <a16:creationId xmlns:a16="http://schemas.microsoft.com/office/drawing/2014/main" id="{50CB03C4-0E7B-4327-B1A6-444568A34154}"/>
              </a:ext>
            </a:extLst>
          </p:cNvPr>
          <p:cNvSpPr/>
          <p:nvPr/>
        </p:nvSpPr>
        <p:spPr>
          <a:xfrm>
            <a:off x="6400791" y="3912375"/>
            <a:ext cx="4759552" cy="66687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M Series</a:t>
            </a:r>
            <a:r>
              <a:rPr lang="en-US" dirty="0">
                <a:solidFill>
                  <a:schemeClr val="tx2">
                    <a:lumMod val="50000"/>
                  </a:schemeClr>
                </a:solidFill>
                <a:latin typeface="Segoe UI Semibold"/>
                <a:cs typeface="Segoe UI Semibold"/>
              </a:rPr>
              <a:t> </a:t>
            </a:r>
            <a:r>
              <a:rPr lang="en-US" dirty="0">
                <a:solidFill>
                  <a:schemeClr val="tx1"/>
                </a:solidFill>
              </a:rPr>
              <a:t>– Memory optimized</a:t>
            </a:r>
            <a:endParaRPr lang="en-US" dirty="0">
              <a:solidFill>
                <a:schemeClr val="tx1"/>
              </a:solidFill>
              <a:cs typeface="Segoe UI"/>
            </a:endParaRPr>
          </a:p>
        </p:txBody>
      </p:sp>
      <p:sp>
        <p:nvSpPr>
          <p:cNvPr id="18" name="Rectangle 17">
            <a:extLst>
              <a:ext uri="{FF2B5EF4-FFF2-40B4-BE49-F238E27FC236}">
                <a16:creationId xmlns:a16="http://schemas.microsoft.com/office/drawing/2014/main" id="{E53A24A4-500B-4F52-BA57-D438097532B9}"/>
              </a:ext>
            </a:extLst>
          </p:cNvPr>
          <p:cNvSpPr/>
          <p:nvPr/>
        </p:nvSpPr>
        <p:spPr>
          <a:xfrm>
            <a:off x="6400791" y="4743536"/>
            <a:ext cx="4759552" cy="73622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Mv2 Series</a:t>
            </a:r>
            <a:r>
              <a:rPr lang="en-US" dirty="0">
                <a:solidFill>
                  <a:schemeClr val="tx1"/>
                </a:solidFill>
              </a:rPr>
              <a:t> – Largest memory optimized</a:t>
            </a:r>
            <a:endParaRPr lang="en-US" dirty="0">
              <a:solidFill>
                <a:schemeClr val="tx1"/>
              </a:solidFill>
              <a:cs typeface="Segoe UI"/>
            </a:endParaRPr>
          </a:p>
        </p:txBody>
      </p:sp>
      <p:sp>
        <p:nvSpPr>
          <p:cNvPr id="19" name="Rectangle 18">
            <a:extLst>
              <a:ext uri="{FF2B5EF4-FFF2-40B4-BE49-F238E27FC236}">
                <a16:creationId xmlns:a16="http://schemas.microsoft.com/office/drawing/2014/main" id="{0876D7E3-04FF-4893-8459-57D35BFB54FA}"/>
              </a:ext>
            </a:extLst>
          </p:cNvPr>
          <p:cNvSpPr/>
          <p:nvPr/>
        </p:nvSpPr>
        <p:spPr>
          <a:xfrm>
            <a:off x="6400791" y="5644042"/>
            <a:ext cx="4759552" cy="73622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N Series</a:t>
            </a:r>
            <a:r>
              <a:rPr lang="en-US" dirty="0">
                <a:solidFill>
                  <a:schemeClr val="tx1"/>
                </a:solidFill>
              </a:rPr>
              <a:t> – GPU enabled</a:t>
            </a:r>
            <a:endParaRPr lang="en-US" dirty="0">
              <a:solidFill>
                <a:schemeClr val="tx1"/>
              </a:solidFill>
              <a:cs typeface="Segoe UI"/>
            </a:endParaRPr>
          </a:p>
        </p:txBody>
      </p:sp>
    </p:spTree>
    <p:extLst>
      <p:ext uri="{BB962C8B-B14F-4D97-AF65-F5344CB8AC3E}">
        <p14:creationId xmlns:p14="http://schemas.microsoft.com/office/powerpoint/2010/main" val="21232764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56EAA-3A0A-466A-88FB-C56331146A02}"/>
              </a:ext>
            </a:extLst>
          </p:cNvPr>
          <p:cNvSpPr>
            <a:spLocks noGrp="1"/>
          </p:cNvSpPr>
          <p:nvPr>
            <p:ph type="title"/>
          </p:nvPr>
        </p:nvSpPr>
        <p:spPr/>
        <p:txBody>
          <a:bodyPr/>
          <a:lstStyle/>
          <a:p>
            <a:r>
              <a:rPr lang="en-US" sz="3200" b="1" dirty="0"/>
              <a:t>Virtual Machine Storage</a:t>
            </a:r>
          </a:p>
        </p:txBody>
      </p:sp>
      <p:sp>
        <p:nvSpPr>
          <p:cNvPr id="2" name="Rectangle 1">
            <a:extLst>
              <a:ext uri="{FF2B5EF4-FFF2-40B4-BE49-F238E27FC236}">
                <a16:creationId xmlns:a16="http://schemas.microsoft.com/office/drawing/2014/main" id="{63DC344E-E8B3-4E04-ACF6-33C4AD16A587}"/>
              </a:ext>
            </a:extLst>
          </p:cNvPr>
          <p:cNvSpPr/>
          <p:nvPr/>
        </p:nvSpPr>
        <p:spPr>
          <a:xfrm>
            <a:off x="465138" y="1301450"/>
            <a:ext cx="7192732" cy="16047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b="1" dirty="0">
                <a:solidFill>
                  <a:schemeClr val="tx1"/>
                </a:solidFill>
              </a:rPr>
              <a:t>Each Azure VM has two or more disks:</a:t>
            </a:r>
          </a:p>
          <a:p>
            <a:pPr marL="571500" lvl="1" indent="-342900">
              <a:buFont typeface="Arial" panose="020B0604020202020204" pitchFamily="34" charset="0"/>
              <a:buChar char="•"/>
            </a:pPr>
            <a:r>
              <a:rPr lang="en-US" sz="2000" dirty="0">
                <a:solidFill>
                  <a:schemeClr val="tx1"/>
                </a:solidFill>
              </a:rPr>
              <a:t>OS disk</a:t>
            </a:r>
          </a:p>
          <a:p>
            <a:pPr marL="571500" lvl="1" indent="-342900">
              <a:buFont typeface="Arial" panose="020B0604020202020204" pitchFamily="34" charset="0"/>
              <a:buChar char="•"/>
            </a:pPr>
            <a:r>
              <a:rPr lang="en-US" sz="2000" dirty="0">
                <a:solidFill>
                  <a:schemeClr val="tx1"/>
                </a:solidFill>
              </a:rPr>
              <a:t>Temporary disk (contents can be lost)</a:t>
            </a:r>
          </a:p>
          <a:p>
            <a:pPr marL="571500" lvl="1" indent="-342900">
              <a:buFont typeface="Arial" panose="020B0604020202020204" pitchFamily="34" charset="0"/>
              <a:buChar char="•"/>
            </a:pPr>
            <a:r>
              <a:rPr lang="en-US" sz="2000" dirty="0">
                <a:solidFill>
                  <a:schemeClr val="tx1"/>
                </a:solidFill>
              </a:rPr>
              <a:t>Data disks (optional)</a:t>
            </a:r>
          </a:p>
        </p:txBody>
      </p:sp>
      <p:sp>
        <p:nvSpPr>
          <p:cNvPr id="20" name="Rectangle 19">
            <a:extLst>
              <a:ext uri="{FF2B5EF4-FFF2-40B4-BE49-F238E27FC236}">
                <a16:creationId xmlns:a16="http://schemas.microsoft.com/office/drawing/2014/main" id="{B6DEB8C6-4067-40F7-977C-847F3A1253C1}"/>
              </a:ext>
            </a:extLst>
          </p:cNvPr>
          <p:cNvSpPr/>
          <p:nvPr/>
        </p:nvSpPr>
        <p:spPr>
          <a:xfrm>
            <a:off x="460171" y="3038989"/>
            <a:ext cx="7192732" cy="15269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b="1" dirty="0">
                <a:solidFill>
                  <a:schemeClr val="tx1"/>
                </a:solidFill>
              </a:rPr>
              <a:t>OS and data disks reside in Azure Storage accounts:</a:t>
            </a:r>
          </a:p>
          <a:p>
            <a:pPr marL="571500" lvl="1" indent="-342900">
              <a:buFont typeface="Arial" panose="020B0604020202020204" pitchFamily="34" charset="0"/>
              <a:buChar char="•"/>
            </a:pPr>
            <a:r>
              <a:rPr lang="en-US" sz="2000" dirty="0">
                <a:solidFill>
                  <a:schemeClr val="tx1"/>
                </a:solidFill>
              </a:rPr>
              <a:t>Azure-based storage service</a:t>
            </a:r>
          </a:p>
          <a:p>
            <a:pPr marL="571500" lvl="1" indent="-342900">
              <a:buFont typeface="Arial" panose="020B0604020202020204" pitchFamily="34" charset="0"/>
              <a:buChar char="•"/>
            </a:pPr>
            <a:r>
              <a:rPr lang="en-US" sz="2000" dirty="0">
                <a:solidFill>
                  <a:schemeClr val="tx1"/>
                </a:solidFill>
              </a:rPr>
              <a:t>Standard (HDD, SSD)  or Premium (SSD), or Ultra (SSD)</a:t>
            </a:r>
          </a:p>
        </p:txBody>
      </p:sp>
      <p:sp>
        <p:nvSpPr>
          <p:cNvPr id="26" name="Rectangle 25">
            <a:extLst>
              <a:ext uri="{FF2B5EF4-FFF2-40B4-BE49-F238E27FC236}">
                <a16:creationId xmlns:a16="http://schemas.microsoft.com/office/drawing/2014/main" id="{B3DBC099-9F3B-4465-9753-68B5D8080FDC}"/>
              </a:ext>
            </a:extLst>
          </p:cNvPr>
          <p:cNvSpPr/>
          <p:nvPr/>
        </p:nvSpPr>
        <p:spPr>
          <a:xfrm>
            <a:off x="438366" y="4786942"/>
            <a:ext cx="7192732" cy="145871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b="1" dirty="0">
                <a:solidFill>
                  <a:schemeClr val="tx1"/>
                </a:solidFill>
              </a:rPr>
              <a:t>When creating an Azure VM, you can choose between</a:t>
            </a:r>
            <a:r>
              <a:rPr lang="en-US" sz="2000" dirty="0">
                <a:solidFill>
                  <a:schemeClr val="tx1"/>
                </a:solidFill>
              </a:rPr>
              <a:t>:</a:t>
            </a:r>
          </a:p>
          <a:p>
            <a:pPr marL="571500" lvl="1" indent="-342900">
              <a:buFont typeface="Arial" panose="020B0604020202020204" pitchFamily="34" charset="0"/>
              <a:buChar char="•"/>
            </a:pPr>
            <a:r>
              <a:rPr lang="en-US" sz="2000" dirty="0">
                <a:solidFill>
                  <a:schemeClr val="tx1"/>
                </a:solidFill>
              </a:rPr>
              <a:t>Managed disks (recommended)</a:t>
            </a:r>
          </a:p>
          <a:p>
            <a:pPr marL="571500" lvl="1" indent="-342900">
              <a:buFont typeface="Arial" panose="020B0604020202020204" pitchFamily="34" charset="0"/>
              <a:buChar char="•"/>
            </a:pPr>
            <a:r>
              <a:rPr lang="en-US" sz="2000" dirty="0">
                <a:solidFill>
                  <a:schemeClr val="tx1"/>
                </a:solidFill>
              </a:rPr>
              <a:t>Unmanaged disks</a:t>
            </a:r>
          </a:p>
        </p:txBody>
      </p:sp>
      <p:grpSp>
        <p:nvGrpSpPr>
          <p:cNvPr id="4" name="Group 3" descr="Illustration of disks of an Azure VM, which includes the C:\ OS disk, D:\ temporary disk and F:\ data disk. The OS and data disk resize in Azure blob storage.">
            <a:extLst>
              <a:ext uri="{FF2B5EF4-FFF2-40B4-BE49-F238E27FC236}">
                <a16:creationId xmlns:a16="http://schemas.microsoft.com/office/drawing/2014/main" id="{F024B8CB-D651-4960-BAC4-0A57D58F3C32}"/>
              </a:ext>
            </a:extLst>
          </p:cNvPr>
          <p:cNvGrpSpPr/>
          <p:nvPr/>
        </p:nvGrpSpPr>
        <p:grpSpPr>
          <a:xfrm>
            <a:off x="8028354" y="1635598"/>
            <a:ext cx="4158915" cy="4333771"/>
            <a:chOff x="2792953" y="-713519"/>
            <a:chExt cx="7641048" cy="7340107"/>
          </a:xfrm>
        </p:grpSpPr>
        <p:pic>
          <p:nvPicPr>
            <p:cNvPr id="5" name="Graphic 4">
              <a:extLst>
                <a:ext uri="{FF2B5EF4-FFF2-40B4-BE49-F238E27FC236}">
                  <a16:creationId xmlns:a16="http://schemas.microsoft.com/office/drawing/2014/main" id="{036441E3-A1DE-4E4A-A71D-19FEBEF5B7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3386" y="2648436"/>
              <a:ext cx="1407459" cy="1407460"/>
            </a:xfrm>
            <a:prstGeom prst="rect">
              <a:avLst/>
            </a:prstGeom>
          </p:spPr>
        </p:pic>
        <p:pic>
          <p:nvPicPr>
            <p:cNvPr id="6" name="Graphic 5">
              <a:extLst>
                <a:ext uri="{FF2B5EF4-FFF2-40B4-BE49-F238E27FC236}">
                  <a16:creationId xmlns:a16="http://schemas.microsoft.com/office/drawing/2014/main" id="{C03EAC88-C53A-4C01-B375-EB9FABAB0F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2117" y="2678274"/>
              <a:ext cx="1407459" cy="1407460"/>
            </a:xfrm>
            <a:prstGeom prst="rect">
              <a:avLst/>
            </a:prstGeom>
          </p:spPr>
        </p:pic>
        <p:pic>
          <p:nvPicPr>
            <p:cNvPr id="7" name="Graphic 6">
              <a:extLst>
                <a:ext uri="{FF2B5EF4-FFF2-40B4-BE49-F238E27FC236}">
                  <a16:creationId xmlns:a16="http://schemas.microsoft.com/office/drawing/2014/main" id="{E7309D98-9A53-4863-8BA0-3A15484CD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2227" y="2678274"/>
              <a:ext cx="1407459" cy="1407460"/>
            </a:xfrm>
            <a:prstGeom prst="rect">
              <a:avLst/>
            </a:prstGeom>
          </p:spPr>
        </p:pic>
        <p:pic>
          <p:nvPicPr>
            <p:cNvPr id="8" name="Graphic 7">
              <a:extLst>
                <a:ext uri="{FF2B5EF4-FFF2-40B4-BE49-F238E27FC236}">
                  <a16:creationId xmlns:a16="http://schemas.microsoft.com/office/drawing/2014/main" id="{76DC5CCF-4984-4FBF-8F3A-8C0EC2A34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63342" y="5018129"/>
              <a:ext cx="1131010" cy="1131010"/>
            </a:xfrm>
            <a:prstGeom prst="rect">
              <a:avLst/>
            </a:prstGeom>
          </p:spPr>
        </p:pic>
        <p:pic>
          <p:nvPicPr>
            <p:cNvPr id="9" name="Graphic 8">
              <a:extLst>
                <a:ext uri="{FF2B5EF4-FFF2-40B4-BE49-F238E27FC236}">
                  <a16:creationId xmlns:a16="http://schemas.microsoft.com/office/drawing/2014/main" id="{22DAC400-2598-45C2-8990-2E2AB82BBE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94502" y="-102586"/>
              <a:ext cx="1298573" cy="1298573"/>
            </a:xfrm>
            <a:prstGeom prst="rect">
              <a:avLst/>
            </a:prstGeom>
          </p:spPr>
        </p:pic>
        <p:cxnSp>
          <p:nvCxnSpPr>
            <p:cNvPr id="10" name="Straight Arrow Connector 9">
              <a:extLst>
                <a:ext uri="{FF2B5EF4-FFF2-40B4-BE49-F238E27FC236}">
                  <a16:creationId xmlns:a16="http://schemas.microsoft.com/office/drawing/2014/main" id="{685E318F-DACB-4FF0-9FFD-E1D441D8D1C8}"/>
                </a:ext>
              </a:extLst>
            </p:cNvPr>
            <p:cNvCxnSpPr>
              <a:cxnSpLocks/>
              <a:stCxn id="7" idx="2"/>
              <a:endCxn id="8" idx="1"/>
            </p:cNvCxnSpPr>
            <p:nvPr/>
          </p:nvCxnSpPr>
          <p:spPr>
            <a:xfrm>
              <a:off x="3715956" y="4085733"/>
              <a:ext cx="2347386"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E72F1A6-7278-4341-B106-E5AB1FDBF835}"/>
                </a:ext>
              </a:extLst>
            </p:cNvPr>
            <p:cNvCxnSpPr>
              <a:cxnSpLocks/>
              <a:stCxn id="6" idx="2"/>
              <a:endCxn id="8" idx="3"/>
            </p:cNvCxnSpPr>
            <p:nvPr/>
          </p:nvCxnSpPr>
          <p:spPr>
            <a:xfrm flipH="1">
              <a:off x="7194353" y="4085733"/>
              <a:ext cx="2241493"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86F83D-B03B-498A-A7FB-951CF248394F}"/>
                </a:ext>
              </a:extLst>
            </p:cNvPr>
            <p:cNvSpPr txBox="1"/>
            <p:nvPr/>
          </p:nvSpPr>
          <p:spPr>
            <a:xfrm>
              <a:off x="5141211" y="6053179"/>
              <a:ext cx="3005156"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blob</a:t>
              </a:r>
            </a:p>
          </p:txBody>
        </p:sp>
        <p:sp>
          <p:nvSpPr>
            <p:cNvPr id="13" name="TextBox 12">
              <a:extLst>
                <a:ext uri="{FF2B5EF4-FFF2-40B4-BE49-F238E27FC236}">
                  <a16:creationId xmlns:a16="http://schemas.microsoft.com/office/drawing/2014/main" id="{B4C2B11E-C8A1-4C39-B19C-453305D2F3C0}"/>
                </a:ext>
              </a:extLst>
            </p:cNvPr>
            <p:cNvSpPr txBox="1"/>
            <p:nvPr/>
          </p:nvSpPr>
          <p:spPr>
            <a:xfrm>
              <a:off x="4187806" y="-713519"/>
              <a:ext cx="4678613"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VM (Windows)</a:t>
              </a:r>
            </a:p>
          </p:txBody>
        </p:sp>
        <p:sp>
          <p:nvSpPr>
            <p:cNvPr id="14" name="TextBox 13">
              <a:extLst>
                <a:ext uri="{FF2B5EF4-FFF2-40B4-BE49-F238E27FC236}">
                  <a16:creationId xmlns:a16="http://schemas.microsoft.com/office/drawing/2014/main" id="{10DC45D1-61BC-42A9-9B42-6807809F1D5B}"/>
                </a:ext>
              </a:extLst>
            </p:cNvPr>
            <p:cNvSpPr txBox="1"/>
            <p:nvPr/>
          </p:nvSpPr>
          <p:spPr>
            <a:xfrm>
              <a:off x="2792953" y="1765886"/>
              <a:ext cx="1863032"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C:\</a:t>
              </a:r>
            </a:p>
            <a:p>
              <a:pPr algn="ctr"/>
              <a:r>
                <a:rPr lang="en-US" sz="1600" dirty="0">
                  <a:latin typeface="Segoe UI" panose="020B0502040204020203" pitchFamily="34" charset="0"/>
                  <a:ea typeface="Segoe UI" panose="020B0502040204020203" pitchFamily="34" charset="0"/>
                  <a:cs typeface="Segoe UI" panose="020B0502040204020203" pitchFamily="34" charset="0"/>
                </a:rPr>
                <a:t>OS disk</a:t>
              </a:r>
            </a:p>
          </p:txBody>
        </p:sp>
        <p:sp>
          <p:nvSpPr>
            <p:cNvPr id="16" name="TextBox 15">
              <a:extLst>
                <a:ext uri="{FF2B5EF4-FFF2-40B4-BE49-F238E27FC236}">
                  <a16:creationId xmlns:a16="http://schemas.microsoft.com/office/drawing/2014/main" id="{C4570FCC-A0A2-4966-A17F-B1FDE6EE4822}"/>
                </a:ext>
              </a:extLst>
            </p:cNvPr>
            <p:cNvSpPr txBox="1"/>
            <p:nvPr/>
          </p:nvSpPr>
          <p:spPr>
            <a:xfrm>
              <a:off x="3941832" y="1713512"/>
              <a:ext cx="51705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D:\</a:t>
              </a:r>
            </a:p>
            <a:p>
              <a:pPr algn="ctr"/>
              <a:r>
                <a:rPr lang="en-US" sz="1600" dirty="0">
                  <a:latin typeface="Segoe UI" panose="020B0502040204020203" pitchFamily="34" charset="0"/>
                  <a:ea typeface="Segoe UI" panose="020B0502040204020203" pitchFamily="34" charset="0"/>
                  <a:cs typeface="Segoe UI" panose="020B0502040204020203" pitchFamily="34" charset="0"/>
                </a:rPr>
                <a:t>Temporary disk</a:t>
              </a:r>
            </a:p>
          </p:txBody>
        </p:sp>
        <p:sp>
          <p:nvSpPr>
            <p:cNvPr id="17" name="TextBox 16">
              <a:extLst>
                <a:ext uri="{FF2B5EF4-FFF2-40B4-BE49-F238E27FC236}">
                  <a16:creationId xmlns:a16="http://schemas.microsoft.com/office/drawing/2014/main" id="{A720AEBD-81E0-4903-B1BE-4E0B8D4F2347}"/>
                </a:ext>
              </a:extLst>
            </p:cNvPr>
            <p:cNvSpPr txBox="1"/>
            <p:nvPr/>
          </p:nvSpPr>
          <p:spPr>
            <a:xfrm>
              <a:off x="8477737" y="1727986"/>
              <a:ext cx="19562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F:\</a:t>
              </a:r>
            </a:p>
            <a:p>
              <a:pPr algn="ctr"/>
              <a:r>
                <a:rPr lang="en-US" sz="1600" dirty="0">
                  <a:latin typeface="Segoe UI" panose="020B0502040204020203" pitchFamily="34" charset="0"/>
                  <a:ea typeface="Segoe UI" panose="020B0502040204020203" pitchFamily="34" charset="0"/>
                  <a:cs typeface="Segoe UI" panose="020B0502040204020203" pitchFamily="34" charset="0"/>
                </a:rPr>
                <a:t>Data disk</a:t>
              </a:r>
            </a:p>
          </p:txBody>
        </p:sp>
      </p:grpSp>
      <p:sp>
        <p:nvSpPr>
          <p:cNvPr id="36" name="Rectangle 35">
            <a:extLst>
              <a:ext uri="{FF2B5EF4-FFF2-40B4-BE49-F238E27FC236}">
                <a16:creationId xmlns:a16="http://schemas.microsoft.com/office/drawing/2014/main" id="{DA2906B4-C776-44BB-873E-10A4A8C35707}"/>
              </a:ext>
              <a:ext uri="{C183D7F6-B498-43B3-948B-1728B52AA6E4}">
                <adec:decorative xmlns:adec="http://schemas.microsoft.com/office/drawing/2017/decorative" val="1"/>
              </a:ext>
            </a:extLst>
          </p:cNvPr>
          <p:cNvSpPr/>
          <p:nvPr/>
        </p:nvSpPr>
        <p:spPr bwMode="auto">
          <a:xfrm>
            <a:off x="7909682" y="1192213"/>
            <a:ext cx="4396261"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62419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3738</Words>
  <Application>Microsoft Office PowerPoint</Application>
  <PresentationFormat>Custom</PresentationFormat>
  <Paragraphs>480</Paragraphs>
  <Slides>42</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Consolas</vt:lpstr>
      <vt:lpstr>Segoe UI</vt:lpstr>
      <vt:lpstr>Segoe UI Semibold</vt:lpstr>
      <vt:lpstr>Wingdings</vt:lpstr>
      <vt:lpstr>Azure 1</vt:lpstr>
      <vt:lpstr>AZ-104T00A Module 08: Azure Virtual Machines</vt:lpstr>
      <vt:lpstr>Module Overview</vt:lpstr>
      <vt:lpstr>Lesson 01: Virtual Machine Planning</vt:lpstr>
      <vt:lpstr>Virtual Machine Planning Overview</vt:lpstr>
      <vt:lpstr>IaaS Cloud Services</vt:lpstr>
      <vt:lpstr>Planning Checklist</vt:lpstr>
      <vt:lpstr>Location and Pricing</vt:lpstr>
      <vt:lpstr>Virtual Machine Sizing</vt:lpstr>
      <vt:lpstr>Virtual Machine Storage</vt:lpstr>
      <vt:lpstr>Supported Operating Systems</vt:lpstr>
      <vt:lpstr>Virtual Machine Connections</vt:lpstr>
      <vt:lpstr>Lesson 02: Creating Virtual Machines</vt:lpstr>
      <vt:lpstr>Creating Virtual Machines Overview</vt:lpstr>
      <vt:lpstr>Creating Virtual Machines in the Portal</vt:lpstr>
      <vt:lpstr>Windows Virtual Machines</vt:lpstr>
      <vt:lpstr>Windows VM Connections</vt:lpstr>
      <vt:lpstr>Demonstration – Creating a VM in the Portal</vt:lpstr>
      <vt:lpstr>Linux Virtual Machines</vt:lpstr>
      <vt:lpstr>Linux VM Connections</vt:lpstr>
      <vt:lpstr>Demonstration – Connect to Linux VMs</vt:lpstr>
      <vt:lpstr>Lesson 03: Virtual Machine Availability</vt:lpstr>
      <vt:lpstr>Virtual Machine Availability Overview</vt:lpstr>
      <vt:lpstr>Maintenance vs. Downtime</vt:lpstr>
      <vt:lpstr>Availability Sets</vt:lpstr>
      <vt:lpstr>Update and Fault Domains</vt:lpstr>
      <vt:lpstr>Availability Zones</vt:lpstr>
      <vt:lpstr>Scaling Concepts</vt:lpstr>
      <vt:lpstr>Scale Sets</vt:lpstr>
      <vt:lpstr>Implementing Scale Sets</vt:lpstr>
      <vt:lpstr>Autoscale</vt:lpstr>
      <vt:lpstr>Implementing Autoscale</vt:lpstr>
      <vt:lpstr>Lesson 04: Virtual Machine Extensions</vt:lpstr>
      <vt:lpstr>Virtual Machine Extensions Overview</vt:lpstr>
      <vt:lpstr>Virtual Machine Extensions</vt:lpstr>
      <vt:lpstr>Custom Script Extensions</vt:lpstr>
      <vt:lpstr>Desired State Configuration</vt:lpstr>
      <vt:lpstr>Demonstration – Custom Script Extension</vt:lpstr>
      <vt:lpstr>Lesson 05: Module 08 Lab and Review</vt:lpstr>
      <vt:lpstr>Lab 08 – Manage Virtual Machines</vt:lpstr>
      <vt:lpstr>Lab 08 – Architecture diagram</vt:lpstr>
      <vt:lpstr>Module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2020-08-04T15:33:07Z</dcterms:created>
  <dcterms:modified xsi:type="dcterms:W3CDTF">2020-12-14T18:13:12Z</dcterms:modified>
</cp:coreProperties>
</file>