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1"/>
  </p:notesMasterIdLst>
  <p:handoutMasterIdLst>
    <p:handoutMasterId r:id="rId52"/>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2518" r:id="rId27"/>
    <p:sldId id="2510" r:id="rId28"/>
    <p:sldId id="2508" r:id="rId29"/>
    <p:sldId id="2509" r:id="rId30"/>
    <p:sldId id="2511" r:id="rId31"/>
    <p:sldId id="2517" r:id="rId32"/>
    <p:sldId id="2512" r:id="rId33"/>
    <p:sldId id="2514" r:id="rId34"/>
    <p:sldId id="2498" r:id="rId35"/>
    <p:sldId id="2515" r:id="rId36"/>
    <p:sldId id="2494" r:id="rId37"/>
    <p:sldId id="2500" r:id="rId38"/>
    <p:sldId id="2503" r:id="rId39"/>
    <p:sldId id="1964" r:id="rId40"/>
    <p:sldId id="1897" r:id="rId41"/>
    <p:sldId id="2469" r:id="rId42"/>
    <p:sldId id="2470" r:id="rId43"/>
    <p:sldId id="2520" r:id="rId44"/>
    <p:sldId id="2504" r:id="rId45"/>
    <p:sldId id="2521" r:id="rId46"/>
    <p:sldId id="2505" r:id="rId47"/>
    <p:sldId id="2522" r:id="rId48"/>
    <p:sldId id="2471" r:id="rId49"/>
    <p:sldId id="2519"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00"/>
    <a:srgbClr val="243A5E"/>
    <a:srgbClr val="0067B4"/>
    <a:srgbClr val="0070C4"/>
    <a:srgbClr val="EDEDED"/>
    <a:srgbClr val="EBEBEB"/>
    <a:srgbClr val="59B4D9"/>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49" autoAdjust="0"/>
  </p:normalViewPr>
  <p:slideViewPr>
    <p:cSldViewPr snapToGrid="0">
      <p:cViewPr varScale="1">
        <p:scale>
          <a:sx n="92" d="100"/>
          <a:sy n="92" d="100"/>
        </p:scale>
        <p:origin x="148"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10:13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10:13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3472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https://docs.microsoft.com/en-us/azure/app-service/app-service-plan-manage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70275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4925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https://docs.microsoft.com/en-us/azure/app-service/web-sites-staged-publishing?toc=%2Fazure%2Fapp-service%2Ftoc.json#add-a-deployment-slot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https://docs.microsoft.com/en-us/azure/app-service/security-recommendations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4860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endParaRPr lang="en-US" dirty="0"/>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4794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 https://docs.microsoft.com/en-us/azure/azure-monitor/app/app-insights-overview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537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32952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and manage Azure compute resources (25-30%)</a:t>
            </a:r>
          </a:p>
          <a:p>
            <a:r>
              <a:rPr lang="en-US" dirty="0"/>
              <a:t>Create and configure containers</a:t>
            </a:r>
          </a:p>
          <a:p>
            <a:pPr marL="171450" indent="-171450">
              <a:buFont typeface="Arial" panose="020B0604020202020204" pitchFamily="34" charset="0"/>
              <a:buChar char="•"/>
            </a:pPr>
            <a:r>
              <a:rPr lang="en-US" dirty="0"/>
              <a:t>Create and configure Azure Container Instances (ACI)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950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https://docs.microsoft.com/en-us/virtualization/windowscontainers/about/containers-vs-vm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87684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https://docs.microsoft.com/en-us/azure/container-instances/container-instances-overview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5087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Quickstart</a:t>
            </a:r>
            <a:r>
              <a:rPr lang="en-US" b="0" dirty="0"/>
              <a:t>: Deploy a container instance in Azure using the Azure portal - https://docs.microsoft.com/en-us/azure/container-instances/container-instances-quickstart-portal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5471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https://azure.microsoft.com/en-us/services/kubernetes-service/docker/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43043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and manage Azure compute resources (25-30%)</a:t>
            </a:r>
          </a:p>
          <a:p>
            <a:r>
              <a:rPr lang="en-US" dirty="0"/>
              <a:t>Create and configure containers</a:t>
            </a:r>
          </a:p>
          <a:p>
            <a:pPr marL="171450" indent="-171450">
              <a:buFont typeface="Arial" panose="020B0604020202020204" pitchFamily="34" charset="0"/>
              <a:buChar char="•"/>
            </a:pPr>
            <a:r>
              <a:rPr lang="en-US" dirty="0"/>
              <a:t>Create and configure Azure Kubernetes Service (AKS)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83936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https://azure.microsoft.com/en-us/topic/what-is-kubernetes/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93696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https://docs.microsoft.com/en-us/azure/aks/concepts-clusters-workloads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34176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architecture for an Azure Kubernetes Service (AKS) cluster - https://docs.microsoft.com/en-us/azure/architecture/reference-architectures/containers/aks/secure-baseline-aks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617934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concepts for applications in Azure Kubernetes Service (AKS) - https://docs.microsoft.com/en-us/azure/aks/concepts-network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08582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https://docs.microsoft.com/en-us/azure/aks/concepts-storage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063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sz="1800" b="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132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concepts for applications and clusters in Azure Kubernetes Service (AKS) - https://docs.microsoft.com/en-us/azure/aks/concepts-security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179316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https://docs.microsoft.com/en-us/azure/aks/concepts-scale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060512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dirty="0">
                <a:cs typeface="Segoe UI" panose="020B0502040204020203" pitchFamily="34" charset="0"/>
              </a:rPr>
              <a:t>Virtual </a:t>
            </a:r>
            <a:r>
              <a:rPr lang="en-US" sz="850" b="0" dirty="0" err="1">
                <a:cs typeface="Segoe UI" panose="020B0502040204020203" pitchFamily="34" charset="0"/>
              </a:rPr>
              <a:t>Kubelet</a:t>
            </a:r>
            <a:r>
              <a:rPr lang="en-US" sz="850" b="0" dirty="0">
                <a:cs typeface="Segoe UI" panose="020B0502040204020203" pitchFamily="34" charset="0"/>
              </a:rPr>
              <a:t> Introduction - https://azure.microsoft.com/en-us/resources/videos/azure-friday-virtual-kubelet-introduction/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708371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https://docs.microsoft.com/en-us/azure/aks/kubernetes-walkthrough-portal</a:t>
            </a:r>
          </a:p>
          <a:p>
            <a:endParaRPr lang="en-US" b="0" dirty="0"/>
          </a:p>
          <a:p>
            <a:r>
              <a:rPr lang="en-US" b="0" dirty="0"/>
              <a:t>✔ Always consider having students walk-through the demonstrations themselves. Also, consider the overlap with the formal labs and your best use of time. </a:t>
            </a:r>
          </a:p>
          <a:p>
            <a:endParaRPr lang="en-US" b="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08760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895498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Implement Azure Container Instances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836498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Implement Azure Kubernetes Service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062349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48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https://docs.microsoft.com/en-us/azure/app-service/overview-hosting-plans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https://azure.microsoft.com/en-us/pricing/details/app-service/windows/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https://docs.microsoft.com/en-us/azure/app-service/manage-scale-up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700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Autoscale</a:t>
            </a:r>
            <a:r>
              <a:rPr lang="en-US" dirty="0"/>
              <a:t> in Azure - https://docs.microsoft.com/en-us/azure/azure-monitor/platform/autoscale-get-started?toc=/azure/app-service/toc.json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117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122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74840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slides/_rels/slide2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png"/><Relationship Id="rId12" Type="http://schemas.openxmlformats.org/officeDocument/2006/relationships/image" Target="../media/image73.w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7.png"/><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14.png"/><Relationship Id="rId4" Type="http://schemas.openxmlformats.org/officeDocument/2006/relationships/image" Target="../media/image13.wmf"/></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svg"/><Relationship Id="rId3" Type="http://schemas.openxmlformats.org/officeDocument/2006/relationships/image" Target="../media/image88.svg"/><Relationship Id="rId7" Type="http://schemas.openxmlformats.org/officeDocument/2006/relationships/image" Target="../media/image92.sv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svg"/><Relationship Id="rId10" Type="http://schemas.openxmlformats.org/officeDocument/2006/relationships/image" Target="../media/image95.sv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8.svg"/><Relationship Id="rId7" Type="http://schemas.openxmlformats.org/officeDocument/2006/relationships/image" Target="../media/image103.sv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svg"/><Relationship Id="rId4" Type="http://schemas.openxmlformats.org/officeDocument/2006/relationships/image" Target="../media/image10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svg"/><Relationship Id="rId18" Type="http://schemas.openxmlformats.org/officeDocument/2006/relationships/image" Target="../media/image118.png"/><Relationship Id="rId3" Type="http://schemas.openxmlformats.org/officeDocument/2006/relationships/image" Target="../media/image88.svg"/><Relationship Id="rId21" Type="http://schemas.openxmlformats.org/officeDocument/2006/relationships/image" Target="../media/image94.png"/><Relationship Id="rId7" Type="http://schemas.openxmlformats.org/officeDocument/2006/relationships/image" Target="../media/image107.svg"/><Relationship Id="rId12" Type="http://schemas.openxmlformats.org/officeDocument/2006/relationships/image" Target="../media/image112.png"/><Relationship Id="rId17" Type="http://schemas.openxmlformats.org/officeDocument/2006/relationships/image" Target="../media/image117.svg"/><Relationship Id="rId2" Type="http://schemas.openxmlformats.org/officeDocument/2006/relationships/image" Target="../media/image87.png"/><Relationship Id="rId16" Type="http://schemas.openxmlformats.org/officeDocument/2006/relationships/image" Target="../media/image116.png"/><Relationship Id="rId20" Type="http://schemas.openxmlformats.org/officeDocument/2006/relationships/image" Target="../media/image120.sv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svg"/><Relationship Id="rId5" Type="http://schemas.openxmlformats.org/officeDocument/2006/relationships/image" Target="../media/image105.svg"/><Relationship Id="rId15" Type="http://schemas.openxmlformats.org/officeDocument/2006/relationships/image" Target="../media/image115.svg"/><Relationship Id="rId10" Type="http://schemas.openxmlformats.org/officeDocument/2006/relationships/image" Target="../media/image110.png"/><Relationship Id="rId19" Type="http://schemas.openxmlformats.org/officeDocument/2006/relationships/image" Target="../media/image119.png"/><Relationship Id="rId4" Type="http://schemas.openxmlformats.org/officeDocument/2006/relationships/image" Target="../media/image104.png"/><Relationship Id="rId9" Type="http://schemas.openxmlformats.org/officeDocument/2006/relationships/image" Target="../media/image109.svg"/><Relationship Id="rId14" Type="http://schemas.openxmlformats.org/officeDocument/2006/relationships/image" Target="../media/image114.png"/><Relationship Id="rId22" Type="http://schemas.openxmlformats.org/officeDocument/2006/relationships/image" Target="../media/image95.svg"/></Relationships>
</file>

<file path=ppt/slides/_rels/slide48.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73933"/>
            <a:ext cx="5537797" cy="1846659"/>
          </a:xfrm>
        </p:spPr>
        <p:txBody>
          <a:bodyPr bIns="0" anchor="ctr">
            <a:noAutofit/>
          </a:bodyPr>
          <a:lstStyle/>
          <a:p>
            <a:pPr>
              <a:lnSpc>
                <a:spcPct val="100000"/>
              </a:lnSpc>
            </a:pPr>
            <a:r>
              <a:rPr lang="en-US" sz="4000" spc="0">
                <a:solidFill>
                  <a:schemeClr val="tx1"/>
                </a:solidFill>
              </a:rPr>
              <a:t>AZ-104T00A</a:t>
            </a:r>
            <a:br>
              <a:rPr lang="en-US" sz="4000" spc="0">
                <a:solidFill>
                  <a:schemeClr val="tx1"/>
                </a:solidFill>
              </a:rPr>
            </a:br>
            <a:r>
              <a:rPr lang="en-US" sz="4000" spc="0">
                <a:solidFill>
                  <a:schemeClr val="tx1"/>
                </a:solidFill>
              </a:rPr>
              <a:t>Module 09: </a:t>
            </a:r>
            <a:br>
              <a:rPr lang="en-US" sz="4000" spc="0">
                <a:solidFill>
                  <a:schemeClr val="tx1"/>
                </a:solidFill>
              </a:rPr>
            </a:br>
            <a:r>
              <a:rPr lang="en-US" sz="4000" spc="0">
                <a:solidFill>
                  <a:schemeClr val="tx1"/>
                </a:solidFill>
              </a:rPr>
              <a:t>Serverless Computing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a:t>Lesson 02: Azure App Services</a:t>
            </a:r>
          </a:p>
        </p:txBody>
      </p:sp>
      <p:pic>
        <p:nvPicPr>
          <p:cNvPr id="5" name="Picture 4" descr="Icon of three squares and a cloud">
            <a:extLst>
              <a:ext uri="{FF2B5EF4-FFF2-40B4-BE49-F238E27FC236}">
                <a16:creationId xmlns:a16="http://schemas.microsoft.com/office/drawing/2014/main" id="{42E47789-FCF3-4FE2-A756-4B98181B5D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0550" y="2905387"/>
            <a:ext cx="1183750" cy="118375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850932"/>
            <a:ext cx="2506662" cy="1292662"/>
          </a:xfrm>
        </p:spPr>
        <p:txBody>
          <a:bodyPr/>
          <a:lstStyle/>
          <a:p>
            <a:pPr>
              <a:lnSpc>
                <a:spcPct val="100000"/>
              </a:lnSpc>
            </a:pPr>
            <a:r>
              <a:rPr lang="en-US" spc="0" dirty="0"/>
              <a:t>Managing App Services Overview</a:t>
            </a:r>
          </a:p>
        </p:txBody>
      </p:sp>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sp>
        <p:nvSpPr>
          <p:cNvPr id="60" name="TextBox 59">
            <a:extLst>
              <a:ext uri="{FF2B5EF4-FFF2-40B4-BE49-F238E27FC236}">
                <a16:creationId xmlns:a16="http://schemas.microsoft.com/office/drawing/2014/main" id="{2067AF59-F776-4EE0-89F5-04A4A57BE968}"/>
              </a:ext>
            </a:extLst>
          </p:cNvPr>
          <p:cNvSpPr txBox="1"/>
          <p:nvPr/>
        </p:nvSpPr>
        <p:spPr>
          <a:xfrm>
            <a:off x="4632368" y="1078917"/>
            <a:ext cx="2848518" cy="548640"/>
          </a:xfrm>
          <a:prstGeom prst="rect">
            <a:avLst/>
          </a:prstGeom>
          <a:noFill/>
        </p:spPr>
        <p:txBody>
          <a:bodyPr wrap="square" lIns="0" tIns="0" rIns="0" bIns="0" rtlCol="0" anchor="ctr">
            <a:noAutofit/>
          </a:bodyPr>
          <a:lstStyle/>
          <a:p>
            <a:r>
              <a:rPr lang="en-US">
                <a:cs typeface="Segoe UI Semilight"/>
              </a:rPr>
              <a:t>Azure App Service</a:t>
            </a:r>
          </a:p>
        </p:txBody>
      </p:sp>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sp>
        <p:nvSpPr>
          <p:cNvPr id="62" name="TextBox 61">
            <a:extLst>
              <a:ext uri="{FF2B5EF4-FFF2-40B4-BE49-F238E27FC236}">
                <a16:creationId xmlns:a16="http://schemas.microsoft.com/office/drawing/2014/main" id="{6DB8ED3B-D65B-44AD-902A-5AFE1BFEB0C2}"/>
              </a:ext>
            </a:extLst>
          </p:cNvPr>
          <p:cNvSpPr txBox="1"/>
          <p:nvPr/>
        </p:nvSpPr>
        <p:spPr>
          <a:xfrm>
            <a:off x="4632368" y="2144222"/>
            <a:ext cx="2848518" cy="548640"/>
          </a:xfrm>
          <a:prstGeom prst="rect">
            <a:avLst/>
          </a:prstGeom>
          <a:noFill/>
        </p:spPr>
        <p:txBody>
          <a:bodyPr wrap="square" lIns="0" tIns="0" rIns="0" bIns="0" rtlCol="0" anchor="ctr">
            <a:noAutofit/>
          </a:bodyPr>
          <a:lstStyle/>
          <a:p>
            <a:r>
              <a:rPr lang="en-US">
                <a:cs typeface="Segoe UI Semilight"/>
              </a:rPr>
              <a:t>Creating an App Service</a:t>
            </a:r>
          </a:p>
        </p:txBody>
      </p:sp>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sp>
        <p:nvSpPr>
          <p:cNvPr id="64" name="TextBox 63">
            <a:extLst>
              <a:ext uri="{FF2B5EF4-FFF2-40B4-BE49-F238E27FC236}">
                <a16:creationId xmlns:a16="http://schemas.microsoft.com/office/drawing/2014/main" id="{DD226248-4ECB-42F0-A7F2-0BB102C43F70}"/>
              </a:ext>
            </a:extLst>
          </p:cNvPr>
          <p:cNvSpPr txBox="1"/>
          <p:nvPr/>
        </p:nvSpPr>
        <p:spPr>
          <a:xfrm>
            <a:off x="4632368" y="3209527"/>
            <a:ext cx="2848518" cy="548640"/>
          </a:xfrm>
          <a:prstGeom prst="rect">
            <a:avLst/>
          </a:prstGeom>
          <a:noFill/>
        </p:spPr>
        <p:txBody>
          <a:bodyPr wrap="square" lIns="0" tIns="0" rIns="0" bIns="0" rtlCol="0" anchor="ctr">
            <a:noAutofit/>
          </a:bodyPr>
          <a:lstStyle/>
          <a:p>
            <a:r>
              <a:rPr lang="en-US">
                <a:cs typeface="Segoe UI Semilight"/>
              </a:rPr>
              <a:t>Continuous Deployment</a:t>
            </a:r>
          </a:p>
        </p:txBody>
      </p:sp>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sp>
        <p:nvSpPr>
          <p:cNvPr id="66" name="TextBox 65">
            <a:extLst>
              <a:ext uri="{FF2B5EF4-FFF2-40B4-BE49-F238E27FC236}">
                <a16:creationId xmlns:a16="http://schemas.microsoft.com/office/drawing/2014/main" id="{494534CA-378B-430F-A3DF-25D8053EAECD}"/>
              </a:ext>
            </a:extLst>
          </p:cNvPr>
          <p:cNvSpPr txBox="1"/>
          <p:nvPr/>
        </p:nvSpPr>
        <p:spPr>
          <a:xfrm>
            <a:off x="4632368" y="4274832"/>
            <a:ext cx="2848518" cy="548640"/>
          </a:xfrm>
          <a:prstGeom prst="rect">
            <a:avLst/>
          </a:prstGeom>
          <a:noFill/>
        </p:spPr>
        <p:txBody>
          <a:bodyPr wrap="square" lIns="0" tIns="0" rIns="0" bIns="0" rtlCol="0" anchor="ctr">
            <a:noAutofit/>
          </a:bodyPr>
          <a:lstStyle/>
          <a:p>
            <a:r>
              <a:rPr lang="en-US">
                <a:cs typeface="Segoe UI Semilight"/>
              </a:rPr>
              <a:t>Deployment Slots</a:t>
            </a:r>
          </a:p>
        </p:txBody>
      </p:sp>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194595"/>
            <a:ext cx="841248" cy="839724"/>
          </a:xfrm>
          <a:prstGeom prst="rect">
            <a:avLst/>
          </a:prstGeom>
        </p:spPr>
      </p:pic>
      <p:sp>
        <p:nvSpPr>
          <p:cNvPr id="68" name="TextBox 67">
            <a:extLst>
              <a:ext uri="{FF2B5EF4-FFF2-40B4-BE49-F238E27FC236}">
                <a16:creationId xmlns:a16="http://schemas.microsoft.com/office/drawing/2014/main" id="{BA255A0C-EA6C-4CAD-BC89-D2C2B7EF9D22}"/>
              </a:ext>
            </a:extLst>
          </p:cNvPr>
          <p:cNvSpPr txBox="1"/>
          <p:nvPr/>
        </p:nvSpPr>
        <p:spPr>
          <a:xfrm>
            <a:off x="4632368" y="5340137"/>
            <a:ext cx="2848518" cy="548640"/>
          </a:xfrm>
          <a:prstGeom prst="rect">
            <a:avLst/>
          </a:prstGeom>
          <a:noFill/>
        </p:spPr>
        <p:txBody>
          <a:bodyPr wrap="square" lIns="0" tIns="0" rIns="0" bIns="0" rtlCol="0" anchor="ctr">
            <a:noAutofit/>
          </a:bodyPr>
          <a:lstStyle/>
          <a:p>
            <a:r>
              <a:rPr lang="en-US">
                <a:cs typeface="Segoe UI Semilight"/>
              </a:rPr>
              <a:t>Creating Deployment Slots</a:t>
            </a:r>
          </a:p>
        </p:txBody>
      </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2572" y="932613"/>
            <a:ext cx="841248" cy="841248"/>
          </a:xfrm>
          <a:prstGeom prst="rect">
            <a:avLst/>
          </a:prstGeom>
        </p:spPr>
      </p:pic>
      <p:sp>
        <p:nvSpPr>
          <p:cNvPr id="70" name="TextBox 69">
            <a:extLst>
              <a:ext uri="{FF2B5EF4-FFF2-40B4-BE49-F238E27FC236}">
                <a16:creationId xmlns:a16="http://schemas.microsoft.com/office/drawing/2014/main" id="{3E11160C-E5D5-4138-96DA-E86CBB107D43}"/>
              </a:ext>
            </a:extLst>
          </p:cNvPr>
          <p:cNvSpPr txBox="1"/>
          <p:nvPr/>
        </p:nvSpPr>
        <p:spPr>
          <a:xfrm>
            <a:off x="8643905" y="1078917"/>
            <a:ext cx="3365533" cy="548640"/>
          </a:xfrm>
          <a:prstGeom prst="rect">
            <a:avLst/>
          </a:prstGeom>
          <a:noFill/>
        </p:spPr>
        <p:txBody>
          <a:bodyPr wrap="square" lIns="0" tIns="0" rIns="0" bIns="0" rtlCol="0" anchor="ctr">
            <a:noAutofit/>
          </a:bodyPr>
          <a:lstStyle/>
          <a:p>
            <a:r>
              <a:rPr lang="en-US">
                <a:cs typeface="Segoe UI Semilight"/>
              </a:rPr>
              <a:t>Securing an App Service</a:t>
            </a:r>
          </a:p>
        </p:txBody>
      </p:sp>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2572" y="1998090"/>
            <a:ext cx="841321" cy="841321"/>
          </a:xfrm>
          <a:prstGeom prst="rect">
            <a:avLst/>
          </a:prstGeom>
        </p:spPr>
      </p:pic>
      <p:sp>
        <p:nvSpPr>
          <p:cNvPr id="72" name="TextBox 71">
            <a:extLst>
              <a:ext uri="{FF2B5EF4-FFF2-40B4-BE49-F238E27FC236}">
                <a16:creationId xmlns:a16="http://schemas.microsoft.com/office/drawing/2014/main" id="{7E29BB54-8E41-47B6-8F73-DE1F1C4250D1}"/>
              </a:ext>
            </a:extLst>
          </p:cNvPr>
          <p:cNvSpPr txBox="1"/>
          <p:nvPr/>
        </p:nvSpPr>
        <p:spPr>
          <a:xfrm>
            <a:off x="8643905" y="2144222"/>
            <a:ext cx="3365533" cy="548640"/>
          </a:xfrm>
          <a:prstGeom prst="rect">
            <a:avLst/>
          </a:prstGeom>
          <a:noFill/>
        </p:spPr>
        <p:txBody>
          <a:bodyPr wrap="square" lIns="0" tIns="0" rIns="0" bIns="0" rtlCol="0" anchor="ctr">
            <a:noAutofit/>
          </a:bodyPr>
          <a:lstStyle/>
          <a:p>
            <a:r>
              <a:rPr lang="en-US">
                <a:cs typeface="Segoe UI Semilight"/>
              </a:rPr>
              <a:t>Custom Domain Names</a:t>
            </a:r>
          </a:p>
        </p:txBody>
      </p:sp>
      <p:pic>
        <p:nvPicPr>
          <p:cNvPr id="83" name="Picture 82" descr="Icon of an arrow in a circular motion and a cloud inside it">
            <a:extLst>
              <a:ext uri="{FF2B5EF4-FFF2-40B4-BE49-F238E27FC236}">
                <a16:creationId xmlns:a16="http://schemas.microsoft.com/office/drawing/2014/main" id="{A8EE0184-B575-4363-8408-DC25C5624C7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32572" y="3063640"/>
            <a:ext cx="841248" cy="841248"/>
          </a:xfrm>
          <a:prstGeom prst="rect">
            <a:avLst/>
          </a:prstGeom>
        </p:spPr>
      </p:pic>
      <p:sp>
        <p:nvSpPr>
          <p:cNvPr id="74" name="TextBox 73">
            <a:extLst>
              <a:ext uri="{FF2B5EF4-FFF2-40B4-BE49-F238E27FC236}">
                <a16:creationId xmlns:a16="http://schemas.microsoft.com/office/drawing/2014/main" id="{A0714706-50CD-4CFE-8E08-330B27872CC4}"/>
              </a:ext>
            </a:extLst>
          </p:cNvPr>
          <p:cNvSpPr txBox="1"/>
          <p:nvPr/>
        </p:nvSpPr>
        <p:spPr>
          <a:xfrm>
            <a:off x="8643905" y="3209527"/>
            <a:ext cx="3365533" cy="548640"/>
          </a:xfrm>
          <a:prstGeom prst="rect">
            <a:avLst/>
          </a:prstGeom>
          <a:noFill/>
        </p:spPr>
        <p:txBody>
          <a:bodyPr wrap="square" lIns="0" tIns="0" rIns="0" bIns="0" rtlCol="0" anchor="ctr">
            <a:noAutofit/>
          </a:bodyPr>
          <a:lstStyle/>
          <a:p>
            <a:r>
              <a:rPr lang="en-US">
                <a:cs typeface="Segoe UI Semilight"/>
              </a:rPr>
              <a:t>Backup an App Service</a:t>
            </a:r>
          </a:p>
        </p:txBody>
      </p:sp>
      <p:pic>
        <p:nvPicPr>
          <p:cNvPr id="90" name="Picture 89" descr="Icon of a magnifying glass showing a chart">
            <a:extLst>
              <a:ext uri="{FF2B5EF4-FFF2-40B4-BE49-F238E27FC236}">
                <a16:creationId xmlns:a16="http://schemas.microsoft.com/office/drawing/2014/main" id="{DE4D3E44-B8B5-47A7-8DB7-EC6E2491BDE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32572" y="4129117"/>
            <a:ext cx="841248" cy="841248"/>
          </a:xfrm>
          <a:prstGeom prst="rect">
            <a:avLst/>
          </a:prstGeom>
        </p:spPr>
      </p:pic>
      <p:sp>
        <p:nvSpPr>
          <p:cNvPr id="76" name="TextBox 75">
            <a:extLst>
              <a:ext uri="{FF2B5EF4-FFF2-40B4-BE49-F238E27FC236}">
                <a16:creationId xmlns:a16="http://schemas.microsoft.com/office/drawing/2014/main" id="{F704F8AC-692D-4654-81DA-9326E3228553}"/>
              </a:ext>
            </a:extLst>
          </p:cNvPr>
          <p:cNvSpPr txBox="1"/>
          <p:nvPr/>
        </p:nvSpPr>
        <p:spPr>
          <a:xfrm>
            <a:off x="8643905" y="4274832"/>
            <a:ext cx="3365533" cy="548640"/>
          </a:xfrm>
          <a:prstGeom prst="rect">
            <a:avLst/>
          </a:prstGeom>
          <a:noFill/>
        </p:spPr>
        <p:txBody>
          <a:bodyPr wrap="square" lIns="0" tIns="0" rIns="0" bIns="0" rtlCol="0" anchor="ctr">
            <a:noAutofit/>
          </a:bodyPr>
          <a:lstStyle/>
          <a:p>
            <a:r>
              <a:rPr lang="en-US">
                <a:cs typeface="Segoe UI Semilight"/>
              </a:rPr>
              <a:t>Application Insights</a:t>
            </a:r>
          </a:p>
        </p:txBody>
      </p:sp>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32572" y="5194595"/>
            <a:ext cx="841248" cy="839724"/>
          </a:xfrm>
          <a:prstGeom prst="rect">
            <a:avLst/>
          </a:prstGeom>
        </p:spPr>
      </p:pic>
      <p:sp>
        <p:nvSpPr>
          <p:cNvPr id="78" name="TextBox 77">
            <a:extLst>
              <a:ext uri="{FF2B5EF4-FFF2-40B4-BE49-F238E27FC236}">
                <a16:creationId xmlns:a16="http://schemas.microsoft.com/office/drawing/2014/main" id="{65529CFA-4D9D-4D2E-A9A1-A069036E8ED1}"/>
              </a:ext>
            </a:extLst>
          </p:cNvPr>
          <p:cNvSpPr txBox="1"/>
          <p:nvPr/>
        </p:nvSpPr>
        <p:spPr>
          <a:xfrm>
            <a:off x="8643905" y="5340137"/>
            <a:ext cx="3365533" cy="548640"/>
          </a:xfrm>
          <a:prstGeom prst="rect">
            <a:avLst/>
          </a:prstGeom>
          <a:noFill/>
        </p:spPr>
        <p:txBody>
          <a:bodyPr wrap="square" lIns="0" tIns="0" rIns="0" bIns="0" rtlCol="0" anchor="ctr">
            <a:noAutofit/>
          </a:bodyPr>
          <a:lstStyle/>
          <a:p>
            <a:r>
              <a:rPr lang="en-US">
                <a:cs typeface="Segoe UI Semilight"/>
              </a:rPr>
              <a:t>Demonstration –</a:t>
            </a:r>
          </a:p>
          <a:p>
            <a:r>
              <a:rPr lang="en-US">
                <a:cs typeface="Segoe UI Semilight"/>
              </a:rPr>
              <a:t>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solidFill>
                <a:schemeClr val="tx1"/>
              </a:solidFill>
              <a:ea typeface="Segoe UI" pitchFamily="34" charset="0"/>
              <a:cs typeface="Segoe UI" pitchFamily="34" charset="0"/>
            </a:endParaRPr>
          </a:p>
        </p:txBody>
      </p:sp>
      <p:pic>
        <p:nvPicPr>
          <p:cNvPr id="4" name="Picture 3" descr="Development tools : .NET, Node.js, PHP, Java, Python, HTML and Windows Container">
            <a:extLst>
              <a:ext uri="{FF2B5EF4-FFF2-40B4-BE49-F238E27FC236}">
                <a16:creationId xmlns:a16="http://schemas.microsoft.com/office/drawing/2014/main" id="{AB021FF8-4D16-4A37-B54E-C3F81E977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58" y="1422131"/>
            <a:ext cx="11500952" cy="1307052"/>
          </a:xfrm>
          <a:prstGeom prst="rect">
            <a:avLst/>
          </a:prstGeom>
        </p:spPr>
      </p:pic>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a:solidFill>
                  <a:schemeClr val="tx1"/>
                </a:solidFill>
                <a:cs typeface="Segoe UI Semilight"/>
              </a:rPr>
              <a:t>Includes Web Apps API Apps, Mobile Apps, and Function apps</a:t>
            </a:r>
          </a:p>
          <a:p>
            <a:pPr>
              <a:spcBef>
                <a:spcPts val="1200"/>
              </a:spcBef>
              <a:spcAft>
                <a:spcPts val="300"/>
              </a:spcAft>
            </a:pPr>
            <a:r>
              <a:rPr lang="en-US" sz="2000">
                <a:solidFill>
                  <a:schemeClr val="tx1"/>
                </a:solidFill>
                <a:cs typeface="Segoe UI Semilight"/>
              </a:rPr>
              <a:t>Fully managed environment enabling high productivity development</a:t>
            </a:r>
          </a:p>
          <a:p>
            <a:pPr>
              <a:spcBef>
                <a:spcPts val="1200"/>
              </a:spcBef>
              <a:spcAft>
                <a:spcPts val="300"/>
              </a:spcAft>
            </a:pPr>
            <a:r>
              <a:rPr lang="en-US" sz="2000">
                <a:solidFill>
                  <a:schemeClr val="tx1"/>
                </a:solidFill>
                <a:cs typeface="Segoe UI Semilight"/>
              </a:rPr>
              <a:t>Platform-as-a-service (PaaS) offering for building and deploying highly available cloud apps </a:t>
            </a:r>
            <a:br>
              <a:rPr lang="en-US" sz="2000">
                <a:solidFill>
                  <a:schemeClr val="tx1"/>
                </a:solidFill>
                <a:cs typeface="Segoe UI Semilight"/>
              </a:rPr>
            </a:br>
            <a:r>
              <a:rPr lang="en-US" sz="2000">
                <a:solidFill>
                  <a:schemeClr val="tx1"/>
                </a:solidFill>
                <a:cs typeface="Segoe UI Semilight"/>
              </a:rPr>
              <a:t>for web and mobile</a:t>
            </a:r>
          </a:p>
          <a:p>
            <a:pPr>
              <a:spcBef>
                <a:spcPts val="1200"/>
              </a:spcBef>
              <a:spcAft>
                <a:spcPts val="300"/>
              </a:spcAft>
            </a:pPr>
            <a:r>
              <a:rPr lang="en-US" sz="2000">
                <a:solidFill>
                  <a:schemeClr val="tx1"/>
                </a:solidFill>
                <a:cs typeface="Segoe UI Semilight"/>
              </a:rPr>
              <a:t>Platform handles infrastructure so developers focus on core web apps and services</a:t>
            </a:r>
          </a:p>
          <a:p>
            <a:pPr>
              <a:spcBef>
                <a:spcPts val="1200"/>
              </a:spcBef>
              <a:spcAft>
                <a:spcPts val="300"/>
              </a:spcAft>
            </a:pPr>
            <a:r>
              <a:rPr lang="en-US" sz="2000">
                <a:solidFill>
                  <a:schemeClr val="tx1"/>
                </a:solidFill>
                <a:cs typeface="Segoe UI Semilight"/>
              </a:rPr>
              <a:t>Developer productivity using .NET, .NET Core, Java, Python and a host of others</a:t>
            </a:r>
          </a:p>
          <a:p>
            <a:pPr>
              <a:spcBef>
                <a:spcPts val="1200"/>
              </a:spcBef>
              <a:spcAft>
                <a:spcPts val="300"/>
              </a:spcAft>
            </a:pPr>
            <a:r>
              <a:rPr lang="en-US" sz="2000">
                <a:solidFill>
                  <a:schemeClr val="tx1"/>
                </a:solidFill>
                <a:cs typeface="Segoe UI Semilight"/>
              </a:rPr>
              <a:t>Provides enterprise-grade security and compliance</a:t>
            </a:r>
          </a:p>
        </p:txBody>
      </p:sp>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Creating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Name must be unique</a:t>
            </a:r>
            <a:endParaRPr lang="en-IN" sz="2000" kern="120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Access using </a:t>
            </a:r>
            <a:r>
              <a:rPr lang="en-US" sz="2000" i="1" kern="1200">
                <a:solidFill>
                  <a:schemeClr val="tx1"/>
                </a:solidFill>
              </a:rPr>
              <a:t>azurewebsites.net – </a:t>
            </a:r>
            <a:r>
              <a:rPr lang="en-US" sz="2000" kern="1200">
                <a:solidFill>
                  <a:schemeClr val="tx1"/>
                </a:solidFill>
              </a:rPr>
              <a:t>can map to a custom domain</a:t>
            </a:r>
            <a:endParaRPr lang="en-IN" sz="2000" kern="120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Code (Runtime Stack) </a:t>
            </a:r>
            <a:endParaRPr lang="en-IN" sz="2000" kern="120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Docker Container </a:t>
            </a:r>
            <a:endParaRPr lang="en-IN" sz="2000" kern="120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Linux or Windows</a:t>
            </a:r>
            <a:endParaRPr lang="en-IN" sz="2000" kern="120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Region closest to your users</a:t>
            </a:r>
            <a:endParaRPr lang="en-IN" sz="2000" kern="120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App Service Plan</a:t>
            </a:r>
            <a:endParaRPr lang="en-IN" sz="2000" kern="120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Continuous Deployment</a:t>
            </a:r>
          </a:p>
        </p:txBody>
      </p:sp>
      <p:sp>
        <p:nvSpPr>
          <p:cNvPr id="3" name="Rectangle 2">
            <a:extLst>
              <a:ext uri="{FF2B5EF4-FFF2-40B4-BE49-F238E27FC236}">
                <a16:creationId xmlns:a16="http://schemas.microsoft.com/office/drawing/2014/main" id="{92BF57A4-DFE6-48FD-B706-731E8B92B3CA}"/>
              </a:ext>
            </a:extLst>
          </p:cNvPr>
          <p:cNvSpPr/>
          <p:nvPr/>
        </p:nvSpPr>
        <p:spPr>
          <a:xfrm>
            <a:off x="426532" y="1192214"/>
            <a:ext cx="3962906" cy="6378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Work in a single source control</a:t>
            </a:r>
          </a:p>
        </p:txBody>
      </p:sp>
      <p:sp>
        <p:nvSpPr>
          <p:cNvPr id="4" name="Rectangle 3">
            <a:extLst>
              <a:ext uri="{FF2B5EF4-FFF2-40B4-BE49-F238E27FC236}">
                <a16:creationId xmlns:a16="http://schemas.microsoft.com/office/drawing/2014/main" id="{7F08BAC9-43AB-4E79-BDA9-69AFE738EDA7}"/>
              </a:ext>
            </a:extLst>
          </p:cNvPr>
          <p:cNvSpPr/>
          <p:nvPr/>
        </p:nvSpPr>
        <p:spPr>
          <a:xfrm>
            <a:off x="426532" y="2036811"/>
            <a:ext cx="3962906" cy="137840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Whenever code updates are</a:t>
            </a:r>
            <a:br>
              <a:rPr lang="en-US">
                <a:solidFill>
                  <a:schemeClr val="tx1"/>
                </a:solidFill>
              </a:rPr>
            </a:br>
            <a:r>
              <a:rPr lang="en-US">
                <a:solidFill>
                  <a:schemeClr val="tx1"/>
                </a:solidFill>
              </a:rPr>
              <a:t>pushed to the source control,</a:t>
            </a:r>
            <a:br>
              <a:rPr lang="en-US">
                <a:solidFill>
                  <a:schemeClr val="tx1"/>
                </a:solidFill>
              </a:rPr>
            </a:br>
            <a:r>
              <a:rPr lang="en-US">
                <a:solidFill>
                  <a:schemeClr val="tx1"/>
                </a:solidFill>
              </a:rPr>
              <a:t>then the website or web app will automatically pick up the updates</a:t>
            </a:r>
          </a:p>
        </p:txBody>
      </p:sp>
      <p:sp>
        <p:nvSpPr>
          <p:cNvPr id="5" name="Rectangle 4">
            <a:extLst>
              <a:ext uri="{FF2B5EF4-FFF2-40B4-BE49-F238E27FC236}">
                <a16:creationId xmlns:a16="http://schemas.microsoft.com/office/drawing/2014/main" id="{C7DC2127-FB27-4339-B1ED-0D3E73261361}"/>
              </a:ext>
            </a:extLst>
          </p:cNvPr>
          <p:cNvSpPr/>
          <p:nvPr/>
        </p:nvSpPr>
        <p:spPr>
          <a:xfrm>
            <a:off x="426532" y="3738444"/>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A continuous deployment workflow publishes the most recent updates from a project</a:t>
            </a:r>
          </a:p>
        </p:txBody>
      </p:sp>
      <p:sp>
        <p:nvSpPr>
          <p:cNvPr id="8" name="Rectangle 7">
            <a:extLst>
              <a:ext uri="{FF2B5EF4-FFF2-40B4-BE49-F238E27FC236}">
                <a16:creationId xmlns:a16="http://schemas.microsoft.com/office/drawing/2014/main" id="{DD8002E6-A425-4BD7-88B3-81B9031BCB09}"/>
              </a:ext>
            </a:extLst>
          </p:cNvPr>
          <p:cNvSpPr/>
          <p:nvPr/>
        </p:nvSpPr>
        <p:spPr>
          <a:xfrm>
            <a:off x="426532" y="5195060"/>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Use the portal for continuous deployments from GitHub, Bitbucket, or Azure DevOps</a:t>
            </a:r>
          </a:p>
        </p:txBody>
      </p:sp>
      <p:sp>
        <p:nvSpPr>
          <p:cNvPr id="7" name="Rectangle 6">
            <a:extLst>
              <a:ext uri="{FF2B5EF4-FFF2-40B4-BE49-F238E27FC236}">
                <a16:creationId xmlns:a16="http://schemas.microsoft.com/office/drawing/2014/main" id="{C061A86C-8E42-41A2-829D-D7F88F8071D4}"/>
              </a:ext>
              <a:ext uri="{C183D7F6-B498-43B3-948B-1728B52AA6E4}">
                <adec:decorative xmlns:adec="http://schemas.microsoft.com/office/drawing/2017/decorative" val="1"/>
              </a:ext>
            </a:extLst>
          </p:cNvPr>
          <p:cNvSpPr/>
          <p:nvPr/>
        </p:nvSpPr>
        <p:spPr bwMode="auto">
          <a:xfrm>
            <a:off x="4554790" y="1192213"/>
            <a:ext cx="745464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grpSp>
        <p:nvGrpSpPr>
          <p:cNvPr id="45" name="Group 44" descr="Diagram illustrating that two developers are sending information to GitHub and GitHub is providing the information to a website">
            <a:extLst>
              <a:ext uri="{FF2B5EF4-FFF2-40B4-BE49-F238E27FC236}">
                <a16:creationId xmlns:a16="http://schemas.microsoft.com/office/drawing/2014/main" id="{107BDE37-D08D-4703-BD8D-F41F4AAA88B7}"/>
              </a:ext>
            </a:extLst>
          </p:cNvPr>
          <p:cNvGrpSpPr/>
          <p:nvPr/>
        </p:nvGrpSpPr>
        <p:grpSpPr>
          <a:xfrm>
            <a:off x="4813874" y="1549240"/>
            <a:ext cx="6443200" cy="4364255"/>
            <a:chOff x="4813874" y="1549240"/>
            <a:chExt cx="6443200" cy="4364255"/>
          </a:xfrm>
        </p:grpSpPr>
        <p:sp>
          <p:nvSpPr>
            <p:cNvPr id="34" name="TextBox 33">
              <a:extLst>
                <a:ext uri="{FF2B5EF4-FFF2-40B4-BE49-F238E27FC236}">
                  <a16:creationId xmlns:a16="http://schemas.microsoft.com/office/drawing/2014/main" id="{C065F36B-F91A-4011-9BA4-4C077D184064}"/>
                </a:ext>
              </a:extLst>
            </p:cNvPr>
            <p:cNvSpPr txBox="1"/>
            <p:nvPr/>
          </p:nvSpPr>
          <p:spPr>
            <a:xfrm>
              <a:off x="4813874" y="1549240"/>
              <a:ext cx="2835713" cy="307777"/>
            </a:xfrm>
            <a:prstGeom prst="rect">
              <a:avLst/>
            </a:prstGeom>
            <a:noFill/>
          </p:spPr>
          <p:txBody>
            <a:bodyPr wrap="none" lIns="0" tIns="0" rIns="0" bIns="0" rtlCol="0" anchor="t">
              <a:spAutoFit/>
            </a:bodyPr>
            <a:lstStyle/>
            <a:p>
              <a:pPr>
                <a:spcAft>
                  <a:spcPts val="600"/>
                </a:spcAft>
              </a:pPr>
              <a:r>
                <a:rPr lang="en-US" sz="2000">
                  <a:latin typeface="+mj-lt"/>
                </a:rPr>
                <a:t>Continuous Deployment</a:t>
              </a:r>
              <a:endParaRPr lang="en-IN" sz="2000">
                <a:latin typeface="+mj-lt"/>
              </a:endParaRPr>
            </a:p>
          </p:txBody>
        </p:sp>
        <p:pic>
          <p:nvPicPr>
            <p:cNvPr id="36" name="Picture 35" descr="Icon of a computer screen">
              <a:extLst>
                <a:ext uri="{FF2B5EF4-FFF2-40B4-BE49-F238E27FC236}">
                  <a16:creationId xmlns:a16="http://schemas.microsoft.com/office/drawing/2014/main" id="{0811C895-16C1-4734-905D-504F5DFCC0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2631412"/>
              <a:ext cx="594360" cy="594360"/>
            </a:xfrm>
            <a:prstGeom prst="rect">
              <a:avLst/>
            </a:prstGeom>
          </p:spPr>
        </p:pic>
        <p:sp>
          <p:nvSpPr>
            <p:cNvPr id="42" name="TextBox 41">
              <a:extLst>
                <a:ext uri="{FF2B5EF4-FFF2-40B4-BE49-F238E27FC236}">
                  <a16:creationId xmlns:a16="http://schemas.microsoft.com/office/drawing/2014/main" id="{F5654307-81C9-4F5F-A1F2-7468F5F87AA9}"/>
                </a:ext>
              </a:extLst>
            </p:cNvPr>
            <p:cNvSpPr txBox="1"/>
            <p:nvPr/>
          </p:nvSpPr>
          <p:spPr>
            <a:xfrm>
              <a:off x="5145964" y="3363233"/>
              <a:ext cx="1092030" cy="246221"/>
            </a:xfrm>
            <a:prstGeom prst="rect">
              <a:avLst/>
            </a:prstGeom>
            <a:noFill/>
          </p:spPr>
          <p:txBody>
            <a:bodyPr wrap="none" lIns="0" tIns="0" rIns="0" bIns="0" rtlCol="0" anchor="t">
              <a:spAutoFit/>
            </a:bodyPr>
            <a:lstStyle/>
            <a:p>
              <a:pPr>
                <a:spcAft>
                  <a:spcPts val="600"/>
                </a:spcAft>
              </a:pPr>
              <a:r>
                <a:rPr lang="en-US" sz="1600"/>
                <a:t>Developer 1</a:t>
              </a:r>
              <a:endParaRPr lang="en-IN" sz="1600"/>
            </a:p>
          </p:txBody>
        </p:sp>
        <p:cxnSp>
          <p:nvCxnSpPr>
            <p:cNvPr id="21" name="Straight Arrow Connector 20">
              <a:extLst>
                <a:ext uri="{FF2B5EF4-FFF2-40B4-BE49-F238E27FC236}">
                  <a16:creationId xmlns:a16="http://schemas.microsoft.com/office/drawing/2014/main" id="{1F7CD421-0C49-466A-9380-A285E5CAA6D6}"/>
                </a:ext>
              </a:extLst>
            </p:cNvPr>
            <p:cNvCxnSpPr>
              <a:cxnSpLocks/>
            </p:cNvCxnSpPr>
            <p:nvPr/>
          </p:nvCxnSpPr>
          <p:spPr>
            <a:xfrm>
              <a:off x="6442857" y="3147274"/>
              <a:ext cx="1032216" cy="97594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computer screen">
              <a:extLst>
                <a:ext uri="{FF2B5EF4-FFF2-40B4-BE49-F238E27FC236}">
                  <a16:creationId xmlns:a16="http://schemas.microsoft.com/office/drawing/2014/main" id="{E7CB59CC-1FCE-42FE-8C4E-0F0903AC9D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4915646"/>
              <a:ext cx="594360" cy="594360"/>
            </a:xfrm>
            <a:prstGeom prst="rect">
              <a:avLst/>
            </a:prstGeom>
          </p:spPr>
        </p:pic>
        <p:sp>
          <p:nvSpPr>
            <p:cNvPr id="43" name="TextBox 42">
              <a:extLst>
                <a:ext uri="{FF2B5EF4-FFF2-40B4-BE49-F238E27FC236}">
                  <a16:creationId xmlns:a16="http://schemas.microsoft.com/office/drawing/2014/main" id="{E5A19090-E23D-46D9-89ED-5969124AEB89}"/>
                </a:ext>
              </a:extLst>
            </p:cNvPr>
            <p:cNvSpPr txBox="1"/>
            <p:nvPr/>
          </p:nvSpPr>
          <p:spPr>
            <a:xfrm>
              <a:off x="5145964" y="5667274"/>
              <a:ext cx="1092030" cy="246221"/>
            </a:xfrm>
            <a:prstGeom prst="rect">
              <a:avLst/>
            </a:prstGeom>
            <a:noFill/>
          </p:spPr>
          <p:txBody>
            <a:bodyPr wrap="none" lIns="0" tIns="0" rIns="0" bIns="0" rtlCol="0" anchor="t">
              <a:spAutoFit/>
            </a:bodyPr>
            <a:lstStyle/>
            <a:p>
              <a:pPr>
                <a:spcAft>
                  <a:spcPts val="600"/>
                </a:spcAft>
              </a:pPr>
              <a:r>
                <a:rPr lang="en-US" sz="1600"/>
                <a:t>Developer 2</a:t>
              </a:r>
              <a:endParaRPr lang="en-IN" sz="1600"/>
            </a:p>
          </p:txBody>
        </p:sp>
        <p:cxnSp>
          <p:nvCxnSpPr>
            <p:cNvPr id="22" name="Straight Arrow Connector 21">
              <a:extLst>
                <a:ext uri="{FF2B5EF4-FFF2-40B4-BE49-F238E27FC236}">
                  <a16:creationId xmlns:a16="http://schemas.microsoft.com/office/drawing/2014/main" id="{BF6FA496-BF0C-4DDB-A68C-573B69236DBF}"/>
                </a:ext>
              </a:extLst>
            </p:cNvPr>
            <p:cNvCxnSpPr>
              <a:cxnSpLocks/>
            </p:cNvCxnSpPr>
            <p:nvPr/>
          </p:nvCxnSpPr>
          <p:spPr>
            <a:xfrm flipV="1">
              <a:off x="6442857" y="4433149"/>
              <a:ext cx="1035003" cy="978408"/>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26E993-653A-474D-AC28-2402B299B906}"/>
                </a:ext>
              </a:extLst>
            </p:cNvPr>
            <p:cNvSpPr/>
            <p:nvPr/>
          </p:nvSpPr>
          <p:spPr bwMode="auto">
            <a:xfrm>
              <a:off x="7582738" y="3537903"/>
              <a:ext cx="1342819" cy="134281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spcAft>
                  <a:spcPts val="600"/>
                </a:spcAft>
              </a:pPr>
              <a:r>
                <a:rPr lang="en-US" sz="1600">
                  <a:solidFill>
                    <a:schemeClr val="bg1"/>
                  </a:solidFill>
                </a:rPr>
                <a:t>GitHub</a:t>
              </a:r>
            </a:p>
          </p:txBody>
        </p:sp>
        <p:pic>
          <p:nvPicPr>
            <p:cNvPr id="2058" name="Picture 10" descr="Github character silhouette | Free Icon">
              <a:extLst>
                <a:ext uri="{FF2B5EF4-FFF2-40B4-BE49-F238E27FC236}">
                  <a16:creationId xmlns:a16="http://schemas.microsoft.com/office/drawing/2014/main" id="{E2BCF348-C7B7-47E7-B1AA-E8C5145EE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3" y="3678039"/>
              <a:ext cx="787828" cy="78782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CFB5487-3766-464E-A91B-B77A4D601776}"/>
                </a:ext>
              </a:extLst>
            </p:cNvPr>
            <p:cNvSpPr txBox="1"/>
            <p:nvPr/>
          </p:nvSpPr>
          <p:spPr>
            <a:xfrm>
              <a:off x="7354187" y="4971034"/>
              <a:ext cx="2801473" cy="246221"/>
            </a:xfrm>
            <a:prstGeom prst="rect">
              <a:avLst/>
            </a:prstGeom>
            <a:noFill/>
          </p:spPr>
          <p:txBody>
            <a:bodyPr wrap="none" lIns="0" tIns="0" rIns="0" bIns="0" rtlCol="0" anchor="t">
              <a:spAutoFit/>
            </a:bodyPr>
            <a:lstStyle/>
            <a:p>
              <a:pPr>
                <a:spcAft>
                  <a:spcPts val="600"/>
                </a:spcAft>
              </a:pPr>
              <a:r>
                <a:rPr lang="en-US" sz="1600"/>
                <a:t>Or similar single source control</a:t>
              </a:r>
              <a:endParaRPr lang="en-IN" sz="1600"/>
            </a:p>
          </p:txBody>
        </p:sp>
        <p:cxnSp>
          <p:nvCxnSpPr>
            <p:cNvPr id="24" name="Straight Arrow Connector 23">
              <a:extLst>
                <a:ext uri="{FF2B5EF4-FFF2-40B4-BE49-F238E27FC236}">
                  <a16:creationId xmlns:a16="http://schemas.microsoft.com/office/drawing/2014/main" id="{E19E6087-5BAF-4167-9CE1-B9FF1B1AB820}"/>
                </a:ext>
              </a:extLst>
            </p:cNvPr>
            <p:cNvCxnSpPr>
              <a:cxnSpLocks/>
            </p:cNvCxnSpPr>
            <p:nvPr/>
          </p:nvCxnSpPr>
          <p:spPr>
            <a:xfrm>
              <a:off x="9030435" y="4209312"/>
              <a:ext cx="1035050"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descr="Icons of a series of circles with rings enclosing a bigger circle at the centre">
              <a:extLst>
                <a:ext uri="{FF2B5EF4-FFF2-40B4-BE49-F238E27FC236}">
                  <a16:creationId xmlns:a16="http://schemas.microsoft.com/office/drawing/2014/main" id="{BC9FDE17-B9F0-46D1-87E9-02B7FB10E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877" y="3779384"/>
              <a:ext cx="594360" cy="594360"/>
            </a:xfrm>
            <a:prstGeom prst="rect">
              <a:avLst/>
            </a:prstGeom>
          </p:spPr>
        </p:pic>
        <p:sp>
          <p:nvSpPr>
            <p:cNvPr id="44" name="TextBox 43">
              <a:extLst>
                <a:ext uri="{FF2B5EF4-FFF2-40B4-BE49-F238E27FC236}">
                  <a16:creationId xmlns:a16="http://schemas.microsoft.com/office/drawing/2014/main" id="{B46BEBC1-D9F0-4883-8C6A-6542C5596554}"/>
                </a:ext>
              </a:extLst>
            </p:cNvPr>
            <p:cNvSpPr txBox="1"/>
            <p:nvPr/>
          </p:nvSpPr>
          <p:spPr>
            <a:xfrm>
              <a:off x="10531041" y="4530140"/>
              <a:ext cx="726033" cy="246221"/>
            </a:xfrm>
            <a:prstGeom prst="rect">
              <a:avLst/>
            </a:prstGeom>
            <a:noFill/>
          </p:spPr>
          <p:txBody>
            <a:bodyPr wrap="none" lIns="0" tIns="0" rIns="0" bIns="0" rtlCol="0" anchor="t">
              <a:spAutoFit/>
            </a:bodyPr>
            <a:lstStyle/>
            <a:p>
              <a:pPr>
                <a:spcAft>
                  <a:spcPts val="600"/>
                </a:spcAft>
              </a:pPr>
              <a:r>
                <a:rPr lang="en-US" sz="1600"/>
                <a:t>Website</a:t>
              </a:r>
              <a:endParaRPr lang="en-IN" sz="1600"/>
            </a:p>
          </p:txBody>
        </p:sp>
      </p:grpSp>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a:latin typeface="+mj-lt"/>
              </a:rPr>
              <a:t>Continuous Deployment with Stage Slot</a:t>
            </a:r>
            <a:endParaRPr lang="en-IN">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a:t>Developer 1</a:t>
              </a:r>
              <a:endParaRPr lang="en-IN" sz="120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a:t>Developer 2</a:t>
              </a:r>
              <a:endParaRPr lang="en-IN" sz="120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a:solidFill>
                    <a:schemeClr val="bg1"/>
                  </a:solidFill>
                </a:rPr>
                <a:t>GitHub</a:t>
              </a:r>
              <a:endParaRPr lang="en-IN" sz="110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a:t>Staging</a:t>
              </a:r>
              <a:endParaRPr lang="en-IN" sz="120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a:solidFill>
                    <a:srgbClr val="FF0000"/>
                  </a:solidFill>
                </a:rPr>
                <a:t>Swap</a:t>
              </a:r>
              <a:endParaRPr lang="en-IN" sz="120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a:t>Production</a:t>
              </a:r>
              <a:endParaRPr lang="en-IN" sz="120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Deploy to a different deployment slots (depends on service plan)</a:t>
            </a:r>
            <a:endParaRPr lang="en-IN" sz="1600" kern="120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Validate changes before sending to production</a:t>
            </a:r>
            <a:endParaRPr lang="en-IN" sz="1600" kern="120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Deployment slots are live apps with their own hostnames</a:t>
            </a:r>
            <a:endParaRPr lang="en-IN" sz="1600" kern="120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Avoids a cold start – eliminates downtime</a:t>
            </a:r>
            <a:endParaRPr lang="en-IN" sz="1600" kern="120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Fallback to a last known good site</a:t>
            </a:r>
            <a:endParaRPr lang="en-IN" sz="1600" kern="120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Auto Swap when pre-swap validation is not needed</a:t>
            </a:r>
            <a:endParaRPr lang="en-IN" sz="1600" kern="120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Creating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A new slot can be empty or cloned</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Securing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a:solidFill>
                  <a:schemeClr val="tx1"/>
                </a:solidFill>
                <a:latin typeface="+mj-lt"/>
              </a:rPr>
              <a:t>Authentication:</a:t>
            </a:r>
          </a:p>
          <a:p>
            <a:pPr marL="0" lvl="1">
              <a:spcBef>
                <a:spcPts val="600"/>
              </a:spcBef>
            </a:pPr>
            <a:r>
              <a:rPr lang="en-US" sz="2000">
                <a:solidFill>
                  <a:schemeClr val="tx1"/>
                </a:solidFill>
              </a:rPr>
              <a:t>Enable authentication – default anonymous</a:t>
            </a:r>
          </a:p>
          <a:p>
            <a:pPr marL="0" lvl="1">
              <a:spcBef>
                <a:spcPts val="600"/>
              </a:spcBef>
            </a:pPr>
            <a:r>
              <a:rPr lang="en-US" sz="200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a:solidFill>
                  <a:schemeClr val="tx1"/>
                </a:solidFill>
                <a:latin typeface="+mj-lt"/>
              </a:rPr>
              <a:t>Security:</a:t>
            </a:r>
          </a:p>
          <a:p>
            <a:pPr marL="0" lvl="1">
              <a:spcBef>
                <a:spcPts val="600"/>
              </a:spcBef>
            </a:pPr>
            <a:r>
              <a:rPr lang="en-US" sz="2000">
                <a:solidFill>
                  <a:schemeClr val="tx1"/>
                </a:solidFill>
              </a:rPr>
              <a:t>Troubleshoot with Diagnostic Logs – failed requests, app logging</a:t>
            </a:r>
          </a:p>
          <a:p>
            <a:pPr marL="0" lvl="1">
              <a:spcBef>
                <a:spcPts val="600"/>
              </a:spcBef>
            </a:pPr>
            <a:r>
              <a:rPr lang="en-US" sz="2000">
                <a:solidFill>
                  <a:schemeClr val="tx1"/>
                </a:solidFill>
              </a:rPr>
              <a:t>Add an SSL certificate – HTTPS</a:t>
            </a:r>
          </a:p>
          <a:p>
            <a:pPr marL="0" lvl="1">
              <a:spcBef>
                <a:spcPts val="600"/>
              </a:spcBef>
            </a:pPr>
            <a:r>
              <a:rPr lang="en-US" sz="2000">
                <a:solidFill>
                  <a:schemeClr val="tx1"/>
                </a:solidFill>
              </a:rPr>
              <a:t>Define a priority ordered allow/deny list to control network access</a:t>
            </a:r>
            <a:br>
              <a:rPr lang="en-US" sz="2000">
                <a:solidFill>
                  <a:schemeClr val="tx1"/>
                </a:solidFill>
              </a:rPr>
            </a:br>
            <a:r>
              <a:rPr lang="en-US" sz="2000">
                <a:solidFill>
                  <a:schemeClr val="tx1"/>
                </a:solidFill>
              </a:rPr>
              <a:t>to the app</a:t>
            </a:r>
          </a:p>
          <a:p>
            <a:pPr marL="0" lvl="1">
              <a:spcBef>
                <a:spcPts val="600"/>
              </a:spcBef>
            </a:pPr>
            <a:r>
              <a:rPr lang="en-US" sz="200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4" descr="A screen shot of App Service Authentiation. Log in with Azure Active Directory is set as the default">
            <a:extLst>
              <a:ext uri="{FF2B5EF4-FFF2-40B4-BE49-F238E27FC236}">
                <a16:creationId xmlns:a16="http://schemas.microsoft.com/office/drawing/2014/main" id="{0451ABA4-E85E-492B-8132-9566CB013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346" y="1286346"/>
            <a:ext cx="3840080" cy="2001092"/>
          </a:xfrm>
          <a:prstGeom prst="rect">
            <a:avLst/>
          </a:prstGeom>
          <a:ln w="6350">
            <a:solidFill>
              <a:schemeClr val="bg1">
                <a:lumMod val="65000"/>
              </a:schemeClr>
            </a:solidFill>
          </a:ln>
        </p:spPr>
      </p:pic>
      <p:pic>
        <p:nvPicPr>
          <p:cNvPr id="4" name="Picture 7" descr="A screen shot of Protocol Settings and TLS/SSL bindings. HTTPS Only is enabled. TLS is set to 1.2">
            <a:extLst>
              <a:ext uri="{FF2B5EF4-FFF2-40B4-BE49-F238E27FC236}">
                <a16:creationId xmlns:a16="http://schemas.microsoft.com/office/drawing/2014/main" id="{E090EEEA-87FF-4A25-B669-9C66E45EC8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1346" y="3401432"/>
            <a:ext cx="3862204" cy="2846320"/>
          </a:xfrm>
          <a:prstGeom prst="rect">
            <a:avLst/>
          </a:prstGeom>
          <a:ln w="6350">
            <a:solidFill>
              <a:schemeClr val="bg1">
                <a:lumMod val="65000"/>
              </a:schemeClr>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Redirect the default web </a:t>
            </a:r>
            <a:br>
              <a:rPr lang="en-US" sz="2000">
                <a:solidFill>
                  <a:schemeClr val="tx1"/>
                </a:solidFill>
              </a:rPr>
            </a:br>
            <a:r>
              <a:rPr lang="en-US" sz="200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Ensure App Service plan supports custom domains</a:t>
            </a:r>
          </a:p>
          <a:p>
            <a:endParaRPr lang="en-US" sz="200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Module Overview</a:t>
            </a:r>
          </a:p>
        </p:txBody>
      </p:sp>
      <p:pic>
        <p:nvPicPr>
          <p:cNvPr id="9" name="Picture 8" descr="Icon of four circles interconnected with one another">
            <a:extLst>
              <a:ext uri="{FF2B5EF4-FFF2-40B4-BE49-F238E27FC236}">
                <a16:creationId xmlns:a16="http://schemas.microsoft.com/office/drawing/2014/main" id="{ABC2308B-16C6-46C1-8134-F6BAFBAC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271947"/>
            <a:ext cx="914479" cy="914479"/>
          </a:xfrm>
          <a:prstGeom prst="rect">
            <a:avLst/>
          </a:prstGeom>
        </p:spPr>
      </p:pic>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Lesson 01: Azure App Service Plans</a:t>
            </a: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hree squares and a cloud">
            <a:extLst>
              <a:ext uri="{FF2B5EF4-FFF2-40B4-BE49-F238E27FC236}">
                <a16:creationId xmlns:a16="http://schemas.microsoft.com/office/drawing/2014/main" id="{B7453B38-9A11-4AB3-A735-FB62951CC1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351772"/>
            <a:ext cx="915924" cy="915924"/>
          </a:xfrm>
          <a:prstGeom prst="rect">
            <a:avLst/>
          </a:prstGeom>
        </p:spPr>
      </p:pic>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Lesson 02: Azure App Services</a:t>
            </a: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document">
            <a:extLst>
              <a:ext uri="{FF2B5EF4-FFF2-40B4-BE49-F238E27FC236}">
                <a16:creationId xmlns:a16="http://schemas.microsoft.com/office/drawing/2014/main" id="{4F8DB3E1-80A9-423F-9AC2-F575B062F2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433042"/>
            <a:ext cx="915924" cy="915924"/>
          </a:xfrm>
          <a:prstGeom prst="rect">
            <a:avLst/>
          </a:prstGeom>
        </p:spPr>
      </p:pic>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Lesson 03: Container Services</a:t>
            </a: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person sitting in a desk">
            <a:extLst>
              <a:ext uri="{FF2B5EF4-FFF2-40B4-BE49-F238E27FC236}">
                <a16:creationId xmlns:a16="http://schemas.microsoft.com/office/drawing/2014/main" id="{DDF7D571-0E20-44BD-9421-EC9F0FBC04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4514312"/>
            <a:ext cx="915924" cy="915924"/>
          </a:xfrm>
          <a:prstGeom prst="rect">
            <a:avLst/>
          </a:prstGeom>
        </p:spPr>
      </p:pic>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Lesson 04: Azure Kubernetes Service</a:t>
            </a: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138" y="5595581"/>
            <a:ext cx="915924" cy="915924"/>
          </a:xfrm>
          <a:prstGeom prst="rect">
            <a:avLst/>
          </a:prstGeom>
        </p:spPr>
      </p:pic>
      <p:sp>
        <p:nvSpPr>
          <p:cNvPr id="40" name="Rectangle 39">
            <a:extLst>
              <a:ext uri="{FF2B5EF4-FFF2-40B4-BE49-F238E27FC236}">
                <a16:creationId xmlns:a16="http://schemas.microsoft.com/office/drawing/2014/main" id="{223021D5-5C92-48B1-AC95-26B25E2588B8}"/>
              </a:ext>
            </a:extLst>
          </p:cNvPr>
          <p:cNvSpPr/>
          <p:nvPr/>
        </p:nvSpPr>
        <p:spPr bwMode="auto">
          <a:xfrm>
            <a:off x="1646691" y="5687783"/>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Lesson 05: Module 09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Application Insights</a:t>
            </a:r>
          </a:p>
        </p:txBody>
      </p:sp>
      <p:sp>
        <p:nvSpPr>
          <p:cNvPr id="9" name="Rectangle 8">
            <a:extLst>
              <a:ext uri="{FF2B5EF4-FFF2-40B4-BE49-F238E27FC236}">
                <a16:creationId xmlns:a16="http://schemas.microsoft.com/office/drawing/2014/main" id="{90414737-748E-4D30-9EF0-D05E9139CE9F}"/>
              </a:ext>
            </a:extLst>
          </p:cNvPr>
          <p:cNvSpPr/>
          <p:nvPr/>
        </p:nvSpPr>
        <p:spPr bwMode="auto">
          <a:xfrm>
            <a:off x="427038" y="1717145"/>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Request rates, deny rates, response time and failure rates</a:t>
            </a:r>
            <a:endParaRPr lang="en-US" sz="2000" dirty="0">
              <a:solidFill>
                <a:schemeClr val="tx1"/>
              </a:solidFill>
            </a:endParaRPr>
          </a:p>
        </p:txBody>
      </p:sp>
      <p:sp>
        <p:nvSpPr>
          <p:cNvPr id="11" name="Rectangle 10">
            <a:extLst>
              <a:ext uri="{FF2B5EF4-FFF2-40B4-BE49-F238E27FC236}">
                <a16:creationId xmlns:a16="http://schemas.microsoft.com/office/drawing/2014/main" id="{BE2BC413-F2E6-4082-813A-F64D3D22D804}"/>
              </a:ext>
            </a:extLst>
          </p:cNvPr>
          <p:cNvSpPr/>
          <p:nvPr/>
        </p:nvSpPr>
        <p:spPr bwMode="auto">
          <a:xfrm>
            <a:off x="426722" y="2840227"/>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Page views and load performance</a:t>
            </a:r>
            <a:endParaRPr lang="en-US" sz="2000">
              <a:solidFill>
                <a:schemeClr val="tx1"/>
              </a:solidFill>
            </a:endParaRPr>
          </a:p>
        </p:txBody>
      </p:sp>
      <p:sp>
        <p:nvSpPr>
          <p:cNvPr id="12" name="Rectangle 11">
            <a:extLst>
              <a:ext uri="{FF2B5EF4-FFF2-40B4-BE49-F238E27FC236}">
                <a16:creationId xmlns:a16="http://schemas.microsoft.com/office/drawing/2014/main" id="{0F587B35-0EB5-48C7-8410-2FFC137640BA}"/>
              </a:ext>
            </a:extLst>
          </p:cNvPr>
          <p:cNvSpPr/>
          <p:nvPr/>
        </p:nvSpPr>
        <p:spPr bwMode="auto">
          <a:xfrm>
            <a:off x="426722" y="3950618"/>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User and session counts</a:t>
            </a:r>
            <a:endParaRPr lang="en-US" sz="2000">
              <a:solidFill>
                <a:schemeClr val="tx1"/>
              </a:solidFill>
            </a:endParaRPr>
          </a:p>
        </p:txBody>
      </p:sp>
      <p:sp>
        <p:nvSpPr>
          <p:cNvPr id="13" name="Rectangle 12">
            <a:extLst>
              <a:ext uri="{FF2B5EF4-FFF2-40B4-BE49-F238E27FC236}">
                <a16:creationId xmlns:a16="http://schemas.microsoft.com/office/drawing/2014/main" id="{9070A779-7BEC-430C-8196-CB07A625F127}"/>
              </a:ext>
            </a:extLst>
          </p:cNvPr>
          <p:cNvSpPr/>
          <p:nvPr/>
        </p:nvSpPr>
        <p:spPr bwMode="auto">
          <a:xfrm>
            <a:off x="426722" y="4663196"/>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Performance counters</a:t>
            </a:r>
            <a:endParaRPr lang="en-US" sz="2000">
              <a:solidFill>
                <a:schemeClr val="tx1"/>
              </a:solidFill>
            </a:endParaRPr>
          </a:p>
        </p:txBody>
      </p:sp>
      <p:sp>
        <p:nvSpPr>
          <p:cNvPr id="14" name="Rectangle 13">
            <a:extLst>
              <a:ext uri="{FF2B5EF4-FFF2-40B4-BE49-F238E27FC236}">
                <a16:creationId xmlns:a16="http://schemas.microsoft.com/office/drawing/2014/main" id="{AB47AECE-978C-46CC-92CA-D9B629D517CB}"/>
              </a:ext>
            </a:extLst>
          </p:cNvPr>
          <p:cNvSpPr/>
          <p:nvPr/>
        </p:nvSpPr>
        <p:spPr bwMode="auto">
          <a:xfrm>
            <a:off x="426722" y="5375772"/>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Diagnostics and Exceptions</a:t>
            </a:r>
            <a:endParaRPr lang="en-US" sz="2000">
              <a:solidFill>
                <a:schemeClr val="tx1"/>
              </a:solidFill>
            </a:endParaRPr>
          </a:p>
        </p:txBody>
      </p:sp>
      <p:sp>
        <p:nvSpPr>
          <p:cNvPr id="4" name="Rectangle 3">
            <a:extLst>
              <a:ext uri="{FF2B5EF4-FFF2-40B4-BE49-F238E27FC236}">
                <a16:creationId xmlns:a16="http://schemas.microsoft.com/office/drawing/2014/main" id="{93836325-FB28-48C6-B24B-111E55318EA0}"/>
              </a:ext>
              <a:ext uri="{C183D7F6-B498-43B3-948B-1728B52AA6E4}">
                <adec:decorative xmlns:adec="http://schemas.microsoft.com/office/drawing/2017/decorative" val="1"/>
              </a:ext>
            </a:extLst>
          </p:cNvPr>
          <p:cNvSpPr/>
          <p:nvPr/>
        </p:nvSpPr>
        <p:spPr bwMode="auto">
          <a:xfrm>
            <a:off x="4661778" y="1192213"/>
            <a:ext cx="7348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6" descr="Application Insights is receiving web apps, client apps, web service, and background services data. Application Insights is presenting data with alerts, Power BI, Visual Studio, Rest API, and continuous export">
            <a:extLst>
              <a:ext uri="{FF2B5EF4-FFF2-40B4-BE49-F238E27FC236}">
                <a16:creationId xmlns:a16="http://schemas.microsoft.com/office/drawing/2014/main" id="{EB8F483F-0DB7-489A-AC97-73875E08001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46793" y="1764523"/>
            <a:ext cx="7178508" cy="4208426"/>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Demonstration – Create an app service</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a:cs typeface="Segoe UI Semilight"/>
              </a:rPr>
              <a:t>Create a Web App in the Azure Portal</a:t>
            </a:r>
            <a:endParaRPr lang="en-US" sz="240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a:cs typeface="Segoe UI Semilight"/>
              </a:rPr>
              <a:t>Test the Web App</a:t>
            </a:r>
            <a:endParaRPr lang="en-US" sz="240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828740" cy="369332"/>
          </a:xfrm>
          <a:prstGeom prst="rect">
            <a:avLst/>
          </a:prstGeom>
        </p:spPr>
        <p:txBody>
          <a:bodyPr wrap="none" lIns="0" tIns="0" rIns="0" bIns="0">
            <a:spAutoFit/>
          </a:bodyPr>
          <a:lstStyle/>
          <a:p>
            <a:r>
              <a:rPr lang="en-US" sz="2400">
                <a:cs typeface="Segoe UI Semilight"/>
              </a:rPr>
              <a:t>Configure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n arrow in a circular motion and a cloud inside it">
            <a:extLst>
              <a:ext uri="{FF2B5EF4-FFF2-40B4-BE49-F238E27FC236}">
                <a16:creationId xmlns:a16="http://schemas.microsoft.com/office/drawing/2014/main" id="{A3997300-B408-4DB2-8B2D-A45C98705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5048250"/>
            <a:ext cx="950976" cy="950976"/>
          </a:xfrm>
          <a:prstGeom prst="rect">
            <a:avLst/>
          </a:prstGeom>
        </p:spPr>
      </p:pic>
      <p:sp>
        <p:nvSpPr>
          <p:cNvPr id="18" name="Rectangle 17">
            <a:extLst>
              <a:ext uri="{FF2B5EF4-FFF2-40B4-BE49-F238E27FC236}">
                <a16:creationId xmlns:a16="http://schemas.microsoft.com/office/drawing/2014/main" id="{0FDF154D-B70C-4943-A42C-E23627310F30}"/>
              </a:ext>
            </a:extLst>
          </p:cNvPr>
          <p:cNvSpPr/>
          <p:nvPr/>
        </p:nvSpPr>
        <p:spPr>
          <a:xfrm>
            <a:off x="1793484" y="5338425"/>
            <a:ext cx="2406877" cy="369332"/>
          </a:xfrm>
          <a:prstGeom prst="rect">
            <a:avLst/>
          </a:prstGeom>
        </p:spPr>
        <p:txBody>
          <a:bodyPr wrap="none" lIns="0" tIns="0" rIns="0" bIns="0">
            <a:spAutoFit/>
          </a:bodyPr>
          <a:lstStyle/>
          <a:p>
            <a:r>
              <a:rPr lang="en-US" sz="2400">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Lesson 03: Container Services</a:t>
            </a:r>
          </a:p>
        </p:txBody>
      </p:sp>
      <p:pic>
        <p:nvPicPr>
          <p:cNvPr id="3" name="Picture 2" descr="Icon of a document">
            <a:extLst>
              <a:ext uri="{FF2B5EF4-FFF2-40B4-BE49-F238E27FC236}">
                <a16:creationId xmlns:a16="http://schemas.microsoft.com/office/drawing/2014/main" id="{9E807E84-D05B-459E-B4F9-5CDE75E6AC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0355" y="2824260"/>
            <a:ext cx="925512" cy="1346003"/>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850932"/>
            <a:ext cx="2506662" cy="1292662"/>
          </a:xfrm>
        </p:spPr>
        <p:txBody>
          <a:bodyPr/>
          <a:lstStyle/>
          <a:p>
            <a:pPr>
              <a:lnSpc>
                <a:spcPct val="100000"/>
              </a:lnSpc>
              <a:spcBef>
                <a:spcPts val="0"/>
              </a:spcBef>
            </a:pPr>
            <a:r>
              <a:rPr lang="en-US" spc="0" dirty="0"/>
              <a:t>Container Services Overview</a:t>
            </a:r>
          </a:p>
        </p:txBody>
      </p:sp>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sp>
        <p:nvSpPr>
          <p:cNvPr id="2" name="Rectangle 1">
            <a:extLst>
              <a:ext uri="{FF2B5EF4-FFF2-40B4-BE49-F238E27FC236}">
                <a16:creationId xmlns:a16="http://schemas.microsoft.com/office/drawing/2014/main" id="{BD215697-635D-49B2-ABC3-EA90F7A682EA}"/>
              </a:ext>
            </a:extLst>
          </p:cNvPr>
          <p:cNvSpPr/>
          <p:nvPr/>
        </p:nvSpPr>
        <p:spPr bwMode="auto">
          <a:xfrm>
            <a:off x="4991100" y="1310545"/>
            <a:ext cx="4381500"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cs typeface="Segoe UI Semilight"/>
              </a:rPr>
              <a:t>Containers vs. Virtual Machines</a:t>
            </a:r>
          </a:p>
        </p:txBody>
      </p:sp>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sp>
        <p:nvSpPr>
          <p:cNvPr id="18" name="Rectangle 17">
            <a:extLst>
              <a:ext uri="{FF2B5EF4-FFF2-40B4-BE49-F238E27FC236}">
                <a16:creationId xmlns:a16="http://schemas.microsoft.com/office/drawing/2014/main" id="{068F1309-9962-4184-92AC-2BA04E790B64}"/>
              </a:ext>
            </a:extLst>
          </p:cNvPr>
          <p:cNvSpPr/>
          <p:nvPr/>
        </p:nvSpPr>
        <p:spPr bwMode="auto">
          <a:xfrm>
            <a:off x="4991100" y="2645485"/>
            <a:ext cx="4381500"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cs typeface="Segoe UI Semilight"/>
              </a:rPr>
              <a:t>Azure Container Instances</a:t>
            </a:r>
            <a:endParaRPr lang="en-US" sz="2400">
              <a:solidFill>
                <a:schemeClr val="tx1"/>
              </a:solidFill>
            </a:endParaRPr>
          </a:p>
        </p:txBody>
      </p:sp>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991100" y="3980425"/>
            <a:ext cx="4381500"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cs typeface="Segoe UI Semilight"/>
              </a:rPr>
              <a:t>Container Groups</a:t>
            </a:r>
          </a:p>
        </p:txBody>
      </p:sp>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sp>
        <p:nvSpPr>
          <p:cNvPr id="21" name="Rectangle 20">
            <a:extLst>
              <a:ext uri="{FF2B5EF4-FFF2-40B4-BE49-F238E27FC236}">
                <a16:creationId xmlns:a16="http://schemas.microsoft.com/office/drawing/2014/main" id="{DF4ED247-B189-47CF-83AC-2D60F2F8D0EE}"/>
              </a:ext>
            </a:extLst>
          </p:cNvPr>
          <p:cNvSpPr/>
          <p:nvPr/>
        </p:nvSpPr>
        <p:spPr bwMode="auto">
          <a:xfrm>
            <a:off x="4991100" y="5315365"/>
            <a:ext cx="4381500"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Containers vs Virtual Machines</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3706662534"/>
              </p:ext>
            </p:extLst>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a:solidFill>
                            <a:schemeClr val="tx1"/>
                          </a:solidFill>
                          <a:effectLst/>
                          <a:latin typeface="+mn-lt"/>
                        </a:rPr>
                        <a:t>Typically provides lightweight isolation from the host and other containers but doesn’t provide as strong a security boundary as a virtual machine</a:t>
                      </a:r>
                      <a:endParaRPr lang="en-US" sz="160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Provides complete isolation from the host operating system and other </a:t>
                      </a:r>
                      <a:r>
                        <a:rPr lang="en-US" sz="1600" b="0" i="0" u="none" strike="noStrike" noProof="0" err="1">
                          <a:solidFill>
                            <a:schemeClr val="tx1"/>
                          </a:solidFill>
                          <a:effectLst/>
                          <a:latin typeface="+mn-lt"/>
                        </a:rPr>
                        <a:t>VMs</a:t>
                      </a:r>
                      <a:r>
                        <a:rPr lang="en-US" sz="1600" b="0" i="0" u="none" strike="noStrike" noProof="0">
                          <a:solidFill>
                            <a:schemeClr val="tx1"/>
                          </a:solidFill>
                          <a:effectLst/>
                          <a:latin typeface="+mn-lt"/>
                        </a:rPr>
                        <a:t>.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a:solidFill>
                            <a:schemeClr val="tx1"/>
                          </a:solidFill>
                          <a:effectLst/>
                          <a:latin typeface="+mn-lt"/>
                        </a:rPr>
                        <a:t>Runs the user mode portion of an operating system and can be tailored to contain just the needed services for your app, using fewer system resources.</a:t>
                      </a:r>
                      <a:endParaRPr lang="en-US" sz="160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a:solidFill>
                            <a:schemeClr val="tx1"/>
                          </a:solidFill>
                          <a:effectLst/>
                          <a:latin typeface="+mn-lt"/>
                        </a:rPr>
                        <a:t>Deploy individual containers by using Docker via command line; deploy multiple containers by using an orchestrator such as Azure Kubernetes Service</a:t>
                      </a:r>
                      <a:endParaRPr lang="en-US" sz="160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Deploy individual VMs by using Windows Admin Center or Hyper-V Manager; deploy multiple VMs by using</a:t>
                      </a:r>
                      <a:br>
                        <a:rPr lang="en-US" sz="1600" b="0" i="0" u="none" strike="noStrike" noProof="0">
                          <a:solidFill>
                            <a:schemeClr val="tx1"/>
                          </a:solidFill>
                          <a:effectLst/>
                          <a:latin typeface="+mn-lt"/>
                        </a:rPr>
                      </a:br>
                      <a:r>
                        <a:rPr lang="en-US" sz="1600" b="0" i="0" u="none" strike="noStrike" noProof="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Use a virtual hard disk (VHD) for local storage for a single VM, or an SMB file share for storage shared by</a:t>
                      </a:r>
                      <a:br>
                        <a:rPr lang="en-US" sz="1600" b="0" i="0" u="none" strike="noStrike" noProof="0">
                          <a:solidFill>
                            <a:schemeClr val="tx1"/>
                          </a:solidFill>
                          <a:effectLst/>
                          <a:latin typeface="+mn-lt"/>
                        </a:rPr>
                      </a:br>
                      <a:r>
                        <a:rPr lang="en-US" sz="1600" b="0" i="0" u="none" strike="noStrike" noProof="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Azure Container Instances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376861"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fontAlgn="t">
              <a:spcBef>
                <a:spcPts val="500"/>
              </a:spcBef>
              <a:spcAft>
                <a:spcPts val="600"/>
              </a:spcAft>
            </a:pPr>
            <a:r>
              <a:rPr lang="en-US" sz="2400" dirty="0">
                <a:solidFill>
                  <a:schemeClr val="tx1"/>
                </a:solidFill>
              </a:rPr>
              <a:t>PaaS Service</a:t>
            </a:r>
          </a:p>
          <a:p>
            <a:pPr fontAlgn="t">
              <a:spcBef>
                <a:spcPts val="500"/>
              </a:spcBef>
              <a:spcAft>
                <a:spcPts val="600"/>
              </a:spcAft>
            </a:pPr>
            <a:r>
              <a:rPr lang="en-US" sz="2400" dirty="0">
                <a:solidFill>
                  <a:schemeClr val="tx1"/>
                </a:solidFill>
              </a:rPr>
              <a:t>Fast startup times</a:t>
            </a:r>
          </a:p>
          <a:p>
            <a:pPr fontAlgn="t">
              <a:spcBef>
                <a:spcPts val="500"/>
              </a:spcBef>
              <a:spcAft>
                <a:spcPts val="600"/>
              </a:spcAft>
            </a:pPr>
            <a:r>
              <a:rPr lang="en-US" sz="2400" dirty="0">
                <a:solidFill>
                  <a:schemeClr val="tx1"/>
                </a:solidFill>
              </a:rPr>
              <a:t>Public IP connectivity and DNS name</a:t>
            </a:r>
          </a:p>
          <a:p>
            <a:pPr fontAlgn="t">
              <a:spcBef>
                <a:spcPts val="500"/>
              </a:spcBef>
              <a:spcAft>
                <a:spcPts val="600"/>
              </a:spcAft>
            </a:pPr>
            <a:r>
              <a:rPr lang="en-US" sz="2400" dirty="0">
                <a:solidFill>
                  <a:schemeClr val="tx1"/>
                </a:solidFill>
              </a:rPr>
              <a:t>Isolation features</a:t>
            </a:r>
          </a:p>
          <a:p>
            <a:pPr fontAlgn="t">
              <a:spcBef>
                <a:spcPts val="500"/>
              </a:spcBef>
              <a:spcAft>
                <a:spcPts val="600"/>
              </a:spcAft>
            </a:pPr>
            <a:r>
              <a:rPr lang="en-US" sz="2400" dirty="0">
                <a:solidFill>
                  <a:schemeClr val="tx1"/>
                </a:solidFill>
              </a:rPr>
              <a:t>Custom sizes</a:t>
            </a:r>
          </a:p>
          <a:p>
            <a:pPr fontAlgn="t">
              <a:spcBef>
                <a:spcPts val="500"/>
              </a:spcBef>
              <a:spcAft>
                <a:spcPts val="600"/>
              </a:spcAft>
            </a:pPr>
            <a:r>
              <a:rPr lang="en-US" sz="2400" dirty="0">
                <a:solidFill>
                  <a:schemeClr val="tx1"/>
                </a:solidFill>
              </a:rPr>
              <a:t>Persistent storage</a:t>
            </a:r>
          </a:p>
          <a:p>
            <a:pPr fontAlgn="t">
              <a:spcBef>
                <a:spcPts val="500"/>
              </a:spcBef>
              <a:spcAft>
                <a:spcPts val="600"/>
              </a:spcAft>
            </a:pPr>
            <a:r>
              <a:rPr lang="en-US" sz="2400" dirty="0">
                <a:solidFill>
                  <a:schemeClr val="tx1"/>
                </a:solidFill>
              </a:rPr>
              <a:t>Linux and Windows Containers</a:t>
            </a:r>
          </a:p>
          <a:p>
            <a:pPr fontAlgn="t">
              <a:spcBef>
                <a:spcPts val="500"/>
              </a:spcBef>
              <a:spcAft>
                <a:spcPts val="600"/>
              </a:spcAft>
            </a:pPr>
            <a:r>
              <a:rPr lang="en-US" sz="2400" dirty="0">
                <a:solidFill>
                  <a:schemeClr val="tx1"/>
                </a:solidFill>
              </a:rPr>
              <a:t>Co-scheduled Groups</a:t>
            </a:r>
          </a:p>
          <a:p>
            <a:pPr fontAlgn="t">
              <a:spcBef>
                <a:spcPts val="500"/>
              </a:spcBef>
              <a:spcAft>
                <a:spcPts val="600"/>
              </a:spcAft>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5981700" y="1195612"/>
            <a:ext cx="6027736"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926" y="1277257"/>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6719093" y="5623858"/>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Top-level resource in Azure Container Instances</a:t>
            </a:r>
            <a:endParaRPr lang="en-US" sz="220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A collection of containers</a:t>
            </a:r>
            <a:br>
              <a:rPr lang="en-US" sz="2200">
                <a:solidFill>
                  <a:schemeClr val="tx1"/>
                </a:solidFill>
                <a:cs typeface="Segoe UI"/>
              </a:rPr>
            </a:br>
            <a:r>
              <a:rPr lang="en-US" sz="2200">
                <a:solidFill>
                  <a:schemeClr val="tx1"/>
                </a:solidFill>
                <a:cs typeface="Segoe UI"/>
              </a:rPr>
              <a:t>that get scheduled on</a:t>
            </a:r>
            <a:br>
              <a:rPr lang="en-US" sz="2200">
                <a:solidFill>
                  <a:schemeClr val="tx1"/>
                </a:solidFill>
                <a:cs typeface="Segoe UI"/>
              </a:rPr>
            </a:br>
            <a:r>
              <a:rPr lang="en-US" sz="220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a:t>Docker</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Enables developers to</a:t>
            </a:r>
            <a:br>
              <a:rPr lang="en-US" sz="2000">
                <a:solidFill>
                  <a:schemeClr val="tx1"/>
                </a:solidFill>
                <a:cs typeface="Segoe UI Semilight"/>
              </a:rPr>
            </a:br>
            <a:r>
              <a:rPr lang="en-US" sz="2000">
                <a:solidFill>
                  <a:schemeClr val="tx1"/>
                </a:solidFill>
                <a:cs typeface="Segoe UI Semilight"/>
              </a:rPr>
              <a:t>host applications within</a:t>
            </a:r>
            <a:br>
              <a:rPr lang="en-US" sz="2000">
                <a:solidFill>
                  <a:schemeClr val="tx1"/>
                </a:solidFill>
                <a:cs typeface="Segoe UI Semilight"/>
              </a:rPr>
            </a:br>
            <a:r>
              <a:rPr lang="en-US" sz="2000">
                <a:solidFill>
                  <a:schemeClr val="tx1"/>
                </a:solidFill>
                <a:cs typeface="Segoe UI Semilight"/>
              </a:rPr>
              <a:t>a container</a:t>
            </a:r>
            <a:endParaRPr lang="en-US" sz="200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Available on both Linux</a:t>
            </a:r>
            <a:br>
              <a:rPr lang="en-US" sz="2000">
                <a:solidFill>
                  <a:schemeClr val="tx1"/>
                </a:solidFill>
                <a:cs typeface="Segoe UI Semilight"/>
              </a:rPr>
            </a:br>
            <a:r>
              <a:rPr lang="en-US" sz="2000">
                <a:solidFill>
                  <a:schemeClr val="tx1"/>
                </a:solidFill>
                <a:cs typeface="Segoe UI Semilight"/>
              </a:rPr>
              <a:t>and Windows and can be</a:t>
            </a:r>
            <a:br>
              <a:rPr lang="en-US" sz="2000">
                <a:solidFill>
                  <a:schemeClr val="tx1"/>
                </a:solidFill>
                <a:cs typeface="Segoe UI Semilight"/>
              </a:rPr>
            </a:br>
            <a:r>
              <a:rPr lang="en-US" sz="2000">
                <a:solidFill>
                  <a:schemeClr val="tx1"/>
                </a:solidFill>
                <a:cs typeface="Segoe UI Semilight"/>
              </a:rPr>
              <a:t>hosted on Azure</a:t>
            </a:r>
            <a:endParaRPr lang="en-US" sz="200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a:t>Lesson 04: Azure Kubernetes Service</a:t>
            </a:r>
          </a:p>
        </p:txBody>
      </p:sp>
      <p:pic>
        <p:nvPicPr>
          <p:cNvPr id="3" name="Picture 2" descr="Icon of a person sitting in a desk">
            <a:extLst>
              <a:ext uri="{FF2B5EF4-FFF2-40B4-BE49-F238E27FC236}">
                <a16:creationId xmlns:a16="http://schemas.microsoft.com/office/drawing/2014/main" id="{FE9209FA-E7CE-4B9A-A989-9C5E38001E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7640" y="2867025"/>
            <a:ext cx="1260474" cy="1260474"/>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3103340"/>
            <a:ext cx="2820149" cy="787844"/>
          </a:xfrm>
        </p:spPr>
        <p:txBody>
          <a:bodyPr/>
          <a:lstStyle/>
          <a:p>
            <a:r>
              <a:rPr lang="en-US" sz="2400" dirty="0"/>
              <a:t>Azure Kubernetes Services Overview</a:t>
            </a:r>
          </a:p>
        </p:txBody>
      </p:sp>
      <p:pic>
        <p:nvPicPr>
          <p:cNvPr id="14" name="Picture 13" descr="Icon of a heart">
            <a:extLst>
              <a:ext uri="{FF2B5EF4-FFF2-40B4-BE49-F238E27FC236}">
                <a16:creationId xmlns:a16="http://schemas.microsoft.com/office/drawing/2014/main" id="{AE571F10-3636-4B0C-B111-303FBC1ED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7931" y="499506"/>
            <a:ext cx="822960" cy="822960"/>
          </a:xfrm>
          <a:prstGeom prst="rect">
            <a:avLst/>
          </a:prstGeom>
        </p:spPr>
      </p:pic>
      <p:sp>
        <p:nvSpPr>
          <p:cNvPr id="36" name="Rectangle 35">
            <a:extLst>
              <a:ext uri="{FF2B5EF4-FFF2-40B4-BE49-F238E27FC236}">
                <a16:creationId xmlns:a16="http://schemas.microsoft.com/office/drawing/2014/main" id="{9B4B0E22-33B2-422E-8E55-0717807FBFE0}"/>
              </a:ext>
            </a:extLst>
          </p:cNvPr>
          <p:cNvSpPr/>
          <p:nvPr/>
        </p:nvSpPr>
        <p:spPr>
          <a:xfrm>
            <a:off x="4598407" y="633987"/>
            <a:ext cx="2722092" cy="553998"/>
          </a:xfrm>
          <a:prstGeom prst="rect">
            <a:avLst/>
          </a:prstGeom>
        </p:spPr>
        <p:txBody>
          <a:bodyPr wrap="square" lIns="0" tIns="0" rIns="0" bIns="0" anchor="ctr">
            <a:spAutoFit/>
          </a:bodyPr>
          <a:lstStyle/>
          <a:p>
            <a:r>
              <a:rPr lang="en-US">
                <a:cs typeface="Segoe UI Semilight"/>
              </a:rPr>
              <a:t>Azure Kubernetes Services (AKS)</a:t>
            </a:r>
          </a:p>
        </p:txBody>
      </p:sp>
      <p:pic>
        <p:nvPicPr>
          <p:cNvPr id="16" name="Picture 15" descr="Icon of a document">
            <a:extLst>
              <a:ext uri="{FF2B5EF4-FFF2-40B4-BE49-F238E27FC236}">
                <a16:creationId xmlns:a16="http://schemas.microsoft.com/office/drawing/2014/main" id="{F31FF49E-16C3-43B3-98B3-ACA0DD3AB34D}"/>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7931" y="1535181"/>
            <a:ext cx="822960" cy="822960"/>
          </a:xfrm>
          <a:prstGeom prst="rect">
            <a:avLst/>
          </a:prstGeom>
        </p:spPr>
      </p:pic>
      <p:sp>
        <p:nvSpPr>
          <p:cNvPr id="37" name="Rectangle 36">
            <a:extLst>
              <a:ext uri="{FF2B5EF4-FFF2-40B4-BE49-F238E27FC236}">
                <a16:creationId xmlns:a16="http://schemas.microsoft.com/office/drawing/2014/main" id="{E663AA8D-AA15-4EF8-8A82-E75F75D20B20}"/>
              </a:ext>
            </a:extLst>
          </p:cNvPr>
          <p:cNvSpPr/>
          <p:nvPr/>
        </p:nvSpPr>
        <p:spPr>
          <a:xfrm>
            <a:off x="4598407" y="1808162"/>
            <a:ext cx="1724639" cy="276999"/>
          </a:xfrm>
          <a:prstGeom prst="rect">
            <a:avLst/>
          </a:prstGeom>
        </p:spPr>
        <p:txBody>
          <a:bodyPr wrap="none" lIns="0" tIns="0" rIns="0" bIns="0">
            <a:spAutoFit/>
          </a:bodyPr>
          <a:lstStyle/>
          <a:p>
            <a:r>
              <a:rPr lang="en-US">
                <a:cs typeface="Segoe UI Semilight"/>
              </a:rPr>
              <a:t>AKS Terminology</a:t>
            </a:r>
          </a:p>
        </p:txBody>
      </p:sp>
      <p:pic>
        <p:nvPicPr>
          <p:cNvPr id="19" name="Picture 18" descr="Icon of a circle branched into three connect circles">
            <a:extLst>
              <a:ext uri="{FF2B5EF4-FFF2-40B4-BE49-F238E27FC236}">
                <a16:creationId xmlns:a16="http://schemas.microsoft.com/office/drawing/2014/main" id="{2EB52DB1-5C76-4CC3-881C-FBC531F9C3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7931" y="2570856"/>
            <a:ext cx="822960" cy="822960"/>
          </a:xfrm>
          <a:prstGeom prst="rect">
            <a:avLst/>
          </a:prstGeom>
        </p:spPr>
      </p:pic>
      <p:sp>
        <p:nvSpPr>
          <p:cNvPr id="38" name="Rectangle 37">
            <a:extLst>
              <a:ext uri="{FF2B5EF4-FFF2-40B4-BE49-F238E27FC236}">
                <a16:creationId xmlns:a16="http://schemas.microsoft.com/office/drawing/2014/main" id="{B1ACDC84-5A31-4A3D-9689-0383F72A2807}"/>
              </a:ext>
            </a:extLst>
          </p:cNvPr>
          <p:cNvSpPr/>
          <p:nvPr/>
        </p:nvSpPr>
        <p:spPr>
          <a:xfrm>
            <a:off x="4598407" y="2843837"/>
            <a:ext cx="2442785" cy="276999"/>
          </a:xfrm>
          <a:prstGeom prst="rect">
            <a:avLst/>
          </a:prstGeom>
        </p:spPr>
        <p:txBody>
          <a:bodyPr wrap="none" lIns="0" tIns="0" rIns="0" bIns="0">
            <a:spAutoFit/>
          </a:bodyPr>
          <a:lstStyle/>
          <a:p>
            <a:r>
              <a:rPr lang="en-US" dirty="0">
                <a:cs typeface="Segoe UI Semilight"/>
              </a:rPr>
              <a:t>AKS Clusters and Nodes</a:t>
            </a:r>
          </a:p>
        </p:txBody>
      </p:sp>
      <p:pic>
        <p:nvPicPr>
          <p:cNvPr id="23" name="Picture 22" descr="Icon of a cloud with multiples lines extending from it">
            <a:extLst>
              <a:ext uri="{FF2B5EF4-FFF2-40B4-BE49-F238E27FC236}">
                <a16:creationId xmlns:a16="http://schemas.microsoft.com/office/drawing/2014/main" id="{12C9720E-D293-400F-B892-6304060864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931" y="3606531"/>
            <a:ext cx="822960" cy="822960"/>
          </a:xfrm>
          <a:prstGeom prst="rect">
            <a:avLst/>
          </a:prstGeom>
        </p:spPr>
      </p:pic>
      <p:sp>
        <p:nvSpPr>
          <p:cNvPr id="39" name="Rectangle 38">
            <a:extLst>
              <a:ext uri="{FF2B5EF4-FFF2-40B4-BE49-F238E27FC236}">
                <a16:creationId xmlns:a16="http://schemas.microsoft.com/office/drawing/2014/main" id="{52A04B7B-2098-45B5-98A2-47A1884BB2E9}"/>
              </a:ext>
            </a:extLst>
          </p:cNvPr>
          <p:cNvSpPr/>
          <p:nvPr/>
        </p:nvSpPr>
        <p:spPr>
          <a:xfrm>
            <a:off x="4598407" y="3879512"/>
            <a:ext cx="1660006" cy="276999"/>
          </a:xfrm>
          <a:prstGeom prst="rect">
            <a:avLst/>
          </a:prstGeom>
        </p:spPr>
        <p:txBody>
          <a:bodyPr wrap="none" lIns="0" tIns="0" rIns="0" bIns="0">
            <a:spAutoFit/>
          </a:bodyPr>
          <a:lstStyle/>
          <a:p>
            <a:r>
              <a:rPr lang="en-US">
                <a:cs typeface="Segoe UI Semilight"/>
              </a:rPr>
              <a:t>AKS Networking</a:t>
            </a:r>
          </a:p>
        </p:txBody>
      </p:sp>
      <p:pic>
        <p:nvPicPr>
          <p:cNvPr id="84" name="Picture 83" descr="Icon of an industry building with a cloud on top">
            <a:extLst>
              <a:ext uri="{FF2B5EF4-FFF2-40B4-BE49-F238E27FC236}">
                <a16:creationId xmlns:a16="http://schemas.microsoft.com/office/drawing/2014/main" id="{1447F96B-F7D4-4534-8F3F-56E2171563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7931" y="4642206"/>
            <a:ext cx="822960" cy="822960"/>
          </a:xfrm>
          <a:prstGeom prst="rect">
            <a:avLst/>
          </a:prstGeom>
        </p:spPr>
      </p:pic>
      <p:sp>
        <p:nvSpPr>
          <p:cNvPr id="40" name="Rectangle 39">
            <a:extLst>
              <a:ext uri="{FF2B5EF4-FFF2-40B4-BE49-F238E27FC236}">
                <a16:creationId xmlns:a16="http://schemas.microsoft.com/office/drawing/2014/main" id="{1CC0614B-7200-452C-A141-4865B50D2183}"/>
              </a:ext>
            </a:extLst>
          </p:cNvPr>
          <p:cNvSpPr/>
          <p:nvPr/>
        </p:nvSpPr>
        <p:spPr>
          <a:xfrm>
            <a:off x="4598407" y="4915187"/>
            <a:ext cx="1250727" cy="276999"/>
          </a:xfrm>
          <a:prstGeom prst="rect">
            <a:avLst/>
          </a:prstGeom>
        </p:spPr>
        <p:txBody>
          <a:bodyPr wrap="none" lIns="0" tIns="0" rIns="0" bIns="0">
            <a:spAutoFit/>
          </a:bodyPr>
          <a:lstStyle/>
          <a:p>
            <a:r>
              <a:rPr lang="en-US">
                <a:cs typeface="Segoe UI Semilight"/>
              </a:rPr>
              <a:t>AKS Storage</a:t>
            </a:r>
          </a:p>
        </p:txBody>
      </p:sp>
      <p:pic>
        <p:nvPicPr>
          <p:cNvPr id="86" name="Picture 85" descr="Icon of a security lock">
            <a:extLst>
              <a:ext uri="{FF2B5EF4-FFF2-40B4-BE49-F238E27FC236}">
                <a16:creationId xmlns:a16="http://schemas.microsoft.com/office/drawing/2014/main" id="{B3C76BB0-D9A1-4D24-B3F7-24B110F2CF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7931" y="5677880"/>
            <a:ext cx="822960" cy="822960"/>
          </a:xfrm>
          <a:prstGeom prst="rect">
            <a:avLst/>
          </a:prstGeom>
        </p:spPr>
      </p:pic>
      <p:sp>
        <p:nvSpPr>
          <p:cNvPr id="41" name="Rectangle 40">
            <a:extLst>
              <a:ext uri="{FF2B5EF4-FFF2-40B4-BE49-F238E27FC236}">
                <a16:creationId xmlns:a16="http://schemas.microsoft.com/office/drawing/2014/main" id="{F28CB9FF-6632-43F7-989B-5B26D355FD4F}"/>
              </a:ext>
            </a:extLst>
          </p:cNvPr>
          <p:cNvSpPr/>
          <p:nvPr/>
        </p:nvSpPr>
        <p:spPr>
          <a:xfrm>
            <a:off x="4598407" y="5950861"/>
            <a:ext cx="1277594" cy="276999"/>
          </a:xfrm>
          <a:prstGeom prst="rect">
            <a:avLst/>
          </a:prstGeom>
        </p:spPr>
        <p:txBody>
          <a:bodyPr wrap="none" lIns="0" tIns="0" rIns="0" bIns="0">
            <a:spAutoFit/>
          </a:bodyPr>
          <a:lstStyle/>
          <a:p>
            <a:r>
              <a:rPr lang="en-US">
                <a:cs typeface="Segoe UI Semilight"/>
              </a:rPr>
              <a:t>AKS Security</a:t>
            </a:r>
          </a:p>
        </p:txBody>
      </p:sp>
      <p:pic>
        <p:nvPicPr>
          <p:cNvPr id="101" name="Picture 100" descr="Icon of four circles interconnected with one another">
            <a:extLst>
              <a:ext uri="{FF2B5EF4-FFF2-40B4-BE49-F238E27FC236}">
                <a16:creationId xmlns:a16="http://schemas.microsoft.com/office/drawing/2014/main" id="{71CB673E-F9A3-4955-8662-83B9E752DD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00414" y="499506"/>
            <a:ext cx="822960" cy="822960"/>
          </a:xfrm>
          <a:prstGeom prst="rect">
            <a:avLst/>
          </a:prstGeom>
        </p:spPr>
      </p:pic>
      <p:sp>
        <p:nvSpPr>
          <p:cNvPr id="42" name="Rectangle 41">
            <a:extLst>
              <a:ext uri="{FF2B5EF4-FFF2-40B4-BE49-F238E27FC236}">
                <a16:creationId xmlns:a16="http://schemas.microsoft.com/office/drawing/2014/main" id="{6406509B-E178-40C5-858A-8B90FB3A79A9}"/>
              </a:ext>
            </a:extLst>
          </p:cNvPr>
          <p:cNvSpPr/>
          <p:nvPr/>
        </p:nvSpPr>
        <p:spPr>
          <a:xfrm>
            <a:off x="8652854" y="772487"/>
            <a:ext cx="3177216" cy="276999"/>
          </a:xfrm>
          <a:prstGeom prst="rect">
            <a:avLst/>
          </a:prstGeom>
        </p:spPr>
        <p:txBody>
          <a:bodyPr wrap="none" lIns="0" tIns="0" rIns="0" bIns="0">
            <a:spAutoFit/>
          </a:bodyPr>
          <a:lstStyle/>
          <a:p>
            <a:r>
              <a:rPr lang="en-US">
                <a:cs typeface="Segoe UI Semilight"/>
              </a:rPr>
              <a:t>AKS and Azure Active Directory</a:t>
            </a:r>
          </a:p>
        </p:txBody>
      </p:sp>
      <p:pic>
        <p:nvPicPr>
          <p:cNvPr id="97" name="Picture 96" descr="Icon of a square with a smaller square positioned in the lower left corner">
            <a:extLst>
              <a:ext uri="{FF2B5EF4-FFF2-40B4-BE49-F238E27FC236}">
                <a16:creationId xmlns:a16="http://schemas.microsoft.com/office/drawing/2014/main" id="{5CC7F094-98EF-4D72-B746-3468F7500CF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0414" y="1535181"/>
            <a:ext cx="822960" cy="822960"/>
          </a:xfrm>
          <a:prstGeom prst="rect">
            <a:avLst/>
          </a:prstGeom>
        </p:spPr>
      </p:pic>
      <p:sp>
        <p:nvSpPr>
          <p:cNvPr id="43" name="Rectangle 42">
            <a:extLst>
              <a:ext uri="{FF2B5EF4-FFF2-40B4-BE49-F238E27FC236}">
                <a16:creationId xmlns:a16="http://schemas.microsoft.com/office/drawing/2014/main" id="{CD54B398-93F7-477B-87E4-2CB645C9863E}"/>
              </a:ext>
            </a:extLst>
          </p:cNvPr>
          <p:cNvSpPr/>
          <p:nvPr/>
        </p:nvSpPr>
        <p:spPr>
          <a:xfrm>
            <a:off x="8652854" y="1808162"/>
            <a:ext cx="1195840" cy="276999"/>
          </a:xfrm>
          <a:prstGeom prst="rect">
            <a:avLst/>
          </a:prstGeom>
        </p:spPr>
        <p:txBody>
          <a:bodyPr wrap="none" lIns="0" tIns="0" rIns="0" bIns="0">
            <a:spAutoFit/>
          </a:bodyPr>
          <a:lstStyle/>
          <a:p>
            <a:r>
              <a:rPr lang="en-US">
                <a:cs typeface="Segoe UI Semilight"/>
              </a:rPr>
              <a:t>AKS Scaling</a:t>
            </a:r>
          </a:p>
        </p:txBody>
      </p:sp>
      <p:pic>
        <p:nvPicPr>
          <p:cNvPr id="95" name="Picture 94" descr="Icon of arrow pointing in four opposite directions">
            <a:extLst>
              <a:ext uri="{FF2B5EF4-FFF2-40B4-BE49-F238E27FC236}">
                <a16:creationId xmlns:a16="http://schemas.microsoft.com/office/drawing/2014/main" id="{156D9A1D-2E3E-485C-A9A8-E45E288C0FB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0414" y="2570856"/>
            <a:ext cx="822960" cy="822960"/>
          </a:xfrm>
          <a:prstGeom prst="rect">
            <a:avLst/>
          </a:prstGeom>
        </p:spPr>
      </p:pic>
      <p:sp>
        <p:nvSpPr>
          <p:cNvPr id="44" name="Rectangle 43">
            <a:extLst>
              <a:ext uri="{FF2B5EF4-FFF2-40B4-BE49-F238E27FC236}">
                <a16:creationId xmlns:a16="http://schemas.microsoft.com/office/drawing/2014/main" id="{17C58CB9-0FBF-40FE-AC1C-48DAEA18B5AC}"/>
              </a:ext>
            </a:extLst>
          </p:cNvPr>
          <p:cNvSpPr/>
          <p:nvPr/>
        </p:nvSpPr>
        <p:spPr>
          <a:xfrm>
            <a:off x="8652854" y="2843837"/>
            <a:ext cx="1881925" cy="276999"/>
          </a:xfrm>
          <a:prstGeom prst="rect">
            <a:avLst/>
          </a:prstGeom>
        </p:spPr>
        <p:txBody>
          <a:bodyPr wrap="none" lIns="0" tIns="0" rIns="0" bIns="0">
            <a:spAutoFit/>
          </a:bodyPr>
          <a:lstStyle/>
          <a:p>
            <a:r>
              <a:rPr lang="en-US">
                <a:cs typeface="Segoe UI Semilight"/>
              </a:rPr>
              <a:t>AKS Scaling to ACI</a:t>
            </a:r>
          </a:p>
        </p:txBody>
      </p:sp>
      <p:pic>
        <p:nvPicPr>
          <p:cNvPr id="93" name="Picture 92" descr="Icon of two chat bubbles">
            <a:extLst>
              <a:ext uri="{FF2B5EF4-FFF2-40B4-BE49-F238E27FC236}">
                <a16:creationId xmlns:a16="http://schemas.microsoft.com/office/drawing/2014/main" id="{669482A1-1431-49C4-8984-F9E3231FA67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0414" y="3606531"/>
            <a:ext cx="822960" cy="822960"/>
          </a:xfrm>
          <a:prstGeom prst="rect">
            <a:avLst/>
          </a:prstGeom>
        </p:spPr>
      </p:pic>
      <p:sp>
        <p:nvSpPr>
          <p:cNvPr id="45" name="Rectangle 44">
            <a:extLst>
              <a:ext uri="{FF2B5EF4-FFF2-40B4-BE49-F238E27FC236}">
                <a16:creationId xmlns:a16="http://schemas.microsoft.com/office/drawing/2014/main" id="{76E5E144-3BC4-474B-AAE5-AE26643536A4}"/>
              </a:ext>
            </a:extLst>
          </p:cNvPr>
          <p:cNvSpPr/>
          <p:nvPr/>
        </p:nvSpPr>
        <p:spPr>
          <a:xfrm>
            <a:off x="8652854" y="3879512"/>
            <a:ext cx="1505477" cy="276999"/>
          </a:xfrm>
          <a:prstGeom prst="rect">
            <a:avLst/>
          </a:prstGeom>
        </p:spPr>
        <p:txBody>
          <a:bodyPr wrap="none" lIns="0" tIns="0" rIns="0" bIns="0">
            <a:spAutoFit/>
          </a:bodyPr>
          <a:lstStyle/>
          <a:p>
            <a:r>
              <a:rPr lang="en-US">
                <a:cs typeface="Segoe UI Semilight"/>
              </a:rPr>
              <a:t>Virtual </a:t>
            </a:r>
            <a:r>
              <a:rPr lang="en-US" err="1">
                <a:cs typeface="Segoe UI Semilight"/>
              </a:rPr>
              <a:t>Kubelet</a:t>
            </a:r>
            <a:endParaRPr lang="en-US">
              <a:cs typeface="Segoe UI Semilight"/>
            </a:endParaRPr>
          </a:p>
        </p:txBody>
      </p:sp>
      <p:pic>
        <p:nvPicPr>
          <p:cNvPr id="88" name="Picture 87" descr="Icon of a whiteboard with a cloud symbol drawn on it">
            <a:extLst>
              <a:ext uri="{FF2B5EF4-FFF2-40B4-BE49-F238E27FC236}">
                <a16:creationId xmlns:a16="http://schemas.microsoft.com/office/drawing/2014/main" id="{5F55411A-794E-4AE8-9D03-6929955FCFB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0414" y="4642206"/>
            <a:ext cx="822960" cy="822960"/>
          </a:xfrm>
          <a:prstGeom prst="rect">
            <a:avLst/>
          </a:prstGeom>
        </p:spPr>
      </p:pic>
      <p:sp>
        <p:nvSpPr>
          <p:cNvPr id="49" name="Rectangle 48">
            <a:extLst>
              <a:ext uri="{FF2B5EF4-FFF2-40B4-BE49-F238E27FC236}">
                <a16:creationId xmlns:a16="http://schemas.microsoft.com/office/drawing/2014/main" id="{A42C43CD-E203-43C1-AE98-2988E3162BAB}"/>
              </a:ext>
            </a:extLst>
          </p:cNvPr>
          <p:cNvSpPr/>
          <p:nvPr/>
        </p:nvSpPr>
        <p:spPr>
          <a:xfrm>
            <a:off x="8652854" y="4776687"/>
            <a:ext cx="3434371" cy="553998"/>
          </a:xfrm>
          <a:prstGeom prst="rect">
            <a:avLst/>
          </a:prstGeom>
        </p:spPr>
        <p:txBody>
          <a:bodyPr wrap="square" lIns="0" tIns="0" rIns="0" bIns="0">
            <a:spAutoFit/>
          </a:bodyPr>
          <a:lstStyle/>
          <a:p>
            <a:r>
              <a:rPr lang="en-US">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Lesson 01: Azure App Service Plans</a:t>
            </a:r>
          </a:p>
        </p:txBody>
      </p:sp>
      <p:pic>
        <p:nvPicPr>
          <p:cNvPr id="3" name="Picture 2" descr="Icon of four circles interconnected with one another">
            <a:extLst>
              <a:ext uri="{FF2B5EF4-FFF2-40B4-BE49-F238E27FC236}">
                <a16:creationId xmlns:a16="http://schemas.microsoft.com/office/drawing/2014/main" id="{9DC25FBC-4C91-4D64-8F21-8E4610B93A3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13621" y="2794000"/>
            <a:ext cx="1413464" cy="141345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Azure Kubernetes Service</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3123879746"/>
              </p:ext>
            </p:extLst>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a:solidFill>
                            <a:schemeClr val="tx1"/>
                          </a:solidFill>
                          <a:effectLst/>
                          <a:latin typeface="+mn-lt"/>
                        </a:rPr>
                        <a:t>Individual VM running containerized applications</a:t>
                      </a:r>
                      <a:endParaRPr lang="en-US" sz="160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a:solidFill>
                            <a:schemeClr val="tx1"/>
                          </a:solidFill>
                          <a:effectLst/>
                          <a:latin typeface="+mn-lt"/>
                        </a:rPr>
                        <a:t>Single instance of an application.</a:t>
                      </a:r>
                      <a:br>
                        <a:rPr lang="en-US" sz="1600" b="0" i="0" u="none" strike="noStrike">
                          <a:solidFill>
                            <a:schemeClr val="tx1"/>
                          </a:solidFill>
                          <a:effectLst/>
                          <a:latin typeface="+mn-lt"/>
                        </a:rPr>
                      </a:br>
                      <a:r>
                        <a:rPr lang="en-US" sz="1600" b="0" i="0" u="none" strike="noStrike">
                          <a:solidFill>
                            <a:schemeClr val="tx1"/>
                          </a:solidFill>
                          <a:effectLst/>
                          <a:latin typeface="+mn-lt"/>
                        </a:rPr>
                        <a:t>A pod can contain multiple containers</a:t>
                      </a:r>
                      <a:endParaRPr lang="en-US" sz="160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a:solidFill>
                            <a:schemeClr val="tx1"/>
                          </a:solidFill>
                          <a:effectLst/>
                          <a:latin typeface="+mn-lt"/>
                        </a:rPr>
                        <a:t>One or more identical pods managed by Kubernetes</a:t>
                      </a:r>
                      <a:r>
                        <a:rPr lang="en-US" sz="1600" b="0" i="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Azure-managed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Customer-managed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a:t>
            </a:r>
          </a:p>
        </p:txBody>
      </p:sp>
      <p:pic>
        <p:nvPicPr>
          <p:cNvPr id="10" name="Picture 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C09C1B-3313-44DE-9CCD-C16FD1C9975F}"/>
              </a:ext>
            </a:extLst>
          </p:cNvPr>
          <p:cNvPicPr>
            <a:picLocks noChangeAspect="1"/>
          </p:cNvPicPr>
          <p:nvPr/>
        </p:nvPicPr>
        <p:blipFill>
          <a:blip r:embed="rId3"/>
          <a:stretch>
            <a:fillRect/>
          </a:stretch>
        </p:blipFill>
        <p:spPr>
          <a:xfrm>
            <a:off x="511175" y="1701506"/>
            <a:ext cx="11588667" cy="2742202"/>
          </a:xfrm>
          <a:prstGeom prst="rect">
            <a:avLst/>
          </a:prstGeom>
        </p:spPr>
      </p:pic>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Networking</a:t>
            </a:r>
          </a:p>
        </p:txBody>
      </p:sp>
      <p:sp>
        <p:nvSpPr>
          <p:cNvPr id="3" name="Rectangle 2">
            <a:extLst>
              <a:ext uri="{FF2B5EF4-FFF2-40B4-BE49-F238E27FC236}">
                <a16:creationId xmlns:a16="http://schemas.microsoft.com/office/drawing/2014/main" id="{9A42DC16-8992-459A-94F1-0B189D10AA6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C60942D3-C307-4523-8BB4-99B28180A922}"/>
              </a:ext>
            </a:extLst>
          </p:cNvPr>
          <p:cNvSpPr/>
          <p:nvPr/>
        </p:nvSpPr>
        <p:spPr>
          <a:xfrm>
            <a:off x="427035" y="510184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Pods run an instance of your application</a:t>
            </a:r>
          </a:p>
        </p:txBody>
      </p:sp>
      <p:sp>
        <p:nvSpPr>
          <p:cNvPr id="8" name="Rectangle 7">
            <a:extLst>
              <a:ext uri="{FF2B5EF4-FFF2-40B4-BE49-F238E27FC236}">
                <a16:creationId xmlns:a16="http://schemas.microsoft.com/office/drawing/2014/main" id="{32E634D5-D029-41C6-B306-FDBD4F9CF49D}"/>
              </a:ext>
            </a:extLst>
          </p:cNvPr>
          <p:cNvSpPr/>
          <p:nvPr/>
        </p:nvSpPr>
        <p:spPr>
          <a:xfrm>
            <a:off x="2774863" y="5101273"/>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Services group pods together to provide network connectivity</a:t>
            </a:r>
          </a:p>
        </p:txBody>
      </p:sp>
      <p:sp>
        <p:nvSpPr>
          <p:cNvPr id="10" name="Rectangle 9">
            <a:extLst>
              <a:ext uri="{FF2B5EF4-FFF2-40B4-BE49-F238E27FC236}">
                <a16:creationId xmlns:a16="http://schemas.microsoft.com/office/drawing/2014/main" id="{4DE0FC6F-A2FD-4574-9E9B-B39D832121E4}"/>
              </a:ext>
            </a:extLst>
          </p:cNvPr>
          <p:cNvSpPr/>
          <p:nvPr/>
        </p:nvSpPr>
        <p:spPr>
          <a:xfrm>
            <a:off x="5122691" y="510099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Cluster IP provides internal traffic access</a:t>
            </a:r>
          </a:p>
        </p:txBody>
      </p:sp>
      <p:sp>
        <p:nvSpPr>
          <p:cNvPr id="9" name="Rectangle 8">
            <a:extLst>
              <a:ext uri="{FF2B5EF4-FFF2-40B4-BE49-F238E27FC236}">
                <a16:creationId xmlns:a16="http://schemas.microsoft.com/office/drawing/2014/main" id="{E9A7555D-14A1-4EB3-B2A7-262B7B0AE17F}"/>
              </a:ext>
            </a:extLst>
          </p:cNvPr>
          <p:cNvSpPr/>
          <p:nvPr/>
        </p:nvSpPr>
        <p:spPr>
          <a:xfrm>
            <a:off x="7470519" y="5101556"/>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err="1">
                <a:solidFill>
                  <a:schemeClr val="tx1"/>
                </a:solidFill>
              </a:rPr>
              <a:t>NodePort</a:t>
            </a:r>
            <a:br>
              <a:rPr lang="en-US" dirty="0">
                <a:solidFill>
                  <a:schemeClr val="tx1"/>
                </a:solidFill>
              </a:rPr>
            </a:br>
            <a:r>
              <a:rPr lang="en-US" dirty="0">
                <a:solidFill>
                  <a:schemeClr val="tx1"/>
                </a:solidFill>
              </a:rPr>
              <a:t>provides mapping for incoming direct traffic</a:t>
            </a:r>
          </a:p>
        </p:txBody>
      </p:sp>
      <p:sp>
        <p:nvSpPr>
          <p:cNvPr id="11" name="Rectangle 10">
            <a:extLst>
              <a:ext uri="{FF2B5EF4-FFF2-40B4-BE49-F238E27FC236}">
                <a16:creationId xmlns:a16="http://schemas.microsoft.com/office/drawing/2014/main" id="{8F82B95E-8A8A-4F99-890E-598C41FE4AAF}"/>
              </a:ext>
            </a:extLst>
          </p:cNvPr>
          <p:cNvSpPr/>
          <p:nvPr/>
        </p:nvSpPr>
        <p:spPr>
          <a:xfrm>
            <a:off x="9818346" y="5100707"/>
            <a:ext cx="2191091"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Load balancer has external IP address for incoming </a:t>
            </a:r>
            <a:br>
              <a:rPr lang="en-US">
                <a:solidFill>
                  <a:schemeClr val="tx1"/>
                </a:solidFill>
              </a:rPr>
            </a:br>
            <a:r>
              <a:rPr lang="en-US">
                <a:solidFill>
                  <a:schemeClr val="tx1"/>
                </a:solidFill>
              </a:rPr>
              <a:t>non-direct traffic</a:t>
            </a:r>
          </a:p>
        </p:txBody>
      </p:sp>
      <p:pic>
        <p:nvPicPr>
          <p:cNvPr id="6" name="Picture 5" descr="Internal traffic is using ClusterIP to get to the pod. Incoming direct traffic is accessing an AKS node using NodePort to get to the pod. Incoming non-direct traffic is using a Load Balance to access the AKS nodes and pods">
            <a:extLst>
              <a:ext uri="{FF2B5EF4-FFF2-40B4-BE49-F238E27FC236}">
                <a16:creationId xmlns:a16="http://schemas.microsoft.com/office/drawing/2014/main" id="{F3FFFDEA-8FF3-4B5C-93C8-00B2BBED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 y="1758950"/>
            <a:ext cx="11220450" cy="2828925"/>
          </a:xfrm>
          <a:prstGeom prst="rect">
            <a:avLst/>
          </a:prstGeom>
        </p:spPr>
      </p:pic>
    </p:spTree>
    <p:extLst>
      <p:ext uri="{BB962C8B-B14F-4D97-AF65-F5344CB8AC3E}">
        <p14:creationId xmlns:p14="http://schemas.microsoft.com/office/powerpoint/2010/main" val="38077020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Security</a:t>
            </a:r>
          </a:p>
        </p:txBody>
      </p:sp>
      <p:sp>
        <p:nvSpPr>
          <p:cNvPr id="3" name="Rectangle 2">
            <a:extLst>
              <a:ext uri="{FF2B5EF4-FFF2-40B4-BE49-F238E27FC236}">
                <a16:creationId xmlns:a16="http://schemas.microsoft.com/office/drawing/2014/main" id="{EE1BE874-2ED2-4659-A2FD-4761FCFF6994}"/>
              </a:ext>
            </a:extLst>
          </p:cNvPr>
          <p:cNvSpPr/>
          <p:nvPr/>
        </p:nvSpPr>
        <p:spPr>
          <a:xfrm>
            <a:off x="465138" y="2039896"/>
            <a:ext cx="10831513" cy="85566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Managed service </a:t>
            </a:r>
            <a:r>
              <a:rPr lang="en-US" sz="2000" dirty="0">
                <a:solidFill>
                  <a:schemeClr val="tx1"/>
                </a:solidFill>
              </a:rPr>
              <a:t>– Limit access with authorized IP ranges, create a private cluster, use RBAC and Azure AD access</a:t>
            </a:r>
          </a:p>
        </p:txBody>
      </p:sp>
      <p:sp>
        <p:nvSpPr>
          <p:cNvPr id="4" name="Rectangle 3">
            <a:extLst>
              <a:ext uri="{FF2B5EF4-FFF2-40B4-BE49-F238E27FC236}">
                <a16:creationId xmlns:a16="http://schemas.microsoft.com/office/drawing/2014/main" id="{850BB890-826F-42AA-A9DF-D6A3275FF2C8}"/>
              </a:ext>
            </a:extLst>
          </p:cNvPr>
          <p:cNvSpPr/>
          <p:nvPr/>
        </p:nvSpPr>
        <p:spPr>
          <a:xfrm>
            <a:off x="465137" y="3036803"/>
            <a:ext cx="10831513" cy="6390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Cluster upgrades – </a:t>
            </a:r>
            <a:r>
              <a:rPr lang="en-US" sz="2000" dirty="0">
                <a:solidFill>
                  <a:schemeClr val="tx1"/>
                </a:solidFill>
              </a:rPr>
              <a:t>Upgrade the AKS cluster with cordon and drain</a:t>
            </a:r>
          </a:p>
        </p:txBody>
      </p:sp>
      <p:sp>
        <p:nvSpPr>
          <p:cNvPr id="5" name="Rectangle 4">
            <a:extLst>
              <a:ext uri="{FF2B5EF4-FFF2-40B4-BE49-F238E27FC236}">
                <a16:creationId xmlns:a16="http://schemas.microsoft.com/office/drawing/2014/main" id="{456F97D0-B76F-4D11-974E-1DDFC3ADE741}"/>
              </a:ext>
            </a:extLst>
          </p:cNvPr>
          <p:cNvSpPr/>
          <p:nvPr/>
        </p:nvSpPr>
        <p:spPr>
          <a:xfrm>
            <a:off x="465136" y="3817113"/>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Node</a:t>
            </a:r>
            <a:r>
              <a:rPr lang="en-US" sz="2000" dirty="0">
                <a:solidFill>
                  <a:schemeClr val="tx1"/>
                </a:solidFill>
              </a:rPr>
              <a:t> – Automatic OS security patches, Azure managed disks, pod security policies</a:t>
            </a:r>
          </a:p>
        </p:txBody>
      </p:sp>
      <p:sp>
        <p:nvSpPr>
          <p:cNvPr id="7" name="Rectangle 6">
            <a:extLst>
              <a:ext uri="{FF2B5EF4-FFF2-40B4-BE49-F238E27FC236}">
                <a16:creationId xmlns:a16="http://schemas.microsoft.com/office/drawing/2014/main" id="{03A1AF06-63AE-47CC-AA61-E9017B187D4F}"/>
              </a:ext>
            </a:extLst>
          </p:cNvPr>
          <p:cNvSpPr/>
          <p:nvPr/>
        </p:nvSpPr>
        <p:spPr>
          <a:xfrm>
            <a:off x="465136" y="4686666"/>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Networks</a:t>
            </a:r>
            <a:r>
              <a:rPr lang="en-US" sz="2000" dirty="0">
                <a:solidFill>
                  <a:schemeClr val="tx1"/>
                </a:solidFill>
              </a:rPr>
              <a:t> – Define </a:t>
            </a:r>
            <a:r>
              <a:rPr lang="en-US" sz="2000" b="0" i="0" dirty="0">
                <a:solidFill>
                  <a:srgbClr val="171717"/>
                </a:solidFill>
                <a:effectLst/>
                <a:latin typeface="Segoe UI" panose="020B0502040204020203" pitchFamily="34" charset="0"/>
              </a:rPr>
              <a:t>ingress controllers with private internal IP addresses, filter the flow of traffic with networ</a:t>
            </a:r>
            <a:r>
              <a:rPr lang="en-US" sz="2000" dirty="0">
                <a:solidFill>
                  <a:schemeClr val="tx1"/>
                </a:solidFill>
              </a:rPr>
              <a:t>k security groups</a:t>
            </a:r>
          </a:p>
        </p:txBody>
      </p:sp>
      <p:sp>
        <p:nvSpPr>
          <p:cNvPr id="20" name="Rectangle 19">
            <a:extLst>
              <a:ext uri="{FF2B5EF4-FFF2-40B4-BE49-F238E27FC236}">
                <a16:creationId xmlns:a16="http://schemas.microsoft.com/office/drawing/2014/main" id="{35C60CF7-A883-42C8-B24B-842DD9BB5CBF}"/>
              </a:ext>
            </a:extLst>
          </p:cNvPr>
          <p:cNvSpPr/>
          <p:nvPr/>
        </p:nvSpPr>
        <p:spPr>
          <a:xfrm>
            <a:off x="465136" y="5556221"/>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Data</a:t>
            </a:r>
            <a:r>
              <a:rPr lang="en-US" sz="2000" dirty="0">
                <a:solidFill>
                  <a:schemeClr val="tx1"/>
                </a:solidFill>
              </a:rPr>
              <a:t> – Kubernetes secrets for credentials and keys</a:t>
            </a:r>
          </a:p>
        </p:txBody>
      </p:sp>
      <p:sp>
        <p:nvSpPr>
          <p:cNvPr id="8" name="Rectangle 7">
            <a:extLst>
              <a:ext uri="{FF2B5EF4-FFF2-40B4-BE49-F238E27FC236}">
                <a16:creationId xmlns:a16="http://schemas.microsoft.com/office/drawing/2014/main" id="{36AA72AF-41A2-44EB-8D39-37EA528CBC4E}"/>
              </a:ext>
              <a:ext uri="{C183D7F6-B498-43B3-948B-1728B52AA6E4}">
                <adec:decorative xmlns:adec="http://schemas.microsoft.com/office/drawing/2017/decorative" val="1"/>
              </a:ext>
            </a:extLst>
          </p:cNvPr>
          <p:cNvSpPr/>
          <p:nvPr/>
        </p:nvSpPr>
        <p:spPr bwMode="auto">
          <a:xfrm>
            <a:off x="427037" y="1204910"/>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9" name="Freeform: Shape 8">
            <a:extLst>
              <a:ext uri="{FF2B5EF4-FFF2-40B4-BE49-F238E27FC236}">
                <a16:creationId xmlns:a16="http://schemas.microsoft.com/office/drawing/2014/main" id="{9C52FEC9-0696-4A8D-ABA6-E068507A2072}"/>
              </a:ext>
              <a:ext uri="{C183D7F6-B498-43B3-948B-1728B52AA6E4}">
                <adec:decorative xmlns:adec="http://schemas.microsoft.com/office/drawing/2017/decorative" val="1"/>
              </a:ext>
            </a:extLst>
          </p:cNvPr>
          <p:cNvSpPr/>
          <p:nvPr/>
        </p:nvSpPr>
        <p:spPr bwMode="auto">
          <a:xfrm>
            <a:off x="-1" y="1204911"/>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Implement security across the entire AKS infrastructure </a:t>
            </a:r>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AKS and Azure Active Directory</a:t>
            </a:r>
          </a:p>
        </p:txBody>
      </p:sp>
      <p:sp>
        <p:nvSpPr>
          <p:cNvPr id="3" name="Rectangle 2">
            <a:extLst>
              <a:ext uri="{FF2B5EF4-FFF2-40B4-BE49-F238E27FC236}">
                <a16:creationId xmlns:a16="http://schemas.microsoft.com/office/drawing/2014/main" id="{CA63158E-417F-47A7-B555-BB60A610A5AB}"/>
              </a:ext>
            </a:extLst>
          </p:cNvPr>
          <p:cNvSpPr/>
          <p:nvPr/>
        </p:nvSpPr>
        <p:spPr>
          <a:xfrm>
            <a:off x="427038"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a:solidFill>
                  <a:schemeClr val="tx1"/>
                </a:solidFill>
                <a:cs typeface="Segoe UI Semilight"/>
              </a:rPr>
              <a:t>Use Azure AD as an integrated </a:t>
            </a:r>
            <a:br>
              <a:rPr lang="en-US" sz="2200">
                <a:solidFill>
                  <a:schemeClr val="tx1"/>
                </a:solidFill>
                <a:cs typeface="Segoe UI Semilight"/>
              </a:rPr>
            </a:br>
            <a:r>
              <a:rPr lang="en-US" sz="2200">
                <a:solidFill>
                  <a:schemeClr val="tx1"/>
                </a:solidFill>
                <a:cs typeface="Segoe UI Semilight"/>
              </a:rPr>
              <a:t>identity solution</a:t>
            </a:r>
          </a:p>
        </p:txBody>
      </p:sp>
      <p:sp>
        <p:nvSpPr>
          <p:cNvPr id="8" name="Rectangle 7">
            <a:extLst>
              <a:ext uri="{FF2B5EF4-FFF2-40B4-BE49-F238E27FC236}">
                <a16:creationId xmlns:a16="http://schemas.microsoft.com/office/drawing/2014/main" id="{DA8E98EA-04D9-42D7-9962-02598A715158}"/>
              </a:ext>
            </a:extLst>
          </p:cNvPr>
          <p:cNvSpPr/>
          <p:nvPr/>
        </p:nvSpPr>
        <p:spPr>
          <a:xfrm>
            <a:off x="6288795"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a:solidFill>
                  <a:schemeClr val="tx1"/>
                </a:solidFill>
                <a:cs typeface="Segoe UI Semilight"/>
              </a:rPr>
              <a:t>Use service accounts, user accounts, and</a:t>
            </a:r>
            <a:br>
              <a:rPr lang="en-US" sz="2200">
                <a:solidFill>
                  <a:schemeClr val="tx1"/>
                </a:solidFill>
                <a:cs typeface="Segoe UI Semilight"/>
              </a:rPr>
            </a:br>
            <a:r>
              <a:rPr lang="en-US" sz="2200">
                <a:solidFill>
                  <a:schemeClr val="tx1"/>
                </a:solidFill>
                <a:cs typeface="Segoe UI Semilight"/>
              </a:rPr>
              <a:t>role-based access control</a:t>
            </a:r>
          </a:p>
        </p:txBody>
      </p:sp>
      <p:sp>
        <p:nvSpPr>
          <p:cNvPr id="4" name="Rectangle 3">
            <a:extLst>
              <a:ext uri="{FF2B5EF4-FFF2-40B4-BE49-F238E27FC236}">
                <a16:creationId xmlns:a16="http://schemas.microsoft.com/office/drawing/2014/main" id="{C66D0D2A-3681-4C72-B391-05FC0FA27912}"/>
              </a:ext>
              <a:ext uri="{C183D7F6-B498-43B3-948B-1728B52AA6E4}">
                <adec:decorative xmlns:adec="http://schemas.microsoft.com/office/drawing/2017/decorative" val="1"/>
              </a:ext>
            </a:extLst>
          </p:cNvPr>
          <p:cNvSpPr/>
          <p:nvPr/>
        </p:nvSpPr>
        <p:spPr bwMode="auto">
          <a:xfrm>
            <a:off x="427037" y="2294573"/>
            <a:ext cx="11582401" cy="40671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7" name="Picture 6" descr="Azure Active Directory integration with AKS clusters">
            <a:extLst>
              <a:ext uri="{FF2B5EF4-FFF2-40B4-BE49-F238E27FC236}">
                <a16:creationId xmlns:a16="http://schemas.microsoft.com/office/drawing/2014/main" id="{4965CAB9-0AA0-46CD-8815-6FC8C81074F4}"/>
              </a:ext>
            </a:extLst>
          </p:cNvPr>
          <p:cNvPicPr>
            <a:picLocks noChangeAspect="1"/>
          </p:cNvPicPr>
          <p:nvPr/>
        </p:nvPicPr>
        <p:blipFill>
          <a:blip r:embed="rId2"/>
          <a:stretch>
            <a:fillRect/>
          </a:stretch>
        </p:blipFill>
        <p:spPr>
          <a:xfrm>
            <a:off x="1113718" y="2697162"/>
            <a:ext cx="10067925" cy="3429000"/>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Applications might grow beyond the capacity of a single pod</a:t>
            </a:r>
            <a:endParaRPr lang="en-US" sz="200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Kubernetes has built-in </a:t>
            </a:r>
            <a:r>
              <a:rPr lang="en-US" sz="2000" err="1">
                <a:solidFill>
                  <a:schemeClr val="tx1"/>
                </a:solidFill>
                <a:cs typeface="Segoe UI Semilight"/>
              </a:rPr>
              <a:t>autoscalers</a:t>
            </a:r>
            <a:r>
              <a:rPr lang="en-US" sz="2000">
                <a:solidFill>
                  <a:schemeClr val="tx1"/>
                </a:solidFill>
                <a:cs typeface="Segoe UI Semilight"/>
              </a:rPr>
              <a:t>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Cluster </a:t>
            </a:r>
            <a:r>
              <a:rPr lang="en-US" sz="2000" err="1">
                <a:solidFill>
                  <a:schemeClr val="tx1"/>
                </a:solidFill>
                <a:cs typeface="Segoe UI Semilight"/>
              </a:rPr>
              <a:t>autoscaler</a:t>
            </a:r>
            <a:r>
              <a:rPr lang="en-US" sz="2000">
                <a:solidFill>
                  <a:schemeClr val="tx1"/>
                </a:solidFill>
                <a:cs typeface="Segoe UI Semilight"/>
              </a:rPr>
              <a:t> scales based on compute resources</a:t>
            </a:r>
            <a:endParaRPr lang="en-US" sz="200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Horizontal pod </a:t>
            </a:r>
            <a:r>
              <a:rPr lang="en-US" sz="2000" err="1">
                <a:solidFill>
                  <a:schemeClr val="tx1"/>
                </a:solidFill>
                <a:cs typeface="Segoe UI Semilight"/>
              </a:rPr>
              <a:t>autoscaler</a:t>
            </a:r>
            <a:r>
              <a:rPr lang="en-US" sz="2000">
                <a:solidFill>
                  <a:schemeClr val="tx1"/>
                </a:solidFill>
                <a:cs typeface="Segoe UI Semilight"/>
              </a:rPr>
              <a:t>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8" name="Picture 4" descr="Diagram showing cluster autoscaler and horizontal pod autoscaler">
            <a:extLst>
              <a:ext uri="{FF2B5EF4-FFF2-40B4-BE49-F238E27FC236}">
                <a16:creationId xmlns:a16="http://schemas.microsoft.com/office/drawing/2014/main" id="{71783F63-B545-4785-A1D6-BAD6C6D66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036" y="1650832"/>
            <a:ext cx="6113464" cy="458225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AKS Scaling to ACI</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a:solidFill>
                  <a:schemeClr val="tx1"/>
                </a:solidFill>
                <a:cs typeface="Segoe UI Semilight"/>
              </a:rPr>
              <a:t>If you need to rapidly grow your AKS cluster, you can create new pods in Azure Container Instances </a:t>
            </a:r>
            <a:endParaRPr lang="en-US" sz="200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5" descr="An AKS cluster uses rapid burst scaling to create pods in an Azure container instance">
            <a:extLst>
              <a:ext uri="{FF2B5EF4-FFF2-40B4-BE49-F238E27FC236}">
                <a16:creationId xmlns:a16="http://schemas.microsoft.com/office/drawing/2014/main" id="{11ECF3E3-9EAC-439D-925D-D2F39CDF8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95" y="2372289"/>
            <a:ext cx="11130085" cy="3784326"/>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Virtual </a:t>
            </a:r>
            <a:r>
              <a:rPr lang="en-US" spc="0" err="1">
                <a:solidFill>
                  <a:schemeClr val="tx1"/>
                </a:solidFill>
              </a:rPr>
              <a:t>Kubelet</a:t>
            </a:r>
            <a:endParaRPr lang="en-US" spc="0">
              <a:solidFill>
                <a:schemeClr val="tx1"/>
              </a:solidFill>
            </a:endParaRPr>
          </a:p>
        </p:txBody>
      </p:sp>
      <p:sp>
        <p:nvSpPr>
          <p:cNvPr id="3" name="Rectangle 2">
            <a:extLst>
              <a:ext uri="{FF2B5EF4-FFF2-40B4-BE49-F238E27FC236}">
                <a16:creationId xmlns:a16="http://schemas.microsoft.com/office/drawing/2014/main" id="{3E80ECD5-FA31-446F-850D-445E484BC719}"/>
              </a:ext>
              <a:ext uri="{C183D7F6-B498-43B3-948B-1728B52AA6E4}">
                <adec:decorative xmlns:adec="http://schemas.microsoft.com/office/drawing/2017/decorative" val="1"/>
              </a:ext>
            </a:extLst>
          </p:cNvPr>
          <p:cNvSpPr/>
          <p:nvPr/>
        </p:nvSpPr>
        <p:spPr bwMode="auto">
          <a:xfrm>
            <a:off x="427037" y="1493134"/>
            <a:ext cx="11582401" cy="345986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4" descr="An AKS cluster has virtual kubelet connectingn to Azure Container Instances, Azure Batch, and Other providers">
            <a:extLst>
              <a:ext uri="{FF2B5EF4-FFF2-40B4-BE49-F238E27FC236}">
                <a16:creationId xmlns:a16="http://schemas.microsoft.com/office/drawing/2014/main" id="{BAAB1B5E-C485-4B3A-9A62-32D68EFDC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607132"/>
            <a:ext cx="8102600" cy="3231870"/>
          </a:xfrm>
          <a:prstGeom prst="rect">
            <a:avLst/>
          </a:prstGeom>
        </p:spPr>
      </p:pic>
      <p:sp>
        <p:nvSpPr>
          <p:cNvPr id="4" name="Rectangle 3">
            <a:extLst>
              <a:ext uri="{FF2B5EF4-FFF2-40B4-BE49-F238E27FC236}">
                <a16:creationId xmlns:a16="http://schemas.microsoft.com/office/drawing/2014/main" id="{826DF6AE-BDB3-4735-83ED-837F3DAFA16A}"/>
              </a:ext>
            </a:extLst>
          </p:cNvPr>
          <p:cNvSpPr/>
          <p:nvPr/>
        </p:nvSpPr>
        <p:spPr>
          <a:xfrm>
            <a:off x="427035" y="5056382"/>
            <a:ext cx="3657600"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Virtual </a:t>
            </a:r>
            <a:r>
              <a:rPr lang="en-US" sz="2000" err="1">
                <a:solidFill>
                  <a:schemeClr val="tx1"/>
                </a:solidFill>
                <a:cs typeface="Segoe UI Semilight"/>
              </a:rPr>
              <a:t>kubelet</a:t>
            </a:r>
            <a:r>
              <a:rPr lang="en-US" sz="2000">
                <a:solidFill>
                  <a:schemeClr val="tx1"/>
                </a:solidFill>
                <a:cs typeface="Segoe UI Semilight"/>
              </a:rPr>
              <a:t> is an </a:t>
            </a:r>
            <a:br>
              <a:rPr lang="en-US" sz="2000">
                <a:solidFill>
                  <a:schemeClr val="tx1"/>
                </a:solidFill>
                <a:cs typeface="Segoe UI Semilight"/>
              </a:rPr>
            </a:br>
            <a:r>
              <a:rPr lang="en-US" sz="2000">
                <a:solidFill>
                  <a:schemeClr val="tx1"/>
                </a:solidFill>
                <a:cs typeface="Segoe UI Semilight"/>
              </a:rPr>
              <a:t>open-source Kubernetes </a:t>
            </a:r>
            <a:r>
              <a:rPr lang="en-US" sz="2000" err="1">
                <a:solidFill>
                  <a:schemeClr val="tx1"/>
                </a:solidFill>
                <a:cs typeface="Segoe UI Semilight"/>
              </a:rPr>
              <a:t>kubelet</a:t>
            </a:r>
            <a:r>
              <a:rPr lang="en-US" sz="2000">
                <a:solidFill>
                  <a:schemeClr val="tx1"/>
                </a:solidFill>
                <a:cs typeface="Segoe UI Semilight"/>
              </a:rPr>
              <a:t> implementation </a:t>
            </a:r>
            <a:endParaRPr lang="en-US" sz="2000">
              <a:solidFill>
                <a:schemeClr val="tx1"/>
              </a:solidFill>
            </a:endParaRPr>
          </a:p>
        </p:txBody>
      </p:sp>
      <p:sp>
        <p:nvSpPr>
          <p:cNvPr id="5" name="Rectangle 4">
            <a:extLst>
              <a:ext uri="{FF2B5EF4-FFF2-40B4-BE49-F238E27FC236}">
                <a16:creationId xmlns:a16="http://schemas.microsoft.com/office/drawing/2014/main" id="{8282825F-E077-4821-B376-7EBDD6FB2C5C}"/>
              </a:ext>
            </a:extLst>
          </p:cNvPr>
          <p:cNvSpPr/>
          <p:nvPr/>
        </p:nvSpPr>
        <p:spPr>
          <a:xfrm>
            <a:off x="4288592" y="5056382"/>
            <a:ext cx="4310983"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The virtual </a:t>
            </a:r>
            <a:r>
              <a:rPr lang="en-US" sz="2000" err="1">
                <a:solidFill>
                  <a:schemeClr val="tx1"/>
                </a:solidFill>
                <a:cs typeface="Segoe UI Semilight"/>
              </a:rPr>
              <a:t>kubelet</a:t>
            </a:r>
            <a:r>
              <a:rPr lang="en-US" sz="2000">
                <a:solidFill>
                  <a:schemeClr val="tx1"/>
                </a:solidFill>
                <a:cs typeface="Segoe UI Semilight"/>
              </a:rPr>
              <a:t> registers itself as a node and allows developers to deploy pods and containers with their own APIs</a:t>
            </a:r>
          </a:p>
        </p:txBody>
      </p:sp>
      <p:sp>
        <p:nvSpPr>
          <p:cNvPr id="6" name="Rectangle 5">
            <a:extLst>
              <a:ext uri="{FF2B5EF4-FFF2-40B4-BE49-F238E27FC236}">
                <a16:creationId xmlns:a16="http://schemas.microsoft.com/office/drawing/2014/main" id="{2099F95A-D98D-493F-A337-1A1FC8BEC264}"/>
              </a:ext>
            </a:extLst>
          </p:cNvPr>
          <p:cNvSpPr/>
          <p:nvPr/>
        </p:nvSpPr>
        <p:spPr>
          <a:xfrm>
            <a:off x="8803532" y="5056382"/>
            <a:ext cx="3205905"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Supported by an ecosystem of providers</a:t>
            </a:r>
            <a:endParaRPr lang="en-US" sz="2000">
              <a:solidFill>
                <a:schemeClr val="tx1"/>
              </a:solidFill>
            </a:endParaRPr>
          </a:p>
        </p:txBody>
      </p:sp>
    </p:spTree>
    <p:extLst>
      <p:ext uri="{BB962C8B-B14F-4D97-AF65-F5344CB8AC3E}">
        <p14:creationId xmlns:p14="http://schemas.microsoft.com/office/powerpoint/2010/main" val="30554579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850932"/>
            <a:ext cx="2506662" cy="1292662"/>
          </a:xfrm>
        </p:spPr>
        <p:txBody>
          <a:bodyPr/>
          <a:lstStyle/>
          <a:p>
            <a:pPr>
              <a:lnSpc>
                <a:spcPct val="100000"/>
              </a:lnSpc>
            </a:pPr>
            <a:r>
              <a:rPr lang="en-US" spc="0" dirty="0"/>
              <a:t>Azure App Service Overview</a:t>
            </a:r>
          </a:p>
        </p:txBody>
      </p:sp>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5073650" y="655055"/>
            <a:ext cx="6935788" cy="7425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cs typeface="Segoe UI Semilight"/>
              </a:rPr>
              <a:t>Azure App Service Plans</a:t>
            </a:r>
            <a:endParaRPr lang="en-US" sz="2400">
              <a:solidFill>
                <a:schemeClr val="tx1"/>
              </a:solidFill>
            </a:endParaRPr>
          </a:p>
        </p:txBody>
      </p:sp>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sp>
        <p:nvSpPr>
          <p:cNvPr id="35" name="Rectangle 34">
            <a:extLst>
              <a:ext uri="{FF2B5EF4-FFF2-40B4-BE49-F238E27FC236}">
                <a16:creationId xmlns:a16="http://schemas.microsoft.com/office/drawing/2014/main" id="{5BD804E0-0ADF-435B-A1B6-A4E856136506}"/>
              </a:ext>
            </a:extLst>
          </p:cNvPr>
          <p:cNvSpPr/>
          <p:nvPr/>
        </p:nvSpPr>
        <p:spPr>
          <a:xfrm>
            <a:off x="5073650" y="1891538"/>
            <a:ext cx="6935788" cy="7425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cs typeface="Segoe UI Semilight"/>
              </a:rPr>
              <a:t>App Service Plan Pricing Tiers</a:t>
            </a:r>
          </a:p>
        </p:txBody>
      </p:sp>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sp>
        <p:nvSpPr>
          <p:cNvPr id="36" name="Rectangle 35">
            <a:extLst>
              <a:ext uri="{FF2B5EF4-FFF2-40B4-BE49-F238E27FC236}">
                <a16:creationId xmlns:a16="http://schemas.microsoft.com/office/drawing/2014/main" id="{0FC9BC42-E477-4E55-B0C5-87AE8667FF12}"/>
              </a:ext>
            </a:extLst>
          </p:cNvPr>
          <p:cNvSpPr/>
          <p:nvPr/>
        </p:nvSpPr>
        <p:spPr>
          <a:xfrm>
            <a:off x="5073650" y="3128021"/>
            <a:ext cx="6935788" cy="7425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cs typeface="Segoe UI Semilight"/>
              </a:rPr>
              <a:t>App Service Plan Scaling</a:t>
            </a:r>
          </a:p>
        </p:txBody>
      </p:sp>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sp>
        <p:nvSpPr>
          <p:cNvPr id="37" name="Rectangle 36">
            <a:extLst>
              <a:ext uri="{FF2B5EF4-FFF2-40B4-BE49-F238E27FC236}">
                <a16:creationId xmlns:a16="http://schemas.microsoft.com/office/drawing/2014/main" id="{D4A3BDF2-9037-4B73-8830-6E60A6076B72}"/>
              </a:ext>
            </a:extLst>
          </p:cNvPr>
          <p:cNvSpPr/>
          <p:nvPr/>
        </p:nvSpPr>
        <p:spPr>
          <a:xfrm>
            <a:off x="5073650" y="4364504"/>
            <a:ext cx="6935788" cy="7425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cs typeface="Segoe UI Semilight"/>
              </a:rPr>
              <a:t>App Service Plan Scale Out</a:t>
            </a:r>
          </a:p>
        </p:txBody>
      </p:sp>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sp>
        <p:nvSpPr>
          <p:cNvPr id="38" name="Rectangle 37">
            <a:extLst>
              <a:ext uri="{FF2B5EF4-FFF2-40B4-BE49-F238E27FC236}">
                <a16:creationId xmlns:a16="http://schemas.microsoft.com/office/drawing/2014/main" id="{A848C769-80C8-48B3-926C-7196AAE714CF}"/>
              </a:ext>
            </a:extLst>
          </p:cNvPr>
          <p:cNvSpPr/>
          <p:nvPr/>
        </p:nvSpPr>
        <p:spPr>
          <a:xfrm>
            <a:off x="5073650" y="5600985"/>
            <a:ext cx="6935788" cy="7425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a:solidFill>
                  <a:schemeClr val="tx1"/>
                </a:solidFill>
              </a:rPr>
              <a:t>Demonstration – Deploy Azure Kubernetes Service</a:t>
            </a:r>
            <a:endParaRPr lang="en-US" spc="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Semilight"/>
              </a:rPr>
              <a:t>Connect</a:t>
            </a:r>
            <a:br>
              <a:rPr lang="en-US" sz="2400">
                <a:solidFill>
                  <a:schemeClr val="tx1"/>
                </a:solidFill>
                <a:cs typeface="Segoe UI Semilight"/>
              </a:rPr>
            </a:br>
            <a:r>
              <a:rPr lang="en-US" sz="240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Semilight"/>
              </a:rPr>
              <a:t>Test the applications</a:t>
            </a:r>
            <a:endParaRPr lang="en-US" sz="240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Lesson 06: Module Labs and Review</a:t>
            </a:r>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err="1"/>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err="1"/>
                <a:t>Staging</a:t>
              </a:r>
              <a:r>
                <a:rPr lang="fr-FR" sz="1176" b="1" dirty="0"/>
                <a:t>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err="1"/>
                <a:t>php</a:t>
              </a:r>
              <a:r>
                <a:rPr lang="fr-FR" sz="1176" b="1" dirty="0"/>
                <a:t>-docs-hello-world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err="1"/>
                <a:t>php</a:t>
              </a:r>
              <a:r>
                <a:rPr lang="fr-FR" sz="1176" b="1" dirty="0"/>
                <a:t>-docs-hello-world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a:t>
              </a:r>
              <a:r>
                <a:rPr lang="fr-FR" sz="1176" b="1" dirty="0" err="1"/>
                <a:t>staging</a:t>
              </a:r>
              <a:r>
                <a:rPr lang="fr-FR" sz="1176" b="1" dirty="0"/>
                <a:t>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err="1"/>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err="1"/>
                <a:t>Autoscale</a:t>
              </a:r>
              <a:r>
                <a:rPr lang="fr-FR" sz="1176" b="1" dirty="0"/>
                <a:t> </a:t>
              </a:r>
              <a:r>
                <a:rPr lang="fr-FR" sz="1176" b="1" dirty="0" err="1"/>
                <a:t>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465138" y="632779"/>
            <a:ext cx="11533187" cy="430887"/>
          </a:xfrm>
        </p:spPr>
        <p:txBody>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27038" y="1537495"/>
            <a:ext cx="10977562"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CAEAAA1D-A698-4EFA-BD17-D62F22A009C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2" name="Rectangle 11">
            <a:extLst>
              <a:ext uri="{FF2B5EF4-FFF2-40B4-BE49-F238E27FC236}">
                <a16:creationId xmlns:a16="http://schemas.microsoft.com/office/drawing/2014/main" id="{D7CB412E-13F0-4DAC-B2FD-C1B25454E0BD}"/>
              </a:ext>
            </a:extLst>
          </p:cNvPr>
          <p:cNvSpPr/>
          <p:nvPr/>
        </p:nvSpPr>
        <p:spPr bwMode="auto">
          <a:xfrm>
            <a:off x="427036"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 Docker image by using the Azure Container Instance</a:t>
            </a:r>
          </a:p>
        </p:txBody>
      </p:sp>
      <p:sp>
        <p:nvSpPr>
          <p:cNvPr id="13" name="Rectangle 12">
            <a:extLst>
              <a:ext uri="{FF2B5EF4-FFF2-40B4-BE49-F238E27FC236}">
                <a16:creationId xmlns:a16="http://schemas.microsoft.com/office/drawing/2014/main" id="{2B74F646-1BB1-4866-AE6C-684B4F4C2A19}"/>
              </a:ext>
            </a:extLst>
          </p:cNvPr>
          <p:cNvSpPr/>
          <p:nvPr/>
        </p:nvSpPr>
        <p:spPr bwMode="auto">
          <a:xfrm>
            <a:off x="6295177"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Review the functionality of the Azure</a:t>
            </a:r>
            <a:br>
              <a:rPr lang="en-US" sz="2000" dirty="0">
                <a:solidFill>
                  <a:schemeClr val="tx1"/>
                </a:solidFill>
                <a:cs typeface="Segoe UI Semilight"/>
              </a:rPr>
            </a:br>
            <a:r>
              <a:rPr lang="en-US" sz="2000" dirty="0">
                <a:solidFill>
                  <a:schemeClr val="tx1"/>
                </a:solidFill>
                <a:cs typeface="Segoe UI Semilight"/>
              </a:rPr>
              <a:t>Container Instance</a:t>
            </a:r>
          </a:p>
        </p:txBody>
      </p:sp>
      <p:sp>
        <p:nvSpPr>
          <p:cNvPr id="5" name="Text Placeholder 2">
            <a:extLst>
              <a:ext uri="{FF2B5EF4-FFF2-40B4-BE49-F238E27FC236}">
                <a16:creationId xmlns:a16="http://schemas.microsoft.com/office/drawing/2014/main" id="{9793AA3D-2C36-4BAD-B7EE-86044295246B}"/>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888070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09b – Architecture diagram</a:t>
            </a:r>
          </a:p>
        </p:txBody>
      </p:sp>
      <p:sp>
        <p:nvSpPr>
          <p:cNvPr id="4" name="Rectangle 3">
            <a:extLst>
              <a:ext uri="{FF2B5EF4-FFF2-40B4-BE49-F238E27FC236}">
                <a16:creationId xmlns:a16="http://schemas.microsoft.com/office/drawing/2014/main" id="{0B70CEBF-10DF-4116-9A6C-B1A6743F715D}"/>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97591621-3A3F-425D-9E41-2EFDBC297BCD}"/>
              </a:ext>
            </a:extLst>
          </p:cNvPr>
          <p:cNvGrpSpPr/>
          <p:nvPr/>
        </p:nvGrpSpPr>
        <p:grpSpPr>
          <a:xfrm>
            <a:off x="3159498" y="2458880"/>
            <a:ext cx="5431979" cy="2333953"/>
            <a:chOff x="3369223" y="2358212"/>
            <a:chExt cx="5431979" cy="2333953"/>
          </a:xfrm>
        </p:grpSpPr>
        <p:sp>
          <p:nvSpPr>
            <p:cNvPr id="6" name="Rectangle 5">
              <a:extLst>
                <a:ext uri="{FF2B5EF4-FFF2-40B4-BE49-F238E27FC236}">
                  <a16:creationId xmlns:a16="http://schemas.microsoft.com/office/drawing/2014/main" id="{1FD8EA86-AD40-47EC-9244-B144F6CD3EA8}"/>
                </a:ext>
              </a:extLst>
            </p:cNvPr>
            <p:cNvSpPr/>
            <p:nvPr/>
          </p:nvSpPr>
          <p:spPr bwMode="auto">
            <a:xfrm>
              <a:off x="3424128" y="2358212"/>
              <a:ext cx="2117408"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8C6149DF-3D9E-4A54-8733-65861FF54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238" y="2678509"/>
              <a:ext cx="376369" cy="376369"/>
            </a:xfrm>
            <a:prstGeom prst="rect">
              <a:avLst/>
            </a:prstGeom>
          </p:spPr>
        </p:pic>
        <p:sp>
          <p:nvSpPr>
            <p:cNvPr id="8" name="TextBox 7">
              <a:extLst>
                <a:ext uri="{FF2B5EF4-FFF2-40B4-BE49-F238E27FC236}">
                  <a16:creationId xmlns:a16="http://schemas.microsoft.com/office/drawing/2014/main" id="{964B6EAA-3AF6-4A03-A39D-927322A7CA21}"/>
                </a:ext>
              </a:extLst>
            </p:cNvPr>
            <p:cNvSpPr txBox="1"/>
            <p:nvPr/>
          </p:nvSpPr>
          <p:spPr>
            <a:xfrm>
              <a:off x="3369223" y="2358212"/>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9" name="TextBox 8">
              <a:extLst>
                <a:ext uri="{FF2B5EF4-FFF2-40B4-BE49-F238E27FC236}">
                  <a16:creationId xmlns:a16="http://schemas.microsoft.com/office/drawing/2014/main" id="{0ADC8DFE-D653-407E-8042-4041C0529C48}"/>
                </a:ext>
              </a:extLst>
            </p:cNvPr>
            <p:cNvSpPr txBox="1"/>
            <p:nvPr/>
          </p:nvSpPr>
          <p:spPr>
            <a:xfrm>
              <a:off x="3984161" y="2729896"/>
              <a:ext cx="1297732" cy="271554"/>
            </a:xfrm>
            <a:prstGeom prst="rect">
              <a:avLst/>
            </a:prstGeom>
            <a:noFill/>
          </p:spPr>
          <p:txBody>
            <a:bodyPr wrap="square">
              <a:spAutoFit/>
            </a:bodyPr>
            <a:lstStyle/>
            <a:p>
              <a:r>
                <a:rPr lang="fr-FR" sz="1176" b="1" dirty="0"/>
                <a:t>az104-09b-rg1</a:t>
              </a:r>
            </a:p>
          </p:txBody>
        </p:sp>
        <p:sp>
          <p:nvSpPr>
            <p:cNvPr id="10" name="Rectangle 9">
              <a:extLst>
                <a:ext uri="{FF2B5EF4-FFF2-40B4-BE49-F238E27FC236}">
                  <a16:creationId xmlns:a16="http://schemas.microsoft.com/office/drawing/2014/main" id="{E6D905A3-7CA4-47CA-A4EE-6D0F504E3B9B}"/>
                </a:ext>
              </a:extLst>
            </p:cNvPr>
            <p:cNvSpPr/>
            <p:nvPr/>
          </p:nvSpPr>
          <p:spPr bwMode="auto">
            <a:xfrm>
              <a:off x="3611238" y="3094924"/>
              <a:ext cx="1670655" cy="1213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1" name="Graphic 10">
              <a:extLst>
                <a:ext uri="{FF2B5EF4-FFF2-40B4-BE49-F238E27FC236}">
                  <a16:creationId xmlns:a16="http://schemas.microsoft.com/office/drawing/2014/main" id="{1B9FA2DE-4628-43D8-BEA7-295BA220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01" y="3220144"/>
              <a:ext cx="464186" cy="464186"/>
            </a:xfrm>
            <a:prstGeom prst="rect">
              <a:avLst/>
            </a:prstGeom>
          </p:spPr>
        </p:pic>
        <p:sp>
          <p:nvSpPr>
            <p:cNvPr id="12" name="TextBox 11">
              <a:extLst>
                <a:ext uri="{FF2B5EF4-FFF2-40B4-BE49-F238E27FC236}">
                  <a16:creationId xmlns:a16="http://schemas.microsoft.com/office/drawing/2014/main" id="{635B7F17-BECE-4ADD-ABAD-33B9924DE9FE}"/>
                </a:ext>
              </a:extLst>
            </p:cNvPr>
            <p:cNvSpPr txBox="1"/>
            <p:nvPr/>
          </p:nvSpPr>
          <p:spPr>
            <a:xfrm>
              <a:off x="3984161" y="3738163"/>
              <a:ext cx="1138696" cy="271554"/>
            </a:xfrm>
            <a:prstGeom prst="rect">
              <a:avLst/>
            </a:prstGeom>
            <a:noFill/>
          </p:spPr>
          <p:txBody>
            <a:bodyPr wrap="square">
              <a:spAutoFit/>
            </a:bodyPr>
            <a:lstStyle/>
            <a:p>
              <a:r>
                <a:rPr lang="fr-FR" sz="1176" b="1" dirty="0"/>
                <a:t>az104-9b-c1</a:t>
              </a:r>
              <a:endParaRPr lang="fr-FR" sz="1176" dirty="0"/>
            </a:p>
          </p:txBody>
        </p:sp>
        <p:sp>
          <p:nvSpPr>
            <p:cNvPr id="13" name="Rectangle 12">
              <a:extLst>
                <a:ext uri="{FF2B5EF4-FFF2-40B4-BE49-F238E27FC236}">
                  <a16:creationId xmlns:a16="http://schemas.microsoft.com/office/drawing/2014/main" id="{24E5D7AC-C476-45BD-81EB-5F1684EB057E}"/>
                </a:ext>
              </a:extLst>
            </p:cNvPr>
            <p:cNvSpPr/>
            <p:nvPr/>
          </p:nvSpPr>
          <p:spPr bwMode="auto">
            <a:xfrm>
              <a:off x="6479723" y="2358212"/>
              <a:ext cx="2321479"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CD7C887-4AC8-4E62-9031-CF2A125F7A81}"/>
                </a:ext>
              </a:extLst>
            </p:cNvPr>
            <p:cNvSpPr txBox="1"/>
            <p:nvPr/>
          </p:nvSpPr>
          <p:spPr>
            <a:xfrm>
              <a:off x="6424817" y="2358212"/>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15" name="Graphic 14" descr="Internet">
              <a:extLst>
                <a:ext uri="{FF2B5EF4-FFF2-40B4-BE49-F238E27FC236}">
                  <a16:creationId xmlns:a16="http://schemas.microsoft.com/office/drawing/2014/main" id="{F8BF08A6-A1CF-48ED-9BB6-3CF3571D3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8696" y="3212752"/>
              <a:ext cx="896425" cy="896425"/>
            </a:xfrm>
            <a:prstGeom prst="rect">
              <a:avLst/>
            </a:prstGeom>
          </p:spPr>
        </p:pic>
        <p:cxnSp>
          <p:nvCxnSpPr>
            <p:cNvPr id="16" name="Straight Arrow Connector 15">
              <a:extLst>
                <a:ext uri="{FF2B5EF4-FFF2-40B4-BE49-F238E27FC236}">
                  <a16:creationId xmlns:a16="http://schemas.microsoft.com/office/drawing/2014/main" id="{4A553ED4-C86D-4C87-8B6A-C2C5CA6D42AC}"/>
                </a:ext>
              </a:extLst>
            </p:cNvPr>
            <p:cNvCxnSpPr/>
            <p:nvPr/>
          </p:nvCxnSpPr>
          <p:spPr>
            <a:xfrm flipH="1">
              <a:off x="4754163" y="3684330"/>
              <a:ext cx="2300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54327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465138" y="632779"/>
            <a:ext cx="11533187" cy="430887"/>
          </a:xfrm>
        </p:spPr>
        <p:txBody>
          <a:bodyPr/>
          <a:lstStyle/>
          <a:p>
            <a:pPr>
              <a:lnSpc>
                <a:spcPct val="100000"/>
              </a:lnSpc>
            </a:pPr>
            <a:r>
              <a:rPr lang="en-US" spc="0"/>
              <a:t>Lab 09c – Implement Azure Kubernetes service</a:t>
            </a:r>
          </a:p>
        </p:txBody>
      </p:sp>
      <p:sp>
        <p:nvSpPr>
          <p:cNvPr id="3" name="Text Placeholder 2">
            <a:extLst>
              <a:ext uri="{FF2B5EF4-FFF2-40B4-BE49-F238E27FC236}">
                <a16:creationId xmlns:a16="http://schemas.microsoft.com/office/drawing/2014/main" id="{EB8827FA-95AE-4424-B2F4-5E6BBE819436}"/>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p:txBody>
      </p:sp>
      <p:sp>
        <p:nvSpPr>
          <p:cNvPr id="4" name="Text Placeholder 2">
            <a:extLst>
              <a:ext uri="{FF2B5EF4-FFF2-40B4-BE49-F238E27FC236}">
                <a16:creationId xmlns:a16="http://schemas.microsoft.com/office/drawing/2014/main" id="{09314DC4-5C51-4332-AADD-36AF125B1CF2}"/>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9" name="Rectangle 8">
            <a:extLst>
              <a:ext uri="{FF2B5EF4-FFF2-40B4-BE49-F238E27FC236}">
                <a16:creationId xmlns:a16="http://schemas.microsoft.com/office/drawing/2014/main" id="{2EAB5781-2DE3-4531-9E56-2F425709E5DB}"/>
              </a:ext>
            </a:extLst>
          </p:cNvPr>
          <p:cNvSpPr/>
          <p:nvPr/>
        </p:nvSpPr>
        <p:spPr bwMode="auto">
          <a:xfrm>
            <a:off x="427037"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an Azure Kubernetes Service cluster</a:t>
            </a:r>
          </a:p>
        </p:txBody>
      </p:sp>
      <p:sp>
        <p:nvSpPr>
          <p:cNvPr id="10" name="Rectangle 9">
            <a:extLst>
              <a:ext uri="{FF2B5EF4-FFF2-40B4-BE49-F238E27FC236}">
                <a16:creationId xmlns:a16="http://schemas.microsoft.com/office/drawing/2014/main" id="{3770F33D-D28E-45EC-868D-FE7F7B0C8409}"/>
              </a:ext>
            </a:extLst>
          </p:cNvPr>
          <p:cNvSpPr/>
          <p:nvPr/>
        </p:nvSpPr>
        <p:spPr bwMode="auto">
          <a:xfrm>
            <a:off x="4319588"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Deploy pods into the Azure Kubernetes Service cluster</a:t>
            </a:r>
          </a:p>
        </p:txBody>
      </p:sp>
      <p:sp>
        <p:nvSpPr>
          <p:cNvPr id="11" name="Rectangle 10">
            <a:extLst>
              <a:ext uri="{FF2B5EF4-FFF2-40B4-BE49-F238E27FC236}">
                <a16:creationId xmlns:a16="http://schemas.microsoft.com/office/drawing/2014/main" id="{D3AA68E1-EB3A-4DE2-9F2B-DAF6E33F805F}"/>
              </a:ext>
            </a:extLst>
          </p:cNvPr>
          <p:cNvSpPr/>
          <p:nvPr/>
        </p:nvSpPr>
        <p:spPr bwMode="auto">
          <a:xfrm>
            <a:off x="8212138" y="3848100"/>
            <a:ext cx="3802062"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3:</a:t>
            </a:r>
            <a:br>
              <a:rPr lang="en-US" sz="2200" dirty="0">
                <a:solidFill>
                  <a:schemeClr val="tx1"/>
                </a:solidFill>
                <a:cs typeface="Segoe UI Semilight"/>
              </a:rPr>
            </a:br>
            <a:r>
              <a:rPr lang="en-US" sz="2000" dirty="0">
                <a:solidFill>
                  <a:schemeClr val="tx1"/>
                </a:solidFill>
                <a:cs typeface="Segoe UI Semilight"/>
              </a:rPr>
              <a:t>Scale containerized</a:t>
            </a:r>
            <a:br>
              <a:rPr lang="en-US" sz="2000" dirty="0">
                <a:solidFill>
                  <a:schemeClr val="tx1"/>
                </a:solidFill>
                <a:cs typeface="Segoe UI Semilight"/>
              </a:rPr>
            </a:br>
            <a:r>
              <a:rPr lang="en-US" sz="2000" dirty="0">
                <a:solidFill>
                  <a:schemeClr val="tx1"/>
                </a:solidFill>
                <a:cs typeface="Segoe UI Semilight"/>
              </a:rPr>
              <a:t>workloads in the Azure Kubernetes service cluster</a:t>
            </a:r>
          </a:p>
        </p:txBody>
      </p:sp>
      <p:sp>
        <p:nvSpPr>
          <p:cNvPr id="5" name="Text Placeholder 2">
            <a:extLst>
              <a:ext uri="{FF2B5EF4-FFF2-40B4-BE49-F238E27FC236}">
                <a16:creationId xmlns:a16="http://schemas.microsoft.com/office/drawing/2014/main" id="{CC05F93C-A092-4299-A1B3-612E32F88AB2}"/>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F9ADB653-C9F7-42D2-B1FB-C4224187F09A}"/>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09c – Architecture diagram</a:t>
            </a:r>
          </a:p>
        </p:txBody>
      </p:sp>
      <p:sp>
        <p:nvSpPr>
          <p:cNvPr id="4" name="Rectangle 3">
            <a:extLst>
              <a:ext uri="{FF2B5EF4-FFF2-40B4-BE49-F238E27FC236}">
                <a16:creationId xmlns:a16="http://schemas.microsoft.com/office/drawing/2014/main" id="{4A76C499-81E8-42AC-9ECB-2A416889447E}"/>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rchitecture diagram of the detailed lab steps. ">
            <a:extLst>
              <a:ext uri="{FF2B5EF4-FFF2-40B4-BE49-F238E27FC236}">
                <a16:creationId xmlns:a16="http://schemas.microsoft.com/office/drawing/2014/main" id="{D073BD33-3BC4-41BC-A344-A353EF9EEDB4}"/>
              </a:ext>
            </a:extLst>
          </p:cNvPr>
          <p:cNvGrpSpPr/>
          <p:nvPr/>
        </p:nvGrpSpPr>
        <p:grpSpPr>
          <a:xfrm>
            <a:off x="663033" y="1382014"/>
            <a:ext cx="11262809" cy="4818762"/>
            <a:chOff x="663033" y="1382014"/>
            <a:chExt cx="11262809" cy="4818762"/>
          </a:xfrm>
        </p:grpSpPr>
        <p:sp>
          <p:nvSpPr>
            <p:cNvPr id="48" name="Rectangle 47">
              <a:extLst>
                <a:ext uri="{FF2B5EF4-FFF2-40B4-BE49-F238E27FC236}">
                  <a16:creationId xmlns:a16="http://schemas.microsoft.com/office/drawing/2014/main" id="{EB3D96B8-2DC8-4AB7-8D8C-F09C4D95D4E1}"/>
                </a:ext>
              </a:extLst>
            </p:cNvPr>
            <p:cNvSpPr/>
            <p:nvPr/>
          </p:nvSpPr>
          <p:spPr bwMode="auto">
            <a:xfrm>
              <a:off x="4521083" y="1382014"/>
              <a:ext cx="7243281" cy="48187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5">
              <a:extLst>
                <a:ext uri="{FF2B5EF4-FFF2-40B4-BE49-F238E27FC236}">
                  <a16:creationId xmlns:a16="http://schemas.microsoft.com/office/drawing/2014/main" id="{2D0754DB-3E88-46F5-9F59-DCED68379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062" y="1702312"/>
              <a:ext cx="376369" cy="353672"/>
            </a:xfrm>
            <a:prstGeom prst="rect">
              <a:avLst/>
            </a:prstGeom>
          </p:spPr>
        </p:pic>
        <p:sp>
          <p:nvSpPr>
            <p:cNvPr id="50" name="TextBox 7">
              <a:extLst>
                <a:ext uri="{FF2B5EF4-FFF2-40B4-BE49-F238E27FC236}">
                  <a16:creationId xmlns:a16="http://schemas.microsoft.com/office/drawing/2014/main" id="{825CD7DB-23F1-4C65-B518-5BC06DF7C4C4}"/>
                </a:ext>
              </a:extLst>
            </p:cNvPr>
            <p:cNvSpPr txBox="1"/>
            <p:nvPr/>
          </p:nvSpPr>
          <p:spPr>
            <a:xfrm>
              <a:off x="4489007" y="13960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51" name="TextBox 9">
              <a:extLst>
                <a:ext uri="{FF2B5EF4-FFF2-40B4-BE49-F238E27FC236}">
                  <a16:creationId xmlns:a16="http://schemas.microsoft.com/office/drawing/2014/main" id="{C6EFB71A-ED84-4B63-B7FF-A7D86DFF20DE}"/>
                </a:ext>
              </a:extLst>
            </p:cNvPr>
            <p:cNvSpPr txBox="1"/>
            <p:nvPr/>
          </p:nvSpPr>
          <p:spPr>
            <a:xfrm>
              <a:off x="5101985" y="1753698"/>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az104-09c-rg1</a:t>
              </a:r>
            </a:p>
          </p:txBody>
        </p:sp>
        <p:sp>
          <p:nvSpPr>
            <p:cNvPr id="52" name="Rectangle 51">
              <a:extLst>
                <a:ext uri="{FF2B5EF4-FFF2-40B4-BE49-F238E27FC236}">
                  <a16:creationId xmlns:a16="http://schemas.microsoft.com/office/drawing/2014/main" id="{15B3484C-6912-4580-8348-5019E3313CC7}"/>
                </a:ext>
              </a:extLst>
            </p:cNvPr>
            <p:cNvSpPr/>
            <p:nvPr/>
          </p:nvSpPr>
          <p:spPr bwMode="auto">
            <a:xfrm>
              <a:off x="4729063" y="2118726"/>
              <a:ext cx="2838436" cy="39045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16">
              <a:extLst>
                <a:ext uri="{FF2B5EF4-FFF2-40B4-BE49-F238E27FC236}">
                  <a16:creationId xmlns:a16="http://schemas.microsoft.com/office/drawing/2014/main" id="{9CE460BA-B75A-4F35-8A26-419232B5D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204" y="2213086"/>
              <a:ext cx="481044" cy="452035"/>
            </a:xfrm>
            <a:prstGeom prst="rect">
              <a:avLst/>
            </a:prstGeom>
          </p:spPr>
        </p:pic>
        <p:sp>
          <p:nvSpPr>
            <p:cNvPr id="54" name="TextBox 17">
              <a:extLst>
                <a:ext uri="{FF2B5EF4-FFF2-40B4-BE49-F238E27FC236}">
                  <a16:creationId xmlns:a16="http://schemas.microsoft.com/office/drawing/2014/main" id="{EF46CF87-F4D8-45D7-A9E3-DA1B0E18DF0C}"/>
                </a:ext>
              </a:extLst>
            </p:cNvPr>
            <p:cNvSpPr txBox="1"/>
            <p:nvPr/>
          </p:nvSpPr>
          <p:spPr>
            <a:xfrm>
              <a:off x="5467246" y="2713566"/>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az104-09c-aks1</a:t>
              </a:r>
            </a:p>
          </p:txBody>
        </p:sp>
        <p:pic>
          <p:nvPicPr>
            <p:cNvPr id="55" name="Graphic 18">
              <a:extLst>
                <a:ext uri="{FF2B5EF4-FFF2-40B4-BE49-F238E27FC236}">
                  <a16:creationId xmlns:a16="http://schemas.microsoft.com/office/drawing/2014/main" id="{CB6B464C-3AD1-4649-80BB-D98D2F6F8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5956" y="1662267"/>
              <a:ext cx="376369" cy="353672"/>
            </a:xfrm>
            <a:prstGeom prst="rect">
              <a:avLst/>
            </a:prstGeom>
          </p:spPr>
        </p:pic>
        <p:sp>
          <p:nvSpPr>
            <p:cNvPr id="56" name="TextBox 19">
              <a:extLst>
                <a:ext uri="{FF2B5EF4-FFF2-40B4-BE49-F238E27FC236}">
                  <a16:creationId xmlns:a16="http://schemas.microsoft.com/office/drawing/2014/main" id="{65036C72-01F3-4695-9965-58BF0CA03E6E}"/>
                </a:ext>
              </a:extLst>
            </p:cNvPr>
            <p:cNvSpPr txBox="1"/>
            <p:nvPr/>
          </p:nvSpPr>
          <p:spPr>
            <a:xfrm>
              <a:off x="8418879" y="1713653"/>
              <a:ext cx="350696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MC_az104-09c-rg1_az104-09c-aks1_region</a:t>
              </a:r>
            </a:p>
          </p:txBody>
        </p:sp>
        <p:sp>
          <p:nvSpPr>
            <p:cNvPr id="57" name="Rectangle 56">
              <a:extLst>
                <a:ext uri="{FF2B5EF4-FFF2-40B4-BE49-F238E27FC236}">
                  <a16:creationId xmlns:a16="http://schemas.microsoft.com/office/drawing/2014/main" id="{866F8BFB-4DA8-45E2-A688-D8BE1B8E7326}"/>
                </a:ext>
              </a:extLst>
            </p:cNvPr>
            <p:cNvSpPr/>
            <p:nvPr/>
          </p:nvSpPr>
          <p:spPr bwMode="auto">
            <a:xfrm>
              <a:off x="8045957" y="2078680"/>
              <a:ext cx="3321076" cy="39421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8" name="Graphic 22">
              <a:extLst>
                <a:ext uri="{FF2B5EF4-FFF2-40B4-BE49-F238E27FC236}">
                  <a16:creationId xmlns:a16="http://schemas.microsoft.com/office/drawing/2014/main" id="{73C36AD3-8B18-42CC-8BC6-C7DE779E83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5081" y="2228122"/>
              <a:ext cx="399193" cy="375120"/>
            </a:xfrm>
            <a:prstGeom prst="rect">
              <a:avLst/>
            </a:prstGeom>
          </p:spPr>
        </p:pic>
        <p:pic>
          <p:nvPicPr>
            <p:cNvPr id="59" name="Graphic 24">
              <a:extLst>
                <a:ext uri="{FF2B5EF4-FFF2-40B4-BE49-F238E27FC236}">
                  <a16:creationId xmlns:a16="http://schemas.microsoft.com/office/drawing/2014/main" id="{5618B5EF-CB04-4817-B440-0A713F3152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5698" y="3153784"/>
              <a:ext cx="399193" cy="375120"/>
            </a:xfrm>
            <a:prstGeom prst="rect">
              <a:avLst/>
            </a:prstGeom>
          </p:spPr>
        </p:pic>
        <p:pic>
          <p:nvPicPr>
            <p:cNvPr id="60" name="Graphic 26">
              <a:extLst>
                <a:ext uri="{FF2B5EF4-FFF2-40B4-BE49-F238E27FC236}">
                  <a16:creationId xmlns:a16="http://schemas.microsoft.com/office/drawing/2014/main" id="{DF1876B3-B838-4D79-99FE-E7F232837B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26904" y="4092166"/>
              <a:ext cx="454097" cy="426713"/>
            </a:xfrm>
            <a:prstGeom prst="rect">
              <a:avLst/>
            </a:prstGeom>
          </p:spPr>
        </p:pic>
        <p:pic>
          <p:nvPicPr>
            <p:cNvPr id="61" name="Graphic 28">
              <a:extLst>
                <a:ext uri="{FF2B5EF4-FFF2-40B4-BE49-F238E27FC236}">
                  <a16:creationId xmlns:a16="http://schemas.microsoft.com/office/drawing/2014/main" id="{32522AB8-5F21-4ABE-AA58-DF2431261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62800" y="2241180"/>
              <a:ext cx="405502" cy="381048"/>
            </a:xfrm>
            <a:prstGeom prst="rect">
              <a:avLst/>
            </a:prstGeom>
          </p:spPr>
        </p:pic>
        <p:pic>
          <p:nvPicPr>
            <p:cNvPr id="62" name="Graphic 30">
              <a:extLst>
                <a:ext uri="{FF2B5EF4-FFF2-40B4-BE49-F238E27FC236}">
                  <a16:creationId xmlns:a16="http://schemas.microsoft.com/office/drawing/2014/main" id="{90D9184B-498F-4B2A-A12C-F9CB03A6A0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1115" y="3995029"/>
              <a:ext cx="454097" cy="426713"/>
            </a:xfrm>
            <a:prstGeom prst="rect">
              <a:avLst/>
            </a:prstGeom>
          </p:spPr>
        </p:pic>
        <p:pic>
          <p:nvPicPr>
            <p:cNvPr id="63" name="Graphic 32">
              <a:extLst>
                <a:ext uri="{FF2B5EF4-FFF2-40B4-BE49-F238E27FC236}">
                  <a16:creationId xmlns:a16="http://schemas.microsoft.com/office/drawing/2014/main" id="{6863FCEB-2E88-495F-ACF3-F4FE1FDF0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62084" y="3005390"/>
              <a:ext cx="454097" cy="426713"/>
            </a:xfrm>
            <a:prstGeom prst="rect">
              <a:avLst/>
            </a:prstGeom>
          </p:spPr>
        </p:pic>
        <p:sp>
          <p:nvSpPr>
            <p:cNvPr id="64" name="TextBox 35">
              <a:extLst>
                <a:ext uri="{FF2B5EF4-FFF2-40B4-BE49-F238E27FC236}">
                  <a16:creationId xmlns:a16="http://schemas.microsoft.com/office/drawing/2014/main" id="{664AF024-8293-416B-BDC7-EAAC572EC571}"/>
                </a:ext>
              </a:extLst>
            </p:cNvPr>
            <p:cNvSpPr txBox="1"/>
            <p:nvPr/>
          </p:nvSpPr>
          <p:spPr>
            <a:xfrm>
              <a:off x="8084889" y="2630490"/>
              <a:ext cx="149015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Public IP </a:t>
              </a:r>
              <a:r>
                <a:rPr lang="fr-FR" sz="1176" b="1" dirty="0" err="1"/>
                <a:t>address</a:t>
              </a:r>
              <a:endParaRPr lang="fr-FR" sz="1176" b="1" dirty="0"/>
            </a:p>
          </p:txBody>
        </p:sp>
        <p:sp>
          <p:nvSpPr>
            <p:cNvPr id="65" name="TextBox 36">
              <a:extLst>
                <a:ext uri="{FF2B5EF4-FFF2-40B4-BE49-F238E27FC236}">
                  <a16:creationId xmlns:a16="http://schemas.microsoft.com/office/drawing/2014/main" id="{D5E4223A-6AD3-46E2-BF07-DCA626C120C7}"/>
                </a:ext>
              </a:extLst>
            </p:cNvPr>
            <p:cNvSpPr txBox="1"/>
            <p:nvPr/>
          </p:nvSpPr>
          <p:spPr>
            <a:xfrm>
              <a:off x="10471114" y="3591043"/>
              <a:ext cx="519124"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NSG</a:t>
              </a:r>
            </a:p>
          </p:txBody>
        </p:sp>
        <p:sp>
          <p:nvSpPr>
            <p:cNvPr id="66" name="TextBox 37">
              <a:extLst>
                <a:ext uri="{FF2B5EF4-FFF2-40B4-BE49-F238E27FC236}">
                  <a16:creationId xmlns:a16="http://schemas.microsoft.com/office/drawing/2014/main" id="{4D608826-A8B0-4D81-9C49-A9B5570914BD}"/>
                </a:ext>
              </a:extLst>
            </p:cNvPr>
            <p:cNvSpPr txBox="1"/>
            <p:nvPr/>
          </p:nvSpPr>
          <p:spPr>
            <a:xfrm>
              <a:off x="10247178" y="2674140"/>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Route table</a:t>
              </a:r>
            </a:p>
          </p:txBody>
        </p:sp>
        <p:sp>
          <p:nvSpPr>
            <p:cNvPr id="67" name="TextBox 38">
              <a:extLst>
                <a:ext uri="{FF2B5EF4-FFF2-40B4-BE49-F238E27FC236}">
                  <a16:creationId xmlns:a16="http://schemas.microsoft.com/office/drawing/2014/main" id="{45D7B280-4FB9-4152-BC0E-56E39B62AF6E}"/>
                </a:ext>
              </a:extLst>
            </p:cNvPr>
            <p:cNvSpPr txBox="1"/>
            <p:nvPr/>
          </p:nvSpPr>
          <p:spPr>
            <a:xfrm>
              <a:off x="8265379" y="4513374"/>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a:t>
              </a:r>
              <a:r>
                <a:rPr lang="fr-FR" sz="1176" b="1" dirty="0" err="1"/>
                <a:t>Scale</a:t>
              </a:r>
              <a:r>
                <a:rPr lang="fr-FR" sz="1176" b="1" dirty="0"/>
                <a:t> Set</a:t>
              </a:r>
            </a:p>
          </p:txBody>
        </p:sp>
        <p:sp>
          <p:nvSpPr>
            <p:cNvPr id="68" name="TextBox 39">
              <a:extLst>
                <a:ext uri="{FF2B5EF4-FFF2-40B4-BE49-F238E27FC236}">
                  <a16:creationId xmlns:a16="http://schemas.microsoft.com/office/drawing/2014/main" id="{FEBA2BBF-E578-4E69-87FF-C6075C64DC7D}"/>
                </a:ext>
              </a:extLst>
            </p:cNvPr>
            <p:cNvSpPr txBox="1"/>
            <p:nvPr/>
          </p:nvSpPr>
          <p:spPr>
            <a:xfrm>
              <a:off x="8123057" y="3459487"/>
              <a:ext cx="1340903" cy="45259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err="1"/>
                <a:t>Kubernetes</a:t>
              </a:r>
              <a:r>
                <a:rPr lang="fr-FR" sz="1176" b="1" dirty="0"/>
                <a:t> </a:t>
              </a:r>
              <a:r>
                <a:rPr lang="fr-FR" sz="1176" b="1" dirty="0" err="1"/>
                <a:t>Load</a:t>
              </a:r>
              <a:r>
                <a:rPr lang="fr-FR" sz="1176" b="1" dirty="0"/>
                <a:t> Balancer</a:t>
              </a:r>
            </a:p>
          </p:txBody>
        </p:sp>
        <p:sp>
          <p:nvSpPr>
            <p:cNvPr id="69" name="TextBox 40">
              <a:extLst>
                <a:ext uri="{FF2B5EF4-FFF2-40B4-BE49-F238E27FC236}">
                  <a16:creationId xmlns:a16="http://schemas.microsoft.com/office/drawing/2014/main" id="{4165140D-484F-4673-A464-393E16E18102}"/>
                </a:ext>
              </a:extLst>
            </p:cNvPr>
            <p:cNvSpPr txBox="1"/>
            <p:nvPr/>
          </p:nvSpPr>
          <p:spPr>
            <a:xfrm>
              <a:off x="10289223" y="4406822"/>
              <a:ext cx="123872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AKS </a:t>
              </a:r>
              <a:r>
                <a:rPr lang="fr-FR" sz="1176" b="1" dirty="0" err="1"/>
                <a:t>Vnet</a:t>
              </a:r>
              <a:endParaRPr lang="fr-FR" sz="1176" b="1" dirty="0"/>
            </a:p>
          </p:txBody>
        </p:sp>
        <p:sp>
          <p:nvSpPr>
            <p:cNvPr id="70" name="Rectangle 69">
              <a:extLst>
                <a:ext uri="{FF2B5EF4-FFF2-40B4-BE49-F238E27FC236}">
                  <a16:creationId xmlns:a16="http://schemas.microsoft.com/office/drawing/2014/main" id="{B6AB4310-9569-41DC-BAEB-262C5E24087E}"/>
                </a:ext>
              </a:extLst>
            </p:cNvPr>
            <p:cNvSpPr/>
            <p:nvPr/>
          </p:nvSpPr>
          <p:spPr bwMode="auto">
            <a:xfrm>
              <a:off x="4847525" y="2957481"/>
              <a:ext cx="2613433" cy="276987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71" name="Rectangle 70">
              <a:extLst>
                <a:ext uri="{FF2B5EF4-FFF2-40B4-BE49-F238E27FC236}">
                  <a16:creationId xmlns:a16="http://schemas.microsoft.com/office/drawing/2014/main" id="{B7FBA1CA-A632-4EE8-BBE4-F1CFA140C1C1}"/>
                </a:ext>
              </a:extLst>
            </p:cNvPr>
            <p:cNvSpPr/>
            <p:nvPr/>
          </p:nvSpPr>
          <p:spPr bwMode="auto">
            <a:xfrm>
              <a:off x="4920093" y="3302423"/>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4">
              <a:extLst>
                <a:ext uri="{FF2B5EF4-FFF2-40B4-BE49-F238E27FC236}">
                  <a16:creationId xmlns:a16="http://schemas.microsoft.com/office/drawing/2014/main" id="{47EF6ACB-039A-4A63-98FF-AEBE7C5B8166}"/>
                </a:ext>
              </a:extLst>
            </p:cNvPr>
            <p:cNvSpPr txBox="1"/>
            <p:nvPr/>
          </p:nvSpPr>
          <p:spPr>
            <a:xfrm>
              <a:off x="4882794" y="330524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73" name="TextBox 29">
              <a:extLst>
                <a:ext uri="{FF2B5EF4-FFF2-40B4-BE49-F238E27FC236}">
                  <a16:creationId xmlns:a16="http://schemas.microsoft.com/office/drawing/2014/main" id="{0A9013A9-680F-426A-B8C8-E77CCF759AEB}"/>
                </a:ext>
              </a:extLst>
            </p:cNvPr>
            <p:cNvSpPr txBox="1"/>
            <p:nvPr/>
          </p:nvSpPr>
          <p:spPr>
            <a:xfrm>
              <a:off x="5609177" y="3984247"/>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t>Ngnix</a:t>
              </a:r>
              <a:r>
                <a:rPr lang="fr-FR" sz="1176" b="1" dirty="0"/>
                <a:t> </a:t>
              </a:r>
              <a:r>
                <a:rPr lang="fr-FR" sz="1176" b="1" dirty="0" err="1"/>
                <a:t>pod</a:t>
              </a:r>
              <a:endParaRPr lang="fr-FR" sz="1176" b="1" dirty="0"/>
            </a:p>
          </p:txBody>
        </p:sp>
        <p:pic>
          <p:nvPicPr>
            <p:cNvPr id="74" name="Picture 73" descr="NGINX | High Performance Load Balancer, Web Server, &amp; Reverse Proxy">
              <a:extLst>
                <a:ext uri="{FF2B5EF4-FFF2-40B4-BE49-F238E27FC236}">
                  <a16:creationId xmlns:a16="http://schemas.microsoft.com/office/drawing/2014/main" id="{E979304B-C654-4D7A-947C-3C14FF521D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99204" y="3564317"/>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3C650AB-1FDF-4AF1-B586-32BE5CECE8A9}"/>
                </a:ext>
              </a:extLst>
            </p:cNvPr>
            <p:cNvSpPr/>
            <p:nvPr/>
          </p:nvSpPr>
          <p:spPr bwMode="auto">
            <a:xfrm>
              <a:off x="4928067" y="4500006"/>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48">
              <a:extLst>
                <a:ext uri="{FF2B5EF4-FFF2-40B4-BE49-F238E27FC236}">
                  <a16:creationId xmlns:a16="http://schemas.microsoft.com/office/drawing/2014/main" id="{B2FF0BC4-CB12-4563-9F05-88C2723C9ADC}"/>
                </a:ext>
              </a:extLst>
            </p:cNvPr>
            <p:cNvSpPr txBox="1"/>
            <p:nvPr/>
          </p:nvSpPr>
          <p:spPr>
            <a:xfrm>
              <a:off x="4897385" y="452895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77" name="Picture 76" descr="NGINX | High Performance Load Balancer, Web Server, &amp; Reverse Proxy">
              <a:extLst>
                <a:ext uri="{FF2B5EF4-FFF2-40B4-BE49-F238E27FC236}">
                  <a16:creationId xmlns:a16="http://schemas.microsoft.com/office/drawing/2014/main" id="{5275B488-DE56-4CF6-862B-E5703547440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87293" y="487968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42">
              <a:extLst>
                <a:ext uri="{FF2B5EF4-FFF2-40B4-BE49-F238E27FC236}">
                  <a16:creationId xmlns:a16="http://schemas.microsoft.com/office/drawing/2014/main" id="{03C18B8A-0000-4527-9077-3315A095D2AA}"/>
                </a:ext>
              </a:extLst>
            </p:cNvPr>
            <p:cNvSpPr txBox="1"/>
            <p:nvPr/>
          </p:nvSpPr>
          <p:spPr>
            <a:xfrm>
              <a:off x="5446749" y="5306974"/>
              <a:ext cx="142373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t>Ngnix</a:t>
              </a:r>
              <a:r>
                <a:rPr lang="fr-FR" sz="1176" b="1" dirty="0"/>
                <a:t> </a:t>
              </a:r>
              <a:r>
                <a:rPr lang="fr-FR" sz="1176" b="1" dirty="0" err="1"/>
                <a:t>pod</a:t>
              </a:r>
              <a:r>
                <a:rPr lang="fr-FR" sz="1176" b="1" dirty="0"/>
                <a:t> </a:t>
              </a:r>
              <a:r>
                <a:rPr lang="fr-FR" sz="1176" b="1" dirty="0" err="1"/>
                <a:t>scale</a:t>
              </a:r>
              <a:endParaRPr lang="fr-FR" sz="1176" b="1" dirty="0"/>
            </a:p>
          </p:txBody>
        </p:sp>
        <p:pic>
          <p:nvPicPr>
            <p:cNvPr id="79" name="Picture 78" descr="NGINX | High Performance Load Balancer, Web Server, &amp; Reverse Proxy">
              <a:extLst>
                <a:ext uri="{FF2B5EF4-FFF2-40B4-BE49-F238E27FC236}">
                  <a16:creationId xmlns:a16="http://schemas.microsoft.com/office/drawing/2014/main" id="{2024C699-9D4A-4B6D-A7EF-FCA0AC32899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38421" y="4887044"/>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descr="NGINX | High Performance Load Balancer, Web Server, &amp; Reverse Proxy">
              <a:extLst>
                <a:ext uri="{FF2B5EF4-FFF2-40B4-BE49-F238E27FC236}">
                  <a16:creationId xmlns:a16="http://schemas.microsoft.com/office/drawing/2014/main" id="{0A9E9D5F-1C75-4E44-8461-B8DD20F1E91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15732" y="4887043"/>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NGINX | High Performance Load Balancer, Web Server, &amp; Reverse Proxy">
              <a:extLst>
                <a:ext uri="{FF2B5EF4-FFF2-40B4-BE49-F238E27FC236}">
                  <a16:creationId xmlns:a16="http://schemas.microsoft.com/office/drawing/2014/main" id="{21D4CB8D-B518-48F6-BD13-2AA5F58AC09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70480" y="488704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52">
              <a:extLst>
                <a:ext uri="{FF2B5EF4-FFF2-40B4-BE49-F238E27FC236}">
                  <a16:creationId xmlns:a16="http://schemas.microsoft.com/office/drawing/2014/main" id="{AEB9B3AA-9A15-47D6-A3FA-A338F77F05E5}"/>
                </a:ext>
              </a:extLst>
            </p:cNvPr>
            <p:cNvSpPr txBox="1"/>
            <p:nvPr/>
          </p:nvSpPr>
          <p:spPr>
            <a:xfrm>
              <a:off x="6535759" y="4926992"/>
              <a:ext cx="39803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t>
              </a:r>
            </a:p>
          </p:txBody>
        </p:sp>
        <p:sp>
          <p:nvSpPr>
            <p:cNvPr id="83" name="Rectangle 82">
              <a:extLst>
                <a:ext uri="{FF2B5EF4-FFF2-40B4-BE49-F238E27FC236}">
                  <a16:creationId xmlns:a16="http://schemas.microsoft.com/office/drawing/2014/main" id="{9F036135-F4C8-4E19-B00B-E1CC686896EA}"/>
                </a:ext>
              </a:extLst>
            </p:cNvPr>
            <p:cNvSpPr/>
            <p:nvPr/>
          </p:nvSpPr>
          <p:spPr bwMode="auto">
            <a:xfrm>
              <a:off x="9533856" y="5006047"/>
              <a:ext cx="1092425" cy="82230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0352E42F-099B-4D7D-AF8E-303919C2DD33}"/>
                </a:ext>
              </a:extLst>
            </p:cNvPr>
            <p:cNvSpPr/>
            <p:nvPr/>
          </p:nvSpPr>
          <p:spPr bwMode="auto">
            <a:xfrm>
              <a:off x="8188239" y="4893477"/>
              <a:ext cx="2613433" cy="105704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86" name="Graphic 8">
              <a:extLst>
                <a:ext uri="{FF2B5EF4-FFF2-40B4-BE49-F238E27FC236}">
                  <a16:creationId xmlns:a16="http://schemas.microsoft.com/office/drawing/2014/main" id="{756DEEE7-0208-4A5D-B5D3-ED4A665EF7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56698" y="5063297"/>
              <a:ext cx="429333" cy="403442"/>
            </a:xfrm>
            <a:prstGeom prst="rect">
              <a:avLst/>
            </a:prstGeom>
          </p:spPr>
        </p:pic>
        <p:sp>
          <p:nvSpPr>
            <p:cNvPr id="87" name="TextBox 56">
              <a:extLst>
                <a:ext uri="{FF2B5EF4-FFF2-40B4-BE49-F238E27FC236}">
                  <a16:creationId xmlns:a16="http://schemas.microsoft.com/office/drawing/2014/main" id="{84DDFE1E-8A36-498C-A81C-E94F726F05F0}"/>
                </a:ext>
              </a:extLst>
            </p:cNvPr>
            <p:cNvSpPr txBox="1"/>
            <p:nvPr/>
          </p:nvSpPr>
          <p:spPr>
            <a:xfrm>
              <a:off x="8567559" y="5506177"/>
              <a:ext cx="69361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a:t>
              </a:r>
            </a:p>
          </p:txBody>
        </p:sp>
        <p:pic>
          <p:nvPicPr>
            <p:cNvPr id="88" name="Graphic 57">
              <a:extLst>
                <a:ext uri="{FF2B5EF4-FFF2-40B4-BE49-F238E27FC236}">
                  <a16:creationId xmlns:a16="http://schemas.microsoft.com/office/drawing/2014/main" id="{64BF69E2-C8F8-418B-9176-A2F375F4C7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2066" y="5092014"/>
              <a:ext cx="429333" cy="403442"/>
            </a:xfrm>
            <a:prstGeom prst="rect">
              <a:avLst/>
            </a:prstGeom>
          </p:spPr>
        </p:pic>
        <p:sp>
          <p:nvSpPr>
            <p:cNvPr id="89" name="TextBox 58">
              <a:extLst>
                <a:ext uri="{FF2B5EF4-FFF2-40B4-BE49-F238E27FC236}">
                  <a16:creationId xmlns:a16="http://schemas.microsoft.com/office/drawing/2014/main" id="{9FAE7A12-D8EF-4DDC-8517-EC77219A8446}"/>
                </a:ext>
              </a:extLst>
            </p:cNvPr>
            <p:cNvSpPr txBox="1"/>
            <p:nvPr/>
          </p:nvSpPr>
          <p:spPr>
            <a:xfrm>
              <a:off x="9630766" y="5473749"/>
              <a:ext cx="110905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a:t>
              </a:r>
              <a:r>
                <a:rPr lang="fr-FR" sz="1176" b="1" dirty="0" err="1"/>
                <a:t>scale</a:t>
              </a:r>
              <a:endParaRPr lang="fr-FR" sz="1176" b="1" dirty="0"/>
            </a:p>
          </p:txBody>
        </p:sp>
        <p:sp>
          <p:nvSpPr>
            <p:cNvPr id="90" name="Rectangle 89">
              <a:extLst>
                <a:ext uri="{FF2B5EF4-FFF2-40B4-BE49-F238E27FC236}">
                  <a16:creationId xmlns:a16="http://schemas.microsoft.com/office/drawing/2014/main" id="{8FB58D9D-E427-4DE4-BE83-DBE9E64C2355}"/>
                </a:ext>
              </a:extLst>
            </p:cNvPr>
            <p:cNvSpPr/>
            <p:nvPr/>
          </p:nvSpPr>
          <p:spPr bwMode="auto">
            <a:xfrm>
              <a:off x="675340" y="3007288"/>
              <a:ext cx="3524795" cy="14464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en-US" sz="2400" b="1" i="0" dirty="0">
                <a:solidFill>
                  <a:srgbClr val="24292E"/>
                </a:solidFill>
                <a:effectLst/>
                <a:latin typeface="-apple-system"/>
              </a:endParaRPr>
            </a:p>
          </p:txBody>
        </p:sp>
        <p:sp>
          <p:nvSpPr>
            <p:cNvPr id="91" name="TextBox 46">
              <a:extLst>
                <a:ext uri="{FF2B5EF4-FFF2-40B4-BE49-F238E27FC236}">
                  <a16:creationId xmlns:a16="http://schemas.microsoft.com/office/drawing/2014/main" id="{B8CAFF7A-0F8A-4115-96C0-07D51E2052F1}"/>
                </a:ext>
              </a:extLst>
            </p:cNvPr>
            <p:cNvSpPr txBox="1"/>
            <p:nvPr/>
          </p:nvSpPr>
          <p:spPr>
            <a:xfrm>
              <a:off x="663033" y="3021454"/>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pic>
          <p:nvPicPr>
            <p:cNvPr id="92" name="Graphic 6">
              <a:extLst>
                <a:ext uri="{FF2B5EF4-FFF2-40B4-BE49-F238E27FC236}">
                  <a16:creationId xmlns:a16="http://schemas.microsoft.com/office/drawing/2014/main" id="{42D6C1DB-E61A-4128-9DFC-BEE4AA9D54C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67092" y="3480582"/>
              <a:ext cx="519293" cy="487977"/>
            </a:xfrm>
            <a:prstGeom prst="rect">
              <a:avLst/>
            </a:prstGeom>
          </p:spPr>
        </p:pic>
        <p:sp>
          <p:nvSpPr>
            <p:cNvPr id="93" name="TextBox 10">
              <a:extLst>
                <a:ext uri="{FF2B5EF4-FFF2-40B4-BE49-F238E27FC236}">
                  <a16:creationId xmlns:a16="http://schemas.microsoft.com/office/drawing/2014/main" id="{0594E040-B408-4D68-AE84-9C780ACB9E67}"/>
                </a:ext>
              </a:extLst>
            </p:cNvPr>
            <p:cNvSpPr txBox="1"/>
            <p:nvPr/>
          </p:nvSpPr>
          <p:spPr>
            <a:xfrm>
              <a:off x="1845721" y="3257270"/>
              <a:ext cx="1410375" cy="27328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err="1"/>
                <a:t>CloudShell</a:t>
              </a:r>
              <a:endParaRPr lang="fr-FR" sz="1176" b="1" dirty="0"/>
            </a:p>
          </p:txBody>
        </p:sp>
        <p:sp>
          <p:nvSpPr>
            <p:cNvPr id="94" name="Rectangle 93">
              <a:extLst>
                <a:ext uri="{FF2B5EF4-FFF2-40B4-BE49-F238E27FC236}">
                  <a16:creationId xmlns:a16="http://schemas.microsoft.com/office/drawing/2014/main" id="{684C2B46-5B17-4091-B0D6-692CA7725757}"/>
                </a:ext>
              </a:extLst>
            </p:cNvPr>
            <p:cNvSpPr>
              <a:spLocks noChangeArrowheads="1"/>
            </p:cNvSpPr>
            <p:nvPr/>
          </p:nvSpPr>
          <p:spPr bwMode="auto">
            <a:xfrm>
              <a:off x="783654" y="4133945"/>
              <a:ext cx="184731" cy="12311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95" name="TextBox 59">
              <a:extLst>
                <a:ext uri="{FF2B5EF4-FFF2-40B4-BE49-F238E27FC236}">
                  <a16:creationId xmlns:a16="http://schemas.microsoft.com/office/drawing/2014/main" id="{26F3D536-74C2-49B6-B467-AA4DE344FB68}"/>
                </a:ext>
              </a:extLst>
            </p:cNvPr>
            <p:cNvSpPr txBox="1"/>
            <p:nvPr/>
          </p:nvSpPr>
          <p:spPr>
            <a:xfrm>
              <a:off x="739882" y="3972816"/>
              <a:ext cx="3573715" cy="40011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err="1"/>
                <a:t>Register</a:t>
              </a:r>
              <a:r>
                <a:rPr lang="fr-FR" sz="1000" b="1" dirty="0"/>
                <a:t> the </a:t>
              </a:r>
              <a:r>
                <a:rPr lang="fr-FR" sz="1000" b="1" dirty="0" err="1"/>
                <a:t>Microsoft.Kubernetes</a:t>
              </a:r>
              <a:r>
                <a:rPr lang="fr-FR" sz="1000" b="1" dirty="0"/>
                <a:t> and </a:t>
              </a:r>
            </a:p>
            <a:p>
              <a:r>
                <a:rPr lang="fr-FR" sz="1000" b="1" dirty="0" err="1"/>
                <a:t>Microsoft.KubernetesConfiguration</a:t>
              </a:r>
              <a:r>
                <a:rPr lang="fr-FR" sz="1000" b="1" dirty="0"/>
                <a:t> </a:t>
              </a:r>
              <a:r>
                <a:rPr lang="fr-FR" sz="1000" b="1" dirty="0" err="1"/>
                <a:t>resource</a:t>
              </a:r>
              <a:r>
                <a:rPr lang="fr-FR" sz="1000" b="1" dirty="0"/>
                <a:t> providers</a:t>
              </a:r>
            </a:p>
          </p:txBody>
        </p:sp>
      </p:grpSp>
    </p:spTree>
    <p:extLst>
      <p:ext uri="{BB962C8B-B14F-4D97-AF65-F5344CB8AC3E}">
        <p14:creationId xmlns:p14="http://schemas.microsoft.com/office/powerpoint/2010/main" val="49174630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Module Review</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Module Review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78912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Host a web application with Azure App service</a:t>
            </a:r>
            <a:endParaRPr lang="en-US" sz="160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291224"/>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3612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Stage a web app deployment for testing and rollback by using App Service</a:t>
            </a:r>
            <a:br>
              <a:rPr lang="en-US" sz="1600">
                <a:solidFill>
                  <a:schemeClr val="tx1"/>
                </a:solidFill>
              </a:rPr>
            </a:br>
            <a:r>
              <a:rPr lang="en-US" sz="1600">
                <a:solidFill>
                  <a:schemeClr val="tx1"/>
                </a:solidFill>
              </a:rPr>
              <a:t>deployment slots</a:t>
            </a:r>
            <a:endParaRPr lang="en-US" sz="160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5626745-2DE6-48D7-8FBA-2B4F0FA20E74}"/>
              </a:ext>
            </a:extLst>
          </p:cNvPr>
          <p:cNvSpPr/>
          <p:nvPr/>
        </p:nvSpPr>
        <p:spPr>
          <a:xfrm>
            <a:off x="4256087" y="315743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Scale an App Service web app to efficiently meet demand with App Service scale up and scale out</a:t>
            </a:r>
            <a:endParaRPr lang="en-US" sz="160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33848"/>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978744"/>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Dynamically meet changing web app performance requirements with </a:t>
            </a:r>
            <a:r>
              <a:rPr lang="en-US" sz="1600" err="1">
                <a:solidFill>
                  <a:schemeClr val="tx1"/>
                </a:solidFill>
              </a:rPr>
              <a:t>autoscale</a:t>
            </a:r>
            <a:r>
              <a:rPr lang="en-US" sz="1600">
                <a:solidFill>
                  <a:schemeClr val="tx1"/>
                </a:solidFill>
              </a:rPr>
              <a:t> rules</a:t>
            </a:r>
            <a:endParaRPr lang="en-US" sz="1600">
              <a:solidFill>
                <a:schemeClr val="tx1"/>
              </a:solidFill>
              <a:cs typeface="Segoe UI"/>
            </a:endParaRPr>
          </a:p>
        </p:txBody>
      </p:sp>
      <p:cxnSp>
        <p:nvCxnSpPr>
          <p:cNvPr id="10" name="Straight Connector 9">
            <a:extLst>
              <a:ext uri="{FF2B5EF4-FFF2-40B4-BE49-F238E27FC236}">
                <a16:creationId xmlns:a16="http://schemas.microsoft.com/office/drawing/2014/main" id="{F70C18E7-1A3F-44BF-932C-D0E58361A1CD}"/>
              </a:ext>
              <a:ext uri="{C183D7F6-B498-43B3-948B-1728B52AA6E4}">
                <adec:decorative xmlns:adec="http://schemas.microsoft.com/office/drawing/2017/decorative" val="1"/>
              </a:ext>
            </a:extLst>
          </p:cNvPr>
          <p:cNvCxnSpPr>
            <a:cxnSpLocks/>
          </p:cNvCxnSpPr>
          <p:nvPr/>
        </p:nvCxnSpPr>
        <p:spPr>
          <a:xfrm>
            <a:off x="4256087" y="448084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9E086CD-16BB-49CF-9DD9-1CD5B64DEB52}"/>
              </a:ext>
            </a:extLst>
          </p:cNvPr>
          <p:cNvSpPr/>
          <p:nvPr/>
        </p:nvSpPr>
        <p:spPr>
          <a:xfrm>
            <a:off x="4256087" y="4525736"/>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Capture and view page load times in your Azure web app with Application Insights</a:t>
            </a:r>
            <a:endParaRPr lang="en-US" sz="1600">
              <a:solidFill>
                <a:schemeClr val="tx1"/>
              </a:solidFill>
              <a:cs typeface="Segoe UI"/>
            </a:endParaRPr>
          </a:p>
        </p:txBody>
      </p:sp>
      <p:cxnSp>
        <p:nvCxnSpPr>
          <p:cNvPr id="12" name="Straight Connector 11">
            <a:extLst>
              <a:ext uri="{FF2B5EF4-FFF2-40B4-BE49-F238E27FC236}">
                <a16:creationId xmlns:a16="http://schemas.microsoft.com/office/drawing/2014/main" id="{412B306C-8C0E-441B-8940-D36DAC47A202}"/>
              </a:ext>
              <a:ext uri="{C183D7F6-B498-43B3-948B-1728B52AA6E4}">
                <adec:decorative xmlns:adec="http://schemas.microsoft.com/office/drawing/2017/decorative" val="1"/>
              </a:ext>
            </a:extLst>
          </p:cNvPr>
          <p:cNvCxnSpPr>
            <a:cxnSpLocks/>
          </p:cNvCxnSpPr>
          <p:nvPr/>
        </p:nvCxnSpPr>
        <p:spPr>
          <a:xfrm>
            <a:off x="4256087" y="5027832"/>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B4893FE-81A5-48EF-B3C7-BC3FBC7AA12D}"/>
              </a:ext>
            </a:extLst>
          </p:cNvPr>
          <p:cNvSpPr/>
          <p:nvPr/>
        </p:nvSpPr>
        <p:spPr>
          <a:xfrm>
            <a:off x="4256087" y="507272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Build a containerized web application with Docker</a:t>
            </a:r>
          </a:p>
        </p:txBody>
      </p:sp>
      <p:cxnSp>
        <p:nvCxnSpPr>
          <p:cNvPr id="14" name="Straight Connector 13">
            <a:extLst>
              <a:ext uri="{FF2B5EF4-FFF2-40B4-BE49-F238E27FC236}">
                <a16:creationId xmlns:a16="http://schemas.microsoft.com/office/drawing/2014/main" id="{996E552D-3C8A-437C-895C-B71BDFC63725}"/>
              </a:ext>
              <a:ext uri="{C183D7F6-B498-43B3-948B-1728B52AA6E4}">
                <adec:decorative xmlns:adec="http://schemas.microsoft.com/office/drawing/2017/decorative" val="1"/>
              </a:ext>
            </a:extLst>
          </p:cNvPr>
          <p:cNvCxnSpPr>
            <a:cxnSpLocks/>
          </p:cNvCxnSpPr>
          <p:nvPr/>
        </p:nvCxnSpPr>
        <p:spPr>
          <a:xfrm>
            <a:off x="4256087" y="5574824"/>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A440A13-AF71-4534-98E6-382DA890F6F6}"/>
              </a:ext>
            </a:extLst>
          </p:cNvPr>
          <p:cNvSpPr/>
          <p:nvPr/>
        </p:nvSpPr>
        <p:spPr>
          <a:xfrm>
            <a:off x="4256087" y="561972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Run Docker containers with Azure Container Instances</a:t>
            </a:r>
          </a:p>
        </p:txBody>
      </p:sp>
      <p:cxnSp>
        <p:nvCxnSpPr>
          <p:cNvPr id="23" name="Straight Connector 22">
            <a:extLst>
              <a:ext uri="{FF2B5EF4-FFF2-40B4-BE49-F238E27FC236}">
                <a16:creationId xmlns:a16="http://schemas.microsoft.com/office/drawing/2014/main" id="{B2F9A0CE-DB1B-437B-80F3-AB1FCFFFFDA3}"/>
              </a:ext>
              <a:ext uri="{C183D7F6-B498-43B3-948B-1728B52AA6E4}">
                <adec:decorative xmlns:adec="http://schemas.microsoft.com/office/drawing/2017/decorative" val="1"/>
              </a:ext>
            </a:extLst>
          </p:cNvPr>
          <p:cNvCxnSpPr>
            <a:cxnSpLocks/>
          </p:cNvCxnSpPr>
          <p:nvPr/>
        </p:nvCxnSpPr>
        <p:spPr>
          <a:xfrm>
            <a:off x="4256087" y="612181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998960F-EA61-4687-9A6F-C207B254EAEB}"/>
              </a:ext>
            </a:extLst>
          </p:cNvPr>
          <p:cNvSpPr/>
          <p:nvPr/>
        </p:nvSpPr>
        <p:spPr>
          <a:xfrm>
            <a:off x="4256087" y="6166719"/>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1600">
                <a:solidFill>
                  <a:schemeClr val="tx1"/>
                </a:solidFill>
              </a:rPr>
              <a:t>Introduction</a:t>
            </a:r>
            <a:r>
              <a:rPr lang="en-US" sz="1600">
                <a:solidFill>
                  <a:schemeClr val="tx1"/>
                </a:solidFill>
                <a:ea typeface="+mn-lt"/>
                <a:cs typeface="+mn-lt"/>
              </a:rPr>
              <a:t> to the Azure Kubernetes Service</a:t>
            </a:r>
            <a:endParaRPr lang="en-US" sz="1600">
              <a:solidFill>
                <a:schemeClr val="tx1"/>
              </a:solidFill>
              <a:cs typeface="Segoe UI"/>
            </a:endParaRPr>
          </a:p>
        </p:txBody>
      </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58999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App Service Plan Pricing Tiers</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Shared </a:t>
                      </a:r>
                    </a:p>
                    <a:p>
                      <a:pPr algn="l" fontAlgn="t"/>
                      <a:r>
                        <a:rPr lang="en-US" sz="1800" b="0" cap="none">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Basic </a:t>
                      </a:r>
                    </a:p>
                    <a:p>
                      <a:pPr algn="l" fontAlgn="t"/>
                      <a:r>
                        <a:rPr lang="en-US" sz="1800" b="0" cap="none">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Standard</a:t>
                      </a:r>
                      <a:r>
                        <a:rPr lang="en-US" sz="1800" b="0" cap="none">
                          <a:solidFill>
                            <a:schemeClr val="bg1"/>
                          </a:solidFill>
                          <a:effectLst/>
                          <a:latin typeface="+mj-lt"/>
                        </a:rPr>
                        <a:t> </a:t>
                      </a:r>
                    </a:p>
                    <a:p>
                      <a:pPr algn="l" fontAlgn="t"/>
                      <a:r>
                        <a:rPr lang="en-US" sz="1800" b="0" cap="none">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Premium </a:t>
                      </a:r>
                    </a:p>
                    <a:p>
                      <a:pPr algn="l" fontAlgn="t"/>
                      <a:r>
                        <a:rPr lang="en-US" sz="1800" b="0" cap="none">
                          <a:solidFill>
                            <a:schemeClr val="bg1"/>
                          </a:solidFill>
                          <a:effectLst/>
                          <a:latin typeface="+mj-lt"/>
                        </a:rPr>
                        <a:t>(enhanced scale</a:t>
                      </a:r>
                      <a:br>
                        <a:rPr lang="en-US" sz="1800" b="0" cap="none">
                          <a:solidFill>
                            <a:schemeClr val="bg1"/>
                          </a:solidFill>
                          <a:effectLst/>
                          <a:latin typeface="+mj-lt"/>
                        </a:rPr>
                      </a:br>
                      <a:r>
                        <a:rPr lang="en-US" sz="1800" b="0" cap="none">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Isolated </a:t>
                      </a:r>
                    </a:p>
                    <a:p>
                      <a:pPr algn="l" fontAlgn="t"/>
                      <a:r>
                        <a:rPr lang="en-US" sz="1800" b="0" cap="none">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a:solidFill>
                  <a:schemeClr val="tx1"/>
                </a:solidFill>
                <a:latin typeface="+mj-lt"/>
                <a:cs typeface="Segoe UI Semilight"/>
              </a:rPr>
              <a:t>Shared compute </a:t>
            </a:r>
            <a:r>
              <a:rPr lang="en-US">
                <a:solidFill>
                  <a:schemeClr val="tx1"/>
                </a:solidFill>
                <a:cs typeface="Segoe UI Semilight"/>
              </a:rPr>
              <a:t>(Free and Shared). Run apps on </a:t>
            </a:r>
            <a:br>
              <a:rPr lang="en-US">
                <a:solidFill>
                  <a:schemeClr val="tx1"/>
                </a:solidFill>
                <a:cs typeface="Segoe UI Semilight"/>
              </a:rPr>
            </a:br>
            <a:r>
              <a:rPr lang="en-US">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a:solidFill>
                  <a:schemeClr val="tx1"/>
                </a:solidFill>
                <a:latin typeface="+mj-lt"/>
                <a:cs typeface="Segoe UI Semilight"/>
              </a:rPr>
              <a:t>Dedicated compute</a:t>
            </a:r>
            <a:br>
              <a:rPr lang="en-US">
                <a:solidFill>
                  <a:schemeClr val="tx1"/>
                </a:solidFill>
                <a:latin typeface="+mj-lt"/>
                <a:cs typeface="Segoe UI Semilight"/>
              </a:rPr>
            </a:br>
            <a:r>
              <a:rPr lang="en-US">
                <a:solidFill>
                  <a:schemeClr val="tx1"/>
                </a:solidFill>
                <a:cs typeface="Segoe UI Semilight"/>
              </a:rPr>
              <a:t>(Basic, Standard, Premium). </a:t>
            </a:r>
            <a:br>
              <a:rPr lang="en-US">
                <a:solidFill>
                  <a:schemeClr val="tx1"/>
                </a:solidFill>
                <a:cs typeface="Segoe UI Semilight"/>
              </a:rPr>
            </a:br>
            <a:r>
              <a:rPr lang="en-US">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a:solidFill>
                  <a:schemeClr val="tx1"/>
                </a:solidFill>
                <a:latin typeface="+mj-lt"/>
                <a:cs typeface="Segoe UI Semilight"/>
              </a:rPr>
              <a:t>Isolated.</a:t>
            </a:r>
            <a:r>
              <a:rPr lang="en-US">
                <a:solidFill>
                  <a:schemeClr val="tx1"/>
                </a:solidFill>
                <a:cs typeface="Segoe UI Semilight"/>
              </a:rPr>
              <a:t> Runs apps on</a:t>
            </a:r>
            <a:br>
              <a:rPr lang="en-US">
                <a:solidFill>
                  <a:schemeClr val="tx1"/>
                </a:solidFill>
                <a:cs typeface="Segoe UI Semilight"/>
              </a:rPr>
            </a:br>
            <a:r>
              <a:rPr lang="en-US">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App Service Plan Scaling</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up (change the App Service plan):</a:t>
            </a:r>
          </a:p>
          <a:p>
            <a:pPr marL="0" lvl="1">
              <a:spcBef>
                <a:spcPts val="600"/>
              </a:spcBef>
            </a:pPr>
            <a:r>
              <a:rPr lang="en-US">
                <a:solidFill>
                  <a:schemeClr val="tx1"/>
                </a:solidFill>
              </a:rPr>
              <a:t>More hardware (CPU, memory, disk)</a:t>
            </a:r>
          </a:p>
          <a:p>
            <a:pPr marL="0" lvl="1">
              <a:spcBef>
                <a:spcPts val="600"/>
              </a:spcBef>
            </a:pPr>
            <a:r>
              <a:rPr lang="en-US">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out (increase the number of VM instances):</a:t>
            </a:r>
          </a:p>
          <a:p>
            <a:pPr marL="0" lvl="1">
              <a:spcBef>
                <a:spcPts val="600"/>
              </a:spcBef>
            </a:pPr>
            <a:r>
              <a:rPr lang="en-US">
                <a:solidFill>
                  <a:schemeClr val="tx1"/>
                </a:solidFill>
              </a:rPr>
              <a:t>Manual (fixed number of instances)</a:t>
            </a:r>
          </a:p>
          <a:p>
            <a:pPr marL="0" lvl="1">
              <a:spcBef>
                <a:spcPts val="600"/>
              </a:spcBef>
            </a:pPr>
            <a:r>
              <a:rPr lang="en-US">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App Service Plan Scale Out</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Adjust available resources based on the current demand</a:t>
            </a:r>
          </a:p>
          <a:p>
            <a:endParaRPr lang="en-US" sz="160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Scale based on</a:t>
            </a:r>
            <a:br>
              <a:rPr lang="en-US" sz="1600">
                <a:solidFill>
                  <a:schemeClr val="tx1"/>
                </a:solidFill>
              </a:rPr>
            </a:br>
            <a:r>
              <a:rPr lang="en-US" sz="160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Scale according to a schedule (weekdays, weekends, times, holidays)</a:t>
            </a:r>
          </a:p>
          <a:p>
            <a:endParaRPr lang="en-US" sz="1600">
              <a:solidFill>
                <a:schemeClr val="tx1"/>
              </a:solidFill>
            </a:endParaRPr>
          </a:p>
          <a:p>
            <a:endParaRPr lang="en-US" sz="160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a:t>
            </a:r>
            <a:r>
              <a:rPr lang="en-US" sz="1600">
                <a:solidFill>
                  <a:schemeClr val="tx1"/>
                </a:solidFill>
              </a:rPr>
              <a:t>scale in</a:t>
            </a:r>
            <a:endParaRPr lang="en-US" sz="1600" dirty="0">
              <a:solidFill>
                <a:schemeClr val="tx1"/>
              </a:solidFill>
            </a:endParaRP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a:t>Demonstration – Create an App Service plan</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a:cs typeface="Segoe UI Semilight"/>
              </a:rPr>
              <a:t>Create an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a:cs typeface="Segoe UI Semilight"/>
              </a:rPr>
              <a:t>Review Pricing Tiers</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magnifying glass showing a chart">
            <a:extLst>
              <a:ext uri="{FF2B5EF4-FFF2-40B4-BE49-F238E27FC236}">
                <a16:creationId xmlns:a16="http://schemas.microsoft.com/office/drawing/2014/main" id="{9054F6CD-9CEE-4AAE-9399-9FCC66AEBC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4626241"/>
            <a:ext cx="1104900" cy="1103376"/>
          </a:xfrm>
          <a:prstGeom prst="rect">
            <a:avLst/>
          </a:prstGeom>
        </p:spPr>
      </p:pic>
      <p:sp>
        <p:nvSpPr>
          <p:cNvPr id="34" name="TextBox 33">
            <a:extLst>
              <a:ext uri="{FF2B5EF4-FFF2-40B4-BE49-F238E27FC236}">
                <a16:creationId xmlns:a16="http://schemas.microsoft.com/office/drawing/2014/main" id="{AD517446-CD6A-49D0-9119-846177B24A35}"/>
              </a:ext>
            </a:extLst>
          </p:cNvPr>
          <p:cNvSpPr txBox="1"/>
          <p:nvPr/>
        </p:nvSpPr>
        <p:spPr>
          <a:xfrm>
            <a:off x="2000249" y="4993263"/>
            <a:ext cx="10013950" cy="369332"/>
          </a:xfrm>
          <a:prstGeom prst="rect">
            <a:avLst/>
          </a:prstGeom>
          <a:noFill/>
        </p:spPr>
        <p:txBody>
          <a:bodyPr wrap="square" lIns="0" tIns="0" rIns="0" bIns="0" rtlCol="0" anchor="ctr">
            <a:spAutoFit/>
          </a:bodyPr>
          <a:lstStyle/>
          <a:p>
            <a:r>
              <a:rPr lang="en-US" sz="2400">
                <a:cs typeface="Segoe UI Semilight"/>
              </a:rPr>
              <a:t>Configure Autoscaling</a:t>
            </a:r>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4107</Words>
  <Application>Microsoft Office PowerPoint</Application>
  <PresentationFormat>Custom</PresentationFormat>
  <Paragraphs>552</Paragraphs>
  <Slides>49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-apple-system</vt:lpstr>
      <vt:lpstr>Arial</vt:lpstr>
      <vt:lpstr>Calibri</vt:lpstr>
      <vt:lpstr>Segoe UI</vt:lpstr>
      <vt:lpstr>Segoe UI Semibold</vt:lpstr>
      <vt:lpstr>Wingdings</vt:lpstr>
      <vt:lpstr>Azure 1</vt:lpstr>
      <vt:lpstr>AZ-104T00A Module 09:  Serverless Computing</vt:lpstr>
      <vt:lpstr>Module Overview</vt:lpstr>
      <vt:lpstr>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Terminology</vt:lpstr>
      <vt:lpstr>AKS Clusters and Nodes</vt:lpstr>
      <vt:lpstr>AKS Networking</vt:lpstr>
      <vt:lpstr>AKS Storage</vt:lpstr>
      <vt:lpstr>AKS Security</vt:lpstr>
      <vt:lpstr>AKS and Azure Active Directory</vt:lpstr>
      <vt:lpstr>AKS Scaling</vt:lpstr>
      <vt:lpstr>AKS Scaling to ACI</vt:lpstr>
      <vt:lpstr>Virtual Kubelet</vt:lpstr>
      <vt:lpstr>Demonstration – Deploy Azure Kubernetes Service</vt:lpstr>
      <vt:lpstr>Lesson 06: Module Labs and Review</vt:lpstr>
      <vt:lpstr>Lab 09a – Implement web apps</vt:lpstr>
      <vt:lpstr>Lab 09a – Architecture diagram</vt:lpstr>
      <vt:lpstr>Lab 09b – Implement Azure Container Instances</vt:lpstr>
      <vt:lpstr>Lab 09b – Architecture diagram</vt:lpstr>
      <vt:lpstr>Lab 09c – Implement Azure Kubernetes service</vt:lpstr>
      <vt:lpstr>Lab 09c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2020-08-04T15:43:07Z</dcterms:created>
  <dcterms:modified xsi:type="dcterms:W3CDTF">2020-12-14T18:14:53Z</dcterms:modified>
</cp:coreProperties>
</file>