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551" r:id="rId1"/>
  </p:sldMasterIdLst>
  <p:notesMasterIdLst>
    <p:notesMasterId r:id="rId30"/>
  </p:notesMasterIdLst>
  <p:handoutMasterIdLst>
    <p:handoutMasterId r:id="rId31"/>
  </p:handoutMasterIdLst>
  <p:sldIdLst>
    <p:sldId id="2579" r:id="rId2"/>
    <p:sldId id="2462" r:id="rId3"/>
    <p:sldId id="2009" r:id="rId4"/>
    <p:sldId id="2587" r:id="rId5"/>
    <p:sldId id="2588" r:id="rId6"/>
    <p:sldId id="2063" r:id="rId7"/>
    <p:sldId id="2454" r:id="rId8"/>
    <p:sldId id="2455" r:id="rId9"/>
    <p:sldId id="2065" r:id="rId10"/>
    <p:sldId id="2590" r:id="rId11"/>
    <p:sldId id="2010" r:id="rId12"/>
    <p:sldId id="2589" r:id="rId13"/>
    <p:sldId id="2226" r:id="rId14"/>
    <p:sldId id="2225" r:id="rId15"/>
    <p:sldId id="2467" r:id="rId16"/>
    <p:sldId id="2459" r:id="rId17"/>
    <p:sldId id="2227" r:id="rId18"/>
    <p:sldId id="2228" r:id="rId19"/>
    <p:sldId id="2465" r:id="rId20"/>
    <p:sldId id="2464" r:id="rId21"/>
    <p:sldId id="2466" r:id="rId22"/>
    <p:sldId id="2422" r:id="rId23"/>
    <p:sldId id="2463" r:id="rId24"/>
    <p:sldId id="2580" r:id="rId25"/>
    <p:sldId id="2584" r:id="rId26"/>
    <p:sldId id="2592" r:id="rId27"/>
    <p:sldId id="2585" r:id="rId28"/>
    <p:sldId id="2591" r:id="rId29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3A5E"/>
    <a:srgbClr val="F2F2F2"/>
    <a:srgbClr val="EBEBEB"/>
    <a:srgbClr val="59B4D9"/>
    <a:srgbClr val="FFFFFF"/>
    <a:srgbClr val="FFF100"/>
    <a:srgbClr val="75757A"/>
    <a:srgbClr val="3C3C41"/>
    <a:srgbClr val="30E5D0"/>
    <a:srgbClr val="00827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87303" autoAdjust="0"/>
  </p:normalViewPr>
  <p:slideViewPr>
    <p:cSldViewPr snapToGrid="0">
      <p:cViewPr varScale="1">
        <p:scale>
          <a:sx n="89" d="100"/>
          <a:sy n="89" d="100"/>
        </p:scale>
        <p:origin x="256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75" d="100"/>
        <a:sy n="75" d="100"/>
      </p:scale>
      <p:origin x="0" y="-924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FDB7B-8DB8-4A3A-95C8-7102BBC9A9E1}" type="datetime8">
              <a:rPr lang="en-US" smtClean="0">
                <a:latin typeface="Segoe UI" pitchFamily="34" charset="0"/>
              </a:rPr>
              <a:t>12/14/2020 10:15 AM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12/14/2020 10:15 AM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19146B-24F9-441E-A368-DB3B5A84C1D4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12/14/2020 10:15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0395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42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Monitor and back up Azure resources (10-15%)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Implement backup and recovery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Configure Azure Backup reports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Perform backup and restore operations using the Azure Backup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Create a recovery services vault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Create and configure backup policy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Perform site-to-site recovery using ASR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06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overview of Azure VM backup - https://docs.microsoft.com/en-us/azure/backup/backup-azure-vms-introduction</a:t>
            </a:r>
          </a:p>
          <a:p>
            <a:endParaRPr lang="en-US" dirty="0"/>
          </a:p>
          <a:p>
            <a:r>
              <a:rPr lang="en-US" dirty="0"/>
              <a:t>✔️ Have you tried any of these backup methods? Do you have a backup plan?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12/14/2020 10:15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1138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82" kern="120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01BB6DB-292D-4F55-8FEB-A2186E983E2E}" type="datetime8">
              <a:rPr lang="en-US" smtClean="0"/>
              <a:t>12/14/2020 10:15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707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snapshot - https://docs.microsoft.com/en-us/azure/virtual-machines/windows/snapshot-copy-managed-disk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403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345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82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Plan your VM backup infrastructure in Azure - https://docs.microsoft.com/en-us/azure/backup/backup-azure-vms-introduction </a:t>
            </a:r>
          </a:p>
          <a:p>
            <a:endParaRPr lang="en-US" dirty="0"/>
          </a:p>
          <a:p>
            <a:r>
              <a:rPr lang="en-US" dirty="0"/>
              <a:t>Tutorial: Back up and restore files for Windows virtual machines in Azure - https://docs.microsoft.com/en-us/azure/virtual-machines/windows/tutorial-backup-vms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12/14/2020 10:15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53124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12/14/2020 10:15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64136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Soft delete for virtual machines in Azure Backup - https://azure.microsoft.com/en-us/updates/soft-delete-virtual-machine-backup/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036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Azure Site Recovery documentation - https://docs.microsoft.com/en-us/azure/site-recovery/</a:t>
            </a:r>
          </a:p>
          <a:p>
            <a:endParaRPr lang="en-US" dirty="0"/>
          </a:p>
          <a:p>
            <a:r>
              <a:rPr lang="en-US" dirty="0"/>
              <a:t>Concentrate on replication within Azure and not migration scenarios from on-premises. </a:t>
            </a:r>
          </a:p>
          <a:p>
            <a:endParaRPr lang="en-US" dirty="0"/>
          </a:p>
          <a:p>
            <a:r>
              <a:rPr lang="en-US" dirty="0"/>
              <a:t>Note: Physical servers replicated to Azure using Site Recovery can only fail back as VMware VMs. You need a VMware infrastructure in order to fail back.  https://docs.microsoft.com/en-us/azure/site-recovery/physical-to-azure-failover-failback#prepare-for-reprotection-and-failback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12/14/2020 10:15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1816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Module overview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394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292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 10 - Implement Data Protection - ESTIMATED DURATION 50 MIN</a:t>
            </a:r>
          </a:p>
          <a:p>
            <a:r>
              <a:rPr lang="en-US" dirty="0"/>
              <a:t>Lab Repository - https://microsoftlearning.github.io/AZ-104-MicrosoftAzureAdministrator/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7836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Learn - https://docs.microsoft.com/en-us/learn/browse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43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Monitor and back up Azure resources (10-15%)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Implement backup and recovery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Configure Azure Backup reports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Perform backup and restore operations using the Azure Backup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Create a recovery services vault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Create and configure backup policy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Perform site-to-site recovery using ASR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36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use Azure Backup? - https://docs.microsoft.com/en-us/azure/backup/backup-introduction-to-azure-backup#why-use-azure-backup </a:t>
            </a:r>
          </a:p>
          <a:p>
            <a:endParaRPr lang="en-US" dirty="0"/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✔️ What are some of the reasons your organization might choose Azure Backup?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12/14/2020 10:15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84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Recovery Services vaults overview - https://docs.microsoft.com/en-us/azure/backup/backup-azure-recovery-services-vault-overview</a:t>
            </a:r>
          </a:p>
          <a:p>
            <a:endParaRPr lang="en-US" dirty="0"/>
          </a:p>
          <a:p>
            <a:r>
              <a:rPr lang="en-US" dirty="0"/>
              <a:t>Create a Recovery Services vault - https://docs.microsoft.com/en-us/azure/backup/backup-create-rs-vault</a:t>
            </a:r>
          </a:p>
          <a:p>
            <a:endParaRPr lang="en-US" dirty="0"/>
          </a:p>
          <a:p>
            <a:r>
              <a:rPr lang="en-US" dirty="0"/>
              <a:t>Soft delete for virtual machines - https://docs.microsoft.com/en-us/azure/backup/soft-delete-virtual-machines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12/14/2020 10:15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03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✔ Always consider having students walk-through the demonstrations themselves. Also, consider the overlap with the formal labs and your best use of time.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48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About Azure file share backup - https://docs.microsoft.com/en-us/azure/backup/azure-file-share-backup-overview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Back up Azure file shares - https://docs.microsoft.com/en-us/azure/backup/backup-afs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48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 up Windows Server files and folders to Azure -https://docs.microsoft.com/</a:t>
            </a:r>
            <a:r>
              <a:rPr lang="en-US" dirty="0" err="1"/>
              <a:t>en</a:t>
            </a:r>
            <a:r>
              <a:rPr lang="en-US" dirty="0"/>
              <a:t>-us/azure/backup/backup-windows-with-mars-agent 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12/14/2020 10:15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53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✔ Always consider having students walk-through the demonstrations themselves. Also, consider the overlap with the formal labs and your best use of time.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51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4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D09A9D1-6212-8B49-96D7-B3E9D17D4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pic>
        <p:nvPicPr>
          <p:cNvPr id="11" name="Picture 10" descr="Microsoft Azure logo">
            <a:extLst>
              <a:ext uri="{FF2B5EF4-FFF2-40B4-BE49-F238E27FC236}">
                <a16:creationId xmlns:a16="http://schemas.microsoft.com/office/drawing/2014/main" id="{AFDC29EE-BDE7-4363-B0FC-728521A366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276" y="448056"/>
            <a:ext cx="1362456" cy="19234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F0F67E-10CB-4320-957E-F411407EEF65}"/>
              </a:ext>
            </a:extLst>
          </p:cNvPr>
          <p:cNvSpPr txBox="1">
            <a:spLocks/>
          </p:cNvSpPr>
          <p:nvPr userDrawn="1"/>
        </p:nvSpPr>
        <p:spPr>
          <a:xfrm>
            <a:off x="9126319" y="6583737"/>
            <a:ext cx="3310156" cy="1384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900">
                <a:solidFill>
                  <a:srgbClr val="000000"/>
                </a:solidFill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dirty="0"/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4216182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7038" y="632779"/>
            <a:ext cx="115712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200029BD-661C-4E97-A7E7-E4AD8F5BBD90}"/>
              </a:ext>
            </a:extLst>
          </p:cNvPr>
          <p:cNvSpPr txBox="1">
            <a:spLocks/>
          </p:cNvSpPr>
          <p:nvPr userDrawn="1"/>
        </p:nvSpPr>
        <p:spPr>
          <a:xfrm>
            <a:off x="9126319" y="6583737"/>
            <a:ext cx="3310156" cy="1384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900">
                <a:solidFill>
                  <a:srgbClr val="000000"/>
                </a:solidFill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dirty="0"/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0718743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9" y="3292078"/>
            <a:ext cx="2506662" cy="41036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C63E039F-C7CC-4CA8-9EBC-D2D784278468}"/>
              </a:ext>
            </a:extLst>
          </p:cNvPr>
          <p:cNvSpPr txBox="1">
            <a:spLocks/>
          </p:cNvSpPr>
          <p:nvPr userDrawn="1"/>
        </p:nvSpPr>
        <p:spPr>
          <a:xfrm>
            <a:off x="9126319" y="6583737"/>
            <a:ext cx="3310156" cy="1384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900">
                <a:solidFill>
                  <a:srgbClr val="000000"/>
                </a:solidFill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dirty="0"/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7962329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FDE817-4581-481C-9C54-D23C2F82AC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951" y="3243000"/>
            <a:ext cx="9070923" cy="508524"/>
          </a:xfrm>
          <a:noFill/>
        </p:spPr>
        <p:txBody>
          <a:bodyPr wrap="square" lIns="0" tIns="0" rIns="0" bIns="0" anchor="ctr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1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3E9C9F0-DE81-4DC6-A78E-B56D6E8EF15C}"/>
              </a:ext>
            </a:extLst>
          </p:cNvPr>
          <p:cNvSpPr txBox="1">
            <a:spLocks/>
          </p:cNvSpPr>
          <p:nvPr userDrawn="1"/>
        </p:nvSpPr>
        <p:spPr>
          <a:xfrm>
            <a:off x="9126319" y="6583737"/>
            <a:ext cx="3310156" cy="1384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900">
                <a:solidFill>
                  <a:srgbClr val="000000"/>
                </a:solidFill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dirty="0"/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8372978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65138" y="1853742"/>
            <a:ext cx="11456988" cy="206210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/>
          <a:p>
            <a:pPr lvl="1"/>
            <a:r>
              <a:rPr lang="en-US"/>
              <a:t>Large: subhead Segoe UI Regular 20/24</a:t>
            </a:r>
          </a:p>
          <a:p>
            <a:pPr lvl="1"/>
            <a:endParaRPr lang="en-US"/>
          </a:p>
          <a:p>
            <a:pPr lvl="2"/>
            <a:r>
              <a:rPr lang="en-US"/>
              <a:t>Medium: paragraph heading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lvl="3"/>
            <a:r>
              <a:rPr lang="en-US"/>
              <a:t>Medium: paragraph body copy Segoe UI Regular 14/18</a:t>
            </a:r>
          </a:p>
          <a:p>
            <a:pPr lvl="3"/>
            <a:endParaRPr lang="en-US"/>
          </a:p>
          <a:p>
            <a:pPr lvl="4"/>
            <a:r>
              <a:rPr lang="en-US"/>
              <a:t>Small: caption heading Segoe UI Bold 10/12</a:t>
            </a:r>
          </a:p>
          <a:p>
            <a:pPr lvl="6"/>
            <a:r>
              <a:rPr lang="en-US"/>
              <a:t>Small: caption body copy Segoe UI Regular 10/12</a:t>
            </a:r>
          </a:p>
          <a:p>
            <a:pPr lvl="6"/>
            <a:endParaRPr lang="en-US"/>
          </a:p>
          <a:p>
            <a:pPr lvl="6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621908" y="2898552"/>
            <a:ext cx="6979503" cy="118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83" r:id="rId1"/>
    <p:sldLayoutId id="2147484562" r:id="rId2"/>
    <p:sldLayoutId id="2147484619" r:id="rId3"/>
    <p:sldLayoutId id="2147484618" r:id="rId4"/>
  </p:sldLayoutIdLst>
  <p:transition>
    <p:fade/>
  </p:transition>
  <p:hf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Tx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69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3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10" Type="http://schemas.openxmlformats.org/officeDocument/2006/relationships/image" Target="../media/image38.wmf"/><Relationship Id="rId4" Type="http://schemas.openxmlformats.org/officeDocument/2006/relationships/image" Target="../media/image32.wmf"/><Relationship Id="rId9" Type="http://schemas.openxmlformats.org/officeDocument/2006/relationships/image" Target="../media/image3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image" Target="../media/image50.emf"/><Relationship Id="rId3" Type="http://schemas.openxmlformats.org/officeDocument/2006/relationships/image" Target="../media/image40.wmf"/><Relationship Id="rId7" Type="http://schemas.openxmlformats.org/officeDocument/2006/relationships/image" Target="../media/image44.png"/><Relationship Id="rId12" Type="http://schemas.openxmlformats.org/officeDocument/2006/relationships/image" Target="../media/image49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emf"/><Relationship Id="rId11" Type="http://schemas.openxmlformats.org/officeDocument/2006/relationships/image" Target="../media/image48.png"/><Relationship Id="rId5" Type="http://schemas.openxmlformats.org/officeDocument/2006/relationships/image" Target="../media/image42.emf"/><Relationship Id="rId10" Type="http://schemas.openxmlformats.org/officeDocument/2006/relationships/image" Target="../media/image47.emf"/><Relationship Id="rId4" Type="http://schemas.openxmlformats.org/officeDocument/2006/relationships/image" Target="../media/image41.emf"/><Relationship Id="rId9" Type="http://schemas.openxmlformats.org/officeDocument/2006/relationships/image" Target="../media/image46.emf"/><Relationship Id="rId14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svg"/><Relationship Id="rId7" Type="http://schemas.openxmlformats.org/officeDocument/2006/relationships/image" Target="../media/image68.sv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72.svg"/><Relationship Id="rId5" Type="http://schemas.openxmlformats.org/officeDocument/2006/relationships/image" Target="../media/image66.sv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Relationship Id="rId9" Type="http://schemas.openxmlformats.org/officeDocument/2006/relationships/image" Target="../media/image2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AZ-104T00A</a:t>
            </a:r>
            <a:br>
              <a:rPr lang="en-US" dirty="0"/>
            </a:br>
            <a:r>
              <a:rPr lang="en-US" dirty="0"/>
              <a:t>Module 10: </a:t>
            </a:r>
            <a:br>
              <a:rPr lang="en-US" dirty="0"/>
            </a:br>
            <a:r>
              <a:rPr lang="en-US" dirty="0"/>
              <a:t>Data Protection</a:t>
            </a:r>
          </a:p>
        </p:txBody>
      </p:sp>
    </p:spTree>
    <p:extLst>
      <p:ext uri="{BB962C8B-B14F-4D97-AF65-F5344CB8AC3E}">
        <p14:creationId xmlns:p14="http://schemas.microsoft.com/office/powerpoint/2010/main" val="370656346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C318C-D460-4281-8715-EEEC41CC4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– Backup files and folders</a:t>
            </a:r>
          </a:p>
        </p:txBody>
      </p:sp>
      <p:pic>
        <p:nvPicPr>
          <p:cNvPr id="76" name="Picture 75" descr="Icon of a security lock">
            <a:extLst>
              <a:ext uri="{FF2B5EF4-FFF2-40B4-BE49-F238E27FC236}">
                <a16:creationId xmlns:a16="http://schemas.microsoft.com/office/drawing/2014/main" id="{F7164F25-1081-450E-9979-1CCD93989C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41" y="1433305"/>
            <a:ext cx="868680" cy="868680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564566CE-01AD-4174-A545-1458DE0F1556}"/>
              </a:ext>
            </a:extLst>
          </p:cNvPr>
          <p:cNvSpPr/>
          <p:nvPr/>
        </p:nvSpPr>
        <p:spPr bwMode="auto">
          <a:xfrm>
            <a:off x="1547335" y="1349374"/>
            <a:ext cx="4023360" cy="10043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Create a Recovery Services vault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F46FBF8-F3A9-4F6F-B540-E8E524FA2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47335" y="2536705"/>
            <a:ext cx="421846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6" name="Picture 165" descr="Icon of multiple small rectangles">
            <a:extLst>
              <a:ext uri="{FF2B5EF4-FFF2-40B4-BE49-F238E27FC236}">
                <a16:creationId xmlns:a16="http://schemas.microsoft.com/office/drawing/2014/main" id="{177F0A09-010C-41C2-B83B-AAC6439FB8D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41" y="2772379"/>
            <a:ext cx="868680" cy="870204"/>
          </a:xfrm>
          <a:prstGeom prst="rect">
            <a:avLst/>
          </a:prstGeom>
        </p:spPr>
      </p:pic>
      <p:sp>
        <p:nvSpPr>
          <p:cNvPr id="174" name="Rectangle 173">
            <a:extLst>
              <a:ext uri="{FF2B5EF4-FFF2-40B4-BE49-F238E27FC236}">
                <a16:creationId xmlns:a16="http://schemas.microsoft.com/office/drawing/2014/main" id="{B9E8BF8E-115F-4A7A-A794-8337CEE1D898}"/>
              </a:ext>
            </a:extLst>
          </p:cNvPr>
          <p:cNvSpPr/>
          <p:nvPr/>
        </p:nvSpPr>
        <p:spPr bwMode="auto">
          <a:xfrm>
            <a:off x="1547335" y="2694168"/>
            <a:ext cx="4023360" cy="10043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Configure the vault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296A3EAD-FDB4-4A73-A6AB-1BE244D794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47335" y="3875779"/>
            <a:ext cx="421846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" name="Picture 214" descr="Icon of a arrow pointing downward">
            <a:extLst>
              <a:ext uri="{FF2B5EF4-FFF2-40B4-BE49-F238E27FC236}">
                <a16:creationId xmlns:a16="http://schemas.microsoft.com/office/drawing/2014/main" id="{D93533CB-F3D2-4C1B-8F77-D0A4A3A4D65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41" y="4110499"/>
            <a:ext cx="868680" cy="868680"/>
          </a:xfrm>
          <a:prstGeom prst="rect">
            <a:avLst/>
          </a:prstGeom>
        </p:spPr>
      </p:pic>
      <p:sp>
        <p:nvSpPr>
          <p:cNvPr id="223" name="Rectangle 222">
            <a:extLst>
              <a:ext uri="{FF2B5EF4-FFF2-40B4-BE49-F238E27FC236}">
                <a16:creationId xmlns:a16="http://schemas.microsoft.com/office/drawing/2014/main" id="{487F8A2D-CE72-45D5-8D89-250B3C94F1A0}"/>
              </a:ext>
            </a:extLst>
          </p:cNvPr>
          <p:cNvSpPr/>
          <p:nvPr/>
        </p:nvSpPr>
        <p:spPr bwMode="auto">
          <a:xfrm>
            <a:off x="1547335" y="4038962"/>
            <a:ext cx="4023360" cy="10043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200">
                <a:solidFill>
                  <a:schemeClr val="tx1"/>
                </a:solidFill>
              </a:rPr>
              <a:t>Install and register the agent</a:t>
            </a:r>
          </a:p>
        </p:txBody>
      </p: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D0A3602B-C14C-44AC-A8F7-E49B8A0ED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47335" y="5214853"/>
            <a:ext cx="421846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5" name="Picture 254" descr="Icon of a 3 circles in 3 separate squares">
            <a:extLst>
              <a:ext uri="{FF2B5EF4-FFF2-40B4-BE49-F238E27FC236}">
                <a16:creationId xmlns:a16="http://schemas.microsoft.com/office/drawing/2014/main" id="{6ABBD580-5BF0-4700-9C80-E0B3F93515B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41" y="5449570"/>
            <a:ext cx="870204" cy="868680"/>
          </a:xfrm>
          <a:prstGeom prst="rect">
            <a:avLst/>
          </a:prstGeom>
        </p:spPr>
      </p:pic>
      <p:sp>
        <p:nvSpPr>
          <p:cNvPr id="263" name="Rectangle 262">
            <a:extLst>
              <a:ext uri="{FF2B5EF4-FFF2-40B4-BE49-F238E27FC236}">
                <a16:creationId xmlns:a16="http://schemas.microsoft.com/office/drawing/2014/main" id="{4F56C8C0-51AB-458E-B7F7-7810C9E1F662}"/>
              </a:ext>
            </a:extLst>
          </p:cNvPr>
          <p:cNvSpPr/>
          <p:nvPr/>
        </p:nvSpPr>
        <p:spPr bwMode="auto">
          <a:xfrm>
            <a:off x="1547335" y="5383754"/>
            <a:ext cx="4023360" cy="10043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200">
                <a:solidFill>
                  <a:schemeClr val="tx1"/>
                </a:solidFill>
              </a:rPr>
              <a:t>Create the backup policy</a:t>
            </a:r>
          </a:p>
        </p:txBody>
      </p:sp>
      <p:pic>
        <p:nvPicPr>
          <p:cNvPr id="277" name="Picture 276" descr="Icon of a gear and a arrow going across it">
            <a:extLst>
              <a:ext uri="{FF2B5EF4-FFF2-40B4-BE49-F238E27FC236}">
                <a16:creationId xmlns:a16="http://schemas.microsoft.com/office/drawing/2014/main" id="{2BF02F0A-C8B8-4417-906C-BB136B34182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611" y="1433305"/>
            <a:ext cx="868680" cy="868680"/>
          </a:xfrm>
          <a:prstGeom prst="rect">
            <a:avLst/>
          </a:prstGeom>
        </p:spPr>
      </p:pic>
      <p:sp>
        <p:nvSpPr>
          <p:cNvPr id="291" name="Rectangle 290">
            <a:extLst>
              <a:ext uri="{FF2B5EF4-FFF2-40B4-BE49-F238E27FC236}">
                <a16:creationId xmlns:a16="http://schemas.microsoft.com/office/drawing/2014/main" id="{511DCF9D-FF54-480E-BC4F-47FC4290CFE4}"/>
              </a:ext>
            </a:extLst>
          </p:cNvPr>
          <p:cNvSpPr/>
          <p:nvPr/>
        </p:nvSpPr>
        <p:spPr bwMode="auto">
          <a:xfrm>
            <a:off x="7411713" y="1349374"/>
            <a:ext cx="4459922" cy="10043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200">
                <a:solidFill>
                  <a:schemeClr val="tx1"/>
                </a:solidFill>
              </a:rPr>
              <a:t>Backup files and folders</a:t>
            </a:r>
          </a:p>
        </p:txBody>
      </p: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A45A768A-5A73-4A87-83BC-263DBBD0C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11713" y="2536705"/>
            <a:ext cx="421846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4" name="Picture 313" descr="Icon of a gear inside a circle">
            <a:extLst>
              <a:ext uri="{FF2B5EF4-FFF2-40B4-BE49-F238E27FC236}">
                <a16:creationId xmlns:a16="http://schemas.microsoft.com/office/drawing/2014/main" id="{D01EABE5-4D0D-4625-9E37-C8360789FC4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657" y="2772379"/>
            <a:ext cx="868680" cy="868680"/>
          </a:xfrm>
          <a:prstGeom prst="rect">
            <a:avLst/>
          </a:prstGeom>
        </p:spPr>
      </p:pic>
      <p:sp>
        <p:nvSpPr>
          <p:cNvPr id="317" name="Rectangle 316">
            <a:extLst>
              <a:ext uri="{FF2B5EF4-FFF2-40B4-BE49-F238E27FC236}">
                <a16:creationId xmlns:a16="http://schemas.microsoft.com/office/drawing/2014/main" id="{E926C5A2-2F2D-4993-8861-B63C8D7256BD}"/>
              </a:ext>
            </a:extLst>
          </p:cNvPr>
          <p:cNvSpPr/>
          <p:nvPr/>
        </p:nvSpPr>
        <p:spPr bwMode="auto">
          <a:xfrm>
            <a:off x="7411713" y="2694168"/>
            <a:ext cx="4459922" cy="10043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Explore the recover settings</a:t>
            </a:r>
          </a:p>
        </p:txBody>
      </p: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F214E80B-E05D-4719-A74C-952A19277D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11713" y="3875779"/>
            <a:ext cx="421846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9" name="Picture 338" descr="Icon of a magnifying glass">
            <a:extLst>
              <a:ext uri="{FF2B5EF4-FFF2-40B4-BE49-F238E27FC236}">
                <a16:creationId xmlns:a16="http://schemas.microsoft.com/office/drawing/2014/main" id="{698CDB9A-DC86-4864-A61D-C55F4A49553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657" y="4110499"/>
            <a:ext cx="868680" cy="868680"/>
          </a:xfrm>
          <a:prstGeom prst="rect">
            <a:avLst/>
          </a:prstGeom>
        </p:spPr>
      </p:pic>
      <p:sp>
        <p:nvSpPr>
          <p:cNvPr id="341" name="Rectangle 340">
            <a:extLst>
              <a:ext uri="{FF2B5EF4-FFF2-40B4-BE49-F238E27FC236}">
                <a16:creationId xmlns:a16="http://schemas.microsoft.com/office/drawing/2014/main" id="{E20A14C5-2812-464F-9627-43472805942A}"/>
              </a:ext>
            </a:extLst>
          </p:cNvPr>
          <p:cNvSpPr/>
          <p:nvPr/>
        </p:nvSpPr>
        <p:spPr bwMode="auto">
          <a:xfrm>
            <a:off x="7411713" y="4038962"/>
            <a:ext cx="4459922" cy="10043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200">
                <a:solidFill>
                  <a:schemeClr val="tx1"/>
                </a:solidFill>
              </a:rPr>
              <a:t>Explore the backup properties</a:t>
            </a:r>
          </a:p>
        </p:txBody>
      </p: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ECE76EF9-C918-455C-A39D-C53715715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11713" y="5214853"/>
            <a:ext cx="421846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9" name="Picture 348" descr="Icon of a cross inside a rectangle">
            <a:extLst>
              <a:ext uri="{FF2B5EF4-FFF2-40B4-BE49-F238E27FC236}">
                <a16:creationId xmlns:a16="http://schemas.microsoft.com/office/drawing/2014/main" id="{15B538D1-92F7-4010-A627-8C7CB92BB0C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657" y="5448046"/>
            <a:ext cx="868680" cy="870204"/>
          </a:xfrm>
          <a:prstGeom prst="rect">
            <a:avLst/>
          </a:prstGeom>
        </p:spPr>
      </p:pic>
      <p:sp>
        <p:nvSpPr>
          <p:cNvPr id="350" name="Rectangle 349">
            <a:extLst>
              <a:ext uri="{FF2B5EF4-FFF2-40B4-BE49-F238E27FC236}">
                <a16:creationId xmlns:a16="http://schemas.microsoft.com/office/drawing/2014/main" id="{DD26D1A7-3879-4D4E-9364-0B8230A0DA6F}"/>
              </a:ext>
            </a:extLst>
          </p:cNvPr>
          <p:cNvSpPr/>
          <p:nvPr/>
        </p:nvSpPr>
        <p:spPr bwMode="auto">
          <a:xfrm>
            <a:off x="7411713" y="5383754"/>
            <a:ext cx="4459922" cy="10043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200">
                <a:solidFill>
                  <a:schemeClr val="tx1"/>
                </a:solidFill>
              </a:rPr>
              <a:t>Delete your backup schedule</a:t>
            </a:r>
          </a:p>
        </p:txBody>
      </p:sp>
    </p:spTree>
    <p:extLst>
      <p:ext uri="{BB962C8B-B14F-4D97-AF65-F5344CB8AC3E}">
        <p14:creationId xmlns:p14="http://schemas.microsoft.com/office/powerpoint/2010/main" val="427317556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02: Virtual Machine Backups</a:t>
            </a:r>
          </a:p>
        </p:txBody>
      </p:sp>
      <p:pic>
        <p:nvPicPr>
          <p:cNvPr id="6" name="Picture 5" descr="Icon of a webpage showing a product symbol">
            <a:extLst>
              <a:ext uri="{FF2B5EF4-FFF2-40B4-BE49-F238E27FC236}">
                <a16:creationId xmlns:a16="http://schemas.microsoft.com/office/drawing/2014/main" id="{62CF9DA0-5635-4DDE-928F-39995CC037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710" y="3078890"/>
            <a:ext cx="1216590" cy="91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63736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E22BA-A9AE-4921-BAF7-F996DC955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9" y="2635488"/>
            <a:ext cx="2506662" cy="172354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0" dirty="0">
                <a:solidFill>
                  <a:schemeClr val="bg1"/>
                </a:solidFill>
              </a:rPr>
              <a:t>Virtual machine backups overview</a:t>
            </a:r>
          </a:p>
        </p:txBody>
      </p:sp>
      <p:pic>
        <p:nvPicPr>
          <p:cNvPr id="166" name="Picture 165">
            <a:extLst>
              <a:ext uri="{FF2B5EF4-FFF2-40B4-BE49-F238E27FC236}">
                <a16:creationId xmlns:a16="http://schemas.microsoft.com/office/drawing/2014/main" id="{3E22831D-DC85-4DC2-AFC6-612A52297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982" y="381444"/>
            <a:ext cx="518160" cy="6231636"/>
          </a:xfrm>
          <a:prstGeom prst="rect">
            <a:avLst/>
          </a:prstGeom>
        </p:spPr>
      </p:pic>
      <p:pic>
        <p:nvPicPr>
          <p:cNvPr id="98" name="Picture 97" descr="Icon of a mobile phone">
            <a:extLst>
              <a:ext uri="{FF2B5EF4-FFF2-40B4-BE49-F238E27FC236}">
                <a16:creationId xmlns:a16="http://schemas.microsoft.com/office/drawing/2014/main" id="{1046086A-B99F-484D-8AC8-FE6FB6A197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718" y="515095"/>
            <a:ext cx="125246" cy="250080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BB2BC06-AD7B-4160-AF18-683ABA3A835B}"/>
              </a:ext>
            </a:extLst>
          </p:cNvPr>
          <p:cNvSpPr txBox="1">
            <a:spLocks/>
          </p:cNvSpPr>
          <p:nvPr/>
        </p:nvSpPr>
        <p:spPr>
          <a:xfrm>
            <a:off x="4358700" y="456944"/>
            <a:ext cx="7650737" cy="38241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1800" spc="0" dirty="0">
                <a:solidFill>
                  <a:schemeClr val="tx1"/>
                </a:solidFill>
                <a:latin typeface="+mn-lt"/>
                <a:cs typeface="Segoe UI" panose="020B0502040204020203" pitchFamily="34" charset="0"/>
              </a:rPr>
              <a:t>Virtual Machine Data Protection​</a:t>
            </a:r>
            <a:endParaRPr lang="en-US" sz="1600" spc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12" name="Picture 111" descr="Icon of a person sitting in a desk">
            <a:extLst>
              <a:ext uri="{FF2B5EF4-FFF2-40B4-BE49-F238E27FC236}">
                <a16:creationId xmlns:a16="http://schemas.microsoft.com/office/drawing/2014/main" id="{6ADD8D0F-4772-4F3C-BB23-26D5D059C8B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562" y="1113781"/>
            <a:ext cx="195558" cy="195558"/>
          </a:xfrm>
          <a:prstGeom prst="rect">
            <a:avLst/>
          </a:prstGeom>
        </p:spPr>
      </p:pic>
      <p:sp>
        <p:nvSpPr>
          <p:cNvPr id="5" name="Text Placeholder 2 - 1">
            <a:extLst>
              <a:ext uri="{FF2B5EF4-FFF2-40B4-BE49-F238E27FC236}">
                <a16:creationId xmlns:a16="http://schemas.microsoft.com/office/drawing/2014/main" id="{A97EFD87-D797-4D0E-8FB5-F122D277930D}"/>
              </a:ext>
            </a:extLst>
          </p:cNvPr>
          <p:cNvSpPr txBox="1">
            <a:spLocks/>
          </p:cNvSpPr>
          <p:nvPr/>
        </p:nvSpPr>
        <p:spPr>
          <a:xfrm>
            <a:off x="4358700" y="1019551"/>
            <a:ext cx="7650737" cy="38241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1800" spc="0" dirty="0">
                <a:solidFill>
                  <a:schemeClr val="tx1"/>
                </a:solidFill>
                <a:latin typeface="+mn-lt"/>
                <a:cs typeface="Segoe UI" panose="020B0502040204020203" pitchFamily="34" charset="0"/>
              </a:rPr>
              <a:t>Workload Protection Needs​</a:t>
            </a:r>
            <a:endParaRPr lang="en-US" sz="1600" spc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97" name="Picture 96" descr="Icon of a photo gallery">
            <a:extLst>
              <a:ext uri="{FF2B5EF4-FFF2-40B4-BE49-F238E27FC236}">
                <a16:creationId xmlns:a16="http://schemas.microsoft.com/office/drawing/2014/main" id="{EBC1FE69-2324-4B2E-BF22-4F823E749B7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727" y="1686371"/>
            <a:ext cx="193230" cy="193230"/>
          </a:xfrm>
          <a:prstGeom prst="rect">
            <a:avLst/>
          </a:prstGeom>
        </p:spPr>
      </p:pic>
      <p:sp>
        <p:nvSpPr>
          <p:cNvPr id="6" name="Text Placeholder 2 - 2">
            <a:extLst>
              <a:ext uri="{FF2B5EF4-FFF2-40B4-BE49-F238E27FC236}">
                <a16:creationId xmlns:a16="http://schemas.microsoft.com/office/drawing/2014/main" id="{48A99EED-7377-4F70-A66B-DA72B373B077}"/>
              </a:ext>
            </a:extLst>
          </p:cNvPr>
          <p:cNvSpPr txBox="1">
            <a:spLocks/>
          </p:cNvSpPr>
          <p:nvPr/>
        </p:nvSpPr>
        <p:spPr>
          <a:xfrm>
            <a:off x="4358700" y="1598192"/>
            <a:ext cx="7650737" cy="38241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1800" spc="0" dirty="0">
                <a:solidFill>
                  <a:schemeClr val="tx1"/>
                </a:solidFill>
                <a:latin typeface="+mn-lt"/>
                <a:cs typeface="Segoe UI" panose="020B0502040204020203" pitchFamily="34" charset="0"/>
              </a:rPr>
              <a:t>Virtual Machine Snapshots​</a:t>
            </a:r>
            <a:endParaRPr lang="en-US" sz="1600" spc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15" name="Picture 114" descr="Icon of a wrench and a clipboard">
            <a:extLst>
              <a:ext uri="{FF2B5EF4-FFF2-40B4-BE49-F238E27FC236}">
                <a16:creationId xmlns:a16="http://schemas.microsoft.com/office/drawing/2014/main" id="{A334332F-8F85-457E-A95E-E86916D4D36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93479" y="2239073"/>
            <a:ext cx="218121" cy="218121"/>
          </a:xfrm>
          <a:prstGeom prst="rect">
            <a:avLst/>
          </a:prstGeom>
        </p:spPr>
      </p:pic>
      <p:sp>
        <p:nvSpPr>
          <p:cNvPr id="7" name="Text Placeholder 2 - 3">
            <a:extLst>
              <a:ext uri="{FF2B5EF4-FFF2-40B4-BE49-F238E27FC236}">
                <a16:creationId xmlns:a16="http://schemas.microsoft.com/office/drawing/2014/main" id="{7BBCEB81-75F6-4C64-9BAC-22189838A2FE}"/>
              </a:ext>
            </a:extLst>
          </p:cNvPr>
          <p:cNvSpPr txBox="1">
            <a:spLocks/>
          </p:cNvSpPr>
          <p:nvPr/>
        </p:nvSpPr>
        <p:spPr>
          <a:xfrm>
            <a:off x="4358700" y="2168816"/>
            <a:ext cx="7650737" cy="38241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1800" spc="0" dirty="0">
                <a:solidFill>
                  <a:schemeClr val="tx1"/>
                </a:solidFill>
                <a:latin typeface="+mn-lt"/>
                <a:cs typeface="Segoe UI" panose="020B0502040204020203" pitchFamily="34" charset="0"/>
              </a:rPr>
              <a:t>Recovery Services Vault VM Backup Options​</a:t>
            </a:r>
            <a:endParaRPr lang="en-US" sz="1600" spc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14" name="Picture 113" descr="Icon of a screwdriver and a wrench">
            <a:extLst>
              <a:ext uri="{FF2B5EF4-FFF2-40B4-BE49-F238E27FC236}">
                <a16:creationId xmlns:a16="http://schemas.microsoft.com/office/drawing/2014/main" id="{833FBFA7-4ACF-4442-87F0-6A06A5C6AA8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556" y="2814202"/>
            <a:ext cx="137567" cy="223267"/>
          </a:xfrm>
          <a:prstGeom prst="rect">
            <a:avLst/>
          </a:prstGeom>
        </p:spPr>
      </p:pic>
      <p:sp>
        <p:nvSpPr>
          <p:cNvPr id="8" name="Text Placeholder 2 - 4">
            <a:extLst>
              <a:ext uri="{FF2B5EF4-FFF2-40B4-BE49-F238E27FC236}">
                <a16:creationId xmlns:a16="http://schemas.microsoft.com/office/drawing/2014/main" id="{85D9E7A8-604D-49B4-905A-BAF4D20C656C}"/>
              </a:ext>
            </a:extLst>
          </p:cNvPr>
          <p:cNvSpPr txBox="1">
            <a:spLocks/>
          </p:cNvSpPr>
          <p:nvPr/>
        </p:nvSpPr>
        <p:spPr>
          <a:xfrm>
            <a:off x="4358700" y="2739440"/>
            <a:ext cx="7650737" cy="38241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1800" spc="0" dirty="0">
                <a:solidFill>
                  <a:schemeClr val="tx1"/>
                </a:solidFill>
                <a:latin typeface="+mn-lt"/>
                <a:cs typeface="Segoe UI" panose="020B0502040204020203" pitchFamily="34" charset="0"/>
              </a:rPr>
              <a:t>Implementing VM Backups​</a:t>
            </a:r>
            <a:endParaRPr lang="en-US" sz="1600" spc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95" name="Picture 94" descr="Icon of a arrow in a circular path with a timer inside the circle">
            <a:extLst>
              <a:ext uri="{FF2B5EF4-FFF2-40B4-BE49-F238E27FC236}">
                <a16:creationId xmlns:a16="http://schemas.microsoft.com/office/drawing/2014/main" id="{6E0F508F-4383-45D5-822C-355680062A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953" y="3383872"/>
            <a:ext cx="226776" cy="226776"/>
          </a:xfrm>
          <a:prstGeom prst="rect">
            <a:avLst/>
          </a:prstGeom>
        </p:spPr>
      </p:pic>
      <p:sp>
        <p:nvSpPr>
          <p:cNvPr id="9" name="Text Placeholder 2 - 5">
            <a:extLst>
              <a:ext uri="{FF2B5EF4-FFF2-40B4-BE49-F238E27FC236}">
                <a16:creationId xmlns:a16="http://schemas.microsoft.com/office/drawing/2014/main" id="{9C33AD47-AFAF-4F43-944E-BA81521D09D6}"/>
              </a:ext>
            </a:extLst>
          </p:cNvPr>
          <p:cNvSpPr txBox="1">
            <a:spLocks/>
          </p:cNvSpPr>
          <p:nvPr/>
        </p:nvSpPr>
        <p:spPr>
          <a:xfrm>
            <a:off x="4358700" y="3310064"/>
            <a:ext cx="7650737" cy="38241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1800" spc="0" dirty="0">
                <a:solidFill>
                  <a:schemeClr val="tx1"/>
                </a:solidFill>
                <a:latin typeface="+mn-lt"/>
                <a:cs typeface="Segoe UI" panose="020B0502040204020203" pitchFamily="34" charset="0"/>
              </a:rPr>
              <a:t>Implementing VM Restore​</a:t>
            </a:r>
            <a:endParaRPr lang="en-US" sz="1600" spc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42" name="Picture 41" descr="Icon of 2 circles overlapping each other">
            <a:extLst>
              <a:ext uri="{FF2B5EF4-FFF2-40B4-BE49-F238E27FC236}">
                <a16:creationId xmlns:a16="http://schemas.microsoft.com/office/drawing/2014/main" id="{CA44AF5D-8D74-4C11-948B-EC261B37A19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724" y="3959070"/>
            <a:ext cx="219230" cy="219230"/>
          </a:xfrm>
          <a:prstGeom prst="rect">
            <a:avLst/>
          </a:prstGeom>
        </p:spPr>
      </p:pic>
      <p:sp>
        <p:nvSpPr>
          <p:cNvPr id="10" name="Text Placeholder 2 - 6">
            <a:extLst>
              <a:ext uri="{FF2B5EF4-FFF2-40B4-BE49-F238E27FC236}">
                <a16:creationId xmlns:a16="http://schemas.microsoft.com/office/drawing/2014/main" id="{A94D29A0-2697-46CF-BE60-7E8B9249206C}"/>
              </a:ext>
            </a:extLst>
          </p:cNvPr>
          <p:cNvSpPr txBox="1">
            <a:spLocks/>
          </p:cNvSpPr>
          <p:nvPr/>
        </p:nvSpPr>
        <p:spPr>
          <a:xfrm>
            <a:off x="4358700" y="3880688"/>
            <a:ext cx="7650737" cy="38241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1800" spc="0" dirty="0">
                <a:solidFill>
                  <a:schemeClr val="tx1"/>
                </a:solidFill>
                <a:latin typeface="+mn-lt"/>
                <a:cs typeface="Segoe UI" panose="020B0502040204020203" pitchFamily="34" charset="0"/>
              </a:rPr>
              <a:t>Azure Backup Server​</a:t>
            </a:r>
            <a:endParaRPr lang="en-US" sz="1600" spc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92" name="Picture 91" descr="Icon of 3 boxes on top of each other">
            <a:extLst>
              <a:ext uri="{FF2B5EF4-FFF2-40B4-BE49-F238E27FC236}">
                <a16:creationId xmlns:a16="http://schemas.microsoft.com/office/drawing/2014/main" id="{0C0ADC6C-5CE5-4F04-8DF6-43E129F77A2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16921" y="4538690"/>
            <a:ext cx="202841" cy="202841"/>
          </a:xfrm>
          <a:prstGeom prst="rect">
            <a:avLst/>
          </a:prstGeom>
        </p:spPr>
      </p:pic>
      <p:sp>
        <p:nvSpPr>
          <p:cNvPr id="11" name="Text Placeholder 2 - 7">
            <a:extLst>
              <a:ext uri="{FF2B5EF4-FFF2-40B4-BE49-F238E27FC236}">
                <a16:creationId xmlns:a16="http://schemas.microsoft.com/office/drawing/2014/main" id="{79D82697-0B17-4D92-8CDF-50C301D676DD}"/>
              </a:ext>
            </a:extLst>
          </p:cNvPr>
          <p:cNvSpPr txBox="1">
            <a:spLocks/>
          </p:cNvSpPr>
          <p:nvPr/>
        </p:nvSpPr>
        <p:spPr>
          <a:xfrm>
            <a:off x="4358700" y="4451312"/>
            <a:ext cx="7650737" cy="38241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1800" spc="0" dirty="0">
                <a:solidFill>
                  <a:schemeClr val="tx1"/>
                </a:solidFill>
                <a:latin typeface="+mn-lt"/>
                <a:cs typeface="Segoe UI" panose="020B0502040204020203" pitchFamily="34" charset="0"/>
              </a:rPr>
              <a:t>Backup Component Comparison​</a:t>
            </a:r>
            <a:endParaRPr lang="en-US" sz="1600" spc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6" name="Picture 15" descr="Icon of a cross symbol inside a rectangle">
            <a:extLst>
              <a:ext uri="{FF2B5EF4-FFF2-40B4-BE49-F238E27FC236}">
                <a16:creationId xmlns:a16="http://schemas.microsoft.com/office/drawing/2014/main" id="{566FF1DD-4D2A-46E3-93AE-E840EF2B860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254" y="5125146"/>
            <a:ext cx="245096" cy="168844"/>
          </a:xfrm>
          <a:prstGeom prst="rect">
            <a:avLst/>
          </a:prstGeom>
        </p:spPr>
      </p:pic>
      <p:sp>
        <p:nvSpPr>
          <p:cNvPr id="12" name="Text Placeholder 2 - 8">
            <a:extLst>
              <a:ext uri="{FF2B5EF4-FFF2-40B4-BE49-F238E27FC236}">
                <a16:creationId xmlns:a16="http://schemas.microsoft.com/office/drawing/2014/main" id="{A8F8E6D5-9DB1-4766-B6DC-992838AA9FA0}"/>
              </a:ext>
            </a:extLst>
          </p:cNvPr>
          <p:cNvSpPr txBox="1">
            <a:spLocks/>
          </p:cNvSpPr>
          <p:nvPr/>
        </p:nvSpPr>
        <p:spPr>
          <a:xfrm>
            <a:off x="4358700" y="5021936"/>
            <a:ext cx="7650737" cy="38241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1800" spc="0" dirty="0">
                <a:solidFill>
                  <a:schemeClr val="tx1"/>
                </a:solidFill>
                <a:latin typeface="+mn-lt"/>
                <a:cs typeface="Segoe UI" panose="020B0502040204020203" pitchFamily="34" charset="0"/>
              </a:rPr>
              <a:t>Soft Delete​</a:t>
            </a:r>
            <a:endParaRPr lang="en-US" sz="1600" spc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99" name="Picture 98" descr="Icon of a plus sign on top of a briefcase">
            <a:extLst>
              <a:ext uri="{FF2B5EF4-FFF2-40B4-BE49-F238E27FC236}">
                <a16:creationId xmlns:a16="http://schemas.microsoft.com/office/drawing/2014/main" id="{706C88A0-A476-4B8E-AD98-6A54B8F29CDE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877" y="5688996"/>
            <a:ext cx="214930" cy="187930"/>
          </a:xfrm>
          <a:prstGeom prst="rect">
            <a:avLst/>
          </a:prstGeom>
        </p:spPr>
      </p:pic>
      <p:sp>
        <p:nvSpPr>
          <p:cNvPr id="13" name="Text Placeholder 2 - 9">
            <a:extLst>
              <a:ext uri="{FF2B5EF4-FFF2-40B4-BE49-F238E27FC236}">
                <a16:creationId xmlns:a16="http://schemas.microsoft.com/office/drawing/2014/main" id="{D2A88184-FE7F-4BA8-8C3A-6D4A10476DA6}"/>
              </a:ext>
            </a:extLst>
          </p:cNvPr>
          <p:cNvSpPr txBox="1">
            <a:spLocks/>
          </p:cNvSpPr>
          <p:nvPr/>
        </p:nvSpPr>
        <p:spPr>
          <a:xfrm>
            <a:off x="4358700" y="5592560"/>
            <a:ext cx="7650737" cy="38241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1800" spc="0" dirty="0">
                <a:solidFill>
                  <a:schemeClr val="tx1"/>
                </a:solidFill>
                <a:latin typeface="+mn-lt"/>
                <a:cs typeface="Segoe UI" panose="020B0502040204020203" pitchFamily="34" charset="0"/>
              </a:rPr>
              <a:t>Azure Site Recovery</a:t>
            </a:r>
            <a:endParaRPr lang="en-US" sz="1600" spc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00" name="Picture 99" descr="Icon of a cloud with multiples lines extending from it">
            <a:extLst>
              <a:ext uri="{FF2B5EF4-FFF2-40B4-BE49-F238E27FC236}">
                <a16:creationId xmlns:a16="http://schemas.microsoft.com/office/drawing/2014/main" id="{E60E362B-F6DB-408C-B7EF-831C91BA9C3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20010" y="6256058"/>
            <a:ext cx="196663" cy="196663"/>
          </a:xfrm>
          <a:prstGeom prst="rect">
            <a:avLst/>
          </a:prstGeom>
        </p:spPr>
      </p:pic>
      <p:sp>
        <p:nvSpPr>
          <p:cNvPr id="14" name="Text Placeholder 2 - 10">
            <a:extLst>
              <a:ext uri="{FF2B5EF4-FFF2-40B4-BE49-F238E27FC236}">
                <a16:creationId xmlns:a16="http://schemas.microsoft.com/office/drawing/2014/main" id="{A5E9425D-07A0-4543-8CF4-35595EA4A849}"/>
              </a:ext>
            </a:extLst>
          </p:cNvPr>
          <p:cNvSpPr txBox="1">
            <a:spLocks/>
          </p:cNvSpPr>
          <p:nvPr/>
        </p:nvSpPr>
        <p:spPr>
          <a:xfrm>
            <a:off x="4358700" y="6163182"/>
            <a:ext cx="7650737" cy="38241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1800" spc="0" dirty="0">
                <a:solidFill>
                  <a:schemeClr val="tx1"/>
                </a:solidFill>
                <a:latin typeface="+mn-lt"/>
                <a:cs typeface="Segoe UI" panose="020B0502040204020203" pitchFamily="34" charset="0"/>
              </a:rPr>
              <a:t>Azure to Azure Architecture​</a:t>
            </a:r>
            <a:endParaRPr lang="en-US" sz="1600" spc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1399354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Data Protection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F9690B-5A06-4DA4-860A-A99229BE60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27038" y="1262743"/>
            <a:ext cx="11582400" cy="2624590"/>
          </a:xfrm>
          <a:prstGeom prst="rect">
            <a:avLst/>
          </a:prstGeom>
          <a:noFill/>
          <a:ln w="1905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IN" sz="2000" spc="3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BFCDD2-A04C-414C-95FA-57FA4FC69E3E}"/>
              </a:ext>
            </a:extLst>
          </p:cNvPr>
          <p:cNvSpPr/>
          <p:nvPr/>
        </p:nvSpPr>
        <p:spPr bwMode="auto">
          <a:xfrm>
            <a:off x="740140" y="2117838"/>
            <a:ext cx="3428922" cy="914400"/>
          </a:xfrm>
          <a:prstGeom prst="rect">
            <a:avLst/>
          </a:prstGeom>
          <a:solidFill>
            <a:srgbClr val="243A5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Snapshots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780033-ABD8-4174-863A-DE83F8511868}"/>
              </a:ext>
            </a:extLst>
          </p:cNvPr>
          <p:cNvSpPr/>
          <p:nvPr/>
        </p:nvSpPr>
        <p:spPr bwMode="auto">
          <a:xfrm>
            <a:off x="4503777" y="2117838"/>
            <a:ext cx="3428922" cy="9144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Azure backup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8A5BA1-97C0-4D8D-B7F5-EEA3DED7D637}"/>
              </a:ext>
            </a:extLst>
          </p:cNvPr>
          <p:cNvSpPr/>
          <p:nvPr/>
        </p:nvSpPr>
        <p:spPr bwMode="auto">
          <a:xfrm>
            <a:off x="8267414" y="2117838"/>
            <a:ext cx="3428922" cy="914400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Azure Site Recovery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F48A31-1212-42FC-BE4A-C419E4BD68B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422783" y="4064001"/>
            <a:ext cx="3758495" cy="22977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57150">
              <a:spcBef>
                <a:spcPts val="1200"/>
              </a:spcBef>
              <a:tabLst>
                <a:tab pos="457200" algn="l"/>
              </a:tabLst>
            </a:pPr>
            <a:r>
              <a:rPr lang="en-US" sz="2200" dirty="0">
                <a:solidFill>
                  <a:schemeClr val="tx1"/>
                </a:solidFill>
              </a:rPr>
              <a:t>Managed snapshots provide a quick and simple option for backing up VMs that use Managed Disks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CC569A-1D4D-4A2A-85E1-6BCC7DE7C92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4338989" y="4064001"/>
            <a:ext cx="3758495" cy="22977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57150">
              <a:spcBef>
                <a:spcPts val="1200"/>
              </a:spcBef>
              <a:tabLst>
                <a:tab pos="342900" algn="l"/>
              </a:tabLst>
            </a:pPr>
            <a:r>
              <a:rPr lang="en-US" sz="2200">
                <a:solidFill>
                  <a:schemeClr val="tx1"/>
                </a:solidFill>
              </a:rPr>
              <a:t>Azure Backup supports application-consistent backups for both Windows and Linux VMs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2B9807-E041-4744-B078-A8EFF4D09F9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8255197" y="4064001"/>
            <a:ext cx="3758495" cy="22977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57150">
              <a:spcBef>
                <a:spcPts val="1200"/>
              </a:spcBef>
              <a:tabLst>
                <a:tab pos="342900" algn="l"/>
              </a:tabLst>
            </a:pPr>
            <a:r>
              <a:rPr lang="en-US" sz="2200" dirty="0">
                <a:solidFill>
                  <a:schemeClr val="tx1"/>
                </a:solidFill>
              </a:rPr>
              <a:t>Azure Site Recovery protects your VMs from a major disaster scenario when a whole region experiences an outage</a:t>
            </a:r>
          </a:p>
        </p:txBody>
      </p:sp>
    </p:spTree>
    <p:extLst>
      <p:ext uri="{BB962C8B-B14F-4D97-AF65-F5344CB8AC3E}">
        <p14:creationId xmlns:p14="http://schemas.microsoft.com/office/powerpoint/2010/main" val="209776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Workload Protection Needs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971E5D-E04C-47A5-86E1-E95C8244931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427037" y="1262744"/>
            <a:ext cx="5431747" cy="86214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57150">
              <a:spcBef>
                <a:spcPts val="1200"/>
              </a:spcBef>
              <a:tabLst>
                <a:tab pos="457200" algn="l"/>
              </a:tabLst>
            </a:pPr>
            <a:r>
              <a:rPr lang="en-US" sz="2000" dirty="0">
                <a:solidFill>
                  <a:schemeClr val="tx1"/>
                </a:solidFill>
              </a:rPr>
              <a:t>Many backup options are available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1BD105-67EF-4325-A069-AA0DDD39139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427037" y="2290321"/>
            <a:ext cx="5431747" cy="86214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57150">
              <a:spcBef>
                <a:spcPts val="1200"/>
              </a:spcBef>
              <a:tabLst>
                <a:tab pos="342900" algn="l"/>
              </a:tabLst>
            </a:pPr>
            <a:r>
              <a:rPr lang="en-US" sz="2000">
                <a:solidFill>
                  <a:schemeClr val="tx1"/>
                </a:solidFill>
              </a:rPr>
              <a:t>How the workload is being protected today?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601BA8-EF07-475D-A986-57034C3D8EA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427036" y="3317898"/>
            <a:ext cx="5431747" cy="86214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57150">
              <a:spcBef>
                <a:spcPts val="1200"/>
              </a:spcBef>
              <a:tabLst>
                <a:tab pos="342900" algn="l"/>
              </a:tabLst>
            </a:pPr>
            <a:r>
              <a:rPr lang="en-US" sz="2000">
                <a:solidFill>
                  <a:schemeClr val="tx1"/>
                </a:solidFill>
              </a:rPr>
              <a:t>How often is the workload is backed up?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356E45-F188-4B35-AC4A-B2BA77AF75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427035" y="4398849"/>
            <a:ext cx="5431747" cy="86214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57150">
              <a:spcBef>
                <a:spcPts val="1200"/>
              </a:spcBef>
              <a:tabLst>
                <a:tab pos="342900" algn="l"/>
              </a:tabLst>
            </a:pPr>
            <a:r>
              <a:rPr lang="en-US" sz="2000">
                <a:solidFill>
                  <a:schemeClr val="tx1"/>
                </a:solidFill>
              </a:rPr>
              <a:t>What types of backups are being done?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557A913-F2EE-47A8-AD71-8BD167B599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427035" y="5466471"/>
            <a:ext cx="5431747" cy="93935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57150">
              <a:spcBef>
                <a:spcPts val="1200"/>
              </a:spcBef>
              <a:tabLst>
                <a:tab pos="342900" algn="l"/>
              </a:tabLst>
            </a:pPr>
            <a:r>
              <a:rPr lang="en-US" sz="2000">
                <a:solidFill>
                  <a:schemeClr val="tx1"/>
                </a:solidFill>
              </a:rPr>
              <a:t>Is disaster recovery protection in place?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7EBED2C-2214-4423-BD2A-1080A21BC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6024213" y="1262743"/>
            <a:ext cx="5985226" cy="5099003"/>
          </a:xfrm>
          <a:prstGeom prst="rect">
            <a:avLst/>
          </a:prstGeom>
          <a:noFill/>
          <a:ln w="1905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IN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4" descr="Screenshot of Azure Marketplace. Shows different Backup services options available">
            <a:extLst>
              <a:ext uri="{FF2B5EF4-FFF2-40B4-BE49-F238E27FC236}">
                <a16:creationId xmlns:a16="http://schemas.microsoft.com/office/drawing/2014/main" id="{621D5AC3-D5E4-4469-A2D4-F28151739AE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142" y="1374861"/>
            <a:ext cx="5469368" cy="462285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289639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9CE1-589E-4886-BF4A-B925C4FE6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Snapshots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FA06632-493B-4A79-9457-FAC018D32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22783" y="1262742"/>
            <a:ext cx="11586655" cy="3253145"/>
          </a:xfrm>
          <a:prstGeom prst="rect">
            <a:avLst/>
          </a:prstGeom>
          <a:noFill/>
          <a:ln w="1905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IN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 descr="A virtual machine snapshot is transferring data to an Azure Recovery Services vault">
            <a:extLst>
              <a:ext uri="{FF2B5EF4-FFF2-40B4-BE49-F238E27FC236}">
                <a16:creationId xmlns:a16="http://schemas.microsoft.com/office/drawing/2014/main" id="{D56898CB-899D-4E45-BD32-1F8CE8DB18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44" y="1615190"/>
            <a:ext cx="11124732" cy="254824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7D50DA1-6C29-4C7B-AD39-772099E4A03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422783" y="4673599"/>
            <a:ext cx="3758495" cy="168814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57150">
              <a:spcBef>
                <a:spcPts val="1200"/>
              </a:spcBef>
              <a:tabLst>
                <a:tab pos="342900" algn="l"/>
              </a:tabLst>
            </a:pPr>
            <a:r>
              <a:rPr lang="en-US" sz="2400" dirty="0">
                <a:solidFill>
                  <a:schemeClr val="tx1"/>
                </a:solidFill>
              </a:rPr>
              <a:t>Use snapshots taken as part of a backup job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4D2EA2-2E08-4324-9EB8-F0BB0B2C443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4338989" y="4673599"/>
            <a:ext cx="3758495" cy="168814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57150">
              <a:spcBef>
                <a:spcPts val="1200"/>
              </a:spcBef>
              <a:tabLst>
                <a:tab pos="342900" algn="l"/>
              </a:tabLst>
            </a:pPr>
            <a:r>
              <a:rPr lang="en-US" sz="2400">
                <a:solidFill>
                  <a:schemeClr val="tx1"/>
                </a:solidFill>
              </a:rPr>
              <a:t>Reduces recovery wait times – don’t wait for data transfer to the</a:t>
            </a:r>
            <a:br>
              <a:rPr lang="en-US" sz="2400">
                <a:solidFill>
                  <a:schemeClr val="tx1"/>
                </a:solidFill>
              </a:rPr>
            </a:br>
            <a:r>
              <a:rPr lang="en-US" sz="2400">
                <a:solidFill>
                  <a:schemeClr val="tx1"/>
                </a:solidFill>
              </a:rPr>
              <a:t>vault to finish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F89C55-256B-4406-A6A3-9BD90CBFF2E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8255197" y="4673599"/>
            <a:ext cx="3758495" cy="168814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57150">
              <a:spcBef>
                <a:spcPts val="1200"/>
              </a:spcBef>
              <a:tabLst>
                <a:tab pos="342900" algn="l"/>
              </a:tabLst>
            </a:pPr>
            <a:r>
              <a:rPr lang="en-US" sz="2400">
                <a:solidFill>
                  <a:schemeClr val="tx1"/>
                </a:solidFill>
              </a:rPr>
              <a:t>Configure Instant Restore retention</a:t>
            </a:r>
            <a:br>
              <a:rPr lang="en-US" sz="2400">
                <a:solidFill>
                  <a:schemeClr val="tx1"/>
                </a:solidFill>
              </a:rPr>
            </a:br>
            <a:r>
              <a:rPr lang="en-US" sz="2400">
                <a:solidFill>
                  <a:schemeClr val="tx1"/>
                </a:solidFill>
              </a:rPr>
              <a:t>(1 to 5 days)</a:t>
            </a:r>
          </a:p>
        </p:txBody>
      </p:sp>
    </p:spTree>
    <p:extLst>
      <p:ext uri="{BB962C8B-B14F-4D97-AF65-F5344CB8AC3E}">
        <p14:creationId xmlns:p14="http://schemas.microsoft.com/office/powerpoint/2010/main" val="99361578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F37B9-7968-419C-A543-99FA6AD106A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 Services Vault VM Backup Options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067970C-0522-428A-9D19-F00D29C2A3FA}"/>
              </a:ext>
            </a:extLst>
          </p:cNvPr>
          <p:cNvSpPr/>
          <p:nvPr/>
        </p:nvSpPr>
        <p:spPr>
          <a:xfrm>
            <a:off x="427037" y="1262743"/>
            <a:ext cx="5712683" cy="667512"/>
          </a:xfrm>
          <a:custGeom>
            <a:avLst/>
            <a:gdLst>
              <a:gd name="connsiteX0" fmla="*/ 0 w 2377347"/>
              <a:gd name="connsiteY0" fmla="*/ 0 h 1188673"/>
              <a:gd name="connsiteX1" fmla="*/ 2377347 w 2377347"/>
              <a:gd name="connsiteY1" fmla="*/ 0 h 1188673"/>
              <a:gd name="connsiteX2" fmla="*/ 2377347 w 2377347"/>
              <a:gd name="connsiteY2" fmla="*/ 1188673 h 1188673"/>
              <a:gd name="connsiteX3" fmla="*/ 0 w 2377347"/>
              <a:gd name="connsiteY3" fmla="*/ 1188673 h 1188673"/>
              <a:gd name="connsiteX4" fmla="*/ 0 w 2377347"/>
              <a:gd name="connsiteY4" fmla="*/ 0 h 1188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7347" h="1188673">
                <a:moveTo>
                  <a:pt x="0" y="0"/>
                </a:moveTo>
                <a:lnTo>
                  <a:pt x="2377347" y="0"/>
                </a:lnTo>
                <a:lnTo>
                  <a:pt x="2377347" y="1188673"/>
                </a:lnTo>
                <a:lnTo>
                  <a:pt x="0" y="1188673"/>
                </a:lnTo>
                <a:lnTo>
                  <a:pt x="0" y="0"/>
                </a:lnTo>
                <a:close/>
              </a:path>
            </a:pathLst>
          </a:custGeom>
          <a:solidFill>
            <a:srgbClr val="243A5E"/>
          </a:solidFill>
          <a:ln w="6350">
            <a:solidFill>
              <a:srgbClr val="243A5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>
                <a:solidFill>
                  <a:schemeClr val="bg1"/>
                </a:solidFill>
                <a:latin typeface="+mj-lt"/>
              </a:rPr>
              <a:t>Azure Workloads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5B56CC-D243-464F-88CC-E638628D9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27038" y="2070968"/>
            <a:ext cx="5712682" cy="3589604"/>
          </a:xfrm>
          <a:prstGeom prst="rect">
            <a:avLst/>
          </a:prstGeom>
          <a:noFill/>
          <a:ln w="1905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10" descr="Screenshot of the backup page. The what do you want to backup drop-down selections are shown. Virtual machine is selected">
            <a:extLst>
              <a:ext uri="{FF2B5EF4-FFF2-40B4-BE49-F238E27FC236}">
                <a16:creationId xmlns:a16="http://schemas.microsoft.com/office/drawing/2014/main" id="{A7662958-49AA-423E-9219-67C942D053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501" y="2149057"/>
            <a:ext cx="3715224" cy="3416922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E820D80-D71F-4155-9D47-F05F386B409F}"/>
              </a:ext>
            </a:extLst>
          </p:cNvPr>
          <p:cNvSpPr/>
          <p:nvPr/>
        </p:nvSpPr>
        <p:spPr>
          <a:xfrm>
            <a:off x="6296755" y="1262743"/>
            <a:ext cx="5712683" cy="667512"/>
          </a:xfrm>
          <a:custGeom>
            <a:avLst/>
            <a:gdLst>
              <a:gd name="connsiteX0" fmla="*/ 0 w 2377347"/>
              <a:gd name="connsiteY0" fmla="*/ 0 h 1188673"/>
              <a:gd name="connsiteX1" fmla="*/ 2377347 w 2377347"/>
              <a:gd name="connsiteY1" fmla="*/ 0 h 1188673"/>
              <a:gd name="connsiteX2" fmla="*/ 2377347 w 2377347"/>
              <a:gd name="connsiteY2" fmla="*/ 1188673 h 1188673"/>
              <a:gd name="connsiteX3" fmla="*/ 0 w 2377347"/>
              <a:gd name="connsiteY3" fmla="*/ 1188673 h 1188673"/>
              <a:gd name="connsiteX4" fmla="*/ 0 w 2377347"/>
              <a:gd name="connsiteY4" fmla="*/ 0 h 1188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7347" h="1188673">
                <a:moveTo>
                  <a:pt x="0" y="0"/>
                </a:moveTo>
                <a:lnTo>
                  <a:pt x="2377347" y="0"/>
                </a:lnTo>
                <a:lnTo>
                  <a:pt x="2377347" y="1188673"/>
                </a:lnTo>
                <a:lnTo>
                  <a:pt x="0" y="1188673"/>
                </a:lnTo>
                <a:lnTo>
                  <a:pt x="0" y="0"/>
                </a:lnTo>
                <a:close/>
              </a:path>
            </a:pathLst>
          </a:custGeom>
          <a:solidFill>
            <a:srgbClr val="243A5E"/>
          </a:solidFill>
          <a:ln w="6350">
            <a:solidFill>
              <a:srgbClr val="243A5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000">
                <a:solidFill>
                  <a:schemeClr val="bg1"/>
                </a:solidFill>
                <a:latin typeface="+mj-lt"/>
              </a:rPr>
              <a:t>On-Premises Workloads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B3E3C3-5589-4A5D-8412-441783B83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6296755" y="2070968"/>
            <a:ext cx="5712682" cy="3589604"/>
          </a:xfrm>
          <a:prstGeom prst="rect">
            <a:avLst/>
          </a:prstGeom>
          <a:noFill/>
          <a:ln w="1905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 descr="Screenshot on-premises VM backup options including Hyper-V, VMware, System State, and Bare Metal Recovery">
            <a:extLst>
              <a:ext uri="{FF2B5EF4-FFF2-40B4-BE49-F238E27FC236}">
                <a16:creationId xmlns:a16="http://schemas.microsoft.com/office/drawing/2014/main" id="{400A0BEC-C477-443C-BA19-E0E813E1C08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955" y="2163907"/>
            <a:ext cx="2026281" cy="33278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 descr="Tick mark">
            <a:extLst>
              <a:ext uri="{FF2B5EF4-FFF2-40B4-BE49-F238E27FC236}">
                <a16:creationId xmlns:a16="http://schemas.microsoft.com/office/drawing/2014/main" id="{E6D58685-32AC-4E84-A6DB-BB70056DDF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37" y="5658918"/>
            <a:ext cx="786452" cy="700982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D141498-AB60-4057-9633-EFF54FBD7D65}"/>
              </a:ext>
            </a:extLst>
          </p:cNvPr>
          <p:cNvSpPr/>
          <p:nvPr/>
        </p:nvSpPr>
        <p:spPr bwMode="auto">
          <a:xfrm>
            <a:off x="-1" y="5658919"/>
            <a:ext cx="12436475" cy="702828"/>
          </a:xfrm>
          <a:custGeom>
            <a:avLst/>
            <a:gdLst>
              <a:gd name="connsiteX0" fmla="*/ 1213422 w 12436475"/>
              <a:gd name="connsiteY0" fmla="*/ 0 h 782411"/>
              <a:gd name="connsiteX1" fmla="*/ 12436475 w 12436475"/>
              <a:gd name="connsiteY1" fmla="*/ 0 h 782411"/>
              <a:gd name="connsiteX2" fmla="*/ 12436475 w 12436475"/>
              <a:gd name="connsiteY2" fmla="*/ 782411 h 782411"/>
              <a:gd name="connsiteX3" fmla="*/ 1213422 w 12436475"/>
              <a:gd name="connsiteY3" fmla="*/ 782411 h 782411"/>
              <a:gd name="connsiteX4" fmla="*/ 0 w 12436475"/>
              <a:gd name="connsiteY4" fmla="*/ 0 h 782411"/>
              <a:gd name="connsiteX5" fmla="*/ 427038 w 12436475"/>
              <a:gd name="connsiteY5" fmla="*/ 0 h 782411"/>
              <a:gd name="connsiteX6" fmla="*/ 427038 w 12436475"/>
              <a:gd name="connsiteY6" fmla="*/ 782411 h 782411"/>
              <a:gd name="connsiteX7" fmla="*/ 0 w 12436475"/>
              <a:gd name="connsiteY7" fmla="*/ 782411 h 782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36475" h="782411">
                <a:moveTo>
                  <a:pt x="1213422" y="0"/>
                </a:moveTo>
                <a:lnTo>
                  <a:pt x="12436475" y="0"/>
                </a:lnTo>
                <a:lnTo>
                  <a:pt x="12436475" y="782411"/>
                </a:lnTo>
                <a:lnTo>
                  <a:pt x="1213422" y="782411"/>
                </a:lnTo>
                <a:close/>
                <a:moveTo>
                  <a:pt x="0" y="0"/>
                </a:moveTo>
                <a:lnTo>
                  <a:pt x="427038" y="0"/>
                </a:lnTo>
                <a:lnTo>
                  <a:pt x="427038" y="782411"/>
                </a:lnTo>
                <a:lnTo>
                  <a:pt x="0" y="782411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cs typeface="Segoe UI Semibold" panose="020B0702040204020203" pitchFamily="34" charset="0"/>
              </a:rPr>
              <a:t> Multiple servers can be protected using the same Recovery Services vault </a:t>
            </a:r>
          </a:p>
        </p:txBody>
      </p:sp>
    </p:spTree>
    <p:extLst>
      <p:ext uri="{BB962C8B-B14F-4D97-AF65-F5344CB8AC3E}">
        <p14:creationId xmlns:p14="http://schemas.microsoft.com/office/powerpoint/2010/main" val="186133840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VM Backups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D25255-D047-4E11-A786-3D8903A3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27038" y="1247140"/>
            <a:ext cx="11582400" cy="2651760"/>
          </a:xfrm>
          <a:prstGeom prst="rect">
            <a:avLst/>
          </a:prstGeom>
          <a:noFill/>
          <a:ln w="1905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IN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873D7FC-D3EA-45A2-8566-335DD4BD3012}"/>
              </a:ext>
            </a:extLst>
          </p:cNvPr>
          <p:cNvSpPr/>
          <p:nvPr/>
        </p:nvSpPr>
        <p:spPr bwMode="auto">
          <a:xfrm>
            <a:off x="2293748" y="2762387"/>
            <a:ext cx="489240" cy="4892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24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1</a:t>
            </a:r>
            <a:endParaRPr lang="en-US" sz="2400" dirty="0" err="1">
              <a:solidFill>
                <a:schemeClr val="tx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39271B1-A22B-435F-ABBF-8D5D455D1676}"/>
              </a:ext>
            </a:extLst>
          </p:cNvPr>
          <p:cNvSpPr/>
          <p:nvPr/>
        </p:nvSpPr>
        <p:spPr bwMode="auto">
          <a:xfrm>
            <a:off x="662669" y="1894414"/>
            <a:ext cx="3751400" cy="1154014"/>
          </a:xfrm>
          <a:custGeom>
            <a:avLst/>
            <a:gdLst>
              <a:gd name="connsiteX0" fmla="*/ 0 w 3751400"/>
              <a:gd name="connsiteY0" fmla="*/ 0 h 1154014"/>
              <a:gd name="connsiteX1" fmla="*/ 3520597 w 3751400"/>
              <a:gd name="connsiteY1" fmla="*/ 0 h 1154014"/>
              <a:gd name="connsiteX2" fmla="*/ 3751400 w 3751400"/>
              <a:gd name="connsiteY2" fmla="*/ 577007 h 1154014"/>
              <a:gd name="connsiteX3" fmla="*/ 3520597 w 3751400"/>
              <a:gd name="connsiteY3" fmla="*/ 1154014 h 1154014"/>
              <a:gd name="connsiteX4" fmla="*/ 2111957 w 3751400"/>
              <a:gd name="connsiteY4" fmla="*/ 1154014 h 1154014"/>
              <a:gd name="connsiteX5" fmla="*/ 2120319 w 3751400"/>
              <a:gd name="connsiteY5" fmla="*/ 1112593 h 1154014"/>
              <a:gd name="connsiteX6" fmla="*/ 1875699 w 3751400"/>
              <a:gd name="connsiteY6" fmla="*/ 867973 h 1154014"/>
              <a:gd name="connsiteX7" fmla="*/ 1631079 w 3751400"/>
              <a:gd name="connsiteY7" fmla="*/ 1112593 h 1154014"/>
              <a:gd name="connsiteX8" fmla="*/ 1639442 w 3751400"/>
              <a:gd name="connsiteY8" fmla="*/ 1154014 h 1154014"/>
              <a:gd name="connsiteX9" fmla="*/ 0 w 3751400"/>
              <a:gd name="connsiteY9" fmla="*/ 1154014 h 1154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51400" h="1154014">
                <a:moveTo>
                  <a:pt x="0" y="0"/>
                </a:moveTo>
                <a:lnTo>
                  <a:pt x="3520597" y="0"/>
                </a:lnTo>
                <a:lnTo>
                  <a:pt x="3751400" y="577007"/>
                </a:lnTo>
                <a:lnTo>
                  <a:pt x="3520597" y="1154014"/>
                </a:lnTo>
                <a:lnTo>
                  <a:pt x="2111957" y="1154014"/>
                </a:lnTo>
                <a:lnTo>
                  <a:pt x="2120319" y="1112593"/>
                </a:lnTo>
                <a:cubicBezTo>
                  <a:pt x="2120319" y="977493"/>
                  <a:pt x="2010799" y="867973"/>
                  <a:pt x="1875699" y="867973"/>
                </a:cubicBezTo>
                <a:cubicBezTo>
                  <a:pt x="1740599" y="867973"/>
                  <a:pt x="1631079" y="977493"/>
                  <a:pt x="1631079" y="1112593"/>
                </a:cubicBezTo>
                <a:lnTo>
                  <a:pt x="1639442" y="1154014"/>
                </a:lnTo>
                <a:lnTo>
                  <a:pt x="0" y="1154014"/>
                </a:lnTo>
                <a:close/>
              </a:path>
            </a:pathLst>
          </a:custGeom>
          <a:solidFill>
            <a:schemeClr val="tx2"/>
          </a:solidFill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3657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Create a recovery</a:t>
            </a:r>
            <a:br>
              <a:rPr lang="en-US" sz="2000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</a:br>
            <a:r>
              <a:rPr lang="en-US" sz="2000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services vault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462D1CA-F449-4553-BE66-9186AC7A6564}"/>
              </a:ext>
            </a:extLst>
          </p:cNvPr>
          <p:cNvSpPr/>
          <p:nvPr/>
        </p:nvSpPr>
        <p:spPr bwMode="auto">
          <a:xfrm>
            <a:off x="5973617" y="2762387"/>
            <a:ext cx="489240" cy="4892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24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2</a:t>
            </a:r>
            <a:endParaRPr lang="en-US" sz="2400" dirty="0" err="1">
              <a:solidFill>
                <a:schemeClr val="tx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2152B03-6737-4DBE-87F7-411A3A00FF91}"/>
              </a:ext>
            </a:extLst>
          </p:cNvPr>
          <p:cNvSpPr/>
          <p:nvPr/>
        </p:nvSpPr>
        <p:spPr bwMode="auto">
          <a:xfrm>
            <a:off x="4342538" y="1894414"/>
            <a:ext cx="3751400" cy="1154014"/>
          </a:xfrm>
          <a:custGeom>
            <a:avLst/>
            <a:gdLst>
              <a:gd name="connsiteX0" fmla="*/ 0 w 3751400"/>
              <a:gd name="connsiteY0" fmla="*/ 0 h 1154014"/>
              <a:gd name="connsiteX1" fmla="*/ 3520597 w 3751400"/>
              <a:gd name="connsiteY1" fmla="*/ 0 h 1154014"/>
              <a:gd name="connsiteX2" fmla="*/ 3751400 w 3751400"/>
              <a:gd name="connsiteY2" fmla="*/ 577007 h 1154014"/>
              <a:gd name="connsiteX3" fmla="*/ 3520597 w 3751400"/>
              <a:gd name="connsiteY3" fmla="*/ 1154014 h 1154014"/>
              <a:gd name="connsiteX4" fmla="*/ 2111957 w 3751400"/>
              <a:gd name="connsiteY4" fmla="*/ 1154014 h 1154014"/>
              <a:gd name="connsiteX5" fmla="*/ 2120319 w 3751400"/>
              <a:gd name="connsiteY5" fmla="*/ 1112593 h 1154014"/>
              <a:gd name="connsiteX6" fmla="*/ 1875699 w 3751400"/>
              <a:gd name="connsiteY6" fmla="*/ 867973 h 1154014"/>
              <a:gd name="connsiteX7" fmla="*/ 1631079 w 3751400"/>
              <a:gd name="connsiteY7" fmla="*/ 1112593 h 1154014"/>
              <a:gd name="connsiteX8" fmla="*/ 1639442 w 3751400"/>
              <a:gd name="connsiteY8" fmla="*/ 1154014 h 1154014"/>
              <a:gd name="connsiteX9" fmla="*/ 0 w 3751400"/>
              <a:gd name="connsiteY9" fmla="*/ 1154014 h 1154014"/>
              <a:gd name="connsiteX10" fmla="*/ 230803 w 3751400"/>
              <a:gd name="connsiteY10" fmla="*/ 577007 h 1154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51400" h="1154014">
                <a:moveTo>
                  <a:pt x="0" y="0"/>
                </a:moveTo>
                <a:lnTo>
                  <a:pt x="3520597" y="0"/>
                </a:lnTo>
                <a:lnTo>
                  <a:pt x="3751400" y="577007"/>
                </a:lnTo>
                <a:lnTo>
                  <a:pt x="3520597" y="1154014"/>
                </a:lnTo>
                <a:lnTo>
                  <a:pt x="2111957" y="1154014"/>
                </a:lnTo>
                <a:lnTo>
                  <a:pt x="2120319" y="1112593"/>
                </a:lnTo>
                <a:cubicBezTo>
                  <a:pt x="2120319" y="977493"/>
                  <a:pt x="2010799" y="867973"/>
                  <a:pt x="1875699" y="867973"/>
                </a:cubicBezTo>
                <a:cubicBezTo>
                  <a:pt x="1740599" y="867973"/>
                  <a:pt x="1631079" y="977493"/>
                  <a:pt x="1631079" y="1112593"/>
                </a:cubicBezTo>
                <a:lnTo>
                  <a:pt x="1639442" y="1154014"/>
                </a:lnTo>
                <a:lnTo>
                  <a:pt x="0" y="1154014"/>
                </a:lnTo>
                <a:lnTo>
                  <a:pt x="230803" y="577007"/>
                </a:lnTo>
                <a:close/>
              </a:path>
            </a:pathLst>
          </a:custGeom>
          <a:solidFill>
            <a:schemeClr val="tx2"/>
          </a:solidFill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3657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Use the Portal to</a:t>
            </a:r>
            <a:br>
              <a:rPr lang="en-US" sz="2000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</a:br>
            <a:r>
              <a:rPr lang="en-US" sz="2000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define the backup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4196246-5CDC-4F2C-A0FF-9E2BA6B21728}"/>
              </a:ext>
            </a:extLst>
          </p:cNvPr>
          <p:cNvSpPr/>
          <p:nvPr/>
        </p:nvSpPr>
        <p:spPr bwMode="auto">
          <a:xfrm>
            <a:off x="9653487" y="2762387"/>
            <a:ext cx="489240" cy="4892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24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3</a:t>
            </a:r>
            <a:endParaRPr lang="en-US" sz="2400" dirty="0" err="1">
              <a:solidFill>
                <a:schemeClr val="tx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A42F20BB-EE62-4EAE-961D-3810EE0E9453}"/>
              </a:ext>
            </a:extLst>
          </p:cNvPr>
          <p:cNvSpPr/>
          <p:nvPr/>
        </p:nvSpPr>
        <p:spPr bwMode="auto">
          <a:xfrm>
            <a:off x="8022408" y="1894414"/>
            <a:ext cx="3751400" cy="1154014"/>
          </a:xfrm>
          <a:custGeom>
            <a:avLst/>
            <a:gdLst>
              <a:gd name="connsiteX0" fmla="*/ 0 w 3751400"/>
              <a:gd name="connsiteY0" fmla="*/ 0 h 1154014"/>
              <a:gd name="connsiteX1" fmla="*/ 3520597 w 3751400"/>
              <a:gd name="connsiteY1" fmla="*/ 0 h 1154014"/>
              <a:gd name="connsiteX2" fmla="*/ 3751400 w 3751400"/>
              <a:gd name="connsiteY2" fmla="*/ 577007 h 1154014"/>
              <a:gd name="connsiteX3" fmla="*/ 3520597 w 3751400"/>
              <a:gd name="connsiteY3" fmla="*/ 1154014 h 1154014"/>
              <a:gd name="connsiteX4" fmla="*/ 2111957 w 3751400"/>
              <a:gd name="connsiteY4" fmla="*/ 1154014 h 1154014"/>
              <a:gd name="connsiteX5" fmla="*/ 2120319 w 3751400"/>
              <a:gd name="connsiteY5" fmla="*/ 1112593 h 1154014"/>
              <a:gd name="connsiteX6" fmla="*/ 1875699 w 3751400"/>
              <a:gd name="connsiteY6" fmla="*/ 867973 h 1154014"/>
              <a:gd name="connsiteX7" fmla="*/ 1631079 w 3751400"/>
              <a:gd name="connsiteY7" fmla="*/ 1112593 h 1154014"/>
              <a:gd name="connsiteX8" fmla="*/ 1639442 w 3751400"/>
              <a:gd name="connsiteY8" fmla="*/ 1154014 h 1154014"/>
              <a:gd name="connsiteX9" fmla="*/ 0 w 3751400"/>
              <a:gd name="connsiteY9" fmla="*/ 1154014 h 1154014"/>
              <a:gd name="connsiteX10" fmla="*/ 230803 w 3751400"/>
              <a:gd name="connsiteY10" fmla="*/ 577007 h 1154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51400" h="1154014">
                <a:moveTo>
                  <a:pt x="0" y="0"/>
                </a:moveTo>
                <a:lnTo>
                  <a:pt x="3520597" y="0"/>
                </a:lnTo>
                <a:lnTo>
                  <a:pt x="3751400" y="577007"/>
                </a:lnTo>
                <a:lnTo>
                  <a:pt x="3520597" y="1154014"/>
                </a:lnTo>
                <a:lnTo>
                  <a:pt x="2111957" y="1154014"/>
                </a:lnTo>
                <a:lnTo>
                  <a:pt x="2120319" y="1112593"/>
                </a:lnTo>
                <a:cubicBezTo>
                  <a:pt x="2120319" y="977493"/>
                  <a:pt x="2010799" y="867973"/>
                  <a:pt x="1875699" y="867973"/>
                </a:cubicBezTo>
                <a:cubicBezTo>
                  <a:pt x="1740599" y="867973"/>
                  <a:pt x="1631079" y="977493"/>
                  <a:pt x="1631079" y="1112593"/>
                </a:cubicBezTo>
                <a:lnTo>
                  <a:pt x="1639442" y="1154014"/>
                </a:lnTo>
                <a:lnTo>
                  <a:pt x="0" y="1154014"/>
                </a:lnTo>
                <a:lnTo>
                  <a:pt x="230803" y="577007"/>
                </a:lnTo>
                <a:close/>
              </a:path>
            </a:pathLst>
          </a:custGeom>
          <a:solidFill>
            <a:schemeClr val="tx2"/>
          </a:solidFill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3657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Backup the</a:t>
            </a:r>
            <a:br>
              <a:rPr lang="en-US" sz="2000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</a:br>
            <a:r>
              <a:rPr lang="en-US" sz="2000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virtual machine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22C81E6-A49F-4AA1-A6AC-5BA0EA82BA2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427038" y="4032070"/>
            <a:ext cx="3755737" cy="226871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371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92100" indent="-292100">
              <a:spcBef>
                <a:spcPts val="1200"/>
              </a:spcBef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Use a Recovery Services Vault in the region where you are performing your Virtual Machine backups and choose a replication strategy for Vault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52883FE-20E0-4D74-A2F4-29CA446A1C4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4340372" y="4032070"/>
            <a:ext cx="3755737" cy="226871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371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92100" indent="-292100">
              <a:spcBef>
                <a:spcPts val="1200"/>
              </a:spcBef>
              <a:buFont typeface="+mj-lt"/>
              <a:buAutoNum type="arabicPeriod" startAt="2"/>
              <a:tabLst>
                <a:tab pos="342900" algn="l"/>
              </a:tabLst>
            </a:pPr>
            <a:r>
              <a:rPr lang="en-US" sz="2000" dirty="0">
                <a:solidFill>
                  <a:schemeClr val="tx1"/>
                </a:solidFill>
              </a:rPr>
              <a:t>Take snapshots (recovery points) of your data at defined intervals. These snapshots are stored in recovery services vaults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665C8DD-2930-4B36-9362-9F68A85E8A2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8253705" y="4032070"/>
            <a:ext cx="3764127" cy="226871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371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92100" indent="-292100">
              <a:spcBef>
                <a:spcPts val="1200"/>
              </a:spcBef>
              <a:buFont typeface="+mj-lt"/>
              <a:buAutoNum type="arabicPeriod" startAt="3"/>
              <a:tabLst>
                <a:tab pos="342900" algn="l"/>
              </a:tabLst>
            </a:pPr>
            <a:r>
              <a:rPr lang="en-US" sz="2000" dirty="0">
                <a:solidFill>
                  <a:schemeClr val="tx1"/>
                </a:solidFill>
              </a:rPr>
              <a:t>For the Backup extension to work, the Azure VM Agent must be installed on the Azure virtual machine</a:t>
            </a:r>
          </a:p>
        </p:txBody>
      </p:sp>
    </p:spTree>
    <p:extLst>
      <p:ext uri="{BB962C8B-B14F-4D97-AF65-F5344CB8AC3E}">
        <p14:creationId xmlns:p14="http://schemas.microsoft.com/office/powerpoint/2010/main" val="64371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VM Restore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6336BFE-3364-41A2-85F6-29553811EE6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427038" y="1281978"/>
            <a:ext cx="5453258" cy="241916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57150">
              <a:spcBef>
                <a:spcPts val="1200"/>
              </a:spcBef>
              <a:tabLst>
                <a:tab pos="457200" algn="l"/>
              </a:tabLst>
            </a:pPr>
            <a:r>
              <a:rPr lang="en-US" sz="2200" dirty="0">
                <a:solidFill>
                  <a:schemeClr val="tx1"/>
                </a:solidFill>
              </a:rPr>
              <a:t>Once you trigger the restore operation, the Backup service creates a job for tracking the restore operation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768FAE-1FA4-4305-A219-A17F949E87F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427037" y="3904347"/>
            <a:ext cx="5453258" cy="241916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57150">
              <a:spcBef>
                <a:spcPts val="1200"/>
              </a:spcBef>
              <a:tabLst>
                <a:tab pos="342900" algn="l"/>
              </a:tabLst>
            </a:pPr>
            <a:r>
              <a:rPr lang="en-US" sz="2200">
                <a:solidFill>
                  <a:schemeClr val="tx1"/>
                </a:solidFill>
              </a:rPr>
              <a:t>The Backup service also creates and temporarily displays notifications, so you monitor how the backup is proceeding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669DFF-AA3C-44F8-B8BA-131EF1C21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6037943" y="1247142"/>
            <a:ext cx="5971495" cy="5076374"/>
          </a:xfrm>
          <a:prstGeom prst="rect">
            <a:avLst/>
          </a:prstGeom>
          <a:noFill/>
          <a:ln w="1905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IN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5" descr="Screenshot of the VM restore page. Restore points are shown">
            <a:extLst>
              <a:ext uri="{FF2B5EF4-FFF2-40B4-BE49-F238E27FC236}">
                <a16:creationId xmlns:a16="http://schemas.microsoft.com/office/drawing/2014/main" id="{1C7AAABF-B6AE-4E77-9026-8C743AA985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086" y="2025258"/>
            <a:ext cx="5681208" cy="374188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54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CFCB5-EC37-4F38-B1A0-1D321EA38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Backup Server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AF2FA4-718F-43D0-B4EE-FB6A4F527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27038" y="1247141"/>
            <a:ext cx="11582400" cy="2947488"/>
          </a:xfrm>
          <a:prstGeom prst="rect">
            <a:avLst/>
          </a:prstGeom>
          <a:noFill/>
          <a:ln w="1905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IN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 descr="Specialized Workloads, Virtual Machines,&#10;Files/Folders/Volumes are shown going to disk. The disk using System Center DPM or Azure Backup Server to store data in Azure">
            <a:extLst>
              <a:ext uri="{FF2B5EF4-FFF2-40B4-BE49-F238E27FC236}">
                <a16:creationId xmlns:a16="http://schemas.microsoft.com/office/drawing/2014/main" id="{C175D816-31F5-47AF-BD3E-E8607CB14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77" y="2050869"/>
            <a:ext cx="10752008" cy="134003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9362324-18D1-4DE5-8E27-B5C7477FB8B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414822" y="4361467"/>
            <a:ext cx="2782632" cy="200027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371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57150">
              <a:spcBef>
                <a:spcPts val="1200"/>
              </a:spcBef>
              <a:tabLst>
                <a:tab pos="457200" algn="l"/>
              </a:tabLst>
            </a:pPr>
            <a:r>
              <a:rPr lang="en-US" sz="2000" dirty="0">
                <a:solidFill>
                  <a:schemeClr val="tx1"/>
                </a:solidFill>
              </a:rPr>
              <a:t>App-aware backups, file/folder/volume backups, and machine state backups (bare-metal, system state)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AAF9CF-6614-49A6-A1E8-05D0D929921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3354949" y="4361467"/>
            <a:ext cx="2782632" cy="200027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371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57150">
              <a:spcBef>
                <a:spcPts val="1200"/>
              </a:spcBef>
              <a:tabLst>
                <a:tab pos="342900" algn="l"/>
              </a:tabLst>
            </a:pPr>
            <a:r>
              <a:rPr lang="en-US" sz="2000">
                <a:solidFill>
                  <a:schemeClr val="tx1"/>
                </a:solidFill>
              </a:rPr>
              <a:t>Each machine runs the DPM/MABS protection agent, and the MARS agent runs on the MABS/DPM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D0DDEB-BB68-4C87-8A2A-088AE9D550E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6295074" y="4361467"/>
            <a:ext cx="2782632" cy="200027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371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57150">
              <a:spcBef>
                <a:spcPts val="1200"/>
              </a:spcBef>
              <a:tabLst>
                <a:tab pos="342900" algn="l"/>
              </a:tabLst>
            </a:pPr>
            <a:r>
              <a:rPr lang="en-US" sz="2000">
                <a:solidFill>
                  <a:schemeClr val="tx1"/>
                </a:solidFill>
              </a:rPr>
              <a:t>Flexibility and granular scheduling options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2EC80F-A203-456F-990C-8F7AC3D72CF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9235197" y="4361467"/>
            <a:ext cx="2782632" cy="200027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371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57150">
              <a:spcBef>
                <a:spcPts val="1200"/>
              </a:spcBef>
              <a:tabLst>
                <a:tab pos="342900" algn="l"/>
              </a:tabLst>
            </a:pPr>
            <a:r>
              <a:rPr lang="en-US" sz="2000">
                <a:solidFill>
                  <a:schemeClr val="tx1"/>
                </a:solidFill>
              </a:rPr>
              <a:t>Manage backups for multiple machines in</a:t>
            </a:r>
            <a:br>
              <a:rPr lang="en-US" sz="2000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</a:rPr>
              <a:t>a protection group</a:t>
            </a:r>
          </a:p>
        </p:txBody>
      </p:sp>
    </p:spTree>
    <p:extLst>
      <p:ext uri="{BB962C8B-B14F-4D97-AF65-F5344CB8AC3E}">
        <p14:creationId xmlns:p14="http://schemas.microsoft.com/office/powerpoint/2010/main" val="21353341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34C8A-3E3B-4CEE-8154-8D225F079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0" dirty="0"/>
              <a:t>Module Overview</a:t>
            </a:r>
          </a:p>
        </p:txBody>
      </p:sp>
      <p:pic>
        <p:nvPicPr>
          <p:cNvPr id="29" name="Picture 28" descr="Icon of whitepaper">
            <a:extLst>
              <a:ext uri="{FF2B5EF4-FFF2-40B4-BE49-F238E27FC236}">
                <a16:creationId xmlns:a16="http://schemas.microsoft.com/office/drawing/2014/main" id="{3A8C9FE7-8D8D-4E68-8C2C-51B24C0FAA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80" y="1540009"/>
            <a:ext cx="1109472" cy="110947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8315F74-33B5-4A74-BC98-751D122780D2}"/>
              </a:ext>
            </a:extLst>
          </p:cNvPr>
          <p:cNvSpPr txBox="1"/>
          <p:nvPr/>
        </p:nvSpPr>
        <p:spPr>
          <a:xfrm>
            <a:off x="2006600" y="1909253"/>
            <a:ext cx="9991724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Lesson 01: File and Folder Backups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2D14863-5352-44A7-8EE8-FAB77ADDF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006600" y="2864847"/>
            <a:ext cx="999172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 descr="Icon of a webpage showing a product symbol">
            <a:extLst>
              <a:ext uri="{FF2B5EF4-FFF2-40B4-BE49-F238E27FC236}">
                <a16:creationId xmlns:a16="http://schemas.microsoft.com/office/drawing/2014/main" id="{779DEAD5-DA0C-46AC-A73C-8E529034AE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80" y="3107726"/>
            <a:ext cx="1109472" cy="1109472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FBA04EA4-AAD5-4F2C-AFE0-8F71B3618710}"/>
              </a:ext>
            </a:extLst>
          </p:cNvPr>
          <p:cNvSpPr txBox="1"/>
          <p:nvPr/>
        </p:nvSpPr>
        <p:spPr>
          <a:xfrm>
            <a:off x="2006600" y="3476970"/>
            <a:ext cx="9991724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Lesson 02: Virtual Machine Backups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3239559-B829-4532-976F-03B3168C5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006600" y="4406703"/>
            <a:ext cx="999172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 descr="Icon of a lab flask">
            <a:extLst>
              <a:ext uri="{FF2B5EF4-FFF2-40B4-BE49-F238E27FC236}">
                <a16:creationId xmlns:a16="http://schemas.microsoft.com/office/drawing/2014/main" id="{0280AC85-F16F-43B0-AD37-10A6E444928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80" y="4675315"/>
            <a:ext cx="1107948" cy="1107948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74B6D3A6-5E56-45D8-AC91-84507D867CCA}"/>
              </a:ext>
            </a:extLst>
          </p:cNvPr>
          <p:cNvSpPr txBox="1"/>
          <p:nvPr/>
        </p:nvSpPr>
        <p:spPr>
          <a:xfrm>
            <a:off x="2006600" y="5044687"/>
            <a:ext cx="9991724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Lesson 03: Module 10 Lab and Review</a:t>
            </a:r>
          </a:p>
        </p:txBody>
      </p:sp>
    </p:spTree>
    <p:extLst>
      <p:ext uri="{BB962C8B-B14F-4D97-AF65-F5344CB8AC3E}">
        <p14:creationId xmlns:p14="http://schemas.microsoft.com/office/powerpoint/2010/main" val="186078848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3DD8D-F14F-4ECF-97AD-E3DB7A446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Component Comparison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B9CE051-9CE0-461A-AE76-C1C367230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197851"/>
              </p:ext>
            </p:extLst>
          </p:nvPr>
        </p:nvGraphicFramePr>
        <p:xfrm>
          <a:off x="420913" y="1342113"/>
          <a:ext cx="11577413" cy="5019633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625601">
                  <a:extLst>
                    <a:ext uri="{9D8B030D-6E8A-4147-A177-3AD203B41FA5}">
                      <a16:colId xmlns:a16="http://schemas.microsoft.com/office/drawing/2014/main" val="432228811"/>
                    </a:ext>
                  </a:extLst>
                </a:gridCol>
                <a:gridCol w="3265715">
                  <a:extLst>
                    <a:ext uri="{9D8B030D-6E8A-4147-A177-3AD203B41FA5}">
                      <a16:colId xmlns:a16="http://schemas.microsoft.com/office/drawing/2014/main" val="75774198"/>
                    </a:ext>
                  </a:extLst>
                </a:gridCol>
                <a:gridCol w="3006271">
                  <a:extLst>
                    <a:ext uri="{9D8B030D-6E8A-4147-A177-3AD203B41FA5}">
                      <a16:colId xmlns:a16="http://schemas.microsoft.com/office/drawing/2014/main" val="2296394419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3872385710"/>
                    </a:ext>
                  </a:extLst>
                </a:gridCol>
                <a:gridCol w="2117726">
                  <a:extLst>
                    <a:ext uri="{9D8B030D-6E8A-4147-A177-3AD203B41FA5}">
                      <a16:colId xmlns:a16="http://schemas.microsoft.com/office/drawing/2014/main" val="8381727"/>
                    </a:ext>
                  </a:extLst>
                </a:gridCol>
              </a:tblGrid>
              <a:tr h="468963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</a:pPr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Component</a:t>
                      </a:r>
                    </a:p>
                  </a:txBody>
                  <a:tcPr marT="91440" anchor="ctr">
                    <a:lnL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3A5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</a:pPr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Benefits</a:t>
                      </a:r>
                    </a:p>
                  </a:txBody>
                  <a:tcPr marT="9144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3A5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</a:pPr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Limits</a:t>
                      </a:r>
                    </a:p>
                  </a:txBody>
                  <a:tcPr marT="9144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3A5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</a:pPr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Protects</a:t>
                      </a:r>
                    </a:p>
                  </a:txBody>
                  <a:tcPr marT="9144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3A5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</a:pPr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Backup Storage</a:t>
                      </a:r>
                    </a:p>
                  </a:txBody>
                  <a:tcPr marT="9144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3A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862615"/>
                  </a:ext>
                </a:extLst>
              </a:tr>
              <a:tr h="1676108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Azure Backup (MARS) agent</a:t>
                      </a:r>
                    </a:p>
                  </a:txBody>
                  <a:tcPr marT="9144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31775" indent="-171450" algn="l" defTabSz="932742" rtl="0" eaLnBrk="1" latinLnBrk="0" hangingPunct="1">
                        <a:spcBef>
                          <a:spcPts val="300"/>
                        </a:spcBef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Backup files and folders on physical or virtual</a:t>
                      </a:r>
                      <a:b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 OS</a:t>
                      </a:r>
                    </a:p>
                    <a:p>
                      <a:pPr marL="231775" indent="-171450" algn="l" defTabSz="932742" rtl="0" eaLnBrk="1" latinLnBrk="0" hangingPunct="1">
                        <a:spcBef>
                          <a:spcPts val="300"/>
                        </a:spcBef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separate backup</a:t>
                      </a:r>
                      <a:b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 required</a:t>
                      </a:r>
                    </a:p>
                  </a:txBody>
                  <a:tcPr marT="9144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1775" indent="-171450" algn="l" defTabSz="932742" rtl="0" eaLnBrk="1" latinLnBrk="0" hangingPunct="1">
                        <a:spcBef>
                          <a:spcPts val="300"/>
                        </a:spcBef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Backup 3x per day</a:t>
                      </a:r>
                    </a:p>
                    <a:p>
                      <a:pPr marL="231775" indent="-171450" algn="l" defTabSz="932742" rtl="0" eaLnBrk="1" latinLnBrk="0" hangingPunct="1">
                        <a:spcBef>
                          <a:spcPts val="300"/>
                        </a:spcBef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application aware</a:t>
                      </a:r>
                    </a:p>
                    <a:p>
                      <a:pPr marL="231775" indent="-171450" algn="l" defTabSz="932742" rtl="0" eaLnBrk="1" latinLnBrk="0" hangingPunct="1">
                        <a:spcBef>
                          <a:spcPts val="300"/>
                        </a:spcBef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File, folder, and volume-level</a:t>
                      </a:r>
                      <a:br>
                        <a:rPr lang="en-US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restore only</a:t>
                      </a:r>
                    </a:p>
                    <a:p>
                      <a:pPr marL="231775" indent="-171450" algn="l" defTabSz="932742" rtl="0" eaLnBrk="1" latinLnBrk="0" hangingPunct="1">
                        <a:spcBef>
                          <a:spcPts val="300"/>
                        </a:spcBef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support for Linux</a:t>
                      </a:r>
                    </a:p>
                  </a:txBody>
                  <a:tcPr marT="9144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1775" indent="-171450" algn="l" defTabSz="932742" rtl="0" eaLnBrk="1" latinLnBrk="0" hangingPunct="1">
                        <a:spcBef>
                          <a:spcPts val="300"/>
                        </a:spcBef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Files </a:t>
                      </a:r>
                    </a:p>
                    <a:p>
                      <a:pPr marL="231775" indent="-171450" algn="l" defTabSz="932742" rtl="0" eaLnBrk="1" latinLnBrk="0" hangingPunct="1">
                        <a:spcBef>
                          <a:spcPts val="300"/>
                        </a:spcBef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Folders</a:t>
                      </a:r>
                    </a:p>
                  </a:txBody>
                  <a:tcPr marT="9144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1775" indent="-171450" algn="l" defTabSz="932742" rtl="0" eaLnBrk="1" latinLnBrk="0" hangingPunct="1">
                        <a:spcBef>
                          <a:spcPts val="300"/>
                        </a:spcBef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Recovery</a:t>
                      </a:r>
                      <a:br>
                        <a:rPr lang="en-US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services vault</a:t>
                      </a:r>
                    </a:p>
                  </a:txBody>
                  <a:tcPr marT="9144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0730330"/>
                  </a:ext>
                </a:extLst>
              </a:tr>
              <a:tr h="2874562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Azure</a:t>
                      </a:r>
                      <a:b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Backup Server (MABS)</a:t>
                      </a:r>
                    </a:p>
                  </a:txBody>
                  <a:tcPr marT="9144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31775" indent="-171450" algn="l" defTabSz="932742" rtl="0" eaLnBrk="1" latinLnBrk="0" hangingPunct="1">
                        <a:spcBef>
                          <a:spcPts val="300"/>
                        </a:spcBef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 aware snapshots</a:t>
                      </a:r>
                    </a:p>
                    <a:p>
                      <a:pPr marL="231775" indent="-171450" algn="l" defTabSz="932742" rtl="0" eaLnBrk="1" latinLnBrk="0" hangingPunct="1">
                        <a:spcBef>
                          <a:spcPts val="300"/>
                        </a:spcBef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 flex for when to backups</a:t>
                      </a:r>
                    </a:p>
                    <a:p>
                      <a:pPr marL="231775" indent="-171450" algn="l" defTabSz="932742" rtl="0" eaLnBrk="1" latinLnBrk="0" hangingPunct="1">
                        <a:spcBef>
                          <a:spcPts val="300"/>
                        </a:spcBef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Recovery granularity</a:t>
                      </a:r>
                    </a:p>
                    <a:p>
                      <a:pPr marL="231775" indent="-171450" algn="l" defTabSz="932742" rtl="0" eaLnBrk="1" latinLnBrk="0" hangingPunct="1">
                        <a:spcBef>
                          <a:spcPts val="300"/>
                        </a:spcBef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Linux support on Hyper-V and VMware VMs</a:t>
                      </a:r>
                    </a:p>
                    <a:p>
                      <a:pPr marL="231775" indent="-171450" algn="l" defTabSz="932742" rtl="0" eaLnBrk="1" latinLnBrk="0" hangingPunct="1">
                        <a:spcBef>
                          <a:spcPts val="300"/>
                        </a:spcBef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Backup and restore</a:t>
                      </a:r>
                      <a:b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VMware VMs</a:t>
                      </a:r>
                    </a:p>
                    <a:p>
                      <a:pPr marL="231775" indent="-171450" algn="l" defTabSz="932742" rtl="0" eaLnBrk="1" latinLnBrk="0" hangingPunct="1">
                        <a:spcBef>
                          <a:spcPts val="300"/>
                        </a:spcBef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Doesn’t require a System Center license</a:t>
                      </a:r>
                    </a:p>
                  </a:txBody>
                  <a:tcPr marT="9144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1775" indent="-171450" algn="l" defTabSz="932742" rtl="0" eaLnBrk="1" latinLnBrk="0" hangingPunct="1">
                        <a:spcBef>
                          <a:spcPts val="300"/>
                        </a:spcBef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Cannot backup Oracle workloads</a:t>
                      </a:r>
                    </a:p>
                    <a:p>
                      <a:pPr marL="231775" indent="-171450" algn="l" defTabSz="932742" rtl="0" eaLnBrk="1" latinLnBrk="0" hangingPunct="1">
                        <a:spcBef>
                          <a:spcPts val="300"/>
                        </a:spcBef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Always requires live Azure subscription</a:t>
                      </a:r>
                    </a:p>
                    <a:p>
                      <a:pPr marL="231775" indent="-171450" algn="l" defTabSz="932742" rtl="0" eaLnBrk="1" latinLnBrk="0" hangingPunct="1">
                        <a:spcBef>
                          <a:spcPts val="300"/>
                        </a:spcBef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support for tape backup</a:t>
                      </a:r>
                    </a:p>
                  </a:txBody>
                  <a:tcPr marT="9144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1775" indent="-171450" algn="l" defTabSz="932742" rtl="0" eaLnBrk="1" latinLnBrk="0" hangingPunct="1">
                        <a:spcBef>
                          <a:spcPts val="300"/>
                        </a:spcBef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Files</a:t>
                      </a:r>
                    </a:p>
                    <a:p>
                      <a:pPr marL="231775" indent="-171450" algn="l" defTabSz="932742" rtl="0" eaLnBrk="1" latinLnBrk="0" hangingPunct="1">
                        <a:spcBef>
                          <a:spcPts val="300"/>
                        </a:spcBef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Folders</a:t>
                      </a:r>
                    </a:p>
                    <a:p>
                      <a:pPr marL="231775" indent="-171450" algn="l" defTabSz="932742" rtl="0" eaLnBrk="1" latinLnBrk="0" hangingPunct="1">
                        <a:spcBef>
                          <a:spcPts val="300"/>
                        </a:spcBef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Volumes</a:t>
                      </a:r>
                    </a:p>
                    <a:p>
                      <a:pPr marL="231775" indent="-171450" algn="l" defTabSz="932742" rtl="0" eaLnBrk="1" latinLnBrk="0" hangingPunct="1">
                        <a:spcBef>
                          <a:spcPts val="300"/>
                        </a:spcBef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VMs</a:t>
                      </a:r>
                    </a:p>
                    <a:p>
                      <a:pPr marL="231775" indent="-171450" algn="l" defTabSz="932742" rtl="0" eaLnBrk="1" latinLnBrk="0" hangingPunct="1">
                        <a:spcBef>
                          <a:spcPts val="300"/>
                        </a:spcBef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Applications</a:t>
                      </a:r>
                    </a:p>
                    <a:p>
                      <a:pPr marL="231775" indent="-171450" algn="l" defTabSz="932742" rtl="0" eaLnBrk="1" latinLnBrk="0" hangingPunct="1">
                        <a:spcBef>
                          <a:spcPts val="300"/>
                        </a:spcBef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Workloads</a:t>
                      </a:r>
                    </a:p>
                  </a:txBody>
                  <a:tcPr marT="9144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1775" indent="-171450" algn="l" defTabSz="932742" rtl="0" eaLnBrk="1" latinLnBrk="0" hangingPunct="1">
                        <a:spcBef>
                          <a:spcPts val="300"/>
                        </a:spcBef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Recovery</a:t>
                      </a:r>
                      <a:b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services vault</a:t>
                      </a:r>
                    </a:p>
                    <a:p>
                      <a:pPr marL="231775" indent="-171450" algn="l" defTabSz="932742" rtl="0" eaLnBrk="1" latinLnBrk="0" hangingPunct="1">
                        <a:spcBef>
                          <a:spcPts val="300"/>
                        </a:spcBef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Locally</a:t>
                      </a:r>
                      <a:b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attached disk</a:t>
                      </a:r>
                    </a:p>
                  </a:txBody>
                  <a:tcPr marT="9144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7439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04494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82583-18D4-4230-90E4-DB44D1016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Delete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62F1C7-7286-4F27-AAFA-0199E6A60F1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427038" y="1247141"/>
            <a:ext cx="5410243" cy="15744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57150">
              <a:spcBef>
                <a:spcPts val="1200"/>
              </a:spcBef>
              <a:tabLst>
                <a:tab pos="457200" algn="l"/>
              </a:tabLst>
            </a:pPr>
            <a:r>
              <a:rPr lang="en-US" sz="2400">
                <a:solidFill>
                  <a:schemeClr val="tx1"/>
                </a:solidFill>
              </a:rPr>
              <a:t>Backup data is retained for</a:t>
            </a:r>
            <a:br>
              <a:rPr lang="en-US" sz="2400">
                <a:solidFill>
                  <a:schemeClr val="tx1"/>
                </a:solidFill>
              </a:rPr>
            </a:br>
            <a:r>
              <a:rPr lang="en-US" sz="2400">
                <a:solidFill>
                  <a:schemeClr val="tx1"/>
                </a:solidFill>
              </a:rPr>
              <a:t>14 additional days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C0D6F6-A62B-4ADB-8C62-99E84364DAA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427037" y="3001981"/>
            <a:ext cx="5410243" cy="15744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57150">
              <a:spcBef>
                <a:spcPts val="1200"/>
              </a:spcBef>
              <a:tabLst>
                <a:tab pos="342900" algn="l"/>
              </a:tabLst>
            </a:pPr>
            <a:r>
              <a:rPr lang="en-US" sz="2400">
                <a:solidFill>
                  <a:schemeClr val="tx1"/>
                </a:solidFill>
              </a:rPr>
              <a:t>Recover soft deleted backup items using an ‘Undelete’ operation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CC23DD-EE91-4A9D-829A-5325BAD78B4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427037" y="4806428"/>
            <a:ext cx="5410243" cy="15744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57150">
              <a:spcBef>
                <a:spcPts val="1200"/>
              </a:spcBef>
              <a:tabLst>
                <a:tab pos="342900" algn="l"/>
              </a:tabLst>
            </a:pPr>
            <a:r>
              <a:rPr lang="en-US" sz="2400">
                <a:solidFill>
                  <a:schemeClr val="tx1"/>
                </a:solidFill>
              </a:rPr>
              <a:t>Natively built-in for all the recovery</a:t>
            </a:r>
            <a:br>
              <a:rPr lang="en-US" sz="2400">
                <a:solidFill>
                  <a:schemeClr val="tx1"/>
                </a:solidFill>
              </a:rPr>
            </a:br>
            <a:r>
              <a:rPr lang="en-US" sz="2400">
                <a:solidFill>
                  <a:schemeClr val="tx1"/>
                </a:solidFill>
              </a:rPr>
              <a:t>services vaults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688999-BB18-4DE4-9082-9FFA8EBB3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6012542" y="1247141"/>
            <a:ext cx="5996896" cy="5114605"/>
          </a:xfrm>
          <a:prstGeom prst="rect">
            <a:avLst/>
          </a:prstGeom>
          <a:noFill/>
          <a:ln w="1905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IN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 descr="Flowchart showing a soft deleted state for 14 days until the item is permanently deleted">
            <a:extLst>
              <a:ext uri="{FF2B5EF4-FFF2-40B4-BE49-F238E27FC236}">
                <a16:creationId xmlns:a16="http://schemas.microsoft.com/office/drawing/2014/main" id="{05FD2B24-36E3-49AA-9342-D6E8163CE4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569" y="2141458"/>
            <a:ext cx="5793440" cy="350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02970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Site Recovery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E5B8D1-C382-465B-81D4-AE65A10DEBB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440353" y="1247142"/>
            <a:ext cx="5400815" cy="106933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57150">
              <a:spcBef>
                <a:spcPts val="1200"/>
              </a:spcBef>
              <a:tabLst>
                <a:tab pos="457200" algn="l"/>
              </a:tabLst>
            </a:pPr>
            <a:r>
              <a:rPr lang="en-US" sz="2000" dirty="0">
                <a:solidFill>
                  <a:schemeClr val="tx1"/>
                </a:solidFill>
              </a:rPr>
              <a:t>Replicate Azure VMs from one Azure region to another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BA2247-18C6-410B-A1F0-36C22C87D52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440353" y="2500477"/>
            <a:ext cx="5400815" cy="121808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57150">
              <a:spcBef>
                <a:spcPts val="1200"/>
              </a:spcBef>
              <a:tabLst>
                <a:tab pos="342900" algn="l"/>
              </a:tabLst>
            </a:pPr>
            <a:r>
              <a:rPr lang="en-US" sz="2000" dirty="0">
                <a:solidFill>
                  <a:schemeClr val="tx1"/>
                </a:solidFill>
              </a:rPr>
              <a:t>Replicate on-premises VMware VMs,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Hyper-V VMs, physical servers (Windows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and Linux), Azure Stack VMs to Azure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984D35-816C-4B5D-A78A-5E5C812929B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440353" y="3902557"/>
            <a:ext cx="5400815" cy="83490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57150">
              <a:spcBef>
                <a:spcPts val="1200"/>
              </a:spcBef>
              <a:tabLst>
                <a:tab pos="342900" algn="l"/>
              </a:tabLst>
            </a:pPr>
            <a:r>
              <a:rPr lang="en-US" sz="2000" dirty="0">
                <a:solidFill>
                  <a:schemeClr val="tx1"/>
                </a:solidFill>
              </a:rPr>
              <a:t>Replicate AWS Windows instances to Azure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EEC877-1D65-4F81-80BD-9CBD96508DF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440353" y="4921459"/>
            <a:ext cx="5400815" cy="144028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57150">
              <a:spcBef>
                <a:spcPts val="1200"/>
              </a:spcBef>
              <a:tabLst>
                <a:tab pos="342900" algn="l"/>
              </a:tabLst>
            </a:pPr>
            <a:r>
              <a:rPr lang="en-US" sz="2000">
                <a:solidFill>
                  <a:schemeClr val="tx1"/>
                </a:solidFill>
              </a:rPr>
              <a:t>Replicate on-premises VMware VMs, Hyper-V VMs managed by System Center VMM, and physical servers to a secondary site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78156D-E945-4A1E-A767-24F1897BF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6012542" y="1247141"/>
            <a:ext cx="5996896" cy="5114605"/>
          </a:xfrm>
          <a:prstGeom prst="rect">
            <a:avLst/>
          </a:prstGeom>
          <a:noFill/>
          <a:ln w="1905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IN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Picture 3" descr="Screenshot of an Azure Site recovery architecture. Region 1 is using Traffic Manager to failover to Region 2">
            <a:extLst>
              <a:ext uri="{FF2B5EF4-FFF2-40B4-BE49-F238E27FC236}">
                <a16:creationId xmlns:a16="http://schemas.microsoft.com/office/drawing/2014/main" id="{685514B4-0969-40FA-B44E-6B904E7BAD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464" y="1909482"/>
            <a:ext cx="5683651" cy="397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30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970CF-4D51-422A-BBC3-397E87D5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to Azure Architecture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87E13F-67F7-436F-B2E7-5A8093EDAEF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440353" y="1247141"/>
            <a:ext cx="4133675" cy="113219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7663" indent="-347663">
              <a:spcBef>
                <a:spcPts val="1200"/>
              </a:spcBef>
              <a:buFont typeface="+mj-lt"/>
              <a:buAutoNum type="arabicPeriod"/>
              <a:tabLst>
                <a:tab pos="231775" algn="l"/>
              </a:tabLst>
            </a:pPr>
            <a:r>
              <a:rPr lang="en-US" sz="2000" dirty="0">
                <a:solidFill>
                  <a:schemeClr val="tx1"/>
                </a:solidFill>
              </a:rPr>
              <a:t>VM is registered with Azure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Site Recovery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DBF060-D557-4FFC-AD21-7A4EB21DB0D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440353" y="2504385"/>
            <a:ext cx="4133675" cy="113219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7663" indent="-347663">
              <a:spcBef>
                <a:spcPts val="1200"/>
              </a:spcBef>
              <a:buFont typeface="+mj-lt"/>
              <a:buAutoNum type="arabicPeriod" startAt="2"/>
              <a:tabLst>
                <a:tab pos="342900" algn="l"/>
              </a:tabLst>
            </a:pPr>
            <a:r>
              <a:rPr lang="en-US" sz="2000" dirty="0">
                <a:solidFill>
                  <a:schemeClr val="tx1"/>
                </a:solidFill>
              </a:rPr>
              <a:t>Data is continuously replicated to cache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32AF88-3B96-49E0-B3CF-631ED39C3F1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440353" y="3761629"/>
            <a:ext cx="4133675" cy="113219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7663" indent="-347663">
              <a:spcBef>
                <a:spcPts val="1200"/>
              </a:spcBef>
              <a:buFont typeface="+mj-lt"/>
              <a:buAutoNum type="arabicPeriod" startAt="3"/>
              <a:tabLst>
                <a:tab pos="342900" algn="l"/>
              </a:tabLst>
            </a:pPr>
            <a:r>
              <a:rPr lang="en-US" sz="2000" dirty="0">
                <a:solidFill>
                  <a:schemeClr val="tx1"/>
                </a:solidFill>
              </a:rPr>
              <a:t>Cache is replicated to the target storage account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FDCA903-DE7F-4D8C-A220-9622954E1A1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440353" y="5018871"/>
            <a:ext cx="4133675" cy="134287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7663" indent="-347663">
              <a:spcBef>
                <a:spcPts val="1200"/>
              </a:spcBef>
              <a:buFont typeface="+mj-lt"/>
              <a:buAutoNum type="arabicPeriod" startAt="4"/>
              <a:tabLst>
                <a:tab pos="342900" algn="l"/>
              </a:tabLst>
            </a:pPr>
            <a:r>
              <a:rPr lang="en-US" sz="2000" dirty="0">
                <a:solidFill>
                  <a:schemeClr val="tx1"/>
                </a:solidFill>
              </a:rPr>
              <a:t>During failover the virtual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machine is added to the target environment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F93B93-F7FC-4A08-A243-1A024AD80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731656" y="1247141"/>
            <a:ext cx="7277781" cy="5114605"/>
          </a:xfrm>
          <a:prstGeom prst="rect">
            <a:avLst/>
          </a:prstGeom>
          <a:noFill/>
          <a:ln w="1905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IN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6" name="Picture 25" descr="Diagram of a VM writing to cache then failing over to another region">
            <a:extLst>
              <a:ext uri="{FF2B5EF4-FFF2-40B4-BE49-F238E27FC236}">
                <a16:creationId xmlns:a16="http://schemas.microsoft.com/office/drawing/2014/main" id="{2B2F1A3E-079D-4FE8-8193-8E0122F423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634" y="2622539"/>
            <a:ext cx="6943825" cy="254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0111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03: Module 10 Lab and Review</a:t>
            </a:r>
          </a:p>
        </p:txBody>
      </p:sp>
      <p:pic>
        <p:nvPicPr>
          <p:cNvPr id="5" name="Picture 4" descr="Icon of a lab flask">
            <a:extLst>
              <a:ext uri="{FF2B5EF4-FFF2-40B4-BE49-F238E27FC236}">
                <a16:creationId xmlns:a16="http://schemas.microsoft.com/office/drawing/2014/main" id="{A781E79A-5FD3-4EC2-9236-5C69EB591E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928" y="2851176"/>
            <a:ext cx="1004002" cy="146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41278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F6EEE9D-5191-4926-B544-DDD42BBC7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10 – Backup virtual machines</a:t>
            </a:r>
            <a:endParaRPr lang="en-IN" dirty="0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22136A62-F855-4350-8F9A-20B49BF139E5}"/>
              </a:ext>
            </a:extLst>
          </p:cNvPr>
          <p:cNvSpPr txBox="1">
            <a:spLocks/>
          </p:cNvSpPr>
          <p:nvPr/>
        </p:nvSpPr>
        <p:spPr>
          <a:xfrm>
            <a:off x="427038" y="1279213"/>
            <a:ext cx="11582400" cy="116955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spc="0" dirty="0">
                <a:solidFill>
                  <a:schemeClr val="tx2">
                    <a:lumMod val="50000"/>
                  </a:schemeClr>
                </a:solidFill>
                <a:cs typeface="Segoe UI Semilight"/>
              </a:rPr>
              <a:t>Lab scenario</a:t>
            </a:r>
          </a:p>
          <a:p>
            <a:r>
              <a:rPr lang="en-US" sz="1800" spc="0" dirty="0">
                <a:solidFill>
                  <a:schemeClr val="tx1"/>
                </a:solidFill>
                <a:latin typeface="+mn-lt"/>
                <a:cs typeface="Segoe UI Semilight"/>
              </a:rPr>
              <a:t>You have been tasked with evaluating the use of Azure Recovery Services for backup and restore of files hosted on Azure virtual machines and on-premises computers. In addition, you want to identify methods of protecting data stored in the Recovery Services vault from accidental or malicious data loss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82FB02A8-765F-494E-BD91-433F8F1C623A}"/>
              </a:ext>
            </a:extLst>
          </p:cNvPr>
          <p:cNvSpPr txBox="1">
            <a:spLocks/>
          </p:cNvSpPr>
          <p:nvPr/>
        </p:nvSpPr>
        <p:spPr>
          <a:xfrm>
            <a:off x="415925" y="2701154"/>
            <a:ext cx="11582400" cy="33855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spc="0" dirty="0">
                <a:solidFill>
                  <a:schemeClr val="tx2">
                    <a:lumMod val="50000"/>
                  </a:schemeClr>
                </a:solidFill>
                <a:cs typeface="Segoe UI Semilight"/>
              </a:rPr>
              <a:t>Objectives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C42E0FD-A4D8-43B9-8CE6-955654DEB296}"/>
              </a:ext>
            </a:extLst>
          </p:cNvPr>
          <p:cNvSpPr/>
          <p:nvPr/>
        </p:nvSpPr>
        <p:spPr bwMode="auto">
          <a:xfrm>
            <a:off x="427036" y="3133809"/>
            <a:ext cx="2769140" cy="13116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t" anchorCtr="0">
            <a:no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+mj-lt"/>
                <a:cs typeface="Segoe UI Semilight"/>
              </a:rPr>
              <a:t>Task 1:</a:t>
            </a:r>
            <a:br>
              <a:rPr lang="en-US" dirty="0">
                <a:solidFill>
                  <a:schemeClr val="tx1"/>
                </a:solidFill>
                <a:cs typeface="Segoe UI Semilight"/>
              </a:rPr>
            </a:br>
            <a:r>
              <a:rPr lang="en-US" dirty="0">
                <a:solidFill>
                  <a:schemeClr val="tx1"/>
                </a:solidFill>
                <a:cs typeface="Segoe UI Semilight"/>
              </a:rPr>
              <a:t>Provision the lab environment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A5D16CB-EB6E-4BBB-96FB-B2A4928FA7A3}"/>
              </a:ext>
            </a:extLst>
          </p:cNvPr>
          <p:cNvSpPr/>
          <p:nvPr/>
        </p:nvSpPr>
        <p:spPr bwMode="auto">
          <a:xfrm>
            <a:off x="3349086" y="3133809"/>
            <a:ext cx="2769140" cy="13116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t" anchorCtr="0">
            <a:no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+mj-lt"/>
                <a:cs typeface="Segoe UI Semilight"/>
              </a:rPr>
              <a:t>Task 2:</a:t>
            </a:r>
            <a:br>
              <a:rPr lang="en-US" dirty="0">
                <a:solidFill>
                  <a:schemeClr val="tx1"/>
                </a:solidFill>
                <a:latin typeface="+mj-lt"/>
                <a:cs typeface="Segoe UI Semilight"/>
              </a:rPr>
            </a:br>
            <a:r>
              <a:rPr lang="en-US" dirty="0">
                <a:solidFill>
                  <a:schemeClr val="tx1"/>
                </a:solidFill>
                <a:cs typeface="Segoe UI Semilight"/>
              </a:rPr>
              <a:t>Create a Recovery Services vault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E97ABC0-86EC-4452-8E2B-89E2D2E2792E}"/>
              </a:ext>
            </a:extLst>
          </p:cNvPr>
          <p:cNvSpPr/>
          <p:nvPr/>
        </p:nvSpPr>
        <p:spPr bwMode="auto">
          <a:xfrm>
            <a:off x="6271136" y="3133809"/>
            <a:ext cx="2769140" cy="13116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t" anchorCtr="0">
            <a:no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+mj-lt"/>
                <a:cs typeface="Segoe UI Semilight"/>
              </a:rPr>
              <a:t>Task 3:</a:t>
            </a:r>
            <a:br>
              <a:rPr lang="en-US" dirty="0">
                <a:solidFill>
                  <a:schemeClr val="tx1"/>
                </a:solidFill>
                <a:cs typeface="Segoe UI Semilight"/>
              </a:rPr>
            </a:br>
            <a:r>
              <a:rPr lang="en-US" dirty="0">
                <a:solidFill>
                  <a:schemeClr val="tx1"/>
                </a:solidFill>
                <a:cs typeface="Segoe UI Semilight"/>
              </a:rPr>
              <a:t>Implement Azure virtual machine-level backup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5605CAE-7DE6-463E-9B75-F0E938173FF9}"/>
              </a:ext>
            </a:extLst>
          </p:cNvPr>
          <p:cNvSpPr/>
          <p:nvPr/>
        </p:nvSpPr>
        <p:spPr bwMode="auto">
          <a:xfrm>
            <a:off x="9193185" y="3133809"/>
            <a:ext cx="2769140" cy="13116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t" anchorCtr="0">
            <a:no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+mj-lt"/>
                <a:cs typeface="Segoe UI Semilight"/>
              </a:rPr>
              <a:t>Task 4:</a:t>
            </a:r>
            <a:br>
              <a:rPr lang="en-US" dirty="0">
                <a:solidFill>
                  <a:schemeClr val="tx1"/>
                </a:solidFill>
                <a:cs typeface="Segoe UI Semilight"/>
              </a:rPr>
            </a:br>
            <a:r>
              <a:rPr lang="en-US" dirty="0">
                <a:solidFill>
                  <a:schemeClr val="tx1"/>
                </a:solidFill>
                <a:cs typeface="Segoe UI Semilight"/>
              </a:rPr>
              <a:t>Implement File and Folder backup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ADAB0AD-F447-40F7-8834-76A1840F84E0}"/>
              </a:ext>
            </a:extLst>
          </p:cNvPr>
          <p:cNvSpPr/>
          <p:nvPr/>
        </p:nvSpPr>
        <p:spPr bwMode="auto">
          <a:xfrm>
            <a:off x="427036" y="4539599"/>
            <a:ext cx="2769140" cy="13116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t" anchorCtr="0">
            <a:no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+mj-lt"/>
                <a:cs typeface="Segoe UI Semilight"/>
              </a:rPr>
              <a:t>Task 5:</a:t>
            </a:r>
            <a:br>
              <a:rPr lang="en-US" dirty="0">
                <a:solidFill>
                  <a:schemeClr val="tx1"/>
                </a:solidFill>
                <a:cs typeface="Segoe UI Semilight"/>
              </a:rPr>
            </a:br>
            <a:r>
              <a:rPr lang="en-US" dirty="0">
                <a:solidFill>
                  <a:schemeClr val="tx1"/>
                </a:solidFill>
                <a:cs typeface="Segoe UI Semilight"/>
              </a:rPr>
              <a:t>Perform file recovery by using Azure Recovery Services agent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88B84A1-0D6B-4EFA-9273-0077A4DA3E1C}"/>
              </a:ext>
            </a:extLst>
          </p:cNvPr>
          <p:cNvSpPr/>
          <p:nvPr/>
        </p:nvSpPr>
        <p:spPr bwMode="auto">
          <a:xfrm>
            <a:off x="3349086" y="4539599"/>
            <a:ext cx="2769140" cy="13116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t" anchorCtr="0">
            <a:no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+mj-lt"/>
                <a:cs typeface="Segoe UI Semilight"/>
              </a:rPr>
              <a:t>Task 6:</a:t>
            </a:r>
            <a:br>
              <a:rPr lang="en-US" dirty="0">
                <a:solidFill>
                  <a:schemeClr val="tx1"/>
                </a:solidFill>
                <a:cs typeface="Segoe UI Semilight"/>
              </a:rPr>
            </a:br>
            <a:r>
              <a:rPr lang="en-US" dirty="0">
                <a:solidFill>
                  <a:schemeClr val="tx1"/>
                </a:solidFill>
                <a:cs typeface="Segoe UI Semilight"/>
              </a:rPr>
              <a:t>Perform file recovery by using Azure virtual machine snapshots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A33D66D-FE14-4B4F-A62B-606559051A23}"/>
              </a:ext>
            </a:extLst>
          </p:cNvPr>
          <p:cNvSpPr/>
          <p:nvPr/>
        </p:nvSpPr>
        <p:spPr bwMode="auto">
          <a:xfrm>
            <a:off x="6271136" y="4539599"/>
            <a:ext cx="2769140" cy="13116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t" anchorCtr="0">
            <a:no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+mj-lt"/>
                <a:cs typeface="Segoe UI Semilight"/>
              </a:rPr>
              <a:t>Task 7:</a:t>
            </a:r>
            <a:br>
              <a:rPr lang="en-US" dirty="0">
                <a:solidFill>
                  <a:schemeClr val="tx1"/>
                </a:solidFill>
                <a:cs typeface="Segoe UI Semilight"/>
              </a:rPr>
            </a:br>
            <a:r>
              <a:rPr lang="en-US" dirty="0">
                <a:solidFill>
                  <a:schemeClr val="tx1"/>
                </a:solidFill>
                <a:cs typeface="Segoe UI Semilight"/>
              </a:rPr>
              <a:t>Review the Azure Recovery Services soft delete functionality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2ACE91D-A44C-4242-B64E-DF464150557E}"/>
              </a:ext>
            </a:extLst>
          </p:cNvPr>
          <p:cNvSpPr txBox="1">
            <a:spLocks/>
          </p:cNvSpPr>
          <p:nvPr/>
        </p:nvSpPr>
        <p:spPr>
          <a:xfrm>
            <a:off x="8251931" y="6126805"/>
            <a:ext cx="3409232" cy="24622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spc="0" dirty="0">
                <a:solidFill>
                  <a:schemeClr val="tx1"/>
                </a:solidFill>
                <a:latin typeface="+mn-lt"/>
                <a:cs typeface="Segoe UI Semilight"/>
              </a:rPr>
              <a:t>Next slide for an architecture diagram </a:t>
            </a:r>
          </a:p>
        </p:txBody>
      </p:sp>
      <p:sp>
        <p:nvSpPr>
          <p:cNvPr id="3" name="arrow_15">
            <a:extLst>
              <a:ext uri="{FF2B5EF4-FFF2-40B4-BE49-F238E27FC236}">
                <a16:creationId xmlns:a16="http://schemas.microsoft.com/office/drawing/2014/main" id="{EB453DD1-EECF-4A75-846C-27A38AC9C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784017" y="6137463"/>
            <a:ext cx="225932" cy="224905"/>
          </a:xfrm>
          <a:custGeom>
            <a:avLst/>
            <a:gdLst>
              <a:gd name="T0" fmla="*/ 0 w 304"/>
              <a:gd name="T1" fmla="*/ 151 h 303"/>
              <a:gd name="T2" fmla="*/ 152 w 304"/>
              <a:gd name="T3" fmla="*/ 0 h 303"/>
              <a:gd name="T4" fmla="*/ 304 w 304"/>
              <a:gd name="T5" fmla="*/ 151 h 303"/>
              <a:gd name="T6" fmla="*/ 152 w 304"/>
              <a:gd name="T7" fmla="*/ 303 h 303"/>
              <a:gd name="T8" fmla="*/ 0 w 304"/>
              <a:gd name="T9" fmla="*/ 151 h 303"/>
              <a:gd name="T10" fmla="*/ 151 w 304"/>
              <a:gd name="T11" fmla="*/ 223 h 303"/>
              <a:gd name="T12" fmla="*/ 223 w 304"/>
              <a:gd name="T13" fmla="*/ 151 h 303"/>
              <a:gd name="T14" fmla="*/ 151 w 304"/>
              <a:gd name="T15" fmla="*/ 79 h 303"/>
              <a:gd name="T16" fmla="*/ 223 w 304"/>
              <a:gd name="T17" fmla="*/ 151 h 303"/>
              <a:gd name="T18" fmla="*/ 73 w 304"/>
              <a:gd name="T19" fmla="*/ 151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4" h="303">
                <a:moveTo>
                  <a:pt x="0" y="151"/>
                </a:moveTo>
                <a:cubicBezTo>
                  <a:pt x="0" y="68"/>
                  <a:pt x="68" y="0"/>
                  <a:pt x="152" y="0"/>
                </a:cubicBezTo>
                <a:cubicBezTo>
                  <a:pt x="236" y="0"/>
                  <a:pt x="304" y="68"/>
                  <a:pt x="304" y="151"/>
                </a:cubicBezTo>
                <a:cubicBezTo>
                  <a:pt x="304" y="235"/>
                  <a:pt x="236" y="303"/>
                  <a:pt x="152" y="303"/>
                </a:cubicBezTo>
                <a:cubicBezTo>
                  <a:pt x="68" y="303"/>
                  <a:pt x="0" y="235"/>
                  <a:pt x="0" y="151"/>
                </a:cubicBezTo>
                <a:close/>
                <a:moveTo>
                  <a:pt x="151" y="223"/>
                </a:moveTo>
                <a:cubicBezTo>
                  <a:pt x="223" y="151"/>
                  <a:pt x="223" y="151"/>
                  <a:pt x="223" y="151"/>
                </a:cubicBezTo>
                <a:cubicBezTo>
                  <a:pt x="151" y="79"/>
                  <a:pt x="151" y="79"/>
                  <a:pt x="151" y="79"/>
                </a:cubicBezTo>
                <a:moveTo>
                  <a:pt x="223" y="151"/>
                </a:moveTo>
                <a:cubicBezTo>
                  <a:pt x="73" y="151"/>
                  <a:pt x="73" y="151"/>
                  <a:pt x="73" y="151"/>
                </a:cubicBezTo>
              </a:path>
            </a:pathLst>
          </a:custGeom>
          <a:solidFill>
            <a:srgbClr val="FFFF00"/>
          </a:solidFill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032901656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CD8EF-F5C3-4790-859D-036DD1AA0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10 – Architecture diagram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573D885-9B7A-4D1B-A829-9C5A01665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27038" y="1192213"/>
            <a:ext cx="11582399" cy="5169533"/>
          </a:xfrm>
          <a:prstGeom prst="rect">
            <a:avLst/>
          </a:prstGeom>
          <a:noFill/>
          <a:ln w="1905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IN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  <p:grpSp>
        <p:nvGrpSpPr>
          <p:cNvPr id="99" name="Group 98" descr="Architecture diagram of the detailed lab steps. ">
            <a:extLst>
              <a:ext uri="{FF2B5EF4-FFF2-40B4-BE49-F238E27FC236}">
                <a16:creationId xmlns:a16="http://schemas.microsoft.com/office/drawing/2014/main" id="{6E2B29D5-E721-4F09-8A57-5A469430451C}"/>
              </a:ext>
            </a:extLst>
          </p:cNvPr>
          <p:cNvGrpSpPr/>
          <p:nvPr/>
        </p:nvGrpSpPr>
        <p:grpSpPr>
          <a:xfrm>
            <a:off x="2059447" y="1251072"/>
            <a:ext cx="8245491" cy="5019100"/>
            <a:chOff x="2059447" y="1251072"/>
            <a:chExt cx="8245491" cy="50191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77BF1B0-D25A-435E-9E2B-B64C37FB31F6}"/>
                </a:ext>
              </a:extLst>
            </p:cNvPr>
            <p:cNvSpPr/>
            <p:nvPr/>
          </p:nvSpPr>
          <p:spPr bwMode="auto">
            <a:xfrm>
              <a:off x="6156789" y="1251072"/>
              <a:ext cx="4148149" cy="501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fr-FR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96" name="Group 95" descr="Architecture diagram of the detailed lab steps. ">
              <a:extLst>
                <a:ext uri="{FF2B5EF4-FFF2-40B4-BE49-F238E27FC236}">
                  <a16:creationId xmlns:a16="http://schemas.microsoft.com/office/drawing/2014/main" id="{B91F965A-0B80-4CC9-871B-EFAA1542B9C9}"/>
                </a:ext>
              </a:extLst>
            </p:cNvPr>
            <p:cNvGrpSpPr/>
            <p:nvPr/>
          </p:nvGrpSpPr>
          <p:grpSpPr>
            <a:xfrm>
              <a:off x="2059447" y="1251072"/>
              <a:ext cx="7936677" cy="5019100"/>
              <a:chOff x="1806896" y="1251072"/>
              <a:chExt cx="7936677" cy="501910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C4FA8F3-48B3-40A4-A743-194F884B3B61}"/>
                  </a:ext>
                </a:extLst>
              </p:cNvPr>
              <p:cNvSpPr/>
              <p:nvPr/>
            </p:nvSpPr>
            <p:spPr bwMode="auto">
              <a:xfrm>
                <a:off x="1806896" y="1251072"/>
                <a:ext cx="3692926" cy="50191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fr-FR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6562013-65F7-48F6-88B6-DBA01A86DA2E}"/>
                  </a:ext>
                </a:extLst>
              </p:cNvPr>
              <p:cNvSpPr/>
              <p:nvPr/>
            </p:nvSpPr>
            <p:spPr bwMode="auto">
              <a:xfrm>
                <a:off x="3232190" y="4511426"/>
                <a:ext cx="6086471" cy="1388353"/>
              </a:xfrm>
              <a:prstGeom prst="rect">
                <a:avLst/>
              </a:prstGeom>
              <a:solidFill>
                <a:schemeClr val="accent1">
                  <a:lumMod val="9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fr-FR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3683879-ED99-4FA7-B449-6A3AE1A614DD}"/>
                  </a:ext>
                </a:extLst>
              </p:cNvPr>
              <p:cNvSpPr/>
              <p:nvPr/>
            </p:nvSpPr>
            <p:spPr bwMode="auto">
              <a:xfrm>
                <a:off x="3232189" y="2843207"/>
                <a:ext cx="6086472" cy="1451455"/>
              </a:xfrm>
              <a:prstGeom prst="rect">
                <a:avLst/>
              </a:prstGeom>
              <a:solidFill>
                <a:schemeClr val="accent1">
                  <a:lumMod val="9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fr-FR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45" name="Graphic 44">
                <a:extLst>
                  <a:ext uri="{FF2B5EF4-FFF2-40B4-BE49-F238E27FC236}">
                    <a16:creationId xmlns:a16="http://schemas.microsoft.com/office/drawing/2014/main" id="{917AC7B0-544C-45DC-8C52-10DA4135DC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183765" y="2043666"/>
                <a:ext cx="412418" cy="412418"/>
              </a:xfrm>
              <a:prstGeom prst="rect">
                <a:avLst/>
              </a:prstGeom>
            </p:spPr>
          </p:pic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0397343F-ACD3-47F9-B2EC-20DA250ECA01}"/>
                  </a:ext>
                </a:extLst>
              </p:cNvPr>
              <p:cNvSpPr/>
              <p:nvPr/>
            </p:nvSpPr>
            <p:spPr bwMode="auto">
              <a:xfrm>
                <a:off x="2174386" y="2399815"/>
                <a:ext cx="3004699" cy="36645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fr-FR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cs typeface="Segoe UI" pitchFamily="34" charset="0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E01DA05-4CB8-4EE5-8844-1AC555CB1EEA}"/>
                  </a:ext>
                </a:extLst>
              </p:cNvPr>
              <p:cNvSpPr txBox="1"/>
              <p:nvPr/>
            </p:nvSpPr>
            <p:spPr>
              <a:xfrm>
                <a:off x="2596183" y="2080289"/>
                <a:ext cx="2688259" cy="271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1176" b="1" dirty="0"/>
                  <a:t>az104-10-vnet </a:t>
                </a:r>
                <a:r>
                  <a:rPr lang="fr-FR" sz="1176" dirty="0"/>
                  <a:t>10.0.0.0/24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374F379B-8A70-436E-8F6C-588966AF4C3B}"/>
                  </a:ext>
                </a:extLst>
              </p:cNvPr>
              <p:cNvSpPr/>
              <p:nvPr/>
            </p:nvSpPr>
            <p:spPr bwMode="auto">
              <a:xfrm>
                <a:off x="2395136" y="2707992"/>
                <a:ext cx="2672113" cy="32732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fr-FR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cs typeface="Segoe UI" pitchFamily="34" charset="0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71113C6-21CA-4D3C-9A36-ACCEC9BA922A}"/>
                  </a:ext>
                </a:extLst>
              </p:cNvPr>
              <p:cNvSpPr txBox="1"/>
              <p:nvPr/>
            </p:nvSpPr>
            <p:spPr>
              <a:xfrm>
                <a:off x="2372064" y="2452566"/>
                <a:ext cx="1848143" cy="271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1176" b="1" dirty="0"/>
                  <a:t>Subnet0 </a:t>
                </a:r>
                <a:r>
                  <a:rPr lang="fr-FR" sz="1176" dirty="0"/>
                  <a:t>10.0.0.0/26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321EBC7-C09C-4DD7-9DC3-A030BB4A29C7}"/>
                  </a:ext>
                </a:extLst>
              </p:cNvPr>
              <p:cNvSpPr txBox="1"/>
              <p:nvPr/>
            </p:nvSpPr>
            <p:spPr>
              <a:xfrm>
                <a:off x="2340356" y="1655947"/>
                <a:ext cx="1297732" cy="271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1176" b="1" dirty="0"/>
                  <a:t>az104-10-rg0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F0FE42D-CCE5-4226-8F65-D89BD3186F6F}"/>
                  </a:ext>
                </a:extLst>
              </p:cNvPr>
              <p:cNvSpPr/>
              <p:nvPr/>
            </p:nvSpPr>
            <p:spPr bwMode="auto">
              <a:xfrm>
                <a:off x="1924009" y="2032317"/>
                <a:ext cx="3406546" cy="41064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fr-FR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cs typeface="Segoe UI" pitchFamily="34" charset="0"/>
                </a:endParaRPr>
              </a:p>
            </p:txBody>
          </p:sp>
          <p:pic>
            <p:nvPicPr>
              <p:cNvPr id="59" name="Graphic 58">
                <a:extLst>
                  <a:ext uri="{FF2B5EF4-FFF2-40B4-BE49-F238E27FC236}">
                    <a16:creationId xmlns:a16="http://schemas.microsoft.com/office/drawing/2014/main" id="{FA29B363-5071-4A1C-9DD5-338170823E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967432" y="1604561"/>
                <a:ext cx="376369" cy="376369"/>
              </a:xfrm>
              <a:prstGeom prst="rect">
                <a:avLst/>
              </a:prstGeom>
            </p:spPr>
          </p:pic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4622722-420D-48A6-B9DA-DA93569C6D2F}"/>
                  </a:ext>
                </a:extLst>
              </p:cNvPr>
              <p:cNvSpPr txBox="1"/>
              <p:nvPr/>
            </p:nvSpPr>
            <p:spPr>
              <a:xfrm>
                <a:off x="1806896" y="1301536"/>
                <a:ext cx="856478" cy="271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1176" b="1" dirty="0" err="1">
                    <a:solidFill>
                      <a:schemeClr val="tx2">
                        <a:lumMod val="50000"/>
                      </a:schemeClr>
                    </a:solidFill>
                  </a:rPr>
                  <a:t>Task</a:t>
                </a:r>
                <a:r>
                  <a:rPr lang="fr-FR" sz="1176" b="1" dirty="0">
                    <a:solidFill>
                      <a:schemeClr val="tx2">
                        <a:lumMod val="50000"/>
                      </a:schemeClr>
                    </a:solidFill>
                  </a:rPr>
                  <a:t> 1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5D567D1-CD38-44A9-BA8F-C206B668C2CE}"/>
                  </a:ext>
                </a:extLst>
              </p:cNvPr>
              <p:cNvSpPr txBox="1"/>
              <p:nvPr/>
            </p:nvSpPr>
            <p:spPr>
              <a:xfrm>
                <a:off x="6593645" y="1636204"/>
                <a:ext cx="1297732" cy="271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1176" b="1" dirty="0"/>
                  <a:t>az104-10-rg1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83F7B2C-C8A3-4177-947E-08522670630A}"/>
                  </a:ext>
                </a:extLst>
              </p:cNvPr>
              <p:cNvSpPr/>
              <p:nvPr/>
            </p:nvSpPr>
            <p:spPr bwMode="auto">
              <a:xfrm>
                <a:off x="6167542" y="1980930"/>
                <a:ext cx="3576031" cy="41578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fr-FR" sz="2353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cs typeface="Segoe UI" pitchFamily="34" charset="0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FDB24CC-1777-4A60-A985-094AD5819ECD}"/>
                  </a:ext>
                </a:extLst>
              </p:cNvPr>
              <p:cNvSpPr txBox="1"/>
              <p:nvPr/>
            </p:nvSpPr>
            <p:spPr>
              <a:xfrm>
                <a:off x="5904238" y="1321418"/>
                <a:ext cx="856478" cy="271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1176" b="1" dirty="0" err="1">
                    <a:solidFill>
                      <a:schemeClr val="tx2">
                        <a:lumMod val="50000"/>
                      </a:schemeClr>
                    </a:solidFill>
                  </a:rPr>
                  <a:t>Task</a:t>
                </a:r>
                <a:r>
                  <a:rPr lang="fr-FR" sz="1176" b="1" dirty="0">
                    <a:solidFill>
                      <a:schemeClr val="tx2">
                        <a:lumMod val="50000"/>
                      </a:schemeClr>
                    </a:solidFill>
                  </a:rPr>
                  <a:t> 2</a:t>
                </a:r>
              </a:p>
            </p:txBody>
          </p:sp>
          <p:pic>
            <p:nvPicPr>
              <p:cNvPr id="69" name="Graphic 68">
                <a:extLst>
                  <a:ext uri="{FF2B5EF4-FFF2-40B4-BE49-F238E27FC236}">
                    <a16:creationId xmlns:a16="http://schemas.microsoft.com/office/drawing/2014/main" id="{7E486832-E799-4D61-B415-132D84D0FD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703428" y="2015303"/>
                <a:ext cx="535017" cy="535017"/>
              </a:xfrm>
              <a:prstGeom prst="rect">
                <a:avLst/>
              </a:prstGeom>
            </p:spPr>
          </p:pic>
          <p:pic>
            <p:nvPicPr>
              <p:cNvPr id="71" name="Graphic 70">
                <a:extLst>
                  <a:ext uri="{FF2B5EF4-FFF2-40B4-BE49-F238E27FC236}">
                    <a16:creationId xmlns:a16="http://schemas.microsoft.com/office/drawing/2014/main" id="{F3A8A031-B9D3-4F34-9172-EF92B0D82F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220721" y="1584817"/>
                <a:ext cx="376369" cy="376369"/>
              </a:xfrm>
              <a:prstGeom prst="rect">
                <a:avLst/>
              </a:prstGeom>
            </p:spPr>
          </p:pic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9772EC61-F79A-4416-82F6-7C74BB8E1B6C}"/>
                  </a:ext>
                </a:extLst>
              </p:cNvPr>
              <p:cNvSpPr txBox="1"/>
              <p:nvPr/>
            </p:nvSpPr>
            <p:spPr>
              <a:xfrm>
                <a:off x="7388039" y="2502927"/>
                <a:ext cx="1297732" cy="271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1176" b="1" dirty="0"/>
                  <a:t>az104-10-rsv1</a:t>
                </a:r>
              </a:p>
            </p:txBody>
          </p:sp>
          <p:pic>
            <p:nvPicPr>
              <p:cNvPr id="75" name="Graphic 74">
                <a:extLst>
                  <a:ext uri="{FF2B5EF4-FFF2-40B4-BE49-F238E27FC236}">
                    <a16:creationId xmlns:a16="http://schemas.microsoft.com/office/drawing/2014/main" id="{C1C29944-786D-46B3-8428-746B96BBCB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785855" y="3293746"/>
                <a:ext cx="452590" cy="452590"/>
              </a:xfrm>
              <a:prstGeom prst="rect">
                <a:avLst/>
              </a:prstGeom>
            </p:spPr>
          </p:pic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9B05A1B-08C7-47B7-81FD-99F7CE88A6FC}"/>
                  </a:ext>
                </a:extLst>
              </p:cNvPr>
              <p:cNvSpPr txBox="1"/>
              <p:nvPr/>
            </p:nvSpPr>
            <p:spPr>
              <a:xfrm>
                <a:off x="3240788" y="2821226"/>
                <a:ext cx="2353975" cy="4542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1176" b="1" dirty="0" err="1">
                    <a:solidFill>
                      <a:schemeClr val="tx2">
                        <a:lumMod val="50000"/>
                      </a:schemeClr>
                    </a:solidFill>
                  </a:rPr>
                  <a:t>Task</a:t>
                </a:r>
                <a:r>
                  <a:rPr lang="fr-FR" sz="1176" b="1" dirty="0">
                    <a:solidFill>
                      <a:schemeClr val="tx2">
                        <a:lumMod val="50000"/>
                      </a:schemeClr>
                    </a:solidFill>
                  </a:rPr>
                  <a:t> 3: Backup VM</a:t>
                </a:r>
              </a:p>
              <a:p>
                <a:r>
                  <a:rPr lang="fr-FR" sz="1176" b="1" dirty="0" err="1">
                    <a:solidFill>
                      <a:schemeClr val="tx2">
                        <a:lumMod val="50000"/>
                      </a:schemeClr>
                    </a:solidFill>
                  </a:rPr>
                  <a:t>Task</a:t>
                </a:r>
                <a:r>
                  <a:rPr lang="fr-FR" sz="1176" b="1" dirty="0">
                    <a:solidFill>
                      <a:schemeClr val="tx2">
                        <a:lumMod val="50000"/>
                      </a:schemeClr>
                    </a:solidFill>
                  </a:rPr>
                  <a:t> 6: </a:t>
                </a:r>
                <a:r>
                  <a:rPr lang="fr-FR" sz="1176" b="1" dirty="0" err="1">
                    <a:solidFill>
                      <a:schemeClr val="tx2">
                        <a:lumMod val="50000"/>
                      </a:schemeClr>
                    </a:solidFill>
                  </a:rPr>
                  <a:t>Recover</a:t>
                </a:r>
                <a:r>
                  <a:rPr lang="fr-FR" sz="1176" b="1" dirty="0">
                    <a:solidFill>
                      <a:schemeClr val="tx2">
                        <a:lumMod val="50000"/>
                      </a:schemeClr>
                    </a:solidFill>
                  </a:rPr>
                  <a:t> File 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0F5E50C-CF9B-41C7-9F81-0C8B90FF2E83}"/>
                  </a:ext>
                </a:extLst>
              </p:cNvPr>
              <p:cNvSpPr txBox="1"/>
              <p:nvPr/>
            </p:nvSpPr>
            <p:spPr>
              <a:xfrm>
                <a:off x="7051853" y="3832883"/>
                <a:ext cx="1854732" cy="4525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1176" b="1" dirty="0"/>
                  <a:t>az104-10-vm0 Backup </a:t>
                </a:r>
              </a:p>
              <a:p>
                <a:r>
                  <a:rPr lang="fr-FR" sz="1176" b="1" dirty="0"/>
                  <a:t> 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A6AFAC7-7AFF-46B7-8C70-EF4D7630E767}"/>
                  </a:ext>
                </a:extLst>
              </p:cNvPr>
              <p:cNvSpPr txBox="1"/>
              <p:nvPr/>
            </p:nvSpPr>
            <p:spPr>
              <a:xfrm>
                <a:off x="3232189" y="4504497"/>
                <a:ext cx="1965543" cy="4542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1176" b="1" dirty="0" err="1">
                    <a:solidFill>
                      <a:schemeClr val="tx2">
                        <a:lumMod val="50000"/>
                      </a:schemeClr>
                    </a:solidFill>
                  </a:rPr>
                  <a:t>Task</a:t>
                </a:r>
                <a:r>
                  <a:rPr lang="fr-FR" sz="1176" b="1" dirty="0">
                    <a:solidFill>
                      <a:schemeClr val="tx2">
                        <a:lumMod val="50000"/>
                      </a:schemeClr>
                    </a:solidFill>
                  </a:rPr>
                  <a:t> 4: Backup File</a:t>
                </a:r>
              </a:p>
              <a:p>
                <a:r>
                  <a:rPr lang="fr-FR" sz="1176" b="1" dirty="0" err="1">
                    <a:solidFill>
                      <a:schemeClr val="tx2">
                        <a:lumMod val="50000"/>
                      </a:schemeClr>
                    </a:solidFill>
                  </a:rPr>
                  <a:t>Task</a:t>
                </a:r>
                <a:r>
                  <a:rPr lang="fr-FR" sz="1176" b="1" dirty="0">
                    <a:solidFill>
                      <a:schemeClr val="tx2">
                        <a:lumMod val="50000"/>
                      </a:schemeClr>
                    </a:solidFill>
                  </a:rPr>
                  <a:t> 5: </a:t>
                </a:r>
                <a:r>
                  <a:rPr lang="fr-FR" sz="1176" b="1" dirty="0" err="1">
                    <a:solidFill>
                      <a:schemeClr val="tx2">
                        <a:lumMod val="50000"/>
                      </a:schemeClr>
                    </a:solidFill>
                  </a:rPr>
                  <a:t>Recover</a:t>
                </a:r>
                <a:r>
                  <a:rPr lang="fr-FR" sz="1176" b="1" dirty="0">
                    <a:solidFill>
                      <a:schemeClr val="tx2">
                        <a:lumMod val="50000"/>
                      </a:schemeClr>
                    </a:solidFill>
                  </a:rPr>
                  <a:t> File</a:t>
                </a:r>
              </a:p>
            </p:txBody>
          </p:sp>
          <p:pic>
            <p:nvPicPr>
              <p:cNvPr id="83" name="Graphic 82" descr="Paper">
                <a:extLst>
                  <a:ext uri="{FF2B5EF4-FFF2-40B4-BE49-F238E27FC236}">
                    <a16:creationId xmlns:a16="http://schemas.microsoft.com/office/drawing/2014/main" id="{550FE6C1-1109-4ECE-BF8E-B2915D0299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7535760" y="4913530"/>
                <a:ext cx="540386" cy="540386"/>
              </a:xfrm>
              <a:prstGeom prst="rect">
                <a:avLst/>
              </a:prstGeom>
            </p:spPr>
          </p:pic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0433D08D-494A-4E62-8110-71E6343B8747}"/>
                  </a:ext>
                </a:extLst>
              </p:cNvPr>
              <p:cNvSpPr txBox="1"/>
              <p:nvPr/>
            </p:nvSpPr>
            <p:spPr>
              <a:xfrm>
                <a:off x="6154073" y="5447189"/>
                <a:ext cx="3376946" cy="4525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176" b="1" dirty="0"/>
                  <a:t>File Backup </a:t>
                </a:r>
                <a:r>
                  <a:rPr lang="fr-FR" sz="1176" b="1" dirty="0" err="1"/>
                  <a:t>from</a:t>
                </a:r>
                <a:r>
                  <a:rPr lang="fr-FR" sz="1176" b="1" dirty="0"/>
                  <a:t> az104-10-vm1</a:t>
                </a:r>
                <a:endParaRPr lang="fr-FR" sz="1176" dirty="0"/>
              </a:p>
              <a:p>
                <a:pPr algn="ctr"/>
                <a:r>
                  <a:rPr lang="fr-FR" sz="1176" dirty="0"/>
                  <a:t>C:\Windows\System32\drivers\etc\hosts</a:t>
                </a:r>
              </a:p>
            </p:txBody>
          </p:sp>
          <p:pic>
            <p:nvPicPr>
              <p:cNvPr id="87" name="Graphic 86">
                <a:extLst>
                  <a:ext uri="{FF2B5EF4-FFF2-40B4-BE49-F238E27FC236}">
                    <a16:creationId xmlns:a16="http://schemas.microsoft.com/office/drawing/2014/main" id="{9DB069F1-4F8E-4625-8A6A-2FC8591CA8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917712" y="5040223"/>
                <a:ext cx="492556" cy="492556"/>
              </a:xfrm>
              <a:prstGeom prst="rect">
                <a:avLst/>
              </a:prstGeom>
            </p:spPr>
          </p:pic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3329754-81E4-4C58-B732-519DAB7014C4}"/>
                  </a:ext>
                </a:extLst>
              </p:cNvPr>
              <p:cNvSpPr txBox="1"/>
              <p:nvPr/>
            </p:nvSpPr>
            <p:spPr>
              <a:xfrm>
                <a:off x="3565473" y="5490641"/>
                <a:ext cx="1322180" cy="6336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176" b="1" dirty="0"/>
                  <a:t>az104-10-vm1</a:t>
                </a:r>
              </a:p>
              <a:p>
                <a:pPr algn="ctr"/>
                <a:r>
                  <a:rPr lang="fr-FR" sz="1176" dirty="0"/>
                  <a:t>10.0.0.5</a:t>
                </a:r>
              </a:p>
              <a:p>
                <a:pPr algn="ctr"/>
                <a:endParaRPr lang="fr-FR" sz="1176" b="1" dirty="0"/>
              </a:p>
            </p:txBody>
          </p: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9BC636D6-4233-48AC-BC29-0989340E3F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3084" y="5183723"/>
                <a:ext cx="302402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478F0D6-8A69-4D3E-B405-927E8923EABF}"/>
                  </a:ext>
                </a:extLst>
              </p:cNvPr>
              <p:cNvSpPr txBox="1"/>
              <p:nvPr/>
            </p:nvSpPr>
            <p:spPr>
              <a:xfrm>
                <a:off x="3553870" y="3842663"/>
                <a:ext cx="1322180" cy="6336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176" b="1" dirty="0"/>
                  <a:t>az104-10-vm0</a:t>
                </a:r>
              </a:p>
              <a:p>
                <a:pPr algn="ctr"/>
                <a:r>
                  <a:rPr lang="fr-FR" sz="1176" dirty="0"/>
                  <a:t>10.0.0.4</a:t>
                </a:r>
              </a:p>
              <a:p>
                <a:pPr algn="ctr"/>
                <a:endParaRPr lang="fr-FR" sz="1176" b="1" dirty="0"/>
              </a:p>
            </p:txBody>
          </p:sp>
          <p:pic>
            <p:nvPicPr>
              <p:cNvPr id="95" name="Graphic 94">
                <a:extLst>
                  <a:ext uri="{FF2B5EF4-FFF2-40B4-BE49-F238E27FC236}">
                    <a16:creationId xmlns:a16="http://schemas.microsoft.com/office/drawing/2014/main" id="{B6D0C7BF-C452-42D8-AD5D-81E61E7454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969522" y="3335379"/>
                <a:ext cx="492556" cy="492556"/>
              </a:xfrm>
              <a:prstGeom prst="rect">
                <a:avLst/>
              </a:prstGeom>
            </p:spPr>
          </p:pic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7D0A4AE-EC9E-4728-9D1F-5CA6E9BE2A8A}"/>
                </a:ext>
              </a:extLst>
            </p:cNvPr>
            <p:cNvSpPr txBox="1"/>
            <p:nvPr/>
          </p:nvSpPr>
          <p:spPr>
            <a:xfrm>
              <a:off x="8615023" y="2196468"/>
              <a:ext cx="856478" cy="271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176" b="1" dirty="0" err="1">
                  <a:solidFill>
                    <a:schemeClr val="tx2">
                      <a:lumMod val="50000"/>
                    </a:schemeClr>
                  </a:solidFill>
                </a:rPr>
                <a:t>Task</a:t>
              </a:r>
              <a:r>
                <a:rPr lang="fr-FR" sz="1176" b="1" dirty="0">
                  <a:solidFill>
                    <a:schemeClr val="tx2">
                      <a:lumMod val="50000"/>
                    </a:schemeClr>
                  </a:solidFill>
                </a:rPr>
                <a:t> 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8669191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EE5BF00A-4CC1-4D4D-AA47-FC2B94A2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40" y="632779"/>
            <a:ext cx="11571285" cy="411162"/>
          </a:xfrm>
        </p:spPr>
        <p:txBody>
          <a:bodyPr/>
          <a:lstStyle/>
          <a:p>
            <a:r>
              <a:rPr lang="en-US" dirty="0"/>
              <a:t>Module Review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DF4E9F-8022-4725-ADA7-DEEFCAAEA01C}"/>
              </a:ext>
            </a:extLst>
          </p:cNvPr>
          <p:cNvSpPr/>
          <p:nvPr/>
        </p:nvSpPr>
        <p:spPr bwMode="auto">
          <a:xfrm>
            <a:off x="427040" y="1553834"/>
            <a:ext cx="3913354" cy="640080"/>
          </a:xfrm>
          <a:prstGeom prst="rect">
            <a:avLst/>
          </a:prstGeom>
          <a:solidFill>
            <a:srgbClr val="243A5E"/>
          </a:solidFill>
          <a:ln w="6350">
            <a:solidFill>
              <a:srgbClr val="243A5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solidFill>
                  <a:schemeClr val="bg1"/>
                </a:solidFill>
                <a:latin typeface="+mj-lt"/>
              </a:rPr>
              <a:t>Module Review Questions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4E2B00-A785-4F5D-9105-246DE5C69F05}"/>
              </a:ext>
            </a:extLst>
          </p:cNvPr>
          <p:cNvSpPr/>
          <p:nvPr/>
        </p:nvSpPr>
        <p:spPr bwMode="auto">
          <a:xfrm>
            <a:off x="4498041" y="1553834"/>
            <a:ext cx="7511397" cy="640080"/>
          </a:xfrm>
          <a:prstGeom prst="rect">
            <a:avLst/>
          </a:prstGeom>
          <a:solidFill>
            <a:srgbClr val="243A5E"/>
          </a:solidFill>
          <a:ln w="6350">
            <a:solidFill>
              <a:srgbClr val="243A5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solidFill>
                  <a:schemeClr val="bg1"/>
                </a:solidFill>
                <a:latin typeface="+mj-lt"/>
              </a:rPr>
              <a:t>Microsoft Learn Modules (docs.microsoft.com/Learn)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E25503-0434-4D2F-A994-39389EE3083D}"/>
              </a:ext>
            </a:extLst>
          </p:cNvPr>
          <p:cNvSpPr/>
          <p:nvPr/>
        </p:nvSpPr>
        <p:spPr>
          <a:xfrm>
            <a:off x="4498041" y="2284335"/>
            <a:ext cx="7511397" cy="6668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pPr defTabSz="800100">
              <a:spcBef>
                <a:spcPct val="0"/>
              </a:spcBef>
              <a:spcAft>
                <a:spcPct val="35000"/>
              </a:spcAft>
            </a:pPr>
            <a:r>
              <a:rPr lang="en-US" sz="2000" dirty="0">
                <a:solidFill>
                  <a:schemeClr val="tx1"/>
                </a:solidFill>
              </a:rPr>
              <a:t>Protect your virtual machines by using Azure Backup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D11A4C-CC2C-422A-9B61-B478EA7E5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98041" y="3040028"/>
            <a:ext cx="751139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98B3976-2718-451A-BB72-25EF79F21EBC}"/>
              </a:ext>
            </a:extLst>
          </p:cNvPr>
          <p:cNvSpPr/>
          <p:nvPr/>
        </p:nvSpPr>
        <p:spPr>
          <a:xfrm>
            <a:off x="4498041" y="3128913"/>
            <a:ext cx="7511397" cy="6668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pPr defTabSz="800100">
              <a:spcBef>
                <a:spcPct val="0"/>
              </a:spcBef>
              <a:spcAft>
                <a:spcPct val="35000"/>
              </a:spcAft>
            </a:pPr>
            <a:r>
              <a:rPr lang="en-US" sz="2000" dirty="0">
                <a:solidFill>
                  <a:schemeClr val="tx1"/>
                </a:solidFill>
              </a:rPr>
              <a:t>Back up and restore your Azure SQL database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B27586C-095F-4989-8154-4F2D12BE5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98041" y="3884606"/>
            <a:ext cx="751139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80DFF38-FF03-449D-9800-811A8B8942C7}"/>
              </a:ext>
            </a:extLst>
          </p:cNvPr>
          <p:cNvSpPr/>
          <p:nvPr/>
        </p:nvSpPr>
        <p:spPr>
          <a:xfrm>
            <a:off x="4498041" y="3973491"/>
            <a:ext cx="7511397" cy="6668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pPr defTabSz="800100">
              <a:spcBef>
                <a:spcPct val="0"/>
              </a:spcBef>
              <a:spcAft>
                <a:spcPct val="35000"/>
              </a:spcAft>
            </a:pPr>
            <a:r>
              <a:rPr lang="en-US" sz="2000">
                <a:solidFill>
                  <a:schemeClr val="tx1"/>
                </a:solidFill>
              </a:rPr>
              <a:t>Protect your Azure infrastructure with Azure Site Recovery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875470-6175-4891-B19C-11ECCDDC0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98041" y="4729184"/>
            <a:ext cx="751139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A63BDAB-9CA2-4978-9135-D2BCC4C26C54}"/>
              </a:ext>
            </a:extLst>
          </p:cNvPr>
          <p:cNvSpPr/>
          <p:nvPr/>
        </p:nvSpPr>
        <p:spPr>
          <a:xfrm>
            <a:off x="4498041" y="4818067"/>
            <a:ext cx="7511397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pPr defTabSz="800100">
              <a:spcBef>
                <a:spcPct val="0"/>
              </a:spcBef>
              <a:spcAft>
                <a:spcPct val="35000"/>
              </a:spcAft>
            </a:pPr>
            <a:r>
              <a:rPr lang="en-US" sz="2000" dirty="0">
                <a:solidFill>
                  <a:schemeClr val="tx1"/>
                </a:solidFill>
              </a:rPr>
              <a:t>Protect your on-premises infrastructure from disasters with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Azure Site Recovery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B06E47-6B08-44B8-922B-872989083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394" y="2951143"/>
            <a:ext cx="1494645" cy="217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766337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52E49E-C399-4EC8-B5AC-9D50248AC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218907674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01: File and Folder Backups</a:t>
            </a:r>
          </a:p>
        </p:txBody>
      </p:sp>
      <p:pic>
        <p:nvPicPr>
          <p:cNvPr id="3" name="Picture 2" descr="Icon of whitepaper">
            <a:extLst>
              <a:ext uri="{FF2B5EF4-FFF2-40B4-BE49-F238E27FC236}">
                <a16:creationId xmlns:a16="http://schemas.microsoft.com/office/drawing/2014/main" id="{1EAB1595-FE3B-4381-A038-D64E4731FD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346" y="2897820"/>
            <a:ext cx="824354" cy="119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91540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34C8A-3E3B-4CEE-8154-8D225F079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9" y="2850931"/>
            <a:ext cx="2506662" cy="12926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0" dirty="0">
                <a:solidFill>
                  <a:schemeClr val="bg1"/>
                </a:solidFill>
              </a:rPr>
              <a:t>File and Folder Backups Overview</a:t>
            </a:r>
          </a:p>
        </p:txBody>
      </p:sp>
      <p:pic>
        <p:nvPicPr>
          <p:cNvPr id="43" name="Picture 42" descr="Icon of an arrow in a circular motion and a cloud inside it">
            <a:extLst>
              <a:ext uri="{FF2B5EF4-FFF2-40B4-BE49-F238E27FC236}">
                <a16:creationId xmlns:a16="http://schemas.microsoft.com/office/drawing/2014/main" id="{53891EDE-E7AA-4867-AE41-85B8662078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638" y="427441"/>
            <a:ext cx="768096" cy="768096"/>
          </a:xfrm>
          <a:prstGeom prst="rect">
            <a:avLst/>
          </a:prstGeom>
        </p:spPr>
      </p:pic>
      <p:sp>
        <p:nvSpPr>
          <p:cNvPr id="72" name="Text Placeholder 2">
            <a:extLst>
              <a:ext uri="{FF2B5EF4-FFF2-40B4-BE49-F238E27FC236}">
                <a16:creationId xmlns:a16="http://schemas.microsoft.com/office/drawing/2014/main" id="{277FE40F-C039-454A-BB31-DE97AC12AF54}"/>
              </a:ext>
            </a:extLst>
          </p:cNvPr>
          <p:cNvSpPr txBox="1">
            <a:spLocks/>
          </p:cNvSpPr>
          <p:nvPr/>
        </p:nvSpPr>
        <p:spPr>
          <a:xfrm>
            <a:off x="4503018" y="425640"/>
            <a:ext cx="7506420" cy="77006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0" dirty="0">
                <a:solidFill>
                  <a:schemeClr val="tx1"/>
                </a:solidFill>
                <a:latin typeface="+mn-lt"/>
              </a:rPr>
              <a:t>Azure Backup</a:t>
            </a:r>
          </a:p>
        </p:txBody>
      </p:sp>
      <p:pic>
        <p:nvPicPr>
          <p:cNvPr id="88" name="Picture 87" descr="Icon of two gears">
            <a:extLst>
              <a:ext uri="{FF2B5EF4-FFF2-40B4-BE49-F238E27FC236}">
                <a16:creationId xmlns:a16="http://schemas.microsoft.com/office/drawing/2014/main" id="{E59BD173-EDB5-4A02-8A84-2EA7BC4B269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3" t="1743" r="1743" b="1743"/>
          <a:stretch/>
        </p:blipFill>
        <p:spPr>
          <a:xfrm>
            <a:off x="3583022" y="1515461"/>
            <a:ext cx="741328" cy="741328"/>
          </a:xfrm>
          <a:prstGeom prst="ellipse">
            <a:avLst/>
          </a:prstGeom>
        </p:spPr>
      </p:pic>
      <p:sp>
        <p:nvSpPr>
          <p:cNvPr id="93" name="Text Placeholder 2 - 1">
            <a:extLst>
              <a:ext uri="{FF2B5EF4-FFF2-40B4-BE49-F238E27FC236}">
                <a16:creationId xmlns:a16="http://schemas.microsoft.com/office/drawing/2014/main" id="{0019EB25-D210-4F19-A133-DDE46E9E9EF7}"/>
              </a:ext>
            </a:extLst>
          </p:cNvPr>
          <p:cNvSpPr txBox="1">
            <a:spLocks/>
          </p:cNvSpPr>
          <p:nvPr/>
        </p:nvSpPr>
        <p:spPr>
          <a:xfrm>
            <a:off x="4503018" y="1500276"/>
            <a:ext cx="7506420" cy="77006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0" dirty="0">
                <a:solidFill>
                  <a:schemeClr val="tx1"/>
                </a:solidFill>
                <a:latin typeface="+mn-lt"/>
              </a:rPr>
              <a:t>Recovery Service Vault Backup Options</a:t>
            </a:r>
          </a:p>
        </p:txBody>
      </p:sp>
      <p:pic>
        <p:nvPicPr>
          <p:cNvPr id="106" name="Picture 105" descr="Icon of a webpage showing a person on the screen">
            <a:extLst>
              <a:ext uri="{FF2B5EF4-FFF2-40B4-BE49-F238E27FC236}">
                <a16:creationId xmlns:a16="http://schemas.microsoft.com/office/drawing/2014/main" id="{8E6B1583-117B-4008-8516-47C45BB58F8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638" y="2576713"/>
            <a:ext cx="768096" cy="768096"/>
          </a:xfrm>
          <a:prstGeom prst="rect">
            <a:avLst/>
          </a:prstGeom>
        </p:spPr>
      </p:pic>
      <p:sp>
        <p:nvSpPr>
          <p:cNvPr id="110" name="Text Placeholder 2 - 2">
            <a:extLst>
              <a:ext uri="{FF2B5EF4-FFF2-40B4-BE49-F238E27FC236}">
                <a16:creationId xmlns:a16="http://schemas.microsoft.com/office/drawing/2014/main" id="{4C332B5F-439D-4A83-A022-CE7204454DAC}"/>
              </a:ext>
            </a:extLst>
          </p:cNvPr>
          <p:cNvSpPr txBox="1">
            <a:spLocks/>
          </p:cNvSpPr>
          <p:nvPr/>
        </p:nvSpPr>
        <p:spPr>
          <a:xfrm>
            <a:off x="4503018" y="2574912"/>
            <a:ext cx="7506420" cy="77006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0" dirty="0">
                <a:solidFill>
                  <a:schemeClr val="tx1"/>
                </a:solidFill>
                <a:latin typeface="+mn-lt"/>
              </a:rPr>
              <a:t>Demonstration – Backup Azure File Shares</a:t>
            </a:r>
          </a:p>
        </p:txBody>
      </p:sp>
      <p:pic>
        <p:nvPicPr>
          <p:cNvPr id="120" name="Picture 119" descr="Icon of a book">
            <a:extLst>
              <a:ext uri="{FF2B5EF4-FFF2-40B4-BE49-F238E27FC236}">
                <a16:creationId xmlns:a16="http://schemas.microsoft.com/office/drawing/2014/main" id="{B68C87AE-9ACF-49F8-A6A0-75F591025B7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638" y="3649713"/>
            <a:ext cx="768096" cy="768096"/>
          </a:xfrm>
          <a:prstGeom prst="rect">
            <a:avLst/>
          </a:prstGeom>
        </p:spPr>
      </p:pic>
      <p:sp>
        <p:nvSpPr>
          <p:cNvPr id="123" name="Text Placeholder 2 - 3">
            <a:extLst>
              <a:ext uri="{FF2B5EF4-FFF2-40B4-BE49-F238E27FC236}">
                <a16:creationId xmlns:a16="http://schemas.microsoft.com/office/drawing/2014/main" id="{69CC8550-9F49-4030-A714-1E442278EF41}"/>
              </a:ext>
            </a:extLst>
          </p:cNvPr>
          <p:cNvSpPr txBox="1">
            <a:spLocks/>
          </p:cNvSpPr>
          <p:nvPr/>
        </p:nvSpPr>
        <p:spPr>
          <a:xfrm>
            <a:off x="4503018" y="3649548"/>
            <a:ext cx="7506420" cy="77006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0" dirty="0">
                <a:solidFill>
                  <a:schemeClr val="tx1"/>
                </a:solidFill>
                <a:latin typeface="+mn-lt"/>
              </a:rPr>
              <a:t>Implementing On-premises File and Folder Backups</a:t>
            </a:r>
          </a:p>
        </p:txBody>
      </p:sp>
      <p:pic>
        <p:nvPicPr>
          <p:cNvPr id="130" name="Picture 129" descr="Icon of a person sitting in a desk">
            <a:extLst>
              <a:ext uri="{FF2B5EF4-FFF2-40B4-BE49-F238E27FC236}">
                <a16:creationId xmlns:a16="http://schemas.microsoft.com/office/drawing/2014/main" id="{2136367D-52F1-44E6-AF95-A4B409C5DA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638" y="4724349"/>
            <a:ext cx="768096" cy="768096"/>
          </a:xfrm>
          <a:prstGeom prst="rect">
            <a:avLst/>
          </a:prstGeom>
        </p:spPr>
      </p:pic>
      <p:sp>
        <p:nvSpPr>
          <p:cNvPr id="132" name="Text Placeholder 2 - 4">
            <a:extLst>
              <a:ext uri="{FF2B5EF4-FFF2-40B4-BE49-F238E27FC236}">
                <a16:creationId xmlns:a16="http://schemas.microsoft.com/office/drawing/2014/main" id="{EDFE9A32-7D7B-4885-8DF1-015251022918}"/>
              </a:ext>
            </a:extLst>
          </p:cNvPr>
          <p:cNvSpPr txBox="1">
            <a:spLocks/>
          </p:cNvSpPr>
          <p:nvPr/>
        </p:nvSpPr>
        <p:spPr>
          <a:xfrm>
            <a:off x="4503018" y="4724184"/>
            <a:ext cx="7506420" cy="77006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0" dirty="0">
                <a:solidFill>
                  <a:schemeClr val="tx1"/>
                </a:solidFill>
                <a:latin typeface="+mn-lt"/>
              </a:rPr>
              <a:t>Microsoft Azure Recovery Services Agent</a:t>
            </a:r>
          </a:p>
        </p:txBody>
      </p:sp>
      <p:pic>
        <p:nvPicPr>
          <p:cNvPr id="136" name="Picture 135" descr="Icon of a webpage showing a person on the screen">
            <a:extLst>
              <a:ext uri="{FF2B5EF4-FFF2-40B4-BE49-F238E27FC236}">
                <a16:creationId xmlns:a16="http://schemas.microsoft.com/office/drawing/2014/main" id="{51EC4898-2B06-4A71-9FC2-7375FA067FD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638" y="5798987"/>
            <a:ext cx="768096" cy="768096"/>
          </a:xfrm>
          <a:prstGeom prst="rect">
            <a:avLst/>
          </a:prstGeom>
        </p:spPr>
      </p:pic>
      <p:sp>
        <p:nvSpPr>
          <p:cNvPr id="137" name="Text Placeholder 2 - 5">
            <a:extLst>
              <a:ext uri="{FF2B5EF4-FFF2-40B4-BE49-F238E27FC236}">
                <a16:creationId xmlns:a16="http://schemas.microsoft.com/office/drawing/2014/main" id="{F0A9D358-7159-40E1-AC16-07D3C54B255A}"/>
              </a:ext>
            </a:extLst>
          </p:cNvPr>
          <p:cNvSpPr txBox="1">
            <a:spLocks/>
          </p:cNvSpPr>
          <p:nvPr/>
        </p:nvSpPr>
        <p:spPr>
          <a:xfrm>
            <a:off x="4503018" y="5798822"/>
            <a:ext cx="7506420" cy="77006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0" dirty="0">
                <a:solidFill>
                  <a:schemeClr val="tx1"/>
                </a:solidFill>
                <a:latin typeface="+mn-lt"/>
              </a:rPr>
              <a:t>Demonstration – Backup Files and Folders</a:t>
            </a:r>
          </a:p>
        </p:txBody>
      </p:sp>
    </p:spTree>
    <p:extLst>
      <p:ext uri="{BB962C8B-B14F-4D97-AF65-F5344CB8AC3E}">
        <p14:creationId xmlns:p14="http://schemas.microsoft.com/office/powerpoint/2010/main" val="303540693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0" dirty="0"/>
              <a:t>Azure Backup</a:t>
            </a:r>
          </a:p>
        </p:txBody>
      </p:sp>
      <p:pic>
        <p:nvPicPr>
          <p:cNvPr id="85" name="Picture 84" descr="Icon of a linear chart">
            <a:extLst>
              <a:ext uri="{FF2B5EF4-FFF2-40B4-BE49-F238E27FC236}">
                <a16:creationId xmlns:a16="http://schemas.microsoft.com/office/drawing/2014/main" id="{0B413811-448B-499D-AD86-48122217BF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03" y="1326113"/>
            <a:ext cx="688848" cy="690372"/>
          </a:xfrm>
          <a:prstGeom prst="rect">
            <a:avLst/>
          </a:prstGeom>
        </p:spPr>
      </p:pic>
      <p:sp>
        <p:nvSpPr>
          <p:cNvPr id="123" name="Text Placeholder 5">
            <a:extLst>
              <a:ext uri="{FF2B5EF4-FFF2-40B4-BE49-F238E27FC236}">
                <a16:creationId xmlns:a16="http://schemas.microsoft.com/office/drawing/2014/main" id="{8E625644-9E64-42AB-946A-0D5EEE7ECA21}"/>
              </a:ext>
            </a:extLst>
          </p:cNvPr>
          <p:cNvSpPr txBox="1">
            <a:spLocks/>
          </p:cNvSpPr>
          <p:nvPr/>
        </p:nvSpPr>
        <p:spPr>
          <a:xfrm>
            <a:off x="1283750" y="1352550"/>
            <a:ext cx="10725687" cy="59424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spc="0" dirty="0">
                <a:solidFill>
                  <a:schemeClr val="tx1"/>
                </a:solidFill>
                <a:latin typeface="+mn-lt"/>
              </a:rPr>
              <a:t>Azure-based service used to back up and restore data in Microsoft cloud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297437B7-37AF-4283-9756-45B76A788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283751" y="2050805"/>
            <a:ext cx="1072568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1" name="Picture 170" descr="Icon of 3 interlap arc">
            <a:extLst>
              <a:ext uri="{FF2B5EF4-FFF2-40B4-BE49-F238E27FC236}">
                <a16:creationId xmlns:a16="http://schemas.microsoft.com/office/drawing/2014/main" id="{0782E0E9-1D8D-4B5B-BBA0-FD2249143E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03" y="2087193"/>
            <a:ext cx="688848" cy="688848"/>
          </a:xfrm>
          <a:prstGeom prst="rect">
            <a:avLst/>
          </a:prstGeom>
        </p:spPr>
      </p:pic>
      <p:sp>
        <p:nvSpPr>
          <p:cNvPr id="177" name="Text Placeholder 5 - 1">
            <a:extLst>
              <a:ext uri="{FF2B5EF4-FFF2-40B4-BE49-F238E27FC236}">
                <a16:creationId xmlns:a16="http://schemas.microsoft.com/office/drawing/2014/main" id="{39CEB40B-D369-4C0A-9C03-F2350EE507E6}"/>
              </a:ext>
            </a:extLst>
          </p:cNvPr>
          <p:cNvSpPr txBox="1">
            <a:spLocks/>
          </p:cNvSpPr>
          <p:nvPr/>
        </p:nvSpPr>
        <p:spPr>
          <a:xfrm>
            <a:off x="1283750" y="2113631"/>
            <a:ext cx="10725687" cy="59424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spc="0">
                <a:solidFill>
                  <a:schemeClr val="tx1"/>
                </a:solidFill>
                <a:latin typeface="+mn-lt"/>
              </a:rPr>
              <a:t>Automatic Storage Management</a:t>
            </a:r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532477A2-D4A0-406F-B83C-85ECFC429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283751" y="2811885"/>
            <a:ext cx="1072568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0" name="Picture 249" descr="Icon of 3 boxes on top each other">
            <a:extLst>
              <a:ext uri="{FF2B5EF4-FFF2-40B4-BE49-F238E27FC236}">
                <a16:creationId xmlns:a16="http://schemas.microsoft.com/office/drawing/2014/main" id="{7A3AFE76-F223-4FF6-A38B-86381CF82CB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" t="645" r="645" b="645"/>
          <a:stretch/>
        </p:blipFill>
        <p:spPr>
          <a:xfrm>
            <a:off x="432953" y="2852723"/>
            <a:ext cx="681472" cy="681472"/>
          </a:xfrm>
          <a:prstGeom prst="ellipse">
            <a:avLst/>
          </a:prstGeom>
        </p:spPr>
      </p:pic>
      <p:sp>
        <p:nvSpPr>
          <p:cNvPr id="264" name="Text Placeholder 5 - 2">
            <a:extLst>
              <a:ext uri="{FF2B5EF4-FFF2-40B4-BE49-F238E27FC236}">
                <a16:creationId xmlns:a16="http://schemas.microsoft.com/office/drawing/2014/main" id="{8847DECC-7EB7-4F64-8391-D56527B5D00C}"/>
              </a:ext>
            </a:extLst>
          </p:cNvPr>
          <p:cNvSpPr txBox="1">
            <a:spLocks/>
          </p:cNvSpPr>
          <p:nvPr/>
        </p:nvSpPr>
        <p:spPr>
          <a:xfrm>
            <a:off x="1283750" y="2874712"/>
            <a:ext cx="10725687" cy="58417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spc="0" dirty="0">
                <a:solidFill>
                  <a:schemeClr val="tx1"/>
                </a:solidFill>
                <a:latin typeface="+mn-lt"/>
              </a:rPr>
              <a:t>Multiple storage options</a:t>
            </a:r>
          </a:p>
        </p:txBody>
      </p: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38D86F30-A1AB-4FE6-BEF6-7823544B1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283751" y="3572965"/>
            <a:ext cx="1072568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3" name="Picture 432" descr="Icon of data centers">
            <a:extLst>
              <a:ext uri="{FF2B5EF4-FFF2-40B4-BE49-F238E27FC236}">
                <a16:creationId xmlns:a16="http://schemas.microsoft.com/office/drawing/2014/main" id="{C74DE31D-D8B7-4468-907E-CDC519134B5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03" y="3607285"/>
            <a:ext cx="688848" cy="690372"/>
          </a:xfrm>
          <a:prstGeom prst="rect">
            <a:avLst/>
          </a:prstGeom>
        </p:spPr>
      </p:pic>
      <p:sp>
        <p:nvSpPr>
          <p:cNvPr id="434" name="Text Placeholder 5 - 3">
            <a:extLst>
              <a:ext uri="{FF2B5EF4-FFF2-40B4-BE49-F238E27FC236}">
                <a16:creationId xmlns:a16="http://schemas.microsoft.com/office/drawing/2014/main" id="{B5E094FC-514D-4E4B-8EFC-EA94B19A1994}"/>
              </a:ext>
            </a:extLst>
          </p:cNvPr>
          <p:cNvSpPr txBox="1">
            <a:spLocks/>
          </p:cNvSpPr>
          <p:nvPr/>
        </p:nvSpPr>
        <p:spPr>
          <a:xfrm>
            <a:off x="1283750" y="3635793"/>
            <a:ext cx="10725687" cy="59424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spc="0" dirty="0">
                <a:solidFill>
                  <a:schemeClr val="tx1"/>
                </a:solidFill>
                <a:latin typeface="+mn-lt"/>
              </a:rPr>
              <a:t>Unlimited data transfer</a:t>
            </a:r>
          </a:p>
        </p:txBody>
      </p: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517C3B0B-9D17-4676-8D4A-F41803200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283751" y="4334045"/>
            <a:ext cx="1072568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6" name="Picture 435" descr="Icon of circles in different sizes">
            <a:extLst>
              <a:ext uri="{FF2B5EF4-FFF2-40B4-BE49-F238E27FC236}">
                <a16:creationId xmlns:a16="http://schemas.microsoft.com/office/drawing/2014/main" id="{288C4950-DD32-41F2-89E1-1A2640550CC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" t="1462" r="1462" b="1462"/>
          <a:stretch/>
        </p:blipFill>
        <p:spPr>
          <a:xfrm>
            <a:off x="438573" y="4378457"/>
            <a:ext cx="668708" cy="670188"/>
          </a:xfrm>
          <a:prstGeom prst="ellipse">
            <a:avLst/>
          </a:prstGeom>
        </p:spPr>
      </p:pic>
      <p:sp>
        <p:nvSpPr>
          <p:cNvPr id="437" name="Text Placeholder 5 - 4">
            <a:extLst>
              <a:ext uri="{FF2B5EF4-FFF2-40B4-BE49-F238E27FC236}">
                <a16:creationId xmlns:a16="http://schemas.microsoft.com/office/drawing/2014/main" id="{8B089078-C9A1-49A7-86C8-E8242B1DDB7E}"/>
              </a:ext>
            </a:extLst>
          </p:cNvPr>
          <p:cNvSpPr txBox="1">
            <a:spLocks/>
          </p:cNvSpPr>
          <p:nvPr/>
        </p:nvSpPr>
        <p:spPr>
          <a:xfrm>
            <a:off x="1283750" y="4396874"/>
            <a:ext cx="10725687" cy="59424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spc="0">
                <a:solidFill>
                  <a:schemeClr val="tx1"/>
                </a:solidFill>
                <a:latin typeface="+mn-lt"/>
              </a:rPr>
              <a:t>Data encryption</a:t>
            </a:r>
          </a:p>
        </p:txBody>
      </p: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76AB5375-9565-40A4-8700-4FED26C53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283751" y="5095125"/>
            <a:ext cx="1072568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4" name="Picture 443" descr="Icon of a arrow in a circular path with a timer inside the circle">
            <a:extLst>
              <a:ext uri="{FF2B5EF4-FFF2-40B4-BE49-F238E27FC236}">
                <a16:creationId xmlns:a16="http://schemas.microsoft.com/office/drawing/2014/main" id="{93BB7C5E-7C12-4020-82CD-9E9A0AC68BC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03" y="5129445"/>
            <a:ext cx="690372" cy="690372"/>
          </a:xfrm>
          <a:prstGeom prst="rect">
            <a:avLst/>
          </a:prstGeom>
        </p:spPr>
      </p:pic>
      <p:sp>
        <p:nvSpPr>
          <p:cNvPr id="445" name="Text Placeholder 5 - 5">
            <a:extLst>
              <a:ext uri="{FF2B5EF4-FFF2-40B4-BE49-F238E27FC236}">
                <a16:creationId xmlns:a16="http://schemas.microsoft.com/office/drawing/2014/main" id="{092B94C8-7B67-4611-B56F-2527F1380F71}"/>
              </a:ext>
            </a:extLst>
          </p:cNvPr>
          <p:cNvSpPr txBox="1">
            <a:spLocks/>
          </p:cNvSpPr>
          <p:nvPr/>
        </p:nvSpPr>
        <p:spPr>
          <a:xfrm>
            <a:off x="1283750" y="5157955"/>
            <a:ext cx="10725687" cy="59424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spc="0" dirty="0">
                <a:solidFill>
                  <a:schemeClr val="tx1"/>
                </a:solidFill>
                <a:latin typeface="+mn-lt"/>
              </a:rPr>
              <a:t>Application consistent backup</a:t>
            </a:r>
          </a:p>
        </p:txBody>
      </p: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940092E0-661B-4684-BB6F-D751AFE71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283751" y="5856205"/>
            <a:ext cx="1072568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7" name="Picture 446" descr="Icon of a lightning bolt symbol inside a circle">
            <a:extLst>
              <a:ext uri="{FF2B5EF4-FFF2-40B4-BE49-F238E27FC236}">
                <a16:creationId xmlns:a16="http://schemas.microsoft.com/office/drawing/2014/main" id="{B12D8661-246D-4C4C-83C6-7F70B123074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" t="645" r="645" b="645"/>
          <a:stretch/>
        </p:blipFill>
        <p:spPr>
          <a:xfrm>
            <a:off x="432953" y="5894979"/>
            <a:ext cx="681472" cy="681472"/>
          </a:xfrm>
          <a:prstGeom prst="ellipse">
            <a:avLst/>
          </a:prstGeom>
        </p:spPr>
      </p:pic>
      <p:sp>
        <p:nvSpPr>
          <p:cNvPr id="448" name="Text Placeholder 5 - 6">
            <a:extLst>
              <a:ext uri="{FF2B5EF4-FFF2-40B4-BE49-F238E27FC236}">
                <a16:creationId xmlns:a16="http://schemas.microsoft.com/office/drawing/2014/main" id="{B6855D6A-2358-421D-A38E-65B2CF11A738}"/>
              </a:ext>
            </a:extLst>
          </p:cNvPr>
          <p:cNvSpPr txBox="1">
            <a:spLocks/>
          </p:cNvSpPr>
          <p:nvPr/>
        </p:nvSpPr>
        <p:spPr>
          <a:xfrm>
            <a:off x="1283750" y="5919034"/>
            <a:ext cx="10725687" cy="59424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spc="0">
                <a:solidFill>
                  <a:schemeClr val="tx1"/>
                </a:solidFill>
                <a:latin typeface="+mn-lt"/>
              </a:rPr>
              <a:t>Long-term retention</a:t>
            </a:r>
          </a:p>
        </p:txBody>
      </p:sp>
    </p:spTree>
    <p:extLst>
      <p:ext uri="{BB962C8B-B14F-4D97-AF65-F5344CB8AC3E}">
        <p14:creationId xmlns:p14="http://schemas.microsoft.com/office/powerpoint/2010/main" val="265937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 Services Vault Backup Options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F1B11E1-A04A-493E-9448-30162AC90C28}"/>
              </a:ext>
            </a:extLst>
          </p:cNvPr>
          <p:cNvSpPr/>
          <p:nvPr/>
        </p:nvSpPr>
        <p:spPr>
          <a:xfrm>
            <a:off x="427036" y="1253790"/>
            <a:ext cx="5712682" cy="639764"/>
          </a:xfrm>
          <a:custGeom>
            <a:avLst/>
            <a:gdLst>
              <a:gd name="connsiteX0" fmla="*/ 0 w 2377347"/>
              <a:gd name="connsiteY0" fmla="*/ 0 h 1188673"/>
              <a:gd name="connsiteX1" fmla="*/ 2377347 w 2377347"/>
              <a:gd name="connsiteY1" fmla="*/ 0 h 1188673"/>
              <a:gd name="connsiteX2" fmla="*/ 2377347 w 2377347"/>
              <a:gd name="connsiteY2" fmla="*/ 1188673 h 1188673"/>
              <a:gd name="connsiteX3" fmla="*/ 0 w 2377347"/>
              <a:gd name="connsiteY3" fmla="*/ 1188673 h 1188673"/>
              <a:gd name="connsiteX4" fmla="*/ 0 w 2377347"/>
              <a:gd name="connsiteY4" fmla="*/ 0 h 1188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7347" h="1188673">
                <a:moveTo>
                  <a:pt x="0" y="0"/>
                </a:moveTo>
                <a:lnTo>
                  <a:pt x="2377347" y="0"/>
                </a:lnTo>
                <a:lnTo>
                  <a:pt x="2377347" y="1188673"/>
                </a:lnTo>
                <a:lnTo>
                  <a:pt x="0" y="1188673"/>
                </a:lnTo>
                <a:lnTo>
                  <a:pt x="0" y="0"/>
                </a:lnTo>
                <a:close/>
              </a:path>
            </a:pathLst>
          </a:custGeom>
          <a:solidFill>
            <a:srgbClr val="243A5E"/>
          </a:solidFill>
          <a:ln w="6350">
            <a:solidFill>
              <a:srgbClr val="243A5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200">
                <a:solidFill>
                  <a:schemeClr val="bg1"/>
                </a:solidFill>
                <a:latin typeface="+mj-lt"/>
              </a:rPr>
              <a:t>Azure Workloads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50CA24-7ECC-4082-8E68-B418EAFEB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27038" y="2030378"/>
            <a:ext cx="5712682" cy="4343638"/>
          </a:xfrm>
          <a:prstGeom prst="rect">
            <a:avLst/>
          </a:prstGeom>
          <a:noFill/>
          <a:ln w="1905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5" descr="Screenshot of the Azure backup page. The what do you want to backup drop-down selections are shown. Azure Fileshare is selected">
            <a:extLst>
              <a:ext uri="{FF2B5EF4-FFF2-40B4-BE49-F238E27FC236}">
                <a16:creationId xmlns:a16="http://schemas.microsoft.com/office/drawing/2014/main" id="{D33D6452-392E-4439-BD51-62B1D60C39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22" y="2207262"/>
            <a:ext cx="4530516" cy="3932281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600769-4A1D-47D7-8C3F-78DF2281ABDE}"/>
              </a:ext>
            </a:extLst>
          </p:cNvPr>
          <p:cNvSpPr/>
          <p:nvPr/>
        </p:nvSpPr>
        <p:spPr>
          <a:xfrm>
            <a:off x="6296755" y="1253790"/>
            <a:ext cx="5712682" cy="639764"/>
          </a:xfrm>
          <a:custGeom>
            <a:avLst/>
            <a:gdLst>
              <a:gd name="connsiteX0" fmla="*/ 0 w 2377347"/>
              <a:gd name="connsiteY0" fmla="*/ 0 h 1188673"/>
              <a:gd name="connsiteX1" fmla="*/ 2377347 w 2377347"/>
              <a:gd name="connsiteY1" fmla="*/ 0 h 1188673"/>
              <a:gd name="connsiteX2" fmla="*/ 2377347 w 2377347"/>
              <a:gd name="connsiteY2" fmla="*/ 1188673 h 1188673"/>
              <a:gd name="connsiteX3" fmla="*/ 0 w 2377347"/>
              <a:gd name="connsiteY3" fmla="*/ 1188673 h 1188673"/>
              <a:gd name="connsiteX4" fmla="*/ 0 w 2377347"/>
              <a:gd name="connsiteY4" fmla="*/ 0 h 1188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7347" h="1188673">
                <a:moveTo>
                  <a:pt x="0" y="0"/>
                </a:moveTo>
                <a:lnTo>
                  <a:pt x="2377347" y="0"/>
                </a:lnTo>
                <a:lnTo>
                  <a:pt x="2377347" y="1188673"/>
                </a:lnTo>
                <a:lnTo>
                  <a:pt x="0" y="1188673"/>
                </a:lnTo>
                <a:lnTo>
                  <a:pt x="0" y="0"/>
                </a:lnTo>
                <a:close/>
              </a:path>
            </a:pathLst>
          </a:custGeom>
          <a:solidFill>
            <a:srgbClr val="243A5E"/>
          </a:solidFill>
          <a:ln w="6350">
            <a:solidFill>
              <a:srgbClr val="243A5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2200">
                <a:solidFill>
                  <a:schemeClr val="bg1"/>
                </a:solidFill>
                <a:latin typeface="+mj-lt"/>
              </a:rPr>
              <a:t>On-Premises Workloads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9283411-5493-47CF-8531-89BF34BF0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6296755" y="2030378"/>
            <a:ext cx="5712682" cy="4343638"/>
          </a:xfrm>
          <a:prstGeom prst="rect">
            <a:avLst/>
          </a:prstGeom>
          <a:noFill/>
          <a:ln w="1905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 descr="Screenshot of the Recovery Services vault. The workload is running on-premises. File and Folders is selected as the backup">
            <a:extLst>
              <a:ext uri="{FF2B5EF4-FFF2-40B4-BE49-F238E27FC236}">
                <a16:creationId xmlns:a16="http://schemas.microsoft.com/office/drawing/2014/main" id="{A775974F-919E-4AB8-911C-3A39A66629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792" y="2151785"/>
            <a:ext cx="2826608" cy="41008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5258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CAA92-0A65-4CA5-94E3-663221A9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– Backup Azure file shares</a:t>
            </a:r>
          </a:p>
        </p:txBody>
      </p:sp>
      <p:pic>
        <p:nvPicPr>
          <p:cNvPr id="37" name="Picture 36" descr="Icon of a key">
            <a:extLst>
              <a:ext uri="{FF2B5EF4-FFF2-40B4-BE49-F238E27FC236}">
                <a16:creationId xmlns:a16="http://schemas.microsoft.com/office/drawing/2014/main" id="{E22FC64F-366A-4182-9827-4E1A86789E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13" y="1428749"/>
            <a:ext cx="1043940" cy="104394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0F9826E5-069B-4BF1-AD21-FB0A63207CB9}"/>
              </a:ext>
            </a:extLst>
          </p:cNvPr>
          <p:cNvSpPr/>
          <p:nvPr/>
        </p:nvSpPr>
        <p:spPr bwMode="auto">
          <a:xfrm>
            <a:off x="1816099" y="1417647"/>
            <a:ext cx="10193339" cy="104241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>
                <a:solidFill>
                  <a:schemeClr val="tx1"/>
                </a:solidFill>
              </a:rPr>
              <a:t>Configure a storage account with file share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D50CE6E-5495-437F-AD69-D47527263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816100" y="2582068"/>
            <a:ext cx="1019333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 descr="Icon of a security lock">
            <a:extLst>
              <a:ext uri="{FF2B5EF4-FFF2-40B4-BE49-F238E27FC236}">
                <a16:creationId xmlns:a16="http://schemas.microsoft.com/office/drawing/2014/main" id="{7F81FA8D-0371-454E-A656-F9A87918E6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13" y="2692399"/>
            <a:ext cx="1043940" cy="1043940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6C93853C-47B1-4A6A-97D5-1AD5400C4EA5}"/>
              </a:ext>
            </a:extLst>
          </p:cNvPr>
          <p:cNvSpPr/>
          <p:nvPr/>
        </p:nvSpPr>
        <p:spPr bwMode="auto">
          <a:xfrm>
            <a:off x="1816099" y="2685823"/>
            <a:ext cx="10193339" cy="104241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>
                <a:solidFill>
                  <a:schemeClr val="tx1"/>
                </a:solidFill>
              </a:rPr>
              <a:t>Create a Recovery Services vault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F13134D-1DDF-4C1D-B531-BDA7B871B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816100" y="3845718"/>
            <a:ext cx="1019333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01" descr="Icon of a screwdriver and a wrench">
            <a:extLst>
              <a:ext uri="{FF2B5EF4-FFF2-40B4-BE49-F238E27FC236}">
                <a16:creationId xmlns:a16="http://schemas.microsoft.com/office/drawing/2014/main" id="{D5D18D42-66EC-453D-8EBE-9E486346EB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13" y="3955097"/>
            <a:ext cx="1045464" cy="1043940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99DF055E-ADAF-4991-ABC7-3BCB3AA504B9}"/>
              </a:ext>
            </a:extLst>
          </p:cNvPr>
          <p:cNvSpPr/>
          <p:nvPr/>
        </p:nvSpPr>
        <p:spPr bwMode="auto">
          <a:xfrm>
            <a:off x="1816099" y="3953999"/>
            <a:ext cx="10193339" cy="104241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>
                <a:solidFill>
                  <a:schemeClr val="tx1"/>
                </a:solidFill>
              </a:rPr>
              <a:t>Configure file share backup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1DF53E0-B6F7-4C1A-9E00-26E41DE8B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816100" y="5109368"/>
            <a:ext cx="1019333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Picture 111" descr="Icon of an arrow in a circular motion and a cloud inside it">
            <a:extLst>
              <a:ext uri="{FF2B5EF4-FFF2-40B4-BE49-F238E27FC236}">
                <a16:creationId xmlns:a16="http://schemas.microsoft.com/office/drawing/2014/main" id="{DAB5CE6F-BE7D-4BCC-B68C-34307C4C750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13" y="5218748"/>
            <a:ext cx="1043940" cy="1043940"/>
          </a:xfrm>
          <a:prstGeom prst="rect">
            <a:avLst/>
          </a:prstGeom>
        </p:spPr>
      </p:pic>
      <p:sp>
        <p:nvSpPr>
          <p:cNvPr id="113" name="Rectangle 112">
            <a:extLst>
              <a:ext uri="{FF2B5EF4-FFF2-40B4-BE49-F238E27FC236}">
                <a16:creationId xmlns:a16="http://schemas.microsoft.com/office/drawing/2014/main" id="{2C7CFFB0-1F55-430A-B88C-01012E8AC2DA}"/>
              </a:ext>
            </a:extLst>
          </p:cNvPr>
          <p:cNvSpPr/>
          <p:nvPr/>
        </p:nvSpPr>
        <p:spPr bwMode="auto">
          <a:xfrm>
            <a:off x="1816099" y="5222174"/>
            <a:ext cx="10193339" cy="104241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>
                <a:solidFill>
                  <a:schemeClr val="tx1"/>
                </a:solidFill>
              </a:rPr>
              <a:t>Verify the file share backup</a:t>
            </a:r>
          </a:p>
        </p:txBody>
      </p:sp>
    </p:spTree>
    <p:extLst>
      <p:ext uri="{BB962C8B-B14F-4D97-AF65-F5344CB8AC3E}">
        <p14:creationId xmlns:p14="http://schemas.microsoft.com/office/powerpoint/2010/main" val="184848862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D2DD4-486A-4777-967F-6E5A31A76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On-premises File and Folder Backup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A938F5-8001-483E-BFE2-9C21792029A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427038" y="1262744"/>
            <a:ext cx="5455458" cy="111469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285750">
              <a:spcBef>
                <a:spcPts val="120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en-US" sz="2200" dirty="0">
                <a:solidFill>
                  <a:schemeClr val="tx1"/>
                </a:solidFill>
              </a:rPr>
              <a:t>Create the recovery services vault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5142C4-1908-48D3-B6AE-412110AD833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427037" y="2593189"/>
            <a:ext cx="5455458" cy="111469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285750">
              <a:spcBef>
                <a:spcPts val="1200"/>
              </a:spcBef>
              <a:buFont typeface="+mj-lt"/>
              <a:buAutoNum type="arabicPeriod" startAt="2"/>
              <a:tabLst>
                <a:tab pos="342900" algn="l"/>
              </a:tabLst>
            </a:pPr>
            <a:r>
              <a:rPr lang="en-US" sz="2200" dirty="0">
                <a:solidFill>
                  <a:schemeClr val="tx1"/>
                </a:solidFill>
              </a:rPr>
              <a:t>Download the agent and credential file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76ADE1-F212-47CD-B58E-E3774A5AAB1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427037" y="3923634"/>
            <a:ext cx="5455458" cy="111469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285750">
              <a:spcBef>
                <a:spcPts val="1200"/>
              </a:spcBef>
              <a:buFont typeface="+mj-lt"/>
              <a:buAutoNum type="arabicPeriod" startAt="3"/>
              <a:tabLst>
                <a:tab pos="342900" algn="l"/>
              </a:tabLst>
            </a:pPr>
            <a:r>
              <a:rPr lang="en-US" sz="2200">
                <a:solidFill>
                  <a:schemeClr val="tx1"/>
                </a:solidFill>
              </a:rPr>
              <a:t>Install and register agent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C88CE8-8384-4E3C-823A-A814C613836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427037" y="5254079"/>
            <a:ext cx="5455458" cy="110766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285750">
              <a:spcBef>
                <a:spcPts val="1200"/>
              </a:spcBef>
              <a:buFont typeface="+mj-lt"/>
              <a:buAutoNum type="arabicPeriod" startAt="4"/>
              <a:tabLst>
                <a:tab pos="342900" algn="l"/>
              </a:tabLst>
            </a:pPr>
            <a:r>
              <a:rPr lang="en-US" sz="2200">
                <a:solidFill>
                  <a:schemeClr val="tx1"/>
                </a:solidFill>
              </a:rPr>
              <a:t>Configure the backup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F16311-31DB-475C-A31F-B9734CC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6037943" y="1262743"/>
            <a:ext cx="5971495" cy="5099003"/>
          </a:xfrm>
          <a:prstGeom prst="rect">
            <a:avLst/>
          </a:prstGeom>
          <a:noFill/>
          <a:ln w="1905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IN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 descr="An Azure recovery services vault is receiving data from an Azure backup agent">
            <a:extLst>
              <a:ext uri="{FF2B5EF4-FFF2-40B4-BE49-F238E27FC236}">
                <a16:creationId xmlns:a16="http://schemas.microsoft.com/office/drawing/2014/main" id="{71EAF5ED-213B-48CD-8B85-E9817FCD8A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580" y="1282575"/>
            <a:ext cx="4914220" cy="509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78303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Azure Recovery Services Agent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A994EE-77CF-4804-9703-5E80626C0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27038" y="1262743"/>
            <a:ext cx="11582400" cy="3529919"/>
          </a:xfrm>
          <a:prstGeom prst="rect">
            <a:avLst/>
          </a:prstGeom>
          <a:noFill/>
          <a:ln w="1905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4" descr="Screenshot of the MARS agent dashboard. Several completed backup jobs are shown">
            <a:extLst>
              <a:ext uri="{FF2B5EF4-FFF2-40B4-BE49-F238E27FC236}">
                <a16:creationId xmlns:a16="http://schemas.microsoft.com/office/drawing/2014/main" id="{14EEFCAF-EAD3-451A-A004-FAB6504AA8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848" y="1492768"/>
            <a:ext cx="7748780" cy="3008894"/>
          </a:xfrm>
          <a:prstGeom prst="rect">
            <a:avLst/>
          </a:prstGeom>
          <a:ln>
            <a:noFill/>
          </a:ln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2E1E798-E41B-4186-9DFC-6A5169249139}"/>
              </a:ext>
            </a:extLst>
          </p:cNvPr>
          <p:cNvSpPr/>
          <p:nvPr/>
        </p:nvSpPr>
        <p:spPr>
          <a:xfrm>
            <a:off x="427037" y="4956145"/>
            <a:ext cx="2772988" cy="1405601"/>
          </a:xfrm>
          <a:custGeom>
            <a:avLst/>
            <a:gdLst>
              <a:gd name="connsiteX0" fmla="*/ 0 w 2377347"/>
              <a:gd name="connsiteY0" fmla="*/ 0 h 1188673"/>
              <a:gd name="connsiteX1" fmla="*/ 2377347 w 2377347"/>
              <a:gd name="connsiteY1" fmla="*/ 0 h 1188673"/>
              <a:gd name="connsiteX2" fmla="*/ 2377347 w 2377347"/>
              <a:gd name="connsiteY2" fmla="*/ 1188673 h 1188673"/>
              <a:gd name="connsiteX3" fmla="*/ 0 w 2377347"/>
              <a:gd name="connsiteY3" fmla="*/ 1188673 h 1188673"/>
              <a:gd name="connsiteX4" fmla="*/ 0 w 2377347"/>
              <a:gd name="connsiteY4" fmla="*/ 0 h 1188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7347" h="1188673">
                <a:moveTo>
                  <a:pt x="0" y="0"/>
                </a:moveTo>
                <a:lnTo>
                  <a:pt x="2377347" y="0"/>
                </a:lnTo>
                <a:lnTo>
                  <a:pt x="2377347" y="1188673"/>
                </a:lnTo>
                <a:lnTo>
                  <a:pt x="0" y="118867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40" tIns="45720" rIns="91440" bIns="45720" numCol="1" spcCol="1270" anchor="t" anchorCtr="0">
            <a:noAutofit/>
          </a:bodyPr>
          <a:lstStyle/>
          <a:p>
            <a:pPr>
              <a:spcBef>
                <a:spcPts val="1200"/>
              </a:spcBef>
            </a:pPr>
            <a:r>
              <a:rPr lang="en-US" dirty="0">
                <a:solidFill>
                  <a:schemeClr val="tx1"/>
                </a:solidFill>
              </a:rPr>
              <a:t>Backup or recover files and folders on physical or virtual Windows OS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(VMs can be on-premises or in Azure)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72BC599-EEAF-4440-8C45-6903D0D7F4E7}"/>
              </a:ext>
            </a:extLst>
          </p:cNvPr>
          <p:cNvSpPr/>
          <p:nvPr/>
        </p:nvSpPr>
        <p:spPr>
          <a:xfrm>
            <a:off x="3363508" y="4956145"/>
            <a:ext cx="2772988" cy="1405601"/>
          </a:xfrm>
          <a:custGeom>
            <a:avLst/>
            <a:gdLst>
              <a:gd name="connsiteX0" fmla="*/ 0 w 2377347"/>
              <a:gd name="connsiteY0" fmla="*/ 0 h 1188673"/>
              <a:gd name="connsiteX1" fmla="*/ 2377347 w 2377347"/>
              <a:gd name="connsiteY1" fmla="*/ 0 h 1188673"/>
              <a:gd name="connsiteX2" fmla="*/ 2377347 w 2377347"/>
              <a:gd name="connsiteY2" fmla="*/ 1188673 h 1188673"/>
              <a:gd name="connsiteX3" fmla="*/ 0 w 2377347"/>
              <a:gd name="connsiteY3" fmla="*/ 1188673 h 1188673"/>
              <a:gd name="connsiteX4" fmla="*/ 0 w 2377347"/>
              <a:gd name="connsiteY4" fmla="*/ 0 h 1188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7347" h="1188673">
                <a:moveTo>
                  <a:pt x="0" y="0"/>
                </a:moveTo>
                <a:lnTo>
                  <a:pt x="2377347" y="0"/>
                </a:lnTo>
                <a:lnTo>
                  <a:pt x="2377347" y="1188673"/>
                </a:lnTo>
                <a:lnTo>
                  <a:pt x="0" y="118867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40" tIns="45720" rIns="91440" bIns="45720" numCol="1" spcCol="1270" anchor="t" anchorCtr="0">
            <a:noAutofit/>
          </a:bodyPr>
          <a:lstStyle/>
          <a:p>
            <a:pPr>
              <a:spcBef>
                <a:spcPts val="1200"/>
              </a:spcBef>
            </a:pPr>
            <a:r>
              <a:rPr lang="en-US">
                <a:solidFill>
                  <a:schemeClr val="tx1"/>
                </a:solidFill>
              </a:rPr>
              <a:t>No separate backup server required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6396755-B700-478E-84EE-2B92573961F2}"/>
              </a:ext>
            </a:extLst>
          </p:cNvPr>
          <p:cNvSpPr/>
          <p:nvPr/>
        </p:nvSpPr>
        <p:spPr>
          <a:xfrm>
            <a:off x="6299979" y="4956145"/>
            <a:ext cx="2772988" cy="1405601"/>
          </a:xfrm>
          <a:custGeom>
            <a:avLst/>
            <a:gdLst>
              <a:gd name="connsiteX0" fmla="*/ 0 w 2377347"/>
              <a:gd name="connsiteY0" fmla="*/ 0 h 1188673"/>
              <a:gd name="connsiteX1" fmla="*/ 2377347 w 2377347"/>
              <a:gd name="connsiteY1" fmla="*/ 0 h 1188673"/>
              <a:gd name="connsiteX2" fmla="*/ 2377347 w 2377347"/>
              <a:gd name="connsiteY2" fmla="*/ 1188673 h 1188673"/>
              <a:gd name="connsiteX3" fmla="*/ 0 w 2377347"/>
              <a:gd name="connsiteY3" fmla="*/ 1188673 h 1188673"/>
              <a:gd name="connsiteX4" fmla="*/ 0 w 2377347"/>
              <a:gd name="connsiteY4" fmla="*/ 0 h 1188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7347" h="1188673">
                <a:moveTo>
                  <a:pt x="0" y="0"/>
                </a:moveTo>
                <a:lnTo>
                  <a:pt x="2377347" y="0"/>
                </a:lnTo>
                <a:lnTo>
                  <a:pt x="2377347" y="1188673"/>
                </a:lnTo>
                <a:lnTo>
                  <a:pt x="0" y="118867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40" tIns="45720" rIns="91440" bIns="45720" numCol="1" spcCol="1270" anchor="t" anchorCtr="0">
            <a:noAutofit/>
          </a:bodyPr>
          <a:lstStyle/>
          <a:p>
            <a:pPr>
              <a:spcBef>
                <a:spcPts val="1200"/>
              </a:spcBef>
            </a:pPr>
            <a:r>
              <a:rPr lang="en-US">
                <a:solidFill>
                  <a:schemeClr val="tx1"/>
                </a:solidFill>
              </a:rPr>
              <a:t>Not application aware; file, folder, and volume-level restore only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96009CC-14B0-4941-ACBB-7F661566C0C6}"/>
              </a:ext>
            </a:extLst>
          </p:cNvPr>
          <p:cNvSpPr/>
          <p:nvPr/>
        </p:nvSpPr>
        <p:spPr>
          <a:xfrm>
            <a:off x="9236449" y="4956145"/>
            <a:ext cx="2772988" cy="1405601"/>
          </a:xfrm>
          <a:custGeom>
            <a:avLst/>
            <a:gdLst>
              <a:gd name="connsiteX0" fmla="*/ 0 w 2377347"/>
              <a:gd name="connsiteY0" fmla="*/ 0 h 1188673"/>
              <a:gd name="connsiteX1" fmla="*/ 2377347 w 2377347"/>
              <a:gd name="connsiteY1" fmla="*/ 0 h 1188673"/>
              <a:gd name="connsiteX2" fmla="*/ 2377347 w 2377347"/>
              <a:gd name="connsiteY2" fmla="*/ 1188673 h 1188673"/>
              <a:gd name="connsiteX3" fmla="*/ 0 w 2377347"/>
              <a:gd name="connsiteY3" fmla="*/ 1188673 h 1188673"/>
              <a:gd name="connsiteX4" fmla="*/ 0 w 2377347"/>
              <a:gd name="connsiteY4" fmla="*/ 0 h 1188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7347" h="1188673">
                <a:moveTo>
                  <a:pt x="0" y="0"/>
                </a:moveTo>
                <a:lnTo>
                  <a:pt x="2377347" y="0"/>
                </a:lnTo>
                <a:lnTo>
                  <a:pt x="2377347" y="1188673"/>
                </a:lnTo>
                <a:lnTo>
                  <a:pt x="0" y="118867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40" tIns="45720" rIns="91440" bIns="45720" numCol="1" spcCol="1270" anchor="t" anchorCtr="0">
            <a:noAutofit/>
          </a:bodyPr>
          <a:lstStyle/>
          <a:p>
            <a:pPr>
              <a:spcBef>
                <a:spcPts val="1200"/>
              </a:spcBef>
            </a:pPr>
            <a:r>
              <a:rPr lang="en-US">
                <a:solidFill>
                  <a:schemeClr val="tx1"/>
                </a:solidFill>
              </a:rPr>
              <a:t>No support for Linux</a:t>
            </a:r>
          </a:p>
        </p:txBody>
      </p:sp>
    </p:spTree>
    <p:extLst>
      <p:ext uri="{BB962C8B-B14F-4D97-AF65-F5344CB8AC3E}">
        <p14:creationId xmlns:p14="http://schemas.microsoft.com/office/powerpoint/2010/main" val="219761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zure 1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TT_Azure_PowerPoint_Template_Dec19" id="{4D812253-AE16-49B7-9E8B-E155C396F1B1}" vid="{CDFF03D5-E879-4992-95FD-25D14F5B9F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2007</Words>
  <Application>Microsoft Office PowerPoint</Application>
  <PresentationFormat>Custom</PresentationFormat>
  <Paragraphs>281</Paragraphs>
  <Slides>28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Segoe UI</vt:lpstr>
      <vt:lpstr>Segoe UI Semibold</vt:lpstr>
      <vt:lpstr>Wingdings</vt:lpstr>
      <vt:lpstr>Azure 1</vt:lpstr>
      <vt:lpstr>AZ-104T00A Module 10:  Data Protection</vt:lpstr>
      <vt:lpstr>Module Overview</vt:lpstr>
      <vt:lpstr>Lesson 01: File and Folder Backups</vt:lpstr>
      <vt:lpstr>File and Folder Backups Overview</vt:lpstr>
      <vt:lpstr>Azure Backup</vt:lpstr>
      <vt:lpstr>Recovery Services Vault Backup Options</vt:lpstr>
      <vt:lpstr>Demonstration – Backup Azure file shares</vt:lpstr>
      <vt:lpstr>Implementing On-premises File and Folder Backup</vt:lpstr>
      <vt:lpstr>Microsoft Azure Recovery Services Agent</vt:lpstr>
      <vt:lpstr>Demonstration – Backup files and folders</vt:lpstr>
      <vt:lpstr>Lesson 02: Virtual Machine Backups</vt:lpstr>
      <vt:lpstr>Virtual machine backups overview</vt:lpstr>
      <vt:lpstr>Virtual Machine Data Protection</vt:lpstr>
      <vt:lpstr>Workload Protection Needs</vt:lpstr>
      <vt:lpstr>Virtual Machine Snapshots</vt:lpstr>
      <vt:lpstr>Recovery Services Vault VM Backup Options</vt:lpstr>
      <vt:lpstr>Implementing VM Backups</vt:lpstr>
      <vt:lpstr>Implementing VM Restore</vt:lpstr>
      <vt:lpstr>Azure Backup Server</vt:lpstr>
      <vt:lpstr>Backup Component Comparison</vt:lpstr>
      <vt:lpstr>Soft Delete</vt:lpstr>
      <vt:lpstr>Azure Site Recovery</vt:lpstr>
      <vt:lpstr>Azure to Azure Architecture</vt:lpstr>
      <vt:lpstr>Lesson 03: Module 10 Lab and Review</vt:lpstr>
      <vt:lpstr>Lab 10 – Backup virtual machines</vt:lpstr>
      <vt:lpstr>Lab 10 – Architecture diagram</vt:lpstr>
      <vt:lpstr>Module Review</vt:lpstr>
      <vt:lpstr>End of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2020-08-04T15:47:09Z</dcterms:created>
  <dcterms:modified xsi:type="dcterms:W3CDTF">2020-12-14T18:16:08Z</dcterms:modified>
</cp:coreProperties>
</file>