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4"/>
  </p:notesMasterIdLst>
  <p:handoutMasterIdLst>
    <p:handoutMasterId r:id="rId45"/>
  </p:handoutMasterIdLst>
  <p:sldIdLst>
    <p:sldId id="1719" r:id="rId2"/>
    <p:sldId id="2543" r:id="rId3"/>
    <p:sldId id="1865" r:id="rId4"/>
    <p:sldId id="2537" r:id="rId5"/>
    <p:sldId id="2548" r:id="rId6"/>
    <p:sldId id="1925" r:id="rId7"/>
    <p:sldId id="1926" r:id="rId8"/>
    <p:sldId id="1927" r:id="rId9"/>
    <p:sldId id="1928" r:id="rId10"/>
    <p:sldId id="1930" r:id="rId11"/>
    <p:sldId id="1931" r:id="rId12"/>
    <p:sldId id="2534" r:id="rId13"/>
    <p:sldId id="2538" r:id="rId14"/>
    <p:sldId id="2115" r:id="rId15"/>
    <p:sldId id="2116" r:id="rId16"/>
    <p:sldId id="2117" r:id="rId17"/>
    <p:sldId id="1940" r:id="rId18"/>
    <p:sldId id="2535" r:id="rId19"/>
    <p:sldId id="2539" r:id="rId20"/>
    <p:sldId id="1911" r:id="rId21"/>
    <p:sldId id="1912" r:id="rId22"/>
    <p:sldId id="1913" r:id="rId23"/>
    <p:sldId id="1889" r:id="rId24"/>
    <p:sldId id="1918" r:id="rId25"/>
    <p:sldId id="1919" r:id="rId26"/>
    <p:sldId id="2542" r:id="rId27"/>
    <p:sldId id="2544" r:id="rId28"/>
    <p:sldId id="2547" r:id="rId29"/>
    <p:sldId id="2511" r:id="rId30"/>
    <p:sldId id="2545" r:id="rId31"/>
    <p:sldId id="2512" r:id="rId32"/>
    <p:sldId id="2549" r:id="rId33"/>
    <p:sldId id="1978" r:id="rId34"/>
    <p:sldId id="2550" r:id="rId35"/>
    <p:sldId id="2518" r:id="rId36"/>
    <p:sldId id="2514" r:id="rId37"/>
    <p:sldId id="2546" r:id="rId38"/>
    <p:sldId id="2007" r:id="rId39"/>
    <p:sldId id="2008" r:id="rId40"/>
    <p:sldId id="2552" r:id="rId41"/>
    <p:sldId id="2241" r:id="rId42"/>
    <p:sldId id="2551"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25" autoAdjust="0"/>
  </p:normalViewPr>
  <p:slideViewPr>
    <p:cSldViewPr snapToGrid="0">
      <p:cViewPr>
        <p:scale>
          <a:sx n="77" d="100"/>
          <a:sy n="77" d="100"/>
        </p:scale>
        <p:origin x="756" y="4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10:16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10:16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10:16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b="1"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https://docs.microsoft.com/en-us/azure/azure-monitor/learn/tutorial-response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https://docs.microsoft.com/en-us/azure/azure-monitor/platform/alerts-metric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https://docs.microsoft.com/en-us/azure/azure-monitor/platform/action-groups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b="1"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https://docs.microsoft.com/en-us/azure/azure-monitor/platform/agents-overview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-https://docs.microsoft.com/en-us/azure/azure-monitor/learn/quick-create-workspace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https://docs.microsoft.com/en-us/azure/azure-monitor/log-query/log-query-overview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https://docs.microsoft.com/en-us/azure/azure-monitor/log-query/get-started-queries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https://docs.microsoft.com/en-us/azure/azure-monitor/log-query/query-language</a:t>
            </a:r>
          </a:p>
          <a:p>
            <a:endParaRPr lang="en-US" dirty="0"/>
          </a:p>
          <a:p>
            <a:r>
              <a:rPr lang="en-US" dirty="0"/>
              <a:t>Azure Monitor log query examples - https://docs.microsoft.com/en-us/azure/azure-monitor/log-query/examples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r>
              <a:rPr lang="en-US" dirty="0"/>
              <a:t>Monitor and troubleshoot virtual networking</a:t>
            </a:r>
          </a:p>
          <a:p>
            <a:pPr marL="171450" indent="-171450">
              <a:buFont typeface="Arial" panose="020B0604020202020204" pitchFamily="34" charset="0"/>
              <a:buChar char="•"/>
            </a:pPr>
            <a:r>
              <a:rPr lang="en-US" dirty="0"/>
              <a:t>Monitor on-premises connectivity</a:t>
            </a:r>
          </a:p>
          <a:p>
            <a:pPr marL="171450" indent="-171450">
              <a:buFont typeface="Arial" panose="020B0604020202020204" pitchFamily="34" charset="0"/>
              <a:buChar char="•"/>
            </a:pPr>
            <a:r>
              <a:rPr lang="en-US" dirty="0"/>
              <a:t>Use Network Performance Monitor</a:t>
            </a:r>
          </a:p>
          <a:p>
            <a:pPr marL="171450" indent="-171450">
              <a:buFont typeface="Arial" panose="020B0604020202020204" pitchFamily="34" charset="0"/>
              <a:buChar char="•"/>
            </a:pPr>
            <a:r>
              <a:rPr lang="en-US" dirty="0"/>
              <a:t>Use Network Watcher</a:t>
            </a:r>
          </a:p>
          <a:p>
            <a:pPr marL="171450" indent="-171450">
              <a:buFont typeface="Arial" panose="020B0604020202020204" pitchFamily="34" charset="0"/>
              <a:buChar char="•"/>
            </a:pPr>
            <a:r>
              <a:rPr lang="en-US" dirty="0"/>
              <a:t>Troubleshoot external networking</a:t>
            </a:r>
          </a:p>
          <a:p>
            <a:pPr marL="171450" indent="-171450">
              <a:buFont typeface="Arial" panose="020B0604020202020204" pitchFamily="34" charset="0"/>
              <a:buChar char="•"/>
            </a:pPr>
            <a:r>
              <a:rPr lang="en-US" dirty="0"/>
              <a:t>Troubleshoot virtual network connectivity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https://docs.microsoft.com/en-us/azure/network-watcher/network-watcher-ip-flow-verify-overview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https://docs.microsoft.com/en-us/azure/network-watcher/network-watcher-next-hop-overview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b="1"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https://docs.microsoft.com/en-us/azure/network-watcher/network-watcher-security-group-view-overview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https://docs.microsoft.com/en-us/azure/network-watcher/network-watcher-troubleshoot-overview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https://docs.microsoft.com/en-us/azure/network-watcher/network-watcher-packet-capture-overview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https://docs.microsoft.com/en-us/azure/network-watcher/network-watcher-connectivity-portal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https://docs.microsoft.com/en-us/azure/network-watcher/network-watcher-nsg-flow-logging-overview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https://docs.microsoft.com/en-us/azure/network-watcher/view-network-topology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https://docs.microsoft.com/en-us/azure/azure-monitor/overview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Monitor an Azure resource with Azure Monitor - https://docs.microsoft.com/en-us/azure/azure-monitor/learn/quick-monitor-azure-resource</a:t>
            </a:r>
          </a:p>
          <a:p>
            <a:endParaRPr lang="en-US" dirty="0"/>
          </a:p>
          <a:p>
            <a:r>
              <a:rPr lang="en-US" dirty="0"/>
              <a:t>Tutorial: Create a metrics chart in Azure Monitor - https://docs.microsoft.com/en-us/azure/azure-monitor/learn/tutorial-metrics-explorer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4481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Collect and analyze resource logs from an Azure resource - https://docs.microsoft.com/en-us/azure/azure-monitor/learn/tutorial-resource-logs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098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https://docs.microsoft.com/en-us/azure/azure-monitor/platform/data-sources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https://docs.microsoft.com/en-us/azure/azure-monitor/platform/activity-log</a:t>
            </a:r>
          </a:p>
          <a:p>
            <a:endParaRPr lang="en-US" dirty="0"/>
          </a:p>
          <a:p>
            <a:r>
              <a:rPr lang="en-US" dirty="0"/>
              <a:t>Send Azure Activity log to Log Analytics workspace using Azure portal - https://docs.microsoft.com/en-us/azure/azure-monitor/learn/quick-collect-activity-log-portal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98934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34.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10.emf"/><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6.emf"/><Relationship Id="rId7"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34.emf"/><Relationship Id="rId4" Type="http://schemas.openxmlformats.org/officeDocument/2006/relationships/image" Target="../media/image9.emf"/><Relationship Id="rId9" Type="http://schemas.openxmlformats.org/officeDocument/2006/relationships/image" Target="../media/image46.emf"/></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1.emf"/><Relationship Id="rId3" Type="http://schemas.openxmlformats.org/officeDocument/2006/relationships/image" Target="../media/image6.emf"/><Relationship Id="rId7" Type="http://schemas.openxmlformats.org/officeDocument/2006/relationships/image" Target="../media/image56.emf"/><Relationship Id="rId12"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5.emf"/><Relationship Id="rId11" Type="http://schemas.openxmlformats.org/officeDocument/2006/relationships/image" Target="../media/image59.emf"/><Relationship Id="rId5" Type="http://schemas.openxmlformats.org/officeDocument/2006/relationships/image" Target="../media/image46.emf"/><Relationship Id="rId10" Type="http://schemas.openxmlformats.org/officeDocument/2006/relationships/image" Target="../media/image58.png"/><Relationship Id="rId4" Type="http://schemas.openxmlformats.org/officeDocument/2006/relationships/image" Target="../media/image10.emf"/><Relationship Id="rId9"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6.emf"/><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emf"/><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svg"/><Relationship Id="rId3" Type="http://schemas.openxmlformats.org/officeDocument/2006/relationships/image" Target="../media/image72.svg"/><Relationship Id="rId7" Type="http://schemas.openxmlformats.org/officeDocument/2006/relationships/image" Target="../media/image76.svg"/><Relationship Id="rId12" Type="http://schemas.openxmlformats.org/officeDocument/2006/relationships/image" Target="../media/image81.png"/><Relationship Id="rId17" Type="http://schemas.openxmlformats.org/officeDocument/2006/relationships/image" Target="../media/image86.svg"/><Relationship Id="rId2" Type="http://schemas.openxmlformats.org/officeDocument/2006/relationships/image" Target="../media/image71.png"/><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svg"/><Relationship Id="rId5" Type="http://schemas.openxmlformats.org/officeDocument/2006/relationships/image" Target="../media/image74.svg"/><Relationship Id="rId15" Type="http://schemas.openxmlformats.org/officeDocument/2006/relationships/image" Target="../media/image84.sv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svg"/><Relationship Id="rId1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emf"/><Relationship Id="rId7"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AZ-104T00A</a:t>
            </a:r>
            <a:br>
              <a:rPr lang="en-US" dirty="0"/>
            </a:br>
            <a:r>
              <a:rPr lang="en-US" dirty="0"/>
              <a:t>Module 11:</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Activity Log</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41143"/>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363069"/>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384995"/>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5406921"/>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sp>
        <p:nvSpPr>
          <p:cNvPr id="11" name="Rectangle 10">
            <a:extLst>
              <a:ext uri="{FF2B5EF4-FFF2-40B4-BE49-F238E27FC236}">
                <a16:creationId xmlns:a16="http://schemas.microsoft.com/office/drawing/2014/main" id="{B67648A2-E8DD-4199-8A2F-DE0EA445427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Azure Alerts</a:t>
            </a:r>
          </a:p>
        </p:txBody>
      </p:sp>
      <p:pic>
        <p:nvPicPr>
          <p:cNvPr id="3" name="Picture 2" descr="Icon of a circle with letter i at the centre">
            <a:extLst>
              <a:ext uri="{FF2B5EF4-FFF2-40B4-BE49-F238E27FC236}">
                <a16:creationId xmlns:a16="http://schemas.microsoft.com/office/drawing/2014/main" id="{0BE1CA0A-916F-4BE0-800D-33E1473BA7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55111" y="3040062"/>
            <a:ext cx="914400" cy="914400"/>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3086894"/>
            <a:ext cx="2506662" cy="820738"/>
          </a:xfrm>
        </p:spPr>
        <p:txBody>
          <a:bodyPr/>
          <a:lstStyle/>
          <a:p>
            <a:r>
              <a:rPr lang="en-US" dirty="0"/>
              <a:t>Azure Alerts Overview</a:t>
            </a:r>
          </a:p>
        </p:txBody>
      </p:sp>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sp>
        <p:nvSpPr>
          <p:cNvPr id="43" name="Rectangle 42">
            <a:extLst>
              <a:ext uri="{FF2B5EF4-FFF2-40B4-BE49-F238E27FC236}">
                <a16:creationId xmlns:a16="http://schemas.microsoft.com/office/drawing/2014/main" id="{622AE29B-6D2A-459C-A224-7E67D61D568B}"/>
              </a:ext>
            </a:extLst>
          </p:cNvPr>
          <p:cNvSpPr/>
          <p:nvPr/>
        </p:nvSpPr>
        <p:spPr bwMode="auto">
          <a:xfrm>
            <a:off x="5093182" y="1356738"/>
            <a:ext cx="691625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Azure Monitor Alerts</a:t>
            </a:r>
          </a:p>
        </p:txBody>
      </p:sp>
      <p:cxnSp>
        <p:nvCxnSpPr>
          <p:cNvPr id="13" name="Straight Connector 12">
            <a:extLst>
              <a:ext uri="{FF2B5EF4-FFF2-40B4-BE49-F238E27FC236}">
                <a16:creationId xmlns:a16="http://schemas.microsoft.com/office/drawing/2014/main" id="{2DEAB5C2-F40D-4597-9B04-D6C9A00A7396}"/>
              </a:ext>
              <a:ext uri="{C183D7F6-B498-43B3-948B-1728B52AA6E4}">
                <adec:decorative xmlns:adec="http://schemas.microsoft.com/office/drawing/2017/decorative" val="1"/>
              </a:ext>
            </a:extLst>
          </p:cNvPr>
          <p:cNvCxnSpPr>
            <a:cxnSpLocks/>
          </p:cNvCxnSpPr>
          <p:nvPr/>
        </p:nvCxnSpPr>
        <p:spPr>
          <a:xfrm>
            <a:off x="5093182" y="2174975"/>
            <a:ext cx="6916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sp>
        <p:nvSpPr>
          <p:cNvPr id="45" name="Rectangle 44">
            <a:extLst>
              <a:ext uri="{FF2B5EF4-FFF2-40B4-BE49-F238E27FC236}">
                <a16:creationId xmlns:a16="http://schemas.microsoft.com/office/drawing/2014/main" id="{CC4A34D8-5E8C-4F06-9EF7-2A66E8E4B741}"/>
              </a:ext>
            </a:extLst>
          </p:cNvPr>
          <p:cNvSpPr/>
          <p:nvPr/>
        </p:nvSpPr>
        <p:spPr bwMode="auto">
          <a:xfrm>
            <a:off x="5093182" y="2623880"/>
            <a:ext cx="691625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Creating Alert Rules</a:t>
            </a:r>
          </a:p>
        </p:txBody>
      </p:sp>
      <p:cxnSp>
        <p:nvCxnSpPr>
          <p:cNvPr id="15" name="Straight Connector 14">
            <a:extLst>
              <a:ext uri="{FF2B5EF4-FFF2-40B4-BE49-F238E27FC236}">
                <a16:creationId xmlns:a16="http://schemas.microsoft.com/office/drawing/2014/main" id="{5D0698F1-BFDF-49B2-AB5F-4F0BB47CF9DD}"/>
              </a:ext>
              <a:ext uri="{C183D7F6-B498-43B3-948B-1728B52AA6E4}">
                <adec:decorative xmlns:adec="http://schemas.microsoft.com/office/drawing/2017/decorative" val="1"/>
              </a:ext>
            </a:extLst>
          </p:cNvPr>
          <p:cNvCxnSpPr>
            <a:cxnSpLocks/>
          </p:cNvCxnSpPr>
          <p:nvPr/>
        </p:nvCxnSpPr>
        <p:spPr>
          <a:xfrm>
            <a:off x="5093182" y="3442117"/>
            <a:ext cx="6916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sp>
        <p:nvSpPr>
          <p:cNvPr id="47" name="Rectangle 46">
            <a:extLst>
              <a:ext uri="{FF2B5EF4-FFF2-40B4-BE49-F238E27FC236}">
                <a16:creationId xmlns:a16="http://schemas.microsoft.com/office/drawing/2014/main" id="{BF560069-5E70-478C-9C34-1811AF9CDD7A}"/>
              </a:ext>
            </a:extLst>
          </p:cNvPr>
          <p:cNvSpPr/>
          <p:nvPr/>
        </p:nvSpPr>
        <p:spPr bwMode="auto">
          <a:xfrm>
            <a:off x="5093182" y="3891022"/>
            <a:ext cx="691625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Action Groups</a:t>
            </a:r>
          </a:p>
        </p:txBody>
      </p:sp>
      <p:cxnSp>
        <p:nvCxnSpPr>
          <p:cNvPr id="17" name="Straight Connector 16">
            <a:extLst>
              <a:ext uri="{FF2B5EF4-FFF2-40B4-BE49-F238E27FC236}">
                <a16:creationId xmlns:a16="http://schemas.microsoft.com/office/drawing/2014/main" id="{AA0EE369-EA33-4E6B-8881-5C540AFE9A54}"/>
              </a:ext>
              <a:ext uri="{C183D7F6-B498-43B3-948B-1728B52AA6E4}">
                <adec:decorative xmlns:adec="http://schemas.microsoft.com/office/drawing/2017/decorative" val="1"/>
              </a:ext>
            </a:extLst>
          </p:cNvPr>
          <p:cNvCxnSpPr>
            <a:cxnSpLocks/>
          </p:cNvCxnSpPr>
          <p:nvPr/>
        </p:nvCxnSpPr>
        <p:spPr>
          <a:xfrm>
            <a:off x="5093182" y="4709259"/>
            <a:ext cx="6916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sp>
        <p:nvSpPr>
          <p:cNvPr id="49" name="Rectangle 48">
            <a:extLst>
              <a:ext uri="{FF2B5EF4-FFF2-40B4-BE49-F238E27FC236}">
                <a16:creationId xmlns:a16="http://schemas.microsoft.com/office/drawing/2014/main" id="{2BA97CF4-8A69-4DE0-B93A-1661AF39A7DD}"/>
              </a:ext>
            </a:extLst>
          </p:cNvPr>
          <p:cNvSpPr/>
          <p:nvPr/>
        </p:nvSpPr>
        <p:spPr bwMode="auto">
          <a:xfrm>
            <a:off x="5093182" y="5158165"/>
            <a:ext cx="691625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10" name="Rectangle 9">
            <a:extLst>
              <a:ext uri="{FF2B5EF4-FFF2-40B4-BE49-F238E27FC236}">
                <a16:creationId xmlns:a16="http://schemas.microsoft.com/office/drawing/2014/main" id="{F9F2B57B-47E1-4D97-9C8B-07D3A82404A5}"/>
              </a:ext>
              <a:ext uri="{C183D7F6-B498-43B3-948B-1728B52AA6E4}">
                <adec:decorative xmlns:adec="http://schemas.microsoft.com/office/drawing/2017/decorative" val="1"/>
              </a:ext>
            </a:extLst>
          </p:cNvPr>
          <p:cNvSpPr/>
          <p:nvPr/>
        </p:nvSpPr>
        <p:spPr bwMode="auto">
          <a:xfrm>
            <a:off x="427038" y="1192214"/>
            <a:ext cx="11582400" cy="40655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4107" y="1354902"/>
            <a:ext cx="7988261" cy="3737798"/>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a:t>
            </a:r>
            <a:r>
              <a:rPr lang="en-US" sz="2200" dirty="0" err="1">
                <a:solidFill>
                  <a:schemeClr val="tx2">
                    <a:lumMod val="50000"/>
                  </a:schemeClr>
                </a:solidFill>
                <a:latin typeface="+mj-lt"/>
              </a:rPr>
              <a:t>detailes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Alert rule 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sp>
        <p:nvSpPr>
          <p:cNvPr id="17" name="Title 16"/>
          <p:cNvSpPr>
            <a:spLocks noGrp="1"/>
          </p:cNvSpPr>
          <p:nvPr>
            <p:ph type="title"/>
          </p:nvPr>
        </p:nvSpPr>
        <p:spPr/>
        <p:txBody>
          <a:bodyPr/>
          <a:lstStyle/>
          <a:p>
            <a:r>
              <a:rPr lang="en-US" dirty="0"/>
              <a:t>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targets</a:t>
            </a:r>
          </a:p>
        </p:txBody>
      </p:sp>
      <p:cxnSp>
        <p:nvCxnSpPr>
          <p:cNvPr id="15" name="Straight Connector 14">
            <a:extLst>
              <a:ext uri="{FF2B5EF4-FFF2-40B4-BE49-F238E27FC236}">
                <a16:creationId xmlns:a16="http://schemas.microsoft.com/office/drawing/2014/main" id="{4F4C569F-D19C-4BDB-B83A-6DB4C4FC0AB4}"/>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A26F77E-AE9F-40F0-AC07-C523266A3C0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3923346"/>
            <a:ext cx="1045464" cy="1045464"/>
          </a:xfrm>
          <a:prstGeom prst="rect">
            <a:avLst/>
          </a:prstGeom>
        </p:spPr>
      </p:pic>
      <p:pic>
        <p:nvPicPr>
          <p:cNvPr id="30" name="Picture 29" descr="Icon of a meter">
            <a:extLst>
              <a:ext uri="{FF2B5EF4-FFF2-40B4-BE49-F238E27FC236}">
                <a16:creationId xmlns:a16="http://schemas.microsoft.com/office/drawing/2014/main" id="{BD6F4E5F-025A-49E2-BA6D-2CFC48B191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7043" y="4220911"/>
            <a:ext cx="541654" cy="450334"/>
          </a:xfrm>
          <a:prstGeom prst="rect">
            <a:avLst/>
          </a:prstGeom>
        </p:spPr>
      </p:pic>
      <p:sp>
        <p:nvSpPr>
          <p:cNvPr id="38" name="Rectangle 37">
            <a:extLst>
              <a:ext uri="{FF2B5EF4-FFF2-40B4-BE49-F238E27FC236}">
                <a16:creationId xmlns:a16="http://schemas.microsoft.com/office/drawing/2014/main" id="{DD3CF5E1-F54B-40A9-A219-48F6E2B8A55A}"/>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400" dirty="0">
                <a:solidFill>
                  <a:schemeClr val="tx1"/>
                </a:solidFill>
              </a:rPr>
              <a:t>Explore alert conditions</a:t>
            </a:r>
          </a:p>
        </p:txBody>
      </p:sp>
      <p:cxnSp>
        <p:nvCxnSpPr>
          <p:cNvPr id="17" name="Straight Connector 16">
            <a:extLst>
              <a:ext uri="{FF2B5EF4-FFF2-40B4-BE49-F238E27FC236}">
                <a16:creationId xmlns:a16="http://schemas.microsoft.com/office/drawing/2014/main" id="{78294AF4-B036-4672-A995-A028A4DCCF05}"/>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FD33F76-6479-418F-938C-C791119C45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5190489"/>
            <a:ext cx="1045464" cy="1045464"/>
          </a:xfrm>
          <a:prstGeom prst="rect">
            <a:avLst/>
          </a:prstGeom>
        </p:spPr>
      </p:pic>
      <p:pic>
        <p:nvPicPr>
          <p:cNvPr id="31" name="Picture 30" descr="Icon of a document">
            <a:extLst>
              <a:ext uri="{FF2B5EF4-FFF2-40B4-BE49-F238E27FC236}">
                <a16:creationId xmlns:a16="http://schemas.microsoft.com/office/drawing/2014/main" id="{F36579CC-DBD4-4784-A006-9B83828286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08" y="5464731"/>
            <a:ext cx="341725" cy="496980"/>
          </a:xfrm>
          <a:prstGeom prst="rect">
            <a:avLst/>
          </a:prstGeom>
        </p:spPr>
      </p:pic>
      <p:sp>
        <p:nvSpPr>
          <p:cNvPr id="40" name="Rectangle 39">
            <a:extLst>
              <a:ext uri="{FF2B5EF4-FFF2-40B4-BE49-F238E27FC236}">
                <a16:creationId xmlns:a16="http://schemas.microsoft.com/office/drawing/2014/main" id="{5FF03F92-C8E6-4D5F-A124-0E44A25ED0A0}"/>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03: Log Analytics</a:t>
            </a:r>
          </a:p>
        </p:txBody>
      </p:sp>
      <p:pic>
        <p:nvPicPr>
          <p:cNvPr id="3" name="Picture 2" descr="Icon of an organizational chart enclosed in a curly brackets">
            <a:extLst>
              <a:ext uri="{FF2B5EF4-FFF2-40B4-BE49-F238E27FC236}">
                <a16:creationId xmlns:a16="http://schemas.microsoft.com/office/drawing/2014/main" id="{8E1D20D2-6B94-4C08-BD65-C727820C4975}"/>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501591" y="3040062"/>
            <a:ext cx="914400" cy="914400"/>
          </a:xfrm>
          <a:prstGeom prst="rect">
            <a:avLst/>
          </a:prstGeom>
        </p:spPr>
      </p:pic>
    </p:spTree>
    <p:extLst>
      <p:ext uri="{BB962C8B-B14F-4D97-AF65-F5344CB8AC3E}">
        <p14:creationId xmlns:p14="http://schemas.microsoft.com/office/powerpoint/2010/main" val="30092580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3086894"/>
            <a:ext cx="2506662" cy="820738"/>
          </a:xfrm>
        </p:spPr>
        <p:txBody>
          <a:bodyPr/>
          <a:lstStyle/>
          <a:p>
            <a:r>
              <a:rPr lang="en-US" dirty="0"/>
              <a:t>Log Analytics Overview</a:t>
            </a:r>
          </a:p>
        </p:txBody>
      </p:sp>
      <p:pic>
        <p:nvPicPr>
          <p:cNvPr id="19" name="Picture 18">
            <a:extLst>
              <a:ext uri="{FF2B5EF4-FFF2-40B4-BE49-F238E27FC236}">
                <a16:creationId xmlns:a16="http://schemas.microsoft.com/office/drawing/2014/main" id="{58B405D4-467A-4718-A1E3-739340ECC06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570537"/>
            <a:ext cx="1050472" cy="1050472"/>
          </a:xfrm>
          <a:prstGeom prst="rect">
            <a:avLst/>
          </a:prstGeom>
        </p:spPr>
      </p:pic>
      <p:pic>
        <p:nvPicPr>
          <p:cNvPr id="112" name="Picture 111" descr="Icon of a series of bars forming a chart">
            <a:extLst>
              <a:ext uri="{FF2B5EF4-FFF2-40B4-BE49-F238E27FC236}">
                <a16:creationId xmlns:a16="http://schemas.microsoft.com/office/drawing/2014/main" id="{41BB7C2A-D177-4B09-B308-1688198FA9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82119" y="878285"/>
            <a:ext cx="380332" cy="434976"/>
          </a:xfrm>
          <a:prstGeom prst="rect">
            <a:avLst/>
          </a:prstGeom>
        </p:spPr>
      </p:pic>
      <p:sp>
        <p:nvSpPr>
          <p:cNvPr id="49" name="Rectangle 48">
            <a:extLst>
              <a:ext uri="{FF2B5EF4-FFF2-40B4-BE49-F238E27FC236}">
                <a16:creationId xmlns:a16="http://schemas.microsoft.com/office/drawing/2014/main" id="{53B635EF-3EA3-471D-B5DF-DB26BC3143F0}"/>
              </a:ext>
            </a:extLst>
          </p:cNvPr>
          <p:cNvSpPr/>
          <p:nvPr/>
        </p:nvSpPr>
        <p:spPr bwMode="auto">
          <a:xfrm>
            <a:off x="4929557" y="941884"/>
            <a:ext cx="2660959"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Log Analytics</a:t>
            </a:r>
          </a:p>
        </p:txBody>
      </p:sp>
      <p:pic>
        <p:nvPicPr>
          <p:cNvPr id="20" name="Picture 19">
            <a:extLst>
              <a:ext uri="{FF2B5EF4-FFF2-40B4-BE49-F238E27FC236}">
                <a16:creationId xmlns:a16="http://schemas.microsoft.com/office/drawing/2014/main" id="{B5086340-DC0C-4989-8132-D02E64A775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2106858"/>
            <a:ext cx="1050472" cy="1050472"/>
          </a:xfrm>
          <a:prstGeom prst="rect">
            <a:avLst/>
          </a:prstGeom>
        </p:spPr>
      </p:pic>
      <p:pic>
        <p:nvPicPr>
          <p:cNvPr id="114" name="Picture 113" descr="Icon of wrench and screw driver">
            <a:extLst>
              <a:ext uri="{FF2B5EF4-FFF2-40B4-BE49-F238E27FC236}">
                <a16:creationId xmlns:a16="http://schemas.microsoft.com/office/drawing/2014/main" id="{0CC0C8ED-300A-49B6-A2B5-6B79B671296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22140" y="2364838"/>
            <a:ext cx="333960" cy="534512"/>
          </a:xfrm>
          <a:prstGeom prst="rect">
            <a:avLst/>
          </a:prstGeom>
        </p:spPr>
      </p:pic>
      <p:sp>
        <p:nvSpPr>
          <p:cNvPr id="51" name="Rectangle 50">
            <a:extLst>
              <a:ext uri="{FF2B5EF4-FFF2-40B4-BE49-F238E27FC236}">
                <a16:creationId xmlns:a16="http://schemas.microsoft.com/office/drawing/2014/main" id="{410938D3-6AE6-4DC0-B41D-5B49832A73A9}"/>
              </a:ext>
            </a:extLst>
          </p:cNvPr>
          <p:cNvSpPr/>
          <p:nvPr/>
        </p:nvSpPr>
        <p:spPr bwMode="auto">
          <a:xfrm>
            <a:off x="4929557" y="2478205"/>
            <a:ext cx="2660959"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Create a Workspace</a:t>
            </a:r>
          </a:p>
        </p:txBody>
      </p:sp>
      <p:pic>
        <p:nvPicPr>
          <p:cNvPr id="21" name="Picture 20">
            <a:extLst>
              <a:ext uri="{FF2B5EF4-FFF2-40B4-BE49-F238E27FC236}">
                <a16:creationId xmlns:a16="http://schemas.microsoft.com/office/drawing/2014/main" id="{6BBF8552-82E3-47C2-9AE9-A6995E54EC4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3661103"/>
            <a:ext cx="1050472" cy="1050472"/>
          </a:xfrm>
          <a:prstGeom prst="rect">
            <a:avLst/>
          </a:prstGeom>
        </p:spPr>
      </p:pic>
      <p:pic>
        <p:nvPicPr>
          <p:cNvPr id="115" name="Picture 114" descr="Icon of a circle branched into three connect circles">
            <a:extLst>
              <a:ext uri="{FF2B5EF4-FFF2-40B4-BE49-F238E27FC236}">
                <a16:creationId xmlns:a16="http://schemas.microsoft.com/office/drawing/2014/main" id="{289527DD-6574-4FF0-B63C-7D2948250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50352" y="3939015"/>
            <a:ext cx="494648" cy="494648"/>
          </a:xfrm>
          <a:prstGeom prst="rect">
            <a:avLst/>
          </a:prstGeom>
        </p:spPr>
      </p:pic>
      <p:sp>
        <p:nvSpPr>
          <p:cNvPr id="53" name="Rectangle 52">
            <a:extLst>
              <a:ext uri="{FF2B5EF4-FFF2-40B4-BE49-F238E27FC236}">
                <a16:creationId xmlns:a16="http://schemas.microsoft.com/office/drawing/2014/main" id="{6DE306C8-FF90-416E-801C-749A5501CBFD}"/>
              </a:ext>
            </a:extLst>
          </p:cNvPr>
          <p:cNvSpPr/>
          <p:nvPr/>
        </p:nvSpPr>
        <p:spPr bwMode="auto">
          <a:xfrm>
            <a:off x="4929557" y="4032450"/>
            <a:ext cx="2660959"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Connected Sources</a:t>
            </a:r>
          </a:p>
        </p:txBody>
      </p:sp>
      <p:pic>
        <p:nvPicPr>
          <p:cNvPr id="22" name="Picture 21">
            <a:extLst>
              <a:ext uri="{FF2B5EF4-FFF2-40B4-BE49-F238E27FC236}">
                <a16:creationId xmlns:a16="http://schemas.microsoft.com/office/drawing/2014/main" id="{478B3915-89E9-4F05-97AC-848A620F434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5206385"/>
            <a:ext cx="1050472" cy="1050472"/>
          </a:xfrm>
          <a:prstGeom prst="rect">
            <a:avLst/>
          </a:prstGeom>
        </p:spPr>
      </p:pic>
      <p:pic>
        <p:nvPicPr>
          <p:cNvPr id="116" name="Picture 115" descr="Icon of a screen with three circles enclosed by outward pointing chevrons on left and right">
            <a:extLst>
              <a:ext uri="{FF2B5EF4-FFF2-40B4-BE49-F238E27FC236}">
                <a16:creationId xmlns:a16="http://schemas.microsoft.com/office/drawing/2014/main" id="{A2F8C685-C09A-427C-8456-10F6C0C8737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43662" y="5541133"/>
            <a:ext cx="507687" cy="380977"/>
          </a:xfrm>
          <a:prstGeom prst="rect">
            <a:avLst/>
          </a:prstGeom>
        </p:spPr>
      </p:pic>
      <p:sp>
        <p:nvSpPr>
          <p:cNvPr id="55" name="Rectangle 54">
            <a:extLst>
              <a:ext uri="{FF2B5EF4-FFF2-40B4-BE49-F238E27FC236}">
                <a16:creationId xmlns:a16="http://schemas.microsoft.com/office/drawing/2014/main" id="{2599D783-FC48-4238-8C71-06F63E2A44C4}"/>
              </a:ext>
            </a:extLst>
          </p:cNvPr>
          <p:cNvSpPr/>
          <p:nvPr/>
        </p:nvSpPr>
        <p:spPr bwMode="auto">
          <a:xfrm>
            <a:off x="4929557" y="5577732"/>
            <a:ext cx="2660959"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Data Sources</a:t>
            </a:r>
          </a:p>
        </p:txBody>
      </p:sp>
      <p:pic>
        <p:nvPicPr>
          <p:cNvPr id="23" name="Picture 22">
            <a:extLst>
              <a:ext uri="{FF2B5EF4-FFF2-40B4-BE49-F238E27FC236}">
                <a16:creationId xmlns:a16="http://schemas.microsoft.com/office/drawing/2014/main" id="{98C75B38-7A1C-4432-AB21-88FE962E195E}"/>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917" y="570537"/>
            <a:ext cx="1050472" cy="1050472"/>
          </a:xfrm>
          <a:prstGeom prst="rect">
            <a:avLst/>
          </a:prstGeom>
        </p:spPr>
      </p:pic>
      <p:pic>
        <p:nvPicPr>
          <p:cNvPr id="117" name="Picture 116" descr="Icon of a square with two smaller squares inside it">
            <a:extLst>
              <a:ext uri="{FF2B5EF4-FFF2-40B4-BE49-F238E27FC236}">
                <a16:creationId xmlns:a16="http://schemas.microsoft.com/office/drawing/2014/main" id="{3CAC67A5-7CD6-4276-8046-A0611CA0E4FA}"/>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8219184" y="904827"/>
            <a:ext cx="381892" cy="381892"/>
          </a:xfrm>
          <a:prstGeom prst="rect">
            <a:avLst/>
          </a:prstGeom>
        </p:spPr>
      </p:pic>
      <p:sp>
        <p:nvSpPr>
          <p:cNvPr id="57" name="Rectangle 56">
            <a:extLst>
              <a:ext uri="{FF2B5EF4-FFF2-40B4-BE49-F238E27FC236}">
                <a16:creationId xmlns:a16="http://schemas.microsoft.com/office/drawing/2014/main" id="{7D9BDCC2-3CF5-4DA1-93A6-2F1D04745B42}"/>
              </a:ext>
            </a:extLst>
          </p:cNvPr>
          <p:cNvSpPr/>
          <p:nvPr/>
        </p:nvSpPr>
        <p:spPr bwMode="auto">
          <a:xfrm>
            <a:off x="9173029" y="787996"/>
            <a:ext cx="2534605"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Log Analytics Querying</a:t>
            </a:r>
          </a:p>
        </p:txBody>
      </p:sp>
      <p:pic>
        <p:nvPicPr>
          <p:cNvPr id="24" name="Picture 23">
            <a:extLst>
              <a:ext uri="{FF2B5EF4-FFF2-40B4-BE49-F238E27FC236}">
                <a16:creationId xmlns:a16="http://schemas.microsoft.com/office/drawing/2014/main" id="{7859243C-4D49-47C3-A045-8950EE86FA65}"/>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917" y="2106858"/>
            <a:ext cx="1050472" cy="1050472"/>
          </a:xfrm>
          <a:prstGeom prst="rect">
            <a:avLst/>
          </a:prstGeom>
        </p:spPr>
      </p:pic>
      <p:pic>
        <p:nvPicPr>
          <p:cNvPr id="118" name="Picture 117" descr="Icon of two chat bubbles">
            <a:extLst>
              <a:ext uri="{FF2B5EF4-FFF2-40B4-BE49-F238E27FC236}">
                <a16:creationId xmlns:a16="http://schemas.microsoft.com/office/drawing/2014/main" id="{C26D4D27-C906-46AF-9DB7-887ED374975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31734" y="2364087"/>
            <a:ext cx="536015" cy="536015"/>
          </a:xfrm>
          <a:prstGeom prst="rect">
            <a:avLst/>
          </a:prstGeom>
        </p:spPr>
      </p:pic>
      <p:sp>
        <p:nvSpPr>
          <p:cNvPr id="59" name="Rectangle 58">
            <a:extLst>
              <a:ext uri="{FF2B5EF4-FFF2-40B4-BE49-F238E27FC236}">
                <a16:creationId xmlns:a16="http://schemas.microsoft.com/office/drawing/2014/main" id="{A3F17BED-5A18-41E6-B110-B0A740492C12}"/>
              </a:ext>
            </a:extLst>
          </p:cNvPr>
          <p:cNvSpPr/>
          <p:nvPr/>
        </p:nvSpPr>
        <p:spPr bwMode="auto">
          <a:xfrm>
            <a:off x="9160556" y="2291198"/>
            <a:ext cx="2075996"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Language Syntax</a:t>
            </a:r>
          </a:p>
        </p:txBody>
      </p:sp>
      <p:pic>
        <p:nvPicPr>
          <p:cNvPr id="25" name="Picture 24">
            <a:extLst>
              <a:ext uri="{FF2B5EF4-FFF2-40B4-BE49-F238E27FC236}">
                <a16:creationId xmlns:a16="http://schemas.microsoft.com/office/drawing/2014/main" id="{D674525C-22F9-416C-BEB0-0772011B43D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917" y="3661103"/>
            <a:ext cx="1050472" cy="1050472"/>
          </a:xfrm>
          <a:prstGeom prst="rect">
            <a:avLst/>
          </a:prstGeom>
        </p:spPr>
      </p:pic>
      <p:pic>
        <p:nvPicPr>
          <p:cNvPr id="119" name="Picture 118" descr="Icon of a person sitting in a desk">
            <a:extLst>
              <a:ext uri="{FF2B5EF4-FFF2-40B4-BE49-F238E27FC236}">
                <a16:creationId xmlns:a16="http://schemas.microsoft.com/office/drawing/2014/main" id="{78D6CEA1-4601-421A-8E13-2F98DBD1082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171039" y="3937984"/>
            <a:ext cx="496711" cy="496711"/>
          </a:xfrm>
          <a:prstGeom prst="rect">
            <a:avLst/>
          </a:prstGeom>
        </p:spPr>
      </p:pic>
      <p:sp>
        <p:nvSpPr>
          <p:cNvPr id="61" name="Rectangle 60">
            <a:extLst>
              <a:ext uri="{FF2B5EF4-FFF2-40B4-BE49-F238E27FC236}">
                <a16:creationId xmlns:a16="http://schemas.microsoft.com/office/drawing/2014/main" id="{60BCAF83-4CD4-4F6E-9310-775D0033063E}"/>
              </a:ext>
            </a:extLst>
          </p:cNvPr>
          <p:cNvSpPr/>
          <p:nvPr/>
        </p:nvSpPr>
        <p:spPr bwMode="auto">
          <a:xfrm>
            <a:off x="9173029" y="3842716"/>
            <a:ext cx="2534605"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9"/>
            <a:ext cx="874616" cy="874616"/>
          </a:xfrm>
          <a:prstGeom prst="rect">
            <a:avLst/>
          </a:prstGeom>
        </p:spPr>
      </p:pic>
      <p:pic>
        <p:nvPicPr>
          <p:cNvPr id="25" name="Picture 24" descr="Icon of a computer screen">
            <a:extLst>
              <a:ext uri="{FF2B5EF4-FFF2-40B4-BE49-F238E27FC236}">
                <a16:creationId xmlns:a16="http://schemas.microsoft.com/office/drawing/2014/main" id="{7CA7156A-7A71-481F-A170-7017EE1E3982}"/>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89201" y="1727521"/>
            <a:ext cx="362992" cy="362992"/>
          </a:xfrm>
          <a:prstGeom prst="rect">
            <a:avLst/>
          </a:prstGeom>
        </p:spPr>
      </p:pic>
      <p:sp>
        <p:nvSpPr>
          <p:cNvPr id="26" name="TextBox 25">
            <a:extLst>
              <a:ext uri="{FF2B5EF4-FFF2-40B4-BE49-F238E27FC236}">
                <a16:creationId xmlns:a16="http://schemas.microsoft.com/office/drawing/2014/main" id="{75055C2C-D7C0-45CF-8740-EBEEE37322AE}"/>
              </a:ext>
            </a:extLst>
          </p:cNvPr>
          <p:cNvSpPr txBox="1"/>
          <p:nvPr/>
        </p:nvSpPr>
        <p:spPr>
          <a:xfrm>
            <a:off x="1511300" y="1755129"/>
            <a:ext cx="10498138" cy="307777"/>
          </a:xfrm>
          <a:prstGeom prst="rect">
            <a:avLst/>
          </a:prstGeom>
          <a:noFill/>
        </p:spPr>
        <p:txBody>
          <a:bodyPr wrap="square" lIns="0" tIns="0" rIns="0" bIns="0" rtlCol="0" anchor="ctr">
            <a:noAutofit/>
          </a:bodyPr>
          <a:lstStyle/>
          <a:p>
            <a:pPr>
              <a:spcBef>
                <a:spcPct val="0"/>
              </a:spcBef>
              <a:spcAft>
                <a:spcPct val="35000"/>
              </a:spcAft>
            </a:pPr>
            <a:r>
              <a:rPr lang="en-US" sz="2000" dirty="0"/>
              <a:t>Lesson 01: Azure Monitor</a:t>
            </a:r>
          </a:p>
        </p:txBody>
      </p:sp>
      <p:cxnSp>
        <p:nvCxnSpPr>
          <p:cNvPr id="27" name="Straight Connector 26">
            <a:extLst>
              <a:ext uri="{FF2B5EF4-FFF2-40B4-BE49-F238E27FC236}">
                <a16:creationId xmlns:a16="http://schemas.microsoft.com/office/drawing/2014/main" id="{0F227E78-ACA6-47A9-97B6-A7BBD1C3D5A1}"/>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29" name="Picture 28" descr="Icon of a circle with letter i at the centre">
            <a:extLst>
              <a:ext uri="{FF2B5EF4-FFF2-40B4-BE49-F238E27FC236}">
                <a16:creationId xmlns:a16="http://schemas.microsoft.com/office/drawing/2014/main" id="{B7D68D46-5AF5-4152-9E7B-2C72628DC4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66942" y="2736668"/>
            <a:ext cx="407510" cy="407510"/>
          </a:xfrm>
          <a:prstGeom prst="rect">
            <a:avLst/>
          </a:prstGeom>
        </p:spPr>
      </p:pic>
      <p:sp>
        <p:nvSpPr>
          <p:cNvPr id="30" name="TextBox 29">
            <a:extLst>
              <a:ext uri="{FF2B5EF4-FFF2-40B4-BE49-F238E27FC236}">
                <a16:creationId xmlns:a16="http://schemas.microsoft.com/office/drawing/2014/main" id="{9562C5D5-8BFF-4D50-9E26-B20FD8587E13}"/>
              </a:ext>
            </a:extLst>
          </p:cNvPr>
          <p:cNvSpPr txBox="1"/>
          <p:nvPr/>
        </p:nvSpPr>
        <p:spPr>
          <a:xfrm>
            <a:off x="1511300" y="2786536"/>
            <a:ext cx="10498138" cy="307777"/>
          </a:xfrm>
          <a:prstGeom prst="rect">
            <a:avLst/>
          </a:prstGeom>
          <a:noFill/>
        </p:spPr>
        <p:txBody>
          <a:bodyPr wrap="square" lIns="0" tIns="0" rIns="0" bIns="0" rtlCol="0" anchor="ctr">
            <a:noAutofit/>
          </a:bodyPr>
          <a:lstStyle/>
          <a:p>
            <a:pPr>
              <a:spcBef>
                <a:spcPct val="0"/>
              </a:spcBef>
              <a:spcAft>
                <a:spcPct val="35000"/>
              </a:spcAft>
            </a:pPr>
            <a:r>
              <a:rPr lang="en-US" sz="2000" dirty="0"/>
              <a:t>Lesson 02: Azure Alerts</a:t>
            </a:r>
          </a:p>
        </p:txBody>
      </p:sp>
      <p:cxnSp>
        <p:nvCxnSpPr>
          <p:cNvPr id="31" name="Straight Connector 30">
            <a:extLst>
              <a:ext uri="{FF2B5EF4-FFF2-40B4-BE49-F238E27FC236}">
                <a16:creationId xmlns:a16="http://schemas.microsoft.com/office/drawing/2014/main" id="{D306C769-4F77-46CA-8A66-D1909868F546}"/>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33" name="Picture 32" descr="Icon of a series of bars forming a chart">
            <a:extLst>
              <a:ext uri="{FF2B5EF4-FFF2-40B4-BE49-F238E27FC236}">
                <a16:creationId xmlns:a16="http://schemas.microsoft.com/office/drawing/2014/main" id="{EE02633B-5590-4433-9F66-438207F5D66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3612" y="3780740"/>
            <a:ext cx="334170" cy="382178"/>
          </a:xfrm>
          <a:prstGeom prst="rect">
            <a:avLst/>
          </a:prstGeom>
        </p:spPr>
      </p:pic>
      <p:sp>
        <p:nvSpPr>
          <p:cNvPr id="35" name="TextBox 34">
            <a:extLst>
              <a:ext uri="{FF2B5EF4-FFF2-40B4-BE49-F238E27FC236}">
                <a16:creationId xmlns:a16="http://schemas.microsoft.com/office/drawing/2014/main" id="{E68CA10A-3BCA-456B-AAD9-A7C52310D5FA}"/>
              </a:ext>
            </a:extLst>
          </p:cNvPr>
          <p:cNvSpPr txBox="1"/>
          <p:nvPr/>
        </p:nvSpPr>
        <p:spPr>
          <a:xfrm>
            <a:off x="1511300" y="3817943"/>
            <a:ext cx="10498138" cy="307777"/>
          </a:xfrm>
          <a:prstGeom prst="rect">
            <a:avLst/>
          </a:prstGeom>
          <a:noFill/>
        </p:spPr>
        <p:txBody>
          <a:bodyPr wrap="square" lIns="0" tIns="0" rIns="0" bIns="0" rtlCol="0" anchor="ctr">
            <a:noAutofit/>
          </a:bodyPr>
          <a:lstStyle/>
          <a:p>
            <a:pPr>
              <a:spcBef>
                <a:spcPct val="0"/>
              </a:spcBef>
              <a:spcAft>
                <a:spcPct val="35000"/>
              </a:spcAft>
            </a:pPr>
            <a:r>
              <a:rPr lang="en-US" sz="2000" dirty="0"/>
              <a:t>Lesson 03: Log Analytics</a:t>
            </a:r>
          </a:p>
        </p:txBody>
      </p:sp>
      <p:cxnSp>
        <p:nvCxnSpPr>
          <p:cNvPr id="36" name="Straight Connector 35">
            <a:extLst>
              <a:ext uri="{FF2B5EF4-FFF2-40B4-BE49-F238E27FC236}">
                <a16:creationId xmlns:a16="http://schemas.microsoft.com/office/drawing/2014/main" id="{2C275543-EBA1-445F-B161-B55E7959ACEF}"/>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6256081E-80D8-40AA-847D-174553CF79D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39" name="Picture 38" descr="Icon of a magnifying glass">
            <a:extLst>
              <a:ext uri="{FF2B5EF4-FFF2-40B4-BE49-F238E27FC236}">
                <a16:creationId xmlns:a16="http://schemas.microsoft.com/office/drawing/2014/main" id="{C0CEDA33-3FBD-4428-A306-1815940664F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146" y="4833684"/>
            <a:ext cx="339103" cy="339103"/>
          </a:xfrm>
          <a:prstGeom prst="rect">
            <a:avLst/>
          </a:prstGeom>
        </p:spPr>
      </p:pic>
      <p:sp>
        <p:nvSpPr>
          <p:cNvPr id="40" name="TextBox 39">
            <a:extLst>
              <a:ext uri="{FF2B5EF4-FFF2-40B4-BE49-F238E27FC236}">
                <a16:creationId xmlns:a16="http://schemas.microsoft.com/office/drawing/2014/main" id="{7C36027E-99B0-457D-866A-47EDC878F587}"/>
              </a:ext>
            </a:extLst>
          </p:cNvPr>
          <p:cNvSpPr txBox="1"/>
          <p:nvPr/>
        </p:nvSpPr>
        <p:spPr>
          <a:xfrm>
            <a:off x="1511300" y="4849350"/>
            <a:ext cx="10498138" cy="307777"/>
          </a:xfrm>
          <a:prstGeom prst="rect">
            <a:avLst/>
          </a:prstGeom>
          <a:noFill/>
        </p:spPr>
        <p:txBody>
          <a:bodyPr wrap="square" lIns="0" tIns="0" rIns="0" bIns="0" rtlCol="0" anchor="ctr">
            <a:noAutofit/>
          </a:bodyPr>
          <a:lstStyle/>
          <a:p>
            <a:pPr>
              <a:spcBef>
                <a:spcPct val="0"/>
              </a:spcBef>
              <a:spcAft>
                <a:spcPct val="35000"/>
              </a:spcAft>
            </a:pPr>
            <a:r>
              <a:rPr lang="en-US" sz="2000" dirty="0"/>
              <a:t>Lesson 04: Network Watcher</a:t>
            </a:r>
          </a:p>
        </p:txBody>
      </p:sp>
      <p:cxnSp>
        <p:nvCxnSpPr>
          <p:cNvPr id="43" name="Straight Connector 42">
            <a:extLst>
              <a:ext uri="{FF2B5EF4-FFF2-40B4-BE49-F238E27FC236}">
                <a16:creationId xmlns:a16="http://schemas.microsoft.com/office/drawing/2014/main" id="{ABBAFD6C-52E7-4377-8899-AAF9E86346CF}"/>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26597" y="5825075"/>
            <a:ext cx="288200" cy="419138"/>
          </a:xfrm>
          <a:prstGeom prst="rect">
            <a:avLst/>
          </a:prstGeom>
        </p:spPr>
      </p:pic>
      <p:sp>
        <p:nvSpPr>
          <p:cNvPr id="48" name="TextBox 47">
            <a:extLst>
              <a:ext uri="{FF2B5EF4-FFF2-40B4-BE49-F238E27FC236}">
                <a16:creationId xmlns:a16="http://schemas.microsoft.com/office/drawing/2014/main" id="{C72BB0EE-7D63-40A8-8303-F09FDE979B5C}"/>
              </a:ext>
            </a:extLst>
          </p:cNvPr>
          <p:cNvSpPr txBox="1"/>
          <p:nvPr/>
        </p:nvSpPr>
        <p:spPr>
          <a:xfrm>
            <a:off x="1511300" y="5880756"/>
            <a:ext cx="10498138" cy="307777"/>
          </a:xfrm>
          <a:prstGeom prst="rect">
            <a:avLst/>
          </a:prstGeom>
          <a:noFill/>
        </p:spPr>
        <p:txBody>
          <a:bodyPr wrap="square" lIns="0" tIns="0" rIns="0" bIns="0" rtlCol="0" anchor="ctr">
            <a:noAutofit/>
          </a:bodyPr>
          <a:lstStyle/>
          <a:p>
            <a:pPr>
              <a:spcBef>
                <a:spcPct val="0"/>
              </a:spcBef>
              <a:spcAft>
                <a:spcPct val="35000"/>
              </a:spcAft>
            </a:pPr>
            <a:r>
              <a:rPr lang="en-US" sz="2000" dirty="0"/>
              <a:t>Lesson 05: Module 11 Lab and Review</a:t>
            </a:r>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Screenshot that shows how to create a new log analytics workspace">
            <a:extLst>
              <a:ext uri="{FF2B5EF4-FFF2-40B4-BE49-F238E27FC236}">
                <a16:creationId xmlns:a16="http://schemas.microsoft.com/office/drawing/2014/main" id="{815D4964-2165-48D3-9545-B3404C9C24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3458" y="1447125"/>
            <a:ext cx="3924256" cy="4843227"/>
          </a:xfrm>
          <a:prstGeom prst="rect">
            <a:avLst/>
          </a:prstGeom>
          <a:ln>
            <a:no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Log Analytics Querying</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 Analytics provides a query syntax </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8522" y="1266626"/>
            <a:ext cx="4968508" cy="5068658"/>
          </a:xfrm>
          <a:prstGeom prst="rect">
            <a:avLst/>
          </a:prstGeom>
          <a:ln>
            <a:no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Language Syntax</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pic>
        <p:nvPicPr>
          <p:cNvPr id="4" name="Picture 3">
            <a:extLst>
              <a:ext uri="{FF2B5EF4-FFF2-40B4-BE49-F238E27FC236}">
                <a16:creationId xmlns:a16="http://schemas.microsoft.com/office/drawing/2014/main" id="{52E7637A-D545-4CE4-9DFD-791864FFDB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658168"/>
            <a:ext cx="12436475" cy="2006521"/>
          </a:xfrm>
          <a:prstGeom prst="rect">
            <a:avLst/>
          </a:prstGeom>
        </p:spPr>
      </p:pic>
      <p:sp>
        <p:nvSpPr>
          <p:cNvPr id="19" name="Oval 18">
            <a:extLst>
              <a:ext uri="{FF2B5EF4-FFF2-40B4-BE49-F238E27FC236}">
                <a16:creationId xmlns:a16="http://schemas.microsoft.com/office/drawing/2014/main" id="{7CBBF3D2-23AD-4695-A91F-7A9D6BC81AC8}"/>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Access the</a:t>
            </a:r>
            <a:br>
              <a:rPr lang="en-US" sz="2800" dirty="0">
                <a:solidFill>
                  <a:schemeClr val="tx1"/>
                </a:solidFill>
                <a:latin typeface="+mj-lt"/>
              </a:rPr>
            </a:br>
            <a:r>
              <a:rPr lang="en-US" sz="2800" dirty="0">
                <a:solidFill>
                  <a:schemeClr val="tx1"/>
                </a:solidFill>
                <a:latin typeface="+mj-lt"/>
              </a:rPr>
              <a:t>demonstration</a:t>
            </a:r>
            <a:br>
              <a:rPr lang="en-US" sz="2800" dirty="0">
                <a:solidFill>
                  <a:schemeClr val="tx1"/>
                </a:solidFill>
                <a:latin typeface="+mj-lt"/>
              </a:rPr>
            </a:br>
            <a:r>
              <a:rPr lang="en-US" sz="2800" dirty="0">
                <a:solidFill>
                  <a:schemeClr val="tx1"/>
                </a:solidFill>
                <a:latin typeface="+mj-lt"/>
              </a:rPr>
              <a:t>environment</a:t>
            </a:r>
          </a:p>
        </p:txBody>
      </p:sp>
      <p:sp>
        <p:nvSpPr>
          <p:cNvPr id="20" name="Oval 19">
            <a:extLst>
              <a:ext uri="{FF2B5EF4-FFF2-40B4-BE49-F238E27FC236}">
                <a16:creationId xmlns:a16="http://schemas.microsoft.com/office/drawing/2014/main" id="{7A691F19-B15C-42FF-B44C-0FF1BF875311}"/>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Use the</a:t>
            </a:r>
            <a:br>
              <a:rPr lang="en-US" sz="2800" dirty="0">
                <a:solidFill>
                  <a:schemeClr val="tx1"/>
                </a:solidFill>
                <a:latin typeface="+mj-lt"/>
              </a:rPr>
            </a:br>
            <a:r>
              <a:rPr lang="en-US" sz="2800" dirty="0">
                <a:solidFill>
                  <a:schemeClr val="tx1"/>
                </a:solidFill>
                <a:latin typeface="+mj-lt"/>
              </a:rPr>
              <a:t>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04: Network Watcher</a:t>
            </a:r>
          </a:p>
        </p:txBody>
      </p:sp>
      <p:pic>
        <p:nvPicPr>
          <p:cNvPr id="5" name="Picture 4" descr="Icon of small circles connected by lines forming a big circle">
            <a:extLst>
              <a:ext uri="{FF2B5EF4-FFF2-40B4-BE49-F238E27FC236}">
                <a16:creationId xmlns:a16="http://schemas.microsoft.com/office/drawing/2014/main" id="{7551EF9A-4989-4A52-A797-F81C17605AF2}"/>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483755" y="3040062"/>
            <a:ext cx="914400" cy="914400"/>
          </a:xfrm>
          <a:prstGeom prst="rect">
            <a:avLst/>
          </a:prstGeom>
        </p:spPr>
      </p:pic>
    </p:spTree>
    <p:extLst>
      <p:ext uri="{BB962C8B-B14F-4D97-AF65-F5344CB8AC3E}">
        <p14:creationId xmlns:p14="http://schemas.microsoft.com/office/powerpoint/2010/main" val="242507316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Network Watcher Overview</a:t>
            </a:r>
          </a:p>
        </p:txBody>
      </p:sp>
      <p:pic>
        <p:nvPicPr>
          <p:cNvPr id="25" name="Picture 24">
            <a:extLst>
              <a:ext uri="{FF2B5EF4-FFF2-40B4-BE49-F238E27FC236}">
                <a16:creationId xmlns:a16="http://schemas.microsoft.com/office/drawing/2014/main" id="{33CA0E61-0F28-45CA-BC7E-2ACD516F464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574" y="722167"/>
            <a:ext cx="831040" cy="831040"/>
          </a:xfrm>
          <a:prstGeom prst="rect">
            <a:avLst/>
          </a:prstGeom>
        </p:spPr>
      </p:pic>
      <p:pic>
        <p:nvPicPr>
          <p:cNvPr id="26" name="Picture 25" descr="Icon of a magnifying glass">
            <a:extLst>
              <a:ext uri="{FF2B5EF4-FFF2-40B4-BE49-F238E27FC236}">
                <a16:creationId xmlns:a16="http://schemas.microsoft.com/office/drawing/2014/main" id="{C98FC2A5-ABA1-4ED9-A6E8-8D5F29A4802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06364" y="973144"/>
            <a:ext cx="329086" cy="329086"/>
          </a:xfrm>
          <a:prstGeom prst="rect">
            <a:avLst/>
          </a:prstGeom>
        </p:spPr>
      </p:pic>
      <p:sp>
        <p:nvSpPr>
          <p:cNvPr id="27" name="TextBox 26">
            <a:extLst>
              <a:ext uri="{FF2B5EF4-FFF2-40B4-BE49-F238E27FC236}">
                <a16:creationId xmlns:a16="http://schemas.microsoft.com/office/drawing/2014/main" id="{2D881DF6-F8A9-4AB7-8CDB-17AE938AC0FA}"/>
              </a:ext>
            </a:extLst>
          </p:cNvPr>
          <p:cNvSpPr txBox="1"/>
          <p:nvPr/>
        </p:nvSpPr>
        <p:spPr>
          <a:xfrm>
            <a:off x="4632368" y="983799"/>
            <a:ext cx="2624775" cy="307777"/>
          </a:xfrm>
          <a:prstGeom prst="rect">
            <a:avLst/>
          </a:prstGeom>
          <a:noFill/>
        </p:spPr>
        <p:txBody>
          <a:bodyPr wrap="square" lIns="0" tIns="0" rIns="0" bIns="0" rtlCol="0" anchor="ctr">
            <a:noAutofit/>
          </a:bodyPr>
          <a:lstStyle/>
          <a:p>
            <a:pPr>
              <a:spcBef>
                <a:spcPct val="0"/>
              </a:spcBef>
              <a:spcAft>
                <a:spcPts val="600"/>
              </a:spcAft>
            </a:pPr>
            <a:r>
              <a:rPr lang="en-US" sz="2000" dirty="0"/>
              <a:t>Network Watcher</a:t>
            </a:r>
          </a:p>
        </p:txBody>
      </p:sp>
      <p:pic>
        <p:nvPicPr>
          <p:cNvPr id="28" name="Picture 27">
            <a:extLst>
              <a:ext uri="{FF2B5EF4-FFF2-40B4-BE49-F238E27FC236}">
                <a16:creationId xmlns:a16="http://schemas.microsoft.com/office/drawing/2014/main" id="{AF4A8787-272F-4B3A-BDAD-D225F91C6D6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574" y="1916469"/>
            <a:ext cx="831040" cy="831040"/>
          </a:xfrm>
          <a:prstGeom prst="rect">
            <a:avLst/>
          </a:prstGeom>
        </p:spPr>
      </p:pic>
      <p:pic>
        <p:nvPicPr>
          <p:cNvPr id="29" name="Picture 28" descr="Icon of two chat bubbles">
            <a:extLst>
              <a:ext uri="{FF2B5EF4-FFF2-40B4-BE49-F238E27FC236}">
                <a16:creationId xmlns:a16="http://schemas.microsoft.com/office/drawing/2014/main" id="{50AA412F-8463-4549-8F7F-ED8E86F00F6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75984" y="2142731"/>
            <a:ext cx="378516" cy="378516"/>
          </a:xfrm>
          <a:prstGeom prst="rect">
            <a:avLst/>
          </a:prstGeom>
        </p:spPr>
      </p:pic>
      <p:sp>
        <p:nvSpPr>
          <p:cNvPr id="30" name="TextBox 29">
            <a:extLst>
              <a:ext uri="{FF2B5EF4-FFF2-40B4-BE49-F238E27FC236}">
                <a16:creationId xmlns:a16="http://schemas.microsoft.com/office/drawing/2014/main" id="{114F49CA-8C67-4AB7-B80A-4A72F3ECB0B6}"/>
              </a:ext>
            </a:extLst>
          </p:cNvPr>
          <p:cNvSpPr txBox="1"/>
          <p:nvPr/>
        </p:nvSpPr>
        <p:spPr>
          <a:xfrm>
            <a:off x="4632368" y="2024213"/>
            <a:ext cx="2624775" cy="615553"/>
          </a:xfrm>
          <a:prstGeom prst="rect">
            <a:avLst/>
          </a:prstGeom>
          <a:noFill/>
        </p:spPr>
        <p:txBody>
          <a:bodyPr wrap="square" lIns="0" tIns="0" rIns="0" bIns="0" rtlCol="0" anchor="ctr">
            <a:noAutofit/>
          </a:bodyPr>
          <a:lstStyle/>
          <a:p>
            <a:pPr>
              <a:spcBef>
                <a:spcPct val="0"/>
              </a:spcBef>
              <a:spcAft>
                <a:spcPts val="600"/>
              </a:spcAft>
            </a:pPr>
            <a:r>
              <a:rPr lang="en-US" sz="2000" dirty="0"/>
              <a:t>Network Watcher </a:t>
            </a:r>
            <a:br>
              <a:rPr lang="en-US" sz="2000" dirty="0"/>
            </a:br>
            <a:r>
              <a:rPr lang="en-US" sz="2000" dirty="0"/>
              <a:t>Diagnostics</a:t>
            </a:r>
          </a:p>
        </p:txBody>
      </p:sp>
      <p:pic>
        <p:nvPicPr>
          <p:cNvPr id="31" name="Picture 30">
            <a:extLst>
              <a:ext uri="{FF2B5EF4-FFF2-40B4-BE49-F238E27FC236}">
                <a16:creationId xmlns:a16="http://schemas.microsoft.com/office/drawing/2014/main" id="{DCF2AD45-E82B-4661-8A4A-5660DB4424A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574" y="3110771"/>
            <a:ext cx="831040" cy="831040"/>
          </a:xfrm>
          <a:prstGeom prst="rect">
            <a:avLst/>
          </a:prstGeom>
        </p:spPr>
      </p:pic>
      <p:pic>
        <p:nvPicPr>
          <p:cNvPr id="32" name="Picture 31" descr="Icon of an arrow that is branched to left and right">
            <a:extLst>
              <a:ext uri="{FF2B5EF4-FFF2-40B4-BE49-F238E27FC236}">
                <a16:creationId xmlns:a16="http://schemas.microsoft.com/office/drawing/2014/main" id="{9031325B-7CA2-4425-AE0A-74DD9563553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86200" y="3336158"/>
            <a:ext cx="354780" cy="380267"/>
          </a:xfrm>
          <a:prstGeom prst="rect">
            <a:avLst/>
          </a:prstGeom>
        </p:spPr>
      </p:pic>
      <p:sp>
        <p:nvSpPr>
          <p:cNvPr id="33" name="TextBox 32">
            <a:extLst>
              <a:ext uri="{FF2B5EF4-FFF2-40B4-BE49-F238E27FC236}">
                <a16:creationId xmlns:a16="http://schemas.microsoft.com/office/drawing/2014/main" id="{090957FA-ACAC-4803-B621-72F74606D537}"/>
              </a:ext>
            </a:extLst>
          </p:cNvPr>
          <p:cNvSpPr txBox="1"/>
          <p:nvPr/>
        </p:nvSpPr>
        <p:spPr>
          <a:xfrm>
            <a:off x="4632368" y="3218515"/>
            <a:ext cx="2668318" cy="615553"/>
          </a:xfrm>
          <a:prstGeom prst="rect">
            <a:avLst/>
          </a:prstGeom>
          <a:noFill/>
        </p:spPr>
        <p:txBody>
          <a:bodyPr wrap="square" lIns="0" tIns="0" rIns="0" bIns="0" rtlCol="0" anchor="ctr">
            <a:noAutofit/>
          </a:bodyPr>
          <a:lstStyle/>
          <a:p>
            <a:pPr>
              <a:spcBef>
                <a:spcPct val="0"/>
              </a:spcBef>
              <a:spcAft>
                <a:spcPts val="600"/>
              </a:spcAft>
            </a:pPr>
            <a:r>
              <a:rPr lang="en-US" sz="2000" dirty="0"/>
              <a:t>Diagnostics – IP Flow Verify</a:t>
            </a:r>
          </a:p>
        </p:txBody>
      </p:sp>
      <p:pic>
        <p:nvPicPr>
          <p:cNvPr id="34" name="Picture 33">
            <a:extLst>
              <a:ext uri="{FF2B5EF4-FFF2-40B4-BE49-F238E27FC236}">
                <a16:creationId xmlns:a16="http://schemas.microsoft.com/office/drawing/2014/main" id="{A01271AA-F116-4B18-99F8-501B114C337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574" y="4305073"/>
            <a:ext cx="831040" cy="831040"/>
          </a:xfrm>
          <a:prstGeom prst="rect">
            <a:avLst/>
          </a:prstGeom>
        </p:spPr>
      </p:pic>
      <p:pic>
        <p:nvPicPr>
          <p:cNvPr id="35" name="Picture 34" descr="Icon of arrow positioned diagonally">
            <a:extLst>
              <a:ext uri="{FF2B5EF4-FFF2-40B4-BE49-F238E27FC236}">
                <a16:creationId xmlns:a16="http://schemas.microsoft.com/office/drawing/2014/main" id="{27008471-9258-4D61-AE49-CC404514693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6459" y="4534510"/>
            <a:ext cx="372166" cy="372166"/>
          </a:xfrm>
          <a:prstGeom prst="rect">
            <a:avLst/>
          </a:prstGeom>
        </p:spPr>
      </p:pic>
      <p:sp>
        <p:nvSpPr>
          <p:cNvPr id="36" name="TextBox 35">
            <a:extLst>
              <a:ext uri="{FF2B5EF4-FFF2-40B4-BE49-F238E27FC236}">
                <a16:creationId xmlns:a16="http://schemas.microsoft.com/office/drawing/2014/main" id="{86873A75-3F8D-408B-A339-1BAC002F3E69}"/>
              </a:ext>
            </a:extLst>
          </p:cNvPr>
          <p:cNvSpPr txBox="1"/>
          <p:nvPr/>
        </p:nvSpPr>
        <p:spPr>
          <a:xfrm>
            <a:off x="4632368" y="4566705"/>
            <a:ext cx="2668318"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Diagnostics – Next Hop</a:t>
            </a:r>
          </a:p>
        </p:txBody>
      </p:sp>
      <p:pic>
        <p:nvPicPr>
          <p:cNvPr id="37" name="Picture 36">
            <a:extLst>
              <a:ext uri="{FF2B5EF4-FFF2-40B4-BE49-F238E27FC236}">
                <a16:creationId xmlns:a16="http://schemas.microsoft.com/office/drawing/2014/main" id="{CB466753-D727-447E-AFD5-F7B5D31AE4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574" y="5499374"/>
            <a:ext cx="831040" cy="831040"/>
          </a:xfrm>
          <a:prstGeom prst="rect">
            <a:avLst/>
          </a:prstGeom>
        </p:spPr>
      </p:pic>
      <p:pic>
        <p:nvPicPr>
          <p:cNvPr id="38" name="Picture 37" descr="Icon of a security lock">
            <a:extLst>
              <a:ext uri="{FF2B5EF4-FFF2-40B4-BE49-F238E27FC236}">
                <a16:creationId xmlns:a16="http://schemas.microsoft.com/office/drawing/2014/main" id="{A9BF8FF3-9EFF-44FB-8ABD-08F6A871397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b="25867"/>
          <a:stretch/>
        </p:blipFill>
        <p:spPr>
          <a:xfrm>
            <a:off x="3940039" y="5753494"/>
            <a:ext cx="258110" cy="322800"/>
          </a:xfrm>
          <a:prstGeom prst="rect">
            <a:avLst/>
          </a:prstGeom>
        </p:spPr>
      </p:pic>
      <p:sp>
        <p:nvSpPr>
          <p:cNvPr id="39" name="TextBox 38">
            <a:extLst>
              <a:ext uri="{FF2B5EF4-FFF2-40B4-BE49-F238E27FC236}">
                <a16:creationId xmlns:a16="http://schemas.microsoft.com/office/drawing/2014/main" id="{DFD74365-310A-4AC7-9D50-6A2C6C36842A}"/>
              </a:ext>
            </a:extLst>
          </p:cNvPr>
          <p:cNvSpPr txBox="1"/>
          <p:nvPr/>
        </p:nvSpPr>
        <p:spPr>
          <a:xfrm>
            <a:off x="4632368" y="5607118"/>
            <a:ext cx="2624775" cy="615553"/>
          </a:xfrm>
          <a:prstGeom prst="rect">
            <a:avLst/>
          </a:prstGeom>
          <a:noFill/>
        </p:spPr>
        <p:txBody>
          <a:bodyPr wrap="square" lIns="0" tIns="0" rIns="0" bIns="0" rtlCol="0" anchor="ctr">
            <a:noAutofit/>
          </a:bodyPr>
          <a:lstStyle/>
          <a:p>
            <a:pPr defTabSz="444500">
              <a:spcBef>
                <a:spcPct val="0"/>
              </a:spcBef>
              <a:spcAft>
                <a:spcPct val="35000"/>
              </a:spcAft>
            </a:pPr>
            <a:r>
              <a:rPr lang="en-US" sz="2000" dirty="0"/>
              <a:t>Diagnostics – Effective Security Rules</a:t>
            </a:r>
          </a:p>
        </p:txBody>
      </p:sp>
      <p:pic>
        <p:nvPicPr>
          <p:cNvPr id="40" name="Picture 39">
            <a:extLst>
              <a:ext uri="{FF2B5EF4-FFF2-40B4-BE49-F238E27FC236}">
                <a16:creationId xmlns:a16="http://schemas.microsoft.com/office/drawing/2014/main" id="{53DA3B98-0130-4656-87C6-A780868FAE3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9226" y="722167"/>
            <a:ext cx="831040" cy="831040"/>
          </a:xfrm>
          <a:prstGeom prst="rect">
            <a:avLst/>
          </a:prstGeom>
        </p:spPr>
      </p:pic>
      <p:pic>
        <p:nvPicPr>
          <p:cNvPr id="41" name="Picture 40" descr="Icon of a meter">
            <a:extLst>
              <a:ext uri="{FF2B5EF4-FFF2-40B4-BE49-F238E27FC236}">
                <a16:creationId xmlns:a16="http://schemas.microsoft.com/office/drawing/2014/main" id="{C9BD1026-31BB-4848-BBD0-36792E7AE94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49148" y="975573"/>
            <a:ext cx="389977" cy="324229"/>
          </a:xfrm>
          <a:prstGeom prst="rect">
            <a:avLst/>
          </a:prstGeom>
        </p:spPr>
      </p:pic>
      <p:sp>
        <p:nvSpPr>
          <p:cNvPr id="42" name="TextBox 41">
            <a:extLst>
              <a:ext uri="{FF2B5EF4-FFF2-40B4-BE49-F238E27FC236}">
                <a16:creationId xmlns:a16="http://schemas.microsoft.com/office/drawing/2014/main" id="{4C3530AB-426F-4898-849B-BE59B5BC965D}"/>
              </a:ext>
            </a:extLst>
          </p:cNvPr>
          <p:cNvSpPr txBox="1"/>
          <p:nvPr/>
        </p:nvSpPr>
        <p:spPr>
          <a:xfrm>
            <a:off x="8643905" y="829911"/>
            <a:ext cx="3228371" cy="615553"/>
          </a:xfrm>
          <a:prstGeom prst="rect">
            <a:avLst/>
          </a:prstGeom>
          <a:noFill/>
        </p:spPr>
        <p:txBody>
          <a:bodyPr wrap="square" lIns="0" tIns="0" rIns="0" bIns="0" rtlCol="0" anchor="ctr">
            <a:noAutofit/>
          </a:bodyPr>
          <a:lstStyle/>
          <a:p>
            <a:pPr>
              <a:spcBef>
                <a:spcPct val="0"/>
              </a:spcBef>
              <a:spcAft>
                <a:spcPts val="600"/>
              </a:spcAft>
            </a:pPr>
            <a:r>
              <a:rPr lang="en-US" sz="2000" dirty="0"/>
              <a:t>Diagnostics – VPN Troubleshoot</a:t>
            </a:r>
          </a:p>
        </p:txBody>
      </p:sp>
      <p:pic>
        <p:nvPicPr>
          <p:cNvPr id="43" name="Picture 42">
            <a:extLst>
              <a:ext uri="{FF2B5EF4-FFF2-40B4-BE49-F238E27FC236}">
                <a16:creationId xmlns:a16="http://schemas.microsoft.com/office/drawing/2014/main" id="{A3A9652F-8E9D-405A-82C6-D25E8D849D3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9226" y="1916469"/>
            <a:ext cx="831040" cy="831040"/>
          </a:xfrm>
          <a:prstGeom prst="rect">
            <a:avLst/>
          </a:prstGeom>
        </p:spPr>
      </p:pic>
      <p:pic>
        <p:nvPicPr>
          <p:cNvPr id="44" name="Picture 43" descr="Icon of four rectangular blocks enclosed by frames on the corners">
            <a:extLst>
              <a:ext uri="{FF2B5EF4-FFF2-40B4-BE49-F238E27FC236}">
                <a16:creationId xmlns:a16="http://schemas.microsoft.com/office/drawing/2014/main" id="{A6561646-9BD8-421F-B640-5EBA4404920D}"/>
              </a:ext>
            </a:extLst>
          </p:cNvPr>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7864229" y="2149736"/>
            <a:ext cx="364506" cy="364506"/>
          </a:xfrm>
          <a:prstGeom prst="rect">
            <a:avLst/>
          </a:prstGeom>
          <a:noFill/>
        </p:spPr>
      </p:pic>
      <p:sp>
        <p:nvSpPr>
          <p:cNvPr id="45" name="TextBox 44">
            <a:extLst>
              <a:ext uri="{FF2B5EF4-FFF2-40B4-BE49-F238E27FC236}">
                <a16:creationId xmlns:a16="http://schemas.microsoft.com/office/drawing/2014/main" id="{E21757AE-C5B3-4C4F-9171-DDFDE439767A}"/>
              </a:ext>
            </a:extLst>
          </p:cNvPr>
          <p:cNvSpPr txBox="1"/>
          <p:nvPr/>
        </p:nvSpPr>
        <p:spPr>
          <a:xfrm>
            <a:off x="8643905" y="2024213"/>
            <a:ext cx="3228371" cy="615553"/>
          </a:xfrm>
          <a:prstGeom prst="rect">
            <a:avLst/>
          </a:prstGeom>
          <a:noFill/>
        </p:spPr>
        <p:txBody>
          <a:bodyPr wrap="square" lIns="0" tIns="0" rIns="0" bIns="0" rtlCol="0" anchor="ctr">
            <a:noAutofit/>
          </a:bodyPr>
          <a:lstStyle/>
          <a:p>
            <a:pPr defTabSz="444500">
              <a:spcBef>
                <a:spcPct val="0"/>
              </a:spcBef>
              <a:spcAft>
                <a:spcPct val="35000"/>
              </a:spcAft>
            </a:pPr>
            <a:r>
              <a:rPr lang="en-US" sz="2000" dirty="0"/>
              <a:t>Diagnostics – Packet Capture</a:t>
            </a:r>
          </a:p>
        </p:txBody>
      </p:sp>
      <p:pic>
        <p:nvPicPr>
          <p:cNvPr id="46" name="Picture 45">
            <a:extLst>
              <a:ext uri="{FF2B5EF4-FFF2-40B4-BE49-F238E27FC236}">
                <a16:creationId xmlns:a16="http://schemas.microsoft.com/office/drawing/2014/main" id="{06FA6DC7-1C33-479A-8F91-007F5AB9418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9226" y="3110771"/>
            <a:ext cx="831040" cy="831040"/>
          </a:xfrm>
          <a:prstGeom prst="rect">
            <a:avLst/>
          </a:prstGeom>
        </p:spPr>
      </p:pic>
      <p:pic>
        <p:nvPicPr>
          <p:cNvPr id="47" name="Picture 46" descr="Icon of five circles connected by lines">
            <a:extLst>
              <a:ext uri="{FF2B5EF4-FFF2-40B4-BE49-F238E27FC236}">
                <a16:creationId xmlns:a16="http://schemas.microsoft.com/office/drawing/2014/main" id="{8021B2D2-8799-41AC-94EE-07861480FE1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858985" y="3345746"/>
            <a:ext cx="361090" cy="361090"/>
          </a:xfrm>
          <a:prstGeom prst="rect">
            <a:avLst/>
          </a:prstGeom>
          <a:noFill/>
        </p:spPr>
      </p:pic>
      <p:sp>
        <p:nvSpPr>
          <p:cNvPr id="48" name="TextBox 47">
            <a:extLst>
              <a:ext uri="{FF2B5EF4-FFF2-40B4-BE49-F238E27FC236}">
                <a16:creationId xmlns:a16="http://schemas.microsoft.com/office/drawing/2014/main" id="{1FF98C5E-0FC6-4AE1-A801-EA83B8FCBE1C}"/>
              </a:ext>
            </a:extLst>
          </p:cNvPr>
          <p:cNvSpPr txBox="1"/>
          <p:nvPr/>
        </p:nvSpPr>
        <p:spPr>
          <a:xfrm>
            <a:off x="8643905" y="3218515"/>
            <a:ext cx="3228371" cy="615553"/>
          </a:xfrm>
          <a:prstGeom prst="rect">
            <a:avLst/>
          </a:prstGeom>
          <a:noFill/>
        </p:spPr>
        <p:txBody>
          <a:bodyPr wrap="square" lIns="0" tIns="0" rIns="0" bIns="0" rtlCol="0" anchor="ctr">
            <a:noAutofit/>
          </a:bodyPr>
          <a:lstStyle/>
          <a:p>
            <a:pPr defTabSz="444500">
              <a:spcBef>
                <a:spcPct val="0"/>
              </a:spcBef>
              <a:spcAft>
                <a:spcPct val="35000"/>
              </a:spcAft>
            </a:pPr>
            <a:r>
              <a:rPr lang="en-US" sz="2000" dirty="0"/>
              <a:t>Diagnostics – Connection Troubleshoot</a:t>
            </a:r>
          </a:p>
        </p:txBody>
      </p:sp>
      <p:pic>
        <p:nvPicPr>
          <p:cNvPr id="49" name="Picture 48">
            <a:extLst>
              <a:ext uri="{FF2B5EF4-FFF2-40B4-BE49-F238E27FC236}">
                <a16:creationId xmlns:a16="http://schemas.microsoft.com/office/drawing/2014/main" id="{77090146-AFA7-441E-B478-D64BF31B8E7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9226" y="4305073"/>
            <a:ext cx="831040" cy="831040"/>
          </a:xfrm>
          <a:prstGeom prst="rect">
            <a:avLst/>
          </a:prstGeom>
        </p:spPr>
      </p:pic>
      <p:pic>
        <p:nvPicPr>
          <p:cNvPr id="50" name="Picture 49" descr="Icon of an organizational chart enclosed in a curly brackets">
            <a:extLst>
              <a:ext uri="{FF2B5EF4-FFF2-40B4-BE49-F238E27FC236}">
                <a16:creationId xmlns:a16="http://schemas.microsoft.com/office/drawing/2014/main" id="{C1A76C39-41EC-4272-A48B-A3BAD277262B}"/>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867645" y="4540048"/>
            <a:ext cx="361090" cy="361090"/>
          </a:xfrm>
          <a:prstGeom prst="rect">
            <a:avLst/>
          </a:prstGeom>
          <a:noFill/>
        </p:spPr>
      </p:pic>
      <p:sp>
        <p:nvSpPr>
          <p:cNvPr id="51" name="TextBox 50">
            <a:extLst>
              <a:ext uri="{FF2B5EF4-FFF2-40B4-BE49-F238E27FC236}">
                <a16:creationId xmlns:a16="http://schemas.microsoft.com/office/drawing/2014/main" id="{90E6B850-ADC8-4C19-88C1-2B81F516DD96}"/>
              </a:ext>
            </a:extLst>
          </p:cNvPr>
          <p:cNvSpPr txBox="1"/>
          <p:nvPr/>
        </p:nvSpPr>
        <p:spPr>
          <a:xfrm>
            <a:off x="8643905" y="4566705"/>
            <a:ext cx="3228371"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Logs – NSG Flow logs</a:t>
            </a:r>
          </a:p>
        </p:txBody>
      </p:sp>
      <p:pic>
        <p:nvPicPr>
          <p:cNvPr id="52" name="Picture 51">
            <a:extLst>
              <a:ext uri="{FF2B5EF4-FFF2-40B4-BE49-F238E27FC236}">
                <a16:creationId xmlns:a16="http://schemas.microsoft.com/office/drawing/2014/main" id="{B456C003-5C8F-4E87-8172-AE194713614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9226" y="5499374"/>
            <a:ext cx="831040" cy="831040"/>
          </a:xfrm>
          <a:prstGeom prst="rect">
            <a:avLst/>
          </a:prstGeom>
        </p:spPr>
      </p:pic>
      <p:pic>
        <p:nvPicPr>
          <p:cNvPr id="53" name="Picture 52" descr="Icon of three concentric arcs">
            <a:extLst>
              <a:ext uri="{FF2B5EF4-FFF2-40B4-BE49-F238E27FC236}">
                <a16:creationId xmlns:a16="http://schemas.microsoft.com/office/drawing/2014/main" id="{EDA33A48-DC0D-48D8-81E9-FF9829FD3EE1}"/>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837543" y="5717120"/>
            <a:ext cx="395548" cy="395548"/>
          </a:xfrm>
          <a:prstGeom prst="rect">
            <a:avLst/>
          </a:prstGeom>
          <a:noFill/>
        </p:spPr>
      </p:pic>
      <p:sp>
        <p:nvSpPr>
          <p:cNvPr id="54" name="TextBox 53">
            <a:extLst>
              <a:ext uri="{FF2B5EF4-FFF2-40B4-BE49-F238E27FC236}">
                <a16:creationId xmlns:a16="http://schemas.microsoft.com/office/drawing/2014/main" id="{DF52B51A-D992-4164-9A16-E6A44DA654AE}"/>
              </a:ext>
            </a:extLst>
          </p:cNvPr>
          <p:cNvSpPr txBox="1"/>
          <p:nvPr/>
        </p:nvSpPr>
        <p:spPr>
          <a:xfrm>
            <a:off x="8643905" y="5761006"/>
            <a:ext cx="3228371"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Monitoring – Topology</a:t>
            </a:r>
          </a:p>
        </p:txBody>
      </p:sp>
    </p:spTree>
    <p:extLst>
      <p:ext uri="{BB962C8B-B14F-4D97-AF65-F5344CB8AC3E}">
        <p14:creationId xmlns:p14="http://schemas.microsoft.com/office/powerpoint/2010/main" val="29254439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a:t>
            </a:r>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8525" y="1210922"/>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rtl="0" fontAlgn="base"/>
            <a:r>
              <a:rPr lang="en-US" dirty="0">
                <a:solidFill>
                  <a:schemeClr val="tx1"/>
                </a:solidFill>
              </a:rPr>
              <a:t>A </a:t>
            </a:r>
            <a:r>
              <a:rPr lang="en-US" b="1" dirty="0">
                <a:solidFill>
                  <a:schemeClr val="tx1"/>
                </a:solidFill>
              </a:rPr>
              <a:t>regional service </a:t>
            </a:r>
            <a:r>
              <a:rPr lang="en-US" dirty="0">
                <a:solidFill>
                  <a:schemeClr val="tx1"/>
                </a:solidFill>
              </a:rPr>
              <a:t>that provides various network diagnostic and monitoring tools​</a:t>
            </a:r>
          </a:p>
        </p:txBody>
      </p:sp>
      <p:sp>
        <p:nvSpPr>
          <p:cNvPr id="7" name="Rectangle 6">
            <a:extLst>
              <a:ext uri="{FF2B5EF4-FFF2-40B4-BE49-F238E27FC236}">
                <a16:creationId xmlns:a16="http://schemas.microsoft.com/office/drawing/2014/main" id="{B6C16A35-54AE-48C8-87AE-11982C132599}"/>
              </a:ext>
              <a:ext uri="{C183D7F6-B498-43B3-948B-1728B52AA6E4}">
                <adec:decorative xmlns:adec="http://schemas.microsoft.com/office/drawing/2017/decorative" val="0"/>
              </a:ext>
            </a:extLst>
          </p:cNvPr>
          <p:cNvSpPr/>
          <p:nvPr/>
        </p:nvSpPr>
        <p:spPr bwMode="auto">
          <a:xfrm>
            <a:off x="498525" y="1819007"/>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IP Flow Verify </a:t>
            </a:r>
            <a:r>
              <a:rPr lang="en-US" dirty="0">
                <a:solidFill>
                  <a:schemeClr val="tx1"/>
                </a:solidFill>
              </a:rPr>
              <a:t>diagnoses connectivity issues</a:t>
            </a:r>
          </a:p>
        </p:txBody>
      </p:sp>
      <p:sp>
        <p:nvSpPr>
          <p:cNvPr id="8" name="Rectangle 7">
            <a:extLst>
              <a:ext uri="{FF2B5EF4-FFF2-40B4-BE49-F238E27FC236}">
                <a16:creationId xmlns:a16="http://schemas.microsoft.com/office/drawing/2014/main" id="{9CF48259-9CCD-41B5-B832-DEFAE8DABB76}"/>
              </a:ext>
              <a:ext uri="{C183D7F6-B498-43B3-948B-1728B52AA6E4}">
                <adec:decorative xmlns:adec="http://schemas.microsoft.com/office/drawing/2017/decorative" val="0"/>
              </a:ext>
            </a:extLst>
          </p:cNvPr>
          <p:cNvSpPr/>
          <p:nvPr/>
        </p:nvSpPr>
        <p:spPr bwMode="auto">
          <a:xfrm>
            <a:off x="491785" y="2427092"/>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a:t>
            </a:r>
          </a:p>
        </p:txBody>
      </p:sp>
      <p:sp>
        <p:nvSpPr>
          <p:cNvPr id="9" name="Rectangle 8">
            <a:extLst>
              <a:ext uri="{FF2B5EF4-FFF2-40B4-BE49-F238E27FC236}">
                <a16:creationId xmlns:a16="http://schemas.microsoft.com/office/drawing/2014/main" id="{023AD182-BBCF-4836-9AB5-2C55FCE5CA74}"/>
              </a:ext>
              <a:ext uri="{C183D7F6-B498-43B3-948B-1728B52AA6E4}">
                <adec:decorative xmlns:adec="http://schemas.microsoft.com/office/drawing/2017/decorative" val="0"/>
              </a:ext>
            </a:extLst>
          </p:cNvPr>
          <p:cNvSpPr/>
          <p:nvPr/>
        </p:nvSpPr>
        <p:spPr bwMode="auto">
          <a:xfrm>
            <a:off x="491785" y="3241108"/>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VPN Diagnostics </a:t>
            </a:r>
            <a:r>
              <a:rPr lang="en-US" dirty="0">
                <a:solidFill>
                  <a:schemeClr val="tx1"/>
                </a:solidFill>
              </a:rPr>
              <a:t>troubleshoots gateways and connections</a:t>
            </a:r>
          </a:p>
        </p:txBody>
      </p:sp>
      <p:sp>
        <p:nvSpPr>
          <p:cNvPr id="10" name="Rectangle 9">
            <a:extLst>
              <a:ext uri="{FF2B5EF4-FFF2-40B4-BE49-F238E27FC236}">
                <a16:creationId xmlns:a16="http://schemas.microsoft.com/office/drawing/2014/main" id="{6A971866-B604-4E18-BA31-729D0E8006BC}"/>
              </a:ext>
              <a:ext uri="{C183D7F6-B498-43B3-948B-1728B52AA6E4}">
                <adec:decorative xmlns:adec="http://schemas.microsoft.com/office/drawing/2017/decorative" val="0"/>
              </a:ext>
            </a:extLst>
          </p:cNvPr>
          <p:cNvSpPr/>
          <p:nvPr/>
        </p:nvSpPr>
        <p:spPr bwMode="auto">
          <a:xfrm>
            <a:off x="491785" y="4055124"/>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NSG Flow Logs </a:t>
            </a:r>
            <a:r>
              <a:rPr lang="en-US" dirty="0">
                <a:solidFill>
                  <a:schemeClr val="tx1"/>
                </a:solidFill>
              </a:rPr>
              <a:t>maps IP traffic through a network security group</a:t>
            </a:r>
          </a:p>
        </p:txBody>
      </p:sp>
      <p:sp>
        <p:nvSpPr>
          <p:cNvPr id="11" name="Rectangle 10">
            <a:extLst>
              <a:ext uri="{FF2B5EF4-FFF2-40B4-BE49-F238E27FC236}">
                <a16:creationId xmlns:a16="http://schemas.microsoft.com/office/drawing/2014/main" id="{1576D345-B5EF-4760-9217-BCAB06A56A65}"/>
              </a:ext>
              <a:ext uri="{C183D7F6-B498-43B3-948B-1728B52AA6E4}">
                <adec:decorative xmlns:adec="http://schemas.microsoft.com/office/drawing/2017/decorative" val="0"/>
              </a:ext>
            </a:extLst>
          </p:cNvPr>
          <p:cNvSpPr/>
          <p:nvPr/>
        </p:nvSpPr>
        <p:spPr bwMode="auto">
          <a:xfrm>
            <a:off x="491785" y="4869140"/>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Connection troubleshoot </a:t>
            </a:r>
            <a:r>
              <a:rPr lang="en-US" dirty="0">
                <a:solidFill>
                  <a:schemeClr val="tx1"/>
                </a:solidFill>
              </a:rPr>
              <a:t>shows connectivity between source VM and destination</a:t>
            </a:r>
          </a:p>
        </p:txBody>
      </p:sp>
      <p:sp>
        <p:nvSpPr>
          <p:cNvPr id="12" name="Rectangle 11">
            <a:extLst>
              <a:ext uri="{FF2B5EF4-FFF2-40B4-BE49-F238E27FC236}">
                <a16:creationId xmlns:a16="http://schemas.microsoft.com/office/drawing/2014/main" id="{3CA94DAC-F7E1-452B-A5FB-B9ECC36CB25E}"/>
              </a:ext>
              <a:ext uri="{C183D7F6-B498-43B3-948B-1728B52AA6E4}">
                <adec:decorative xmlns:adec="http://schemas.microsoft.com/office/drawing/2017/decorative" val="0"/>
              </a:ext>
            </a:extLst>
          </p:cNvPr>
          <p:cNvSpPr/>
          <p:nvPr/>
        </p:nvSpPr>
        <p:spPr bwMode="auto">
          <a:xfrm>
            <a:off x="491784" y="5683153"/>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Topology</a:t>
            </a:r>
            <a:r>
              <a:rPr lang="en-US" dirty="0">
                <a:solidFill>
                  <a:schemeClr val="tx1"/>
                </a:solidFill>
              </a:rPr>
              <a:t> generates a visual diagram of resources</a:t>
            </a:r>
          </a:p>
        </p:txBody>
      </p:sp>
      <p:sp>
        <p:nvSpPr>
          <p:cNvPr id="13" name="Rectangle 12">
            <a:extLst>
              <a:ext uri="{FF2B5EF4-FFF2-40B4-BE49-F238E27FC236}">
                <a16:creationId xmlns:a16="http://schemas.microsoft.com/office/drawing/2014/main" id="{A1BB032E-B8ED-45DA-B8D9-D5A79E5BBCBC}"/>
              </a:ext>
              <a:ext uri="{C183D7F6-B498-43B3-948B-1728B52AA6E4}">
                <adec:decorative xmlns:adec="http://schemas.microsoft.com/office/drawing/2017/decorative" val="1"/>
              </a:ext>
            </a:extLst>
          </p:cNvPr>
          <p:cNvSpPr/>
          <p:nvPr/>
        </p:nvSpPr>
        <p:spPr bwMode="auto">
          <a:xfrm>
            <a:off x="5790670" y="1192213"/>
            <a:ext cx="621876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5909733" y="1900238"/>
            <a:ext cx="5927850" cy="3937000"/>
          </a:xfrm>
          <a:prstGeom prst="rect">
            <a:avLst/>
          </a:prstGeom>
          <a:ln>
            <a:no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Azure Monitor</a:t>
            </a:r>
          </a:p>
        </p:txBody>
      </p:sp>
      <p:pic>
        <p:nvPicPr>
          <p:cNvPr id="3" name="Picture 2" descr="Icon of a computer screen">
            <a:extLst>
              <a:ext uri="{FF2B5EF4-FFF2-40B4-BE49-F238E27FC236}">
                <a16:creationId xmlns:a16="http://schemas.microsoft.com/office/drawing/2014/main" id="{D70E71F2-52AE-4F73-BDF9-E1D16766F66D}"/>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466962" y="3040062"/>
            <a:ext cx="914400" cy="914400"/>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27038" y="1192213"/>
            <a:ext cx="3017520" cy="5181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Diagnose connectivity issues from or to the internet and from or to the on-premises environment. Ideal for ensuring security rules are being correctly applied</a:t>
            </a:r>
          </a:p>
        </p:txBody>
      </p:sp>
      <p:sp>
        <p:nvSpPr>
          <p:cNvPr id="7" name="Rectangle 6">
            <a:extLst>
              <a:ext uri="{FF2B5EF4-FFF2-40B4-BE49-F238E27FC236}">
                <a16:creationId xmlns:a16="http://schemas.microsoft.com/office/drawing/2014/main" id="{DA966EFF-E195-408F-AEE9-6F56E2D1C40E}"/>
              </a:ext>
              <a:ext uri="{C183D7F6-B498-43B3-948B-1728B52AA6E4}">
                <adec:decorative xmlns:adec="http://schemas.microsoft.com/office/drawing/2017/decorative" val="1"/>
              </a:ext>
            </a:extLst>
          </p:cNvPr>
          <p:cNvSpPr/>
          <p:nvPr/>
        </p:nvSpPr>
        <p:spPr bwMode="auto">
          <a:xfrm>
            <a:off x="3556000" y="1192213"/>
            <a:ext cx="84534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sp>
        <p:nvSpPr>
          <p:cNvPr id="6" name="Rectangle 5">
            <a:extLst>
              <a:ext uri="{FF2B5EF4-FFF2-40B4-BE49-F238E27FC236}">
                <a16:creationId xmlns:a16="http://schemas.microsoft.com/office/drawing/2014/main" id="{A64E84F9-944B-4000-99FA-6371EC0A13B8}"/>
              </a:ext>
              <a:ext uri="{C183D7F6-B498-43B3-948B-1728B52AA6E4}">
                <adec:decorative xmlns:adec="http://schemas.microsoft.com/office/drawing/2017/decorative" val="1"/>
              </a:ext>
            </a:extLst>
          </p:cNvPr>
          <p:cNvSpPr/>
          <p:nvPr/>
        </p:nvSpPr>
        <p:spPr bwMode="auto">
          <a:xfrm>
            <a:off x="4765200" y="1192211"/>
            <a:ext cx="6950550" cy="516953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18" name="Rectangle 17">
            <a:extLst>
              <a:ext uri="{FF2B5EF4-FFF2-40B4-BE49-F238E27FC236}">
                <a16:creationId xmlns:a16="http://schemas.microsoft.com/office/drawing/2014/main" id="{E27A98CB-E0AD-4BD9-9845-8D91239B5EDE}"/>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38945" y="1390649"/>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05: Module 11 Lab and Review</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3086894"/>
            <a:ext cx="2506662" cy="820738"/>
          </a:xfrm>
        </p:spPr>
        <p:txBody>
          <a:bodyPr/>
          <a:lstStyle/>
          <a:p>
            <a:r>
              <a:rPr lang="en-US" dirty="0"/>
              <a:t>Azure Monitor Overview</a:t>
            </a:r>
          </a:p>
        </p:txBody>
      </p:sp>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574252"/>
            <a:ext cx="1050472" cy="1050472"/>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41784" y="842108"/>
            <a:ext cx="514760" cy="514760"/>
          </a:xfrm>
          <a:prstGeom prst="rect">
            <a:avLst/>
          </a:prstGeom>
        </p:spPr>
      </p:pic>
      <p:sp>
        <p:nvSpPr>
          <p:cNvPr id="5" name="Rectangle 4">
            <a:extLst>
              <a:ext uri="{FF2B5EF4-FFF2-40B4-BE49-F238E27FC236}">
                <a16:creationId xmlns:a16="http://schemas.microsoft.com/office/drawing/2014/main" id="{044407CE-9C75-4C0D-A29C-41102E9655ED}"/>
              </a:ext>
            </a:extLst>
          </p:cNvPr>
          <p:cNvSpPr/>
          <p:nvPr/>
        </p:nvSpPr>
        <p:spPr bwMode="auto">
          <a:xfrm>
            <a:off x="4856987" y="945600"/>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Azure Monitor Service</a:t>
            </a:r>
          </a:p>
        </p:txBody>
      </p:sp>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2116395"/>
            <a:ext cx="1050472" cy="1050472"/>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96347" y="2438814"/>
            <a:ext cx="405634" cy="405634"/>
          </a:xfrm>
          <a:prstGeom prst="rect">
            <a:avLst/>
          </a:prstGeom>
        </p:spPr>
      </p:pic>
      <p:sp>
        <p:nvSpPr>
          <p:cNvPr id="66" name="Rectangle 65">
            <a:extLst>
              <a:ext uri="{FF2B5EF4-FFF2-40B4-BE49-F238E27FC236}">
                <a16:creationId xmlns:a16="http://schemas.microsoft.com/office/drawing/2014/main" id="{85B1A9BC-38AA-4703-B317-BC91792F807B}"/>
              </a:ext>
            </a:extLst>
          </p:cNvPr>
          <p:cNvSpPr/>
          <p:nvPr/>
        </p:nvSpPr>
        <p:spPr bwMode="auto">
          <a:xfrm>
            <a:off x="4856987" y="2487743"/>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Key Capabilities</a:t>
            </a:r>
          </a:p>
        </p:txBody>
      </p:sp>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3658538"/>
            <a:ext cx="1050472" cy="1050472"/>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72096" y="3956706"/>
            <a:ext cx="454136" cy="454136"/>
          </a:xfrm>
          <a:prstGeom prst="rect">
            <a:avLst/>
          </a:prstGeom>
        </p:spPr>
      </p:pic>
      <p:sp>
        <p:nvSpPr>
          <p:cNvPr id="68" name="Rectangle 67">
            <a:extLst>
              <a:ext uri="{FF2B5EF4-FFF2-40B4-BE49-F238E27FC236}">
                <a16:creationId xmlns:a16="http://schemas.microsoft.com/office/drawing/2014/main" id="{2B3FCC28-6ECE-4899-B84A-803A7D6ABC11}"/>
              </a:ext>
            </a:extLst>
          </p:cNvPr>
          <p:cNvSpPr/>
          <p:nvPr/>
        </p:nvSpPr>
        <p:spPr bwMode="auto">
          <a:xfrm>
            <a:off x="4856987" y="4029886"/>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Monitoring Data Platform</a:t>
            </a:r>
          </a:p>
        </p:txBody>
      </p:sp>
      <p:pic>
        <p:nvPicPr>
          <p:cNvPr id="27" name="Picture 26">
            <a:extLst>
              <a:ext uri="{FF2B5EF4-FFF2-40B4-BE49-F238E27FC236}">
                <a16:creationId xmlns:a16="http://schemas.microsoft.com/office/drawing/2014/main" id="{29A1A4B2-5FE1-4B77-A686-D8501F60044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3928" y="5200680"/>
            <a:ext cx="1050472" cy="1050472"/>
          </a:xfrm>
          <a:prstGeom prst="rect">
            <a:avLst/>
          </a:prstGeom>
        </p:spPr>
      </p:pic>
      <p:pic>
        <p:nvPicPr>
          <p:cNvPr id="140" name="Picture 139" descr="Icon of an organizational chart enclosed in a curly brackets">
            <a:extLst>
              <a:ext uri="{FF2B5EF4-FFF2-40B4-BE49-F238E27FC236}">
                <a16:creationId xmlns:a16="http://schemas.microsoft.com/office/drawing/2014/main" id="{A01DD060-8F3B-4485-8A7C-0F46330A3552}"/>
              </a:ext>
            </a:extLst>
          </p:cNvPr>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80163" y="5506915"/>
            <a:ext cx="438002" cy="438002"/>
          </a:xfrm>
          <a:prstGeom prst="rect">
            <a:avLst/>
          </a:prstGeom>
        </p:spPr>
      </p:pic>
      <p:sp>
        <p:nvSpPr>
          <p:cNvPr id="73" name="Rectangle 72">
            <a:extLst>
              <a:ext uri="{FF2B5EF4-FFF2-40B4-BE49-F238E27FC236}">
                <a16:creationId xmlns:a16="http://schemas.microsoft.com/office/drawing/2014/main" id="{539D1FB7-4383-4797-8B30-3E325D551D2C}"/>
              </a:ext>
            </a:extLst>
          </p:cNvPr>
          <p:cNvSpPr/>
          <p:nvPr/>
        </p:nvSpPr>
        <p:spPr bwMode="auto">
          <a:xfrm>
            <a:off x="4856987" y="557202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Log Data</a:t>
            </a:r>
          </a:p>
        </p:txBody>
      </p:sp>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69728" y="574252"/>
            <a:ext cx="1050472" cy="1050472"/>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97477" y="914079"/>
            <a:ext cx="394974" cy="370818"/>
          </a:xfrm>
          <a:prstGeom prst="rect">
            <a:avLst/>
          </a:prstGeom>
        </p:spPr>
      </p:pic>
      <p:sp>
        <p:nvSpPr>
          <p:cNvPr id="90" name="Rectangle 89">
            <a:extLst>
              <a:ext uri="{FF2B5EF4-FFF2-40B4-BE49-F238E27FC236}">
                <a16:creationId xmlns:a16="http://schemas.microsoft.com/office/drawing/2014/main" id="{46F07902-6739-46F5-A972-929266993849}"/>
              </a:ext>
            </a:extLst>
          </p:cNvPr>
          <p:cNvSpPr/>
          <p:nvPr/>
        </p:nvSpPr>
        <p:spPr bwMode="auto">
          <a:xfrm>
            <a:off x="9376351" y="945600"/>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Data Types</a:t>
            </a:r>
          </a:p>
        </p:txBody>
      </p:sp>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6819" y="2067466"/>
            <a:ext cx="1050472" cy="1050472"/>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95610" y="2366258"/>
            <a:ext cx="452890" cy="452888"/>
          </a:xfrm>
          <a:prstGeom prst="rect">
            <a:avLst/>
          </a:prstGeom>
        </p:spPr>
      </p:pic>
      <p:sp>
        <p:nvSpPr>
          <p:cNvPr id="97" name="Rectangle 96">
            <a:extLst>
              <a:ext uri="{FF2B5EF4-FFF2-40B4-BE49-F238E27FC236}">
                <a16:creationId xmlns:a16="http://schemas.microsoft.com/office/drawing/2014/main" id="{3B460D08-4C9E-4481-B0B1-D65708A46EED}"/>
              </a:ext>
            </a:extLst>
          </p:cNvPr>
          <p:cNvSpPr/>
          <p:nvPr/>
        </p:nvSpPr>
        <p:spPr bwMode="auto">
          <a:xfrm>
            <a:off x="9403442" y="2438814"/>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Activity Log</a:t>
            </a:r>
          </a:p>
        </p:txBody>
      </p:sp>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6819" y="3609608"/>
            <a:ext cx="1050472" cy="1050472"/>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516848" y="3929638"/>
            <a:ext cx="410414" cy="410412"/>
          </a:xfrm>
          <a:prstGeom prst="rect">
            <a:avLst/>
          </a:prstGeom>
        </p:spPr>
      </p:pic>
      <p:sp>
        <p:nvSpPr>
          <p:cNvPr id="102" name="Rectangle 101">
            <a:extLst>
              <a:ext uri="{FF2B5EF4-FFF2-40B4-BE49-F238E27FC236}">
                <a16:creationId xmlns:a16="http://schemas.microsoft.com/office/drawing/2014/main" id="{0F6AAD82-55A2-4A4E-9B75-DCEFDE20ECF7}"/>
              </a:ext>
            </a:extLst>
          </p:cNvPr>
          <p:cNvSpPr/>
          <p:nvPr/>
        </p:nvSpPr>
        <p:spPr bwMode="auto">
          <a:xfrm>
            <a:off x="9403442" y="398095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err="1"/>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err="1"/>
                <a:t>CloudShell</a:t>
              </a:r>
              <a:endParaRPr lang="fr-FR" sz="1176" b="1" dirty="0"/>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a:t>
              </a:r>
              <a:r>
                <a:rPr lang="en-US" sz="1000" b="1" i="0" dirty="0" err="1">
                  <a:solidFill>
                    <a:srgbClr val="24292E"/>
                  </a:solidFill>
                  <a:effectLst/>
                  <a:latin typeface="-apple-system"/>
                </a:rPr>
                <a:t>Microsoft.Insights</a:t>
              </a:r>
              <a:r>
                <a:rPr lang="en-US" sz="1000" b="1" i="0" dirty="0">
                  <a:solidFill>
                    <a:srgbClr val="24292E"/>
                  </a:solidFill>
                  <a:effectLst/>
                  <a:latin typeface="-apple-system"/>
                </a:rPr>
                <a:t> and </a:t>
              </a:r>
              <a:r>
                <a:rPr lang="en-US" sz="1000" b="1" i="0" dirty="0" err="1">
                  <a:solidFill>
                    <a:srgbClr val="24292E"/>
                  </a:solidFill>
                  <a:effectLst/>
                  <a:latin typeface="-apple-system"/>
                </a:rPr>
                <a:t>Microsoft.AlertsManagement</a:t>
              </a:r>
              <a:r>
                <a:rPr lang="en-US" sz="1000" b="1" i="0" dirty="0">
                  <a:solidFill>
                    <a:srgbClr val="24292E"/>
                  </a:solidFill>
                  <a:effectLst/>
                  <a:latin typeface="-apple-system"/>
                </a:rPr>
                <a: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err="1"/>
                <a:t>ogAnalyticsWorkspace</a:t>
              </a:r>
              <a:endParaRPr lang="fr-FR" sz="1176" b="1" dirty="0"/>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t>
              </a:r>
              <a:r>
                <a:rPr lang="fr-FR" sz="1176" b="1" dirty="0" err="1"/>
                <a:t>alert</a:t>
              </a:r>
              <a:r>
                <a:rPr lang="fr-FR" sz="1176" b="1" dirty="0"/>
                <a:t> </a:t>
              </a:r>
              <a:r>
                <a:rPr lang="fr-FR" sz="1176" b="1" dirty="0" err="1"/>
                <a:t>rule</a:t>
              </a:r>
              <a:endParaRPr lang="fr-FR" sz="1176" b="1" dirty="0"/>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 </a:t>
              </a:r>
              <a:r>
                <a:rPr lang="fr-FR" sz="1176" b="1" dirty="0" err="1">
                  <a:solidFill>
                    <a:schemeClr val="tx2">
                      <a:lumMod val="50000"/>
                    </a:schemeClr>
                  </a:solidFill>
                </a:rPr>
                <a:t>Task</a:t>
              </a:r>
              <a:r>
                <a:rPr lang="fr-FR" sz="1176" b="1" dirty="0">
                  <a:solidFill>
                    <a:schemeClr val="tx2">
                      <a:lumMod val="50000"/>
                    </a:schemeClr>
                  </a:solidFill>
                </a:rPr>
                <a:t>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Module Review</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Module Review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sp>
        <p:nvSpPr>
          <p:cNvPr id="14" name="Rectangle 13">
            <a:extLst>
              <a:ext uri="{FF2B5EF4-FFF2-40B4-BE49-F238E27FC236}">
                <a16:creationId xmlns:a16="http://schemas.microsoft.com/office/drawing/2014/main" id="{1B091AB4-CB56-484B-9B4F-0CBA6E6FD0A4}"/>
              </a:ext>
            </a:extLst>
          </p:cNvPr>
          <p:cNvSpPr/>
          <p:nvPr/>
        </p:nvSpPr>
        <p:spPr>
          <a:xfrm>
            <a:off x="4877293" y="1978214"/>
            <a:ext cx="7132144" cy="53388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solidFill>
                  <a:schemeClr val="tx1"/>
                </a:solidFill>
              </a:rPr>
              <a:t>Analyze your Azure infrastructure by using Azure Monitor logs</a:t>
            </a:r>
          </a:p>
        </p:txBody>
      </p:sp>
      <p:sp>
        <p:nvSpPr>
          <p:cNvPr id="23" name="Rectangle 22">
            <a:extLst>
              <a:ext uri="{FF2B5EF4-FFF2-40B4-BE49-F238E27FC236}">
                <a16:creationId xmlns:a16="http://schemas.microsoft.com/office/drawing/2014/main" id="{9C17CE84-DFC9-48BB-B6A6-960077EC43DF}"/>
              </a:ext>
            </a:extLst>
          </p:cNvPr>
          <p:cNvSpPr/>
          <p:nvPr/>
        </p:nvSpPr>
        <p:spPr>
          <a:xfrm>
            <a:off x="4877293" y="2417613"/>
            <a:ext cx="7132144" cy="53388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solidFill>
                  <a:schemeClr val="tx1"/>
                </a:solidFill>
              </a:rPr>
              <a:t>Improve incident response with alerting on Azure</a:t>
            </a:r>
          </a:p>
        </p:txBody>
      </p:sp>
      <p:sp>
        <p:nvSpPr>
          <p:cNvPr id="25" name="Rectangle 24">
            <a:extLst>
              <a:ext uri="{FF2B5EF4-FFF2-40B4-BE49-F238E27FC236}">
                <a16:creationId xmlns:a16="http://schemas.microsoft.com/office/drawing/2014/main" id="{A01326E2-E559-4D5F-832A-ADC917BBAC0B}"/>
              </a:ext>
            </a:extLst>
          </p:cNvPr>
          <p:cNvSpPr/>
          <p:nvPr/>
        </p:nvSpPr>
        <p:spPr>
          <a:xfrm>
            <a:off x="4877293" y="2851975"/>
            <a:ext cx="7132144" cy="8008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solidFill>
                  <a:schemeClr val="tx1"/>
                </a:solidFill>
              </a:rPr>
              <a:t>Monitor the health of your Azure virtual machine by collecting and analyzing diagnostic data</a:t>
            </a:r>
          </a:p>
        </p:txBody>
      </p:sp>
      <p:sp>
        <p:nvSpPr>
          <p:cNvPr id="27" name="Rectangle 26">
            <a:extLst>
              <a:ext uri="{FF2B5EF4-FFF2-40B4-BE49-F238E27FC236}">
                <a16:creationId xmlns:a16="http://schemas.microsoft.com/office/drawing/2014/main" id="{5746888E-22D9-4BAE-87B0-2BF63F17EA52}"/>
              </a:ext>
            </a:extLst>
          </p:cNvPr>
          <p:cNvSpPr/>
          <p:nvPr/>
        </p:nvSpPr>
        <p:spPr>
          <a:xfrm>
            <a:off x="4877293" y="3630349"/>
            <a:ext cx="7132144" cy="53388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solidFill>
                  <a:schemeClr val="tx1"/>
                </a:solidFill>
              </a:rPr>
              <a:t>Monitor, diagnose, and troubleshoot your Azure storage</a:t>
            </a:r>
          </a:p>
        </p:txBody>
      </p:sp>
      <p:sp>
        <p:nvSpPr>
          <p:cNvPr id="29" name="Rectangle 28">
            <a:extLst>
              <a:ext uri="{FF2B5EF4-FFF2-40B4-BE49-F238E27FC236}">
                <a16:creationId xmlns:a16="http://schemas.microsoft.com/office/drawing/2014/main" id="{B930FFD0-2B3F-4DF3-98C7-48C25CE0C4CA}"/>
              </a:ext>
            </a:extLst>
          </p:cNvPr>
          <p:cNvSpPr/>
          <p:nvPr/>
        </p:nvSpPr>
        <p:spPr>
          <a:xfrm>
            <a:off x="4877293" y="4245720"/>
            <a:ext cx="7132144" cy="53388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solidFill>
                  <a:schemeClr val="tx1"/>
                </a:solidFill>
              </a:rPr>
              <a:t>Monitor and troubleshoot your end-to-end Azure network infrastructure by using network monitoring tools</a:t>
            </a:r>
          </a:p>
        </p:txBody>
      </p:sp>
      <p:cxnSp>
        <p:nvCxnSpPr>
          <p:cNvPr id="31" name="Straight Connector 30">
            <a:extLst>
              <a:ext uri="{FF2B5EF4-FFF2-40B4-BE49-F238E27FC236}">
                <a16:creationId xmlns:a16="http://schemas.microsoft.com/office/drawing/2014/main" id="{1BCB7219-C45F-4638-A8A0-22F9EBCB145E}"/>
              </a:ext>
              <a:ext uri="{C183D7F6-B498-43B3-948B-1728B52AA6E4}">
                <adec:decorative xmlns:adec="http://schemas.microsoft.com/office/drawing/2017/decorative" val="1"/>
              </a:ext>
            </a:extLst>
          </p:cNvPr>
          <p:cNvCxnSpPr>
            <a:cxnSpLocks/>
          </p:cNvCxnSpPr>
          <p:nvPr/>
        </p:nvCxnSpPr>
        <p:spPr>
          <a:xfrm>
            <a:off x="4957622" y="245227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1C1E11-CD0E-4FF2-86CA-9E08CF81C10D}"/>
              </a:ext>
              <a:ext uri="{C183D7F6-B498-43B3-948B-1728B52AA6E4}">
                <adec:decorative xmlns:adec="http://schemas.microsoft.com/office/drawing/2017/decorative" val="1"/>
              </a:ext>
            </a:extLst>
          </p:cNvPr>
          <p:cNvCxnSpPr>
            <a:cxnSpLocks/>
          </p:cNvCxnSpPr>
          <p:nvPr/>
        </p:nvCxnSpPr>
        <p:spPr>
          <a:xfrm>
            <a:off x="4957622" y="296712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33DBC3F-C6A7-4BFD-BD77-0FCC27000EEE}"/>
              </a:ext>
              <a:ext uri="{C183D7F6-B498-43B3-948B-1728B52AA6E4}">
                <adec:decorative xmlns:adec="http://schemas.microsoft.com/office/drawing/2017/decorative" val="1"/>
              </a:ext>
            </a:extLst>
          </p:cNvPr>
          <p:cNvCxnSpPr>
            <a:cxnSpLocks/>
          </p:cNvCxnSpPr>
          <p:nvPr/>
        </p:nvCxnSpPr>
        <p:spPr>
          <a:xfrm>
            <a:off x="4957622" y="363034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D3AC04F-633E-4836-96D4-FCB2EA02C6CB}"/>
              </a:ext>
              <a:ext uri="{C183D7F6-B498-43B3-948B-1728B52AA6E4}">
                <adec:decorative xmlns:adec="http://schemas.microsoft.com/office/drawing/2017/decorative" val="1"/>
              </a:ext>
            </a:extLst>
          </p:cNvPr>
          <p:cNvCxnSpPr>
            <a:cxnSpLocks/>
          </p:cNvCxnSpPr>
          <p:nvPr/>
        </p:nvCxnSpPr>
        <p:spPr>
          <a:xfrm>
            <a:off x="4957622" y="416323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22D0F2D-E6B2-43A3-8F24-D00A118808E6}"/>
              </a:ext>
              <a:ext uri="{C183D7F6-B498-43B3-948B-1728B52AA6E4}">
                <adec:decorative xmlns:adec="http://schemas.microsoft.com/office/drawing/2017/decorative" val="1"/>
              </a:ext>
            </a:extLst>
          </p:cNvPr>
          <p:cNvCxnSpPr>
            <a:cxnSpLocks/>
          </p:cNvCxnSpPr>
          <p:nvPr/>
        </p:nvCxnSpPr>
        <p:spPr>
          <a:xfrm>
            <a:off x="4957622" y="485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1961F0C-6852-480D-9E38-CBC2F905949D}"/>
              </a:ext>
            </a:extLst>
          </p:cNvPr>
          <p:cNvSpPr txBox="1"/>
          <p:nvPr/>
        </p:nvSpPr>
        <p:spPr>
          <a:xfrm>
            <a:off x="4908532" y="4949661"/>
            <a:ext cx="6218766" cy="359401"/>
          </a:xfrm>
          <a:prstGeom prst="rect">
            <a:avLst/>
          </a:prstGeom>
          <a:noFill/>
        </p:spPr>
        <p:txBody>
          <a:bodyPr wrap="square">
            <a:spAutoFit/>
          </a:bodyPr>
          <a:lstStyle/>
          <a:p>
            <a:r>
              <a:rPr lang="en-US" dirty="0">
                <a:solidFill>
                  <a:schemeClr val="tx1"/>
                </a:solidFill>
              </a:rPr>
              <a:t>Design a holistic monitoring strategy on Azure</a:t>
            </a:r>
            <a:endParaRPr lang="en-US" dirty="0"/>
          </a:p>
        </p:txBody>
      </p:sp>
      <p:cxnSp>
        <p:nvCxnSpPr>
          <p:cNvPr id="43" name="Straight Connector 42">
            <a:extLst>
              <a:ext uri="{FF2B5EF4-FFF2-40B4-BE49-F238E27FC236}">
                <a16:creationId xmlns:a16="http://schemas.microsoft.com/office/drawing/2014/main" id="{A9E5C83A-0707-4F0B-B4FF-740F447D1E74}"/>
              </a:ext>
              <a:ext uri="{C183D7F6-B498-43B3-948B-1728B52AA6E4}">
                <adec:decorative xmlns:adec="http://schemas.microsoft.com/office/drawing/2017/decorative" val="1"/>
              </a:ext>
            </a:extLst>
          </p:cNvPr>
          <p:cNvCxnSpPr>
            <a:cxnSpLocks/>
          </p:cNvCxnSpPr>
          <p:nvPr/>
        </p:nvCxnSpPr>
        <p:spPr>
          <a:xfrm>
            <a:off x="4957622" y="546481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51E9DCA-65C6-4E5D-8D06-C8BE860F8892}"/>
              </a:ext>
            </a:extLst>
          </p:cNvPr>
          <p:cNvSpPr txBox="1"/>
          <p:nvPr/>
        </p:nvSpPr>
        <p:spPr>
          <a:xfrm>
            <a:off x="4908532" y="5479893"/>
            <a:ext cx="6216976" cy="628952"/>
          </a:xfrm>
          <a:prstGeom prst="rect">
            <a:avLst/>
          </a:prstGeom>
          <a:noFill/>
        </p:spPr>
        <p:txBody>
          <a:bodyPr wrap="square">
            <a:spAutoFit/>
          </a:bodyPr>
          <a:lstStyle/>
          <a:p>
            <a:r>
              <a:rPr lang="en-US" dirty="0"/>
              <a:t>Monitor performance of virtual machines by using Azure Monitor for VMs</a:t>
            </a:r>
          </a:p>
        </p:txBody>
      </p:sp>
      <p:cxnSp>
        <p:nvCxnSpPr>
          <p:cNvPr id="47" name="Straight Connector 46">
            <a:extLst>
              <a:ext uri="{FF2B5EF4-FFF2-40B4-BE49-F238E27FC236}">
                <a16:creationId xmlns:a16="http://schemas.microsoft.com/office/drawing/2014/main" id="{BF685E5C-E021-4CF2-AA96-7A9E74D90711}"/>
              </a:ext>
              <a:ext uri="{C183D7F6-B498-43B3-948B-1728B52AA6E4}">
                <adec:decorative xmlns:adec="http://schemas.microsoft.com/office/drawing/2017/decorative" val="1"/>
              </a:ext>
            </a:extLst>
          </p:cNvPr>
          <p:cNvCxnSpPr>
            <a:cxnSpLocks/>
          </p:cNvCxnSpPr>
          <p:nvPr/>
        </p:nvCxnSpPr>
        <p:spPr>
          <a:xfrm>
            <a:off x="4957622" y="617109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322631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Azure Monitor Service</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4" descr="Screenshot of an Azure Monitor service showing the flow from Application, Operating system, Azure Resources, Azure Subscription, Azure Tenant and Custom resources to Stores in Azure Monitor that has insights, visualize, analyze, respond, and integrate">
            <a:extLst>
              <a:ext uri="{FF2B5EF4-FFF2-40B4-BE49-F238E27FC236}">
                <a16:creationId xmlns:a16="http://schemas.microsoft.com/office/drawing/2014/main" id="{53357759-57EC-4D21-9796-23A5D5FB9BC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77160" y="1222792"/>
            <a:ext cx="9271041" cy="5138954"/>
          </a:xfrm>
          <a:prstGeom prst="rect">
            <a:avLst/>
          </a:prstGeom>
          <a:ln>
            <a:noFill/>
          </a:ln>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6" name="Rectangle 5">
            <a:extLst>
              <a:ext uri="{FF2B5EF4-FFF2-40B4-BE49-F238E27FC236}">
                <a16:creationId xmlns:a16="http://schemas.microsoft.com/office/drawing/2014/main" id="{47A06BE7-E966-4198-92D8-A850A7043933}"/>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3"/>
          <a:stretch>
            <a:fillRect/>
          </a:stretch>
        </p:blipFill>
        <p:spPr>
          <a:xfrm>
            <a:off x="1381310" y="1288407"/>
            <a:ext cx="9673856" cy="3449815"/>
          </a:xfrm>
          <a:prstGeom prst="rect">
            <a:avLst/>
          </a:prstGeom>
        </p:spPr>
      </p:pic>
      <p:sp>
        <p:nvSpPr>
          <p:cNvPr id="7" name="Freeform: Shape 6">
            <a:extLst>
              <a:ext uri="{FF2B5EF4-FFF2-40B4-BE49-F238E27FC236}">
                <a16:creationId xmlns:a16="http://schemas.microsoft.com/office/drawing/2014/main" id="{696608EA-5AC6-4936-9573-6958D50B1BEF}"/>
              </a:ext>
            </a:extLst>
          </p:cNvPr>
          <p:cNvSpPr/>
          <p:nvPr/>
        </p:nvSpPr>
        <p:spPr>
          <a:xfrm>
            <a:off x="427039" y="4986081"/>
            <a:ext cx="4995862" cy="137566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2">
                    <a:lumMod val="50000"/>
                  </a:schemeClr>
                </a:solidFill>
                <a:latin typeface="+mj-lt"/>
              </a:rPr>
              <a:t>Metrics</a:t>
            </a:r>
            <a:r>
              <a:rPr lang="en-US" dirty="0">
                <a:solidFill>
                  <a:schemeClr val="tx1"/>
                </a:solidFill>
              </a:rPr>
              <a:t> are numerical values that describe some aspect of a system at a point in time. They are lightweight and capable of supporting near real-time scenarios</a:t>
            </a:r>
          </a:p>
        </p:txBody>
      </p:sp>
      <p:sp>
        <p:nvSpPr>
          <p:cNvPr id="8" name="Freeform: Shape 7">
            <a:extLst>
              <a:ext uri="{FF2B5EF4-FFF2-40B4-BE49-F238E27FC236}">
                <a16:creationId xmlns:a16="http://schemas.microsoft.com/office/drawing/2014/main" id="{54FF77B5-C884-4C5A-8555-8A8D9E9435A0}"/>
              </a:ext>
            </a:extLst>
          </p:cNvPr>
          <p:cNvSpPr/>
          <p:nvPr/>
        </p:nvSpPr>
        <p:spPr>
          <a:xfrm>
            <a:off x="5575301" y="4986081"/>
            <a:ext cx="6434138" cy="137566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2">
                    <a:lumMod val="50000"/>
                  </a:schemeClr>
                </a:solidFill>
                <a:latin typeface="+mj-lt"/>
              </a:rPr>
              <a:t>Logs</a:t>
            </a:r>
            <a:r>
              <a:rPr lang="en-US" dirty="0">
                <a:solidFill>
                  <a:schemeClr val="tx1"/>
                </a:solidFill>
                <a:latin typeface="+mj-lt"/>
              </a:rPr>
              <a:t> </a:t>
            </a:r>
            <a:r>
              <a:rPr lang="en-US" dirty="0">
                <a:solidFill>
                  <a:schemeClr val="tx1"/>
                </a:solidFill>
              </a:rPr>
              <a:t>contain different kinds of data organized into records with different sets of properties for each type. Telemetry such as events and traces are stored as logs in addition to performance data so that it can all be combined for analysis</a:t>
            </a:r>
          </a:p>
        </p:txBody>
      </p:sp>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5" name="Rectangle 4">
            <a:extLst>
              <a:ext uri="{FF2B5EF4-FFF2-40B4-BE49-F238E27FC236}">
                <a16:creationId xmlns:a16="http://schemas.microsoft.com/office/drawing/2014/main" id="{E6E41B4B-68EE-4A0C-8F3F-8A5ABC8FF878}"/>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3"/>
          <a:stretch>
            <a:fillRect/>
          </a:stretch>
        </p:blipFill>
        <p:spPr>
          <a:xfrm>
            <a:off x="990818" y="1431918"/>
            <a:ext cx="10454841" cy="3349912"/>
          </a:xfrm>
          <a:prstGeom prst="rect">
            <a:avLst/>
          </a:prstGeom>
        </p:spPr>
      </p:pic>
      <p:sp>
        <p:nvSpPr>
          <p:cNvPr id="6" name="Freeform: Shape 5">
            <a:extLst>
              <a:ext uri="{FF2B5EF4-FFF2-40B4-BE49-F238E27FC236}">
                <a16:creationId xmlns:a16="http://schemas.microsoft.com/office/drawing/2014/main" id="{F44F116C-AD4C-405B-8997-E0C2610625DB}"/>
              </a:ext>
            </a:extLst>
          </p:cNvPr>
          <p:cNvSpPr/>
          <p:nvPr/>
        </p:nvSpPr>
        <p:spPr>
          <a:xfrm>
            <a:off x="427038" y="4986081"/>
            <a:ext cx="5714343" cy="137566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Log data is stored in Log Analytics which</a:t>
            </a:r>
            <a:br>
              <a:rPr lang="en-US" sz="2000" dirty="0">
                <a:solidFill>
                  <a:schemeClr val="tx1"/>
                </a:solidFill>
              </a:rPr>
            </a:br>
            <a:r>
              <a:rPr lang="en-US" sz="2000" dirty="0">
                <a:solidFill>
                  <a:schemeClr val="tx1"/>
                </a:solidFill>
              </a:rPr>
              <a:t>includes a rich query language to quickly retrieve, consolidate, and analyze collected data</a:t>
            </a:r>
          </a:p>
        </p:txBody>
      </p:sp>
      <p:sp>
        <p:nvSpPr>
          <p:cNvPr id="7" name="Freeform: Shape 6">
            <a:extLst>
              <a:ext uri="{FF2B5EF4-FFF2-40B4-BE49-F238E27FC236}">
                <a16:creationId xmlns:a16="http://schemas.microsoft.com/office/drawing/2014/main" id="{6C42B890-8BE9-4FD4-9BB3-9319DA2BA04B}"/>
              </a:ext>
            </a:extLst>
          </p:cNvPr>
          <p:cNvSpPr/>
          <p:nvPr/>
        </p:nvSpPr>
        <p:spPr>
          <a:xfrm>
            <a:off x="6295095" y="4986081"/>
            <a:ext cx="5714343" cy="137566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The Data Explorer query language that is </a:t>
            </a:r>
            <a:br>
              <a:rPr lang="en-US" sz="2000" dirty="0">
                <a:solidFill>
                  <a:schemeClr val="tx1"/>
                </a:solidFill>
              </a:rPr>
            </a:br>
            <a:r>
              <a:rPr lang="en-US" sz="2000" dirty="0">
                <a:solidFill>
                  <a:schemeClr val="tx1"/>
                </a:solidFill>
              </a:rPr>
              <a:t>suitable for simple log queries but also includes advanced functionality such as aggregations, </a:t>
            </a:r>
            <a:br>
              <a:rPr lang="en-US" sz="2000" dirty="0">
                <a:solidFill>
                  <a:schemeClr val="tx1"/>
                </a:solidFill>
              </a:rPr>
            </a:br>
            <a:r>
              <a:rPr lang="en-US" sz="2000" dirty="0">
                <a:solidFill>
                  <a:schemeClr val="tx1"/>
                </a:solidFill>
              </a:rPr>
              <a:t>joins, and smart analytics</a:t>
            </a:r>
          </a:p>
        </p:txBody>
      </p:sp>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2981</Words>
  <Application>Microsoft Office PowerPoint</Application>
  <PresentationFormat>Custom</PresentationFormat>
  <Paragraphs>345</Paragraphs>
  <Slides>42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Arial</vt:lpstr>
      <vt:lpstr>Calibri</vt:lpstr>
      <vt:lpstr>Consolas</vt:lpstr>
      <vt:lpstr>Segoe UI</vt:lpstr>
      <vt:lpstr>Segoe UI Light</vt:lpstr>
      <vt:lpstr>Segoe UI Semibold</vt:lpstr>
      <vt:lpstr>Wingdings</vt:lpstr>
      <vt:lpstr>Azure 1</vt:lpstr>
      <vt:lpstr>AZ-104T00A Module 11: Monitoring</vt:lpstr>
      <vt:lpstr>Module Overview</vt:lpstr>
      <vt:lpstr>Lesson 01: Azure Monitor</vt:lpstr>
      <vt:lpstr>Azure Monitor Overview</vt:lpstr>
      <vt:lpstr>Key Capabilities</vt:lpstr>
      <vt:lpstr>Azure Monitor Service</vt:lpstr>
      <vt:lpstr>Monitoring Data Platform</vt:lpstr>
      <vt:lpstr>Log Data</vt:lpstr>
      <vt:lpstr>Data Types</vt:lpstr>
      <vt:lpstr>Activity Log</vt:lpstr>
      <vt:lpstr>Query the Activity Log</vt:lpstr>
      <vt:lpstr>Lesson 02: Azure Alerts</vt:lpstr>
      <vt:lpstr>Azure Alerts Overview</vt:lpstr>
      <vt:lpstr>Azure Monitor Alerts</vt:lpstr>
      <vt:lpstr>Creating Alert Rules</vt:lpstr>
      <vt:lpstr>Action Groups</vt:lpstr>
      <vt:lpstr>Demonstration – Alerts</vt:lpstr>
      <vt:lpstr>Lesson 03: Log Analytics</vt:lpstr>
      <vt:lpstr>Log Analytics Overview</vt:lpstr>
      <vt:lpstr>Log Analytics </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Lesson 05: Module 11 Lab and Review</vt:lpstr>
      <vt:lpstr>Lab 11 – Implement monitoring</vt:lpstr>
      <vt:lpstr>Lab 11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2020-08-04T15:53:35Z</dcterms:created>
  <dcterms:modified xsi:type="dcterms:W3CDTF">2020-12-14T18:36:32Z</dcterms:modified>
</cp:coreProperties>
</file>